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9"/>
  </p:notesMasterIdLst>
  <p:handoutMasterIdLst>
    <p:handoutMasterId r:id="rId80"/>
  </p:handoutMasterIdLst>
  <p:sldIdLst>
    <p:sldId id="280" r:id="rId2"/>
    <p:sldId id="433" r:id="rId3"/>
    <p:sldId id="624" r:id="rId4"/>
    <p:sldId id="659" r:id="rId5"/>
    <p:sldId id="625" r:id="rId6"/>
    <p:sldId id="660" r:id="rId7"/>
    <p:sldId id="626" r:id="rId8"/>
    <p:sldId id="643" r:id="rId9"/>
    <p:sldId id="627" r:id="rId10"/>
    <p:sldId id="628" r:id="rId11"/>
    <p:sldId id="646" r:id="rId12"/>
    <p:sldId id="634" r:id="rId13"/>
    <p:sldId id="662" r:id="rId14"/>
    <p:sldId id="661" r:id="rId15"/>
    <p:sldId id="635" r:id="rId16"/>
    <p:sldId id="663" r:id="rId17"/>
    <p:sldId id="664" r:id="rId18"/>
    <p:sldId id="629" r:id="rId19"/>
    <p:sldId id="630" r:id="rId20"/>
    <p:sldId id="631" r:id="rId21"/>
    <p:sldId id="704" r:id="rId22"/>
    <p:sldId id="668" r:id="rId23"/>
    <p:sldId id="669" r:id="rId24"/>
    <p:sldId id="667" r:id="rId25"/>
    <p:sldId id="632" r:id="rId26"/>
    <p:sldId id="633" r:id="rId27"/>
    <p:sldId id="656" r:id="rId28"/>
    <p:sldId id="652" r:id="rId29"/>
    <p:sldId id="653" r:id="rId30"/>
    <p:sldId id="654" r:id="rId31"/>
    <p:sldId id="655" r:id="rId32"/>
    <p:sldId id="657" r:id="rId33"/>
    <p:sldId id="658" r:id="rId34"/>
    <p:sldId id="638" r:id="rId35"/>
    <p:sldId id="639" r:id="rId36"/>
    <p:sldId id="671" r:id="rId37"/>
    <p:sldId id="672" r:id="rId38"/>
    <p:sldId id="673" r:id="rId39"/>
    <p:sldId id="670" r:id="rId40"/>
    <p:sldId id="648" r:id="rId41"/>
    <p:sldId id="650" r:id="rId42"/>
    <p:sldId id="640" r:id="rId43"/>
    <p:sldId id="703" r:id="rId44"/>
    <p:sldId id="641" r:id="rId45"/>
    <p:sldId id="651" r:id="rId46"/>
    <p:sldId id="642" r:id="rId47"/>
    <p:sldId id="644" r:id="rId48"/>
    <p:sldId id="676" r:id="rId49"/>
    <p:sldId id="675" r:id="rId50"/>
    <p:sldId id="677" r:id="rId51"/>
    <p:sldId id="674" r:id="rId52"/>
    <p:sldId id="645" r:id="rId53"/>
    <p:sldId id="647" r:id="rId54"/>
    <p:sldId id="678" r:id="rId55"/>
    <p:sldId id="679" r:id="rId56"/>
    <p:sldId id="680" r:id="rId57"/>
    <p:sldId id="681" r:id="rId58"/>
    <p:sldId id="684" r:id="rId59"/>
    <p:sldId id="685" r:id="rId60"/>
    <p:sldId id="686" r:id="rId61"/>
    <p:sldId id="687" r:id="rId62"/>
    <p:sldId id="688" r:id="rId63"/>
    <p:sldId id="689" r:id="rId64"/>
    <p:sldId id="690" r:id="rId65"/>
    <p:sldId id="691" r:id="rId66"/>
    <p:sldId id="692" r:id="rId67"/>
    <p:sldId id="693" r:id="rId68"/>
    <p:sldId id="695" r:id="rId69"/>
    <p:sldId id="696" r:id="rId70"/>
    <p:sldId id="694" r:id="rId71"/>
    <p:sldId id="698" r:id="rId72"/>
    <p:sldId id="701" r:id="rId73"/>
    <p:sldId id="702" r:id="rId74"/>
    <p:sldId id="697" r:id="rId75"/>
    <p:sldId id="699" r:id="rId76"/>
    <p:sldId id="700" r:id="rId77"/>
    <p:sldId id="682" r:id="rId78"/>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9BA"/>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530" autoAdjust="0"/>
  </p:normalViewPr>
  <p:slideViewPr>
    <p:cSldViewPr snapToGrid="0">
      <p:cViewPr varScale="1">
        <p:scale>
          <a:sx n="38" d="100"/>
          <a:sy n="38" d="100"/>
        </p:scale>
        <p:origin x="1122"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1C293CAB-A6E8-4F84-B002-DB1C4B9BC430}" type="datetimeFigureOut">
              <a:rPr lang="en-US" smtClean="0"/>
              <a:t>5/12/2023</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B19271A0-3214-4C0F-98E9-07E8770FBF3A}" type="slidenum">
              <a:rPr lang="en-US" smtClean="0"/>
              <a:t>‹#›</a:t>
            </a:fld>
            <a:endParaRPr lang="en-US"/>
          </a:p>
        </p:txBody>
      </p:sp>
    </p:spTree>
    <p:extLst>
      <p:ext uri="{BB962C8B-B14F-4D97-AF65-F5344CB8AC3E}">
        <p14:creationId xmlns:p14="http://schemas.microsoft.com/office/powerpoint/2010/main" val="3561894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2B56B409-7F35-4B75-975D-83CC9322541B}" type="datetimeFigureOut">
              <a:rPr lang="en-US" smtClean="0"/>
              <a:t>5/12/2023</a:t>
            </a:fld>
            <a:endParaRPr 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E33E2D1D-25A5-45DC-B24F-AC401B916F32}" type="slidenum">
              <a:rPr lang="en-US" smtClean="0"/>
              <a:t>‹#›</a:t>
            </a:fld>
            <a:endParaRPr lang="en-US"/>
          </a:p>
        </p:txBody>
      </p:sp>
    </p:spTree>
    <p:extLst>
      <p:ext uri="{BB962C8B-B14F-4D97-AF65-F5344CB8AC3E}">
        <p14:creationId xmlns:p14="http://schemas.microsoft.com/office/powerpoint/2010/main" val="383768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python.ru/tutorial/mnogopotochnost-python/global-interpreter-lock-gi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habr.com/ru/post/238703/" TargetMode="External"/><Relationship Id="rId4" Type="http://schemas.openxmlformats.org/officeDocument/2006/relationships/hyperlink" Target="https://docs-python.ru/tutorial/zachem-izuchat-python/realizatsi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python.ru/tutorial/mnogopotochnost-python/global-interpreter-lock-gi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python.ru/tutorial/mnogopotochnost-python/#on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igitology.tech/docs/python_3/library/multiprocessing.html#module-multiprocessin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digitology.tech/docs/python_3/glossary.html#term-52"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igitology.tech/docs/python_3/library/multiprocessing.html#multiprocessing.get_context"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igitology.tech/docs/python_3/library/multiprocessing.html#multiprocessing.Queue"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digitology.tech/docs/python_3/library/queue.html#queue.Queue"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igitology.tech/docs/python_3/library/multiprocessing.html#multiprocessing.Queue"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digitology.tech/docs/python_3/library/queue.html#queue.Queue"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igitology.tech/docs/python_3/library/multiprocessing.html#multiprocessing.Pip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8" Type="http://schemas.openxmlformats.org/officeDocument/2006/relationships/hyperlink" Target="https://docs-python.ru/standart-library/paket-multiprocessing-python/klass-pool-modulja-multiprocessing/#Pool" TargetMode="External"/><Relationship Id="rId3" Type="http://schemas.openxmlformats.org/officeDocument/2006/relationships/hyperlink" Target="https://digitology.tech/docs/python_3/library/multiprocessing.html#multiprocessing.pool.Pool" TargetMode="External"/><Relationship Id="rId7" Type="http://schemas.openxmlformats.org/officeDocument/2006/relationships/hyperlink" Target="https://docs-python.ru/standart-library/paket-multiprocessing-python/poluchenie-svedenij-protsessah-modul-multiprocessing/"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docs-python.ru/standart-library/modul-os-python/funktsii-getloadavg-cpu-count-modulja-os/" TargetMode="External"/><Relationship Id="rId11" Type="http://schemas.openxmlformats.org/officeDocument/2006/relationships/hyperlink" Target="https://docs-python.ru/standart-library/paket-multiprocessing-python/klass-pool-modulja-multiprocessing/#Pool.terminate" TargetMode="External"/><Relationship Id="rId5" Type="http://schemas.openxmlformats.org/officeDocument/2006/relationships/hyperlink" Target="https://docs-python.ru/standart-library/paket-multiprocessing-python/" TargetMode="External"/><Relationship Id="rId10" Type="http://schemas.openxmlformats.org/officeDocument/2006/relationships/hyperlink" Target="https://docs-python.ru/standart-library/paket-multiprocessing-python/klass-pool-modulja-multiprocessing/#Pool.close" TargetMode="External"/><Relationship Id="rId4" Type="http://schemas.openxmlformats.org/officeDocument/2006/relationships/hyperlink" Target="https://docs-python.ru/standart-library/paket-multiprocessing-python/klass-pool-modulja-multiprocessing/" TargetMode="External"/><Relationship Id="rId9" Type="http://schemas.openxmlformats.org/officeDocument/2006/relationships/hyperlink" Target="https://docs-python.ru/tutorial/osnovnye-vstroennye-tipy-python/kontekstnyj-menedzher-with/"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8" Type="http://schemas.openxmlformats.org/officeDocument/2006/relationships/hyperlink" Target="https://docs-python.ru/standart-library/paket-multiprocessing-python/klass-pool-modulja-multiprocessing/#Pool.imap_unordered" TargetMode="External"/><Relationship Id="rId3" Type="http://schemas.openxmlformats.org/officeDocument/2006/relationships/hyperlink" Target="https://docs-python.ru/tutorial/vstroennye-funktsii-interpretatora-python/funktsija-map/" TargetMode="External"/><Relationship Id="rId7" Type="http://schemas.openxmlformats.org/officeDocument/2006/relationships/hyperlink" Target="https://docs-python.ru/standart-library/paket-multiprocessing-python/klass-pool-modulja-multiprocessing/#Pool.imap" TargetMode="External"/><Relationship Id="rId2" Type="http://schemas.openxmlformats.org/officeDocument/2006/relationships/slide" Target="../slides/slide51.xml"/><Relationship Id="rId1" Type="http://schemas.openxmlformats.org/officeDocument/2006/relationships/notesMaster" Target="../notesMasters/notesMaster1.xml"/><Relationship Id="rId6" Type="http://schemas.openxmlformats.org/officeDocument/2006/relationships/hyperlink" Target="https://docs-python.ru/standart-library/paket-multiprocessing-python/klass-pool-modulja-multiprocessing/#Pool.starmap" TargetMode="External"/><Relationship Id="rId5" Type="http://schemas.openxmlformats.org/officeDocument/2006/relationships/hyperlink" Target="https://docs-python.ru/tutorial/opredelenie-funktsij-python/raspakovka-spiska-argumentov/" TargetMode="External"/><Relationship Id="rId4" Type="http://schemas.openxmlformats.org/officeDocument/2006/relationships/hyperlink" Target="https://docs-python.ru/tutorial/osnovnye-vstroennye-tipy-python/tip-dannyh-iterator-iterator/"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3E2D1D-25A5-45DC-B24F-AC401B916F32}" type="slidenum">
              <a:rPr lang="en-US" smtClean="0"/>
              <a:t>1</a:t>
            </a:fld>
            <a:endParaRPr lang="en-US" dirty="0"/>
          </a:p>
        </p:txBody>
      </p:sp>
    </p:spTree>
    <p:extLst>
      <p:ext uri="{BB962C8B-B14F-4D97-AF65-F5344CB8AC3E}">
        <p14:creationId xmlns:p14="http://schemas.microsoft.com/office/powerpoint/2010/main" val="267926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Потоки имеют несколько применений.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Первое - ускорение работы программы. Ускорение достигается за счет параллельного выполнения независимых друг от друга вычислений. Например, при численном интегрировании область интегрирования может быть разбита на 3 участка. На каждый участок создается свой поток, в котором численно вычисляется интеграл для конкретного участка.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Второе - независимое исполнение операций. Отличие этого случая от первого хорошо видно на следующем примере. Пусть есть приложение с графическим интерфейсом, где весь код выполняется в одном потоке. При выполнении какой-нибудь долгой операции (например, копирование файла) интерфейс приложения просто перестанет отвечать до тех пор, пока долгий процесс не завершится. В таком случае в один поток помещается работа графического интерфейса, в другой - остальные вычисления. В таком случае интерфейс позволит проводить другие операции даже во время выполнения долгой операции в другом потоке (например, заполнение прогресс бара в процессе копирования файла).</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10</a:t>
            </a:fld>
            <a:endParaRPr lang="en-US"/>
          </a:p>
        </p:txBody>
      </p:sp>
    </p:spTree>
    <p:extLst>
      <p:ext uri="{BB962C8B-B14F-4D97-AF65-F5344CB8AC3E}">
        <p14:creationId xmlns:p14="http://schemas.microsoft.com/office/powerpoint/2010/main" val="4185648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Основным отличием </a:t>
            </a:r>
            <a:r>
              <a:rPr lang="ru-RU" sz="1200" b="0" i="0" kern="1200" dirty="0" err="1" smtClean="0">
                <a:solidFill>
                  <a:schemeClr val="tx1"/>
                </a:solidFill>
                <a:effectLst/>
                <a:latin typeface="+mn-lt"/>
                <a:ea typeface="+mn-ea"/>
                <a:cs typeface="+mn-cs"/>
              </a:rPr>
              <a:t>конкурентности</a:t>
            </a:r>
            <a:r>
              <a:rPr lang="ru-RU" sz="1200" b="0" i="0" kern="1200" dirty="0" smtClean="0">
                <a:solidFill>
                  <a:schemeClr val="tx1"/>
                </a:solidFill>
                <a:effectLst/>
                <a:latin typeface="+mn-lt"/>
                <a:ea typeface="+mn-ea"/>
                <a:cs typeface="+mn-cs"/>
              </a:rPr>
              <a:t> является то, что это логическое распараллеливание программы. Если в вашем ПК только одно ядро, то в один момент времени может исполняться только одна задача. Однако в случае </a:t>
            </a:r>
            <a:r>
              <a:rPr lang="ru-RU" sz="1200" b="0" i="0" kern="1200" dirty="0" err="1" smtClean="0">
                <a:solidFill>
                  <a:schemeClr val="tx1"/>
                </a:solidFill>
                <a:effectLst/>
                <a:latin typeface="+mn-lt"/>
                <a:ea typeface="+mn-ea"/>
                <a:cs typeface="+mn-cs"/>
              </a:rPr>
              <a:t>конкурентности</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исполенение</a:t>
            </a:r>
            <a:r>
              <a:rPr lang="ru-RU" sz="1200" b="0" i="0" kern="1200" dirty="0" smtClean="0">
                <a:solidFill>
                  <a:schemeClr val="tx1"/>
                </a:solidFill>
                <a:effectLst/>
                <a:latin typeface="+mn-lt"/>
                <a:ea typeface="+mn-ea"/>
                <a:cs typeface="+mn-cs"/>
              </a:rPr>
              <a:t> задач может приостанавливаться с целью переключения на другие задачи. Тем самым прогресс исполнения нескольких задач может идти одновременно по нескольким задачам даже в случае физически невозможного их одновременного исполнения.</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11</a:t>
            </a:fld>
            <a:endParaRPr lang="en-US"/>
          </a:p>
        </p:txBody>
      </p:sp>
    </p:spTree>
    <p:extLst>
      <p:ext uri="{BB962C8B-B14F-4D97-AF65-F5344CB8AC3E}">
        <p14:creationId xmlns:p14="http://schemas.microsoft.com/office/powerpoint/2010/main" val="2893489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p>
          <a:p>
            <a:r>
              <a:rPr lang="ru-RU" sz="1200" b="0" i="0" u="none" strike="noStrike" kern="1200" dirty="0" err="1" smtClean="0">
                <a:solidFill>
                  <a:schemeClr val="tx1"/>
                </a:solidFill>
                <a:effectLst/>
                <a:latin typeface="+mn-lt"/>
                <a:ea typeface="+mn-ea"/>
                <a:cs typeface="+mn-cs"/>
                <a:hlinkClick r:id="rId3" tooltip="Global Interpreter Lock (GIL) в Python."/>
              </a:rPr>
              <a:t>Global</a:t>
            </a:r>
            <a:r>
              <a:rPr lang="ru-RU" sz="1200" b="0" i="0" u="none" strike="noStrike" kern="1200" dirty="0" smtClean="0">
                <a:solidFill>
                  <a:schemeClr val="tx1"/>
                </a:solidFill>
                <a:effectLst/>
                <a:latin typeface="+mn-lt"/>
                <a:ea typeface="+mn-ea"/>
                <a:cs typeface="+mn-cs"/>
                <a:hlinkClick r:id="rId3" tooltip="Global Interpreter Lock (GIL) в Python."/>
              </a:rPr>
              <a:t> </a:t>
            </a:r>
            <a:r>
              <a:rPr lang="ru-RU" sz="1200" b="0" i="0" u="none" strike="noStrike" kern="1200" dirty="0" err="1" smtClean="0">
                <a:solidFill>
                  <a:schemeClr val="tx1"/>
                </a:solidFill>
                <a:effectLst/>
                <a:latin typeface="+mn-lt"/>
                <a:ea typeface="+mn-ea"/>
                <a:cs typeface="+mn-cs"/>
                <a:hlinkClick r:id="rId3" tooltip="Global Interpreter Lock (GIL) в Python."/>
              </a:rPr>
              <a:t>Interpreter</a:t>
            </a:r>
            <a:r>
              <a:rPr lang="ru-RU" sz="1200" b="0" i="0" u="none" strike="noStrike" kern="1200" dirty="0" smtClean="0">
                <a:solidFill>
                  <a:schemeClr val="tx1"/>
                </a:solidFill>
                <a:effectLst/>
                <a:latin typeface="+mn-lt"/>
                <a:ea typeface="+mn-ea"/>
                <a:cs typeface="+mn-cs"/>
                <a:hlinkClick r:id="rId3" tooltip="Global Interpreter Lock (GIL) в Python."/>
              </a:rPr>
              <a:t> </a:t>
            </a:r>
            <a:r>
              <a:rPr lang="ru-RU" sz="1200" b="0" i="0" u="none" strike="noStrike" kern="1200" dirty="0" err="1" smtClean="0">
                <a:solidFill>
                  <a:schemeClr val="tx1"/>
                </a:solidFill>
                <a:effectLst/>
                <a:latin typeface="+mn-lt"/>
                <a:ea typeface="+mn-ea"/>
                <a:cs typeface="+mn-cs"/>
                <a:hlinkClick r:id="rId3" tooltip="Global Interpreter Lock (GIL) в Python."/>
              </a:rPr>
              <a:t>Lock</a:t>
            </a:r>
            <a:r>
              <a:rPr lang="ru-RU" sz="1200" b="0" i="0" u="none" strike="noStrike" kern="1200" dirty="0" smtClean="0">
                <a:solidFill>
                  <a:schemeClr val="tx1"/>
                </a:solidFill>
                <a:effectLst/>
                <a:latin typeface="+mn-lt"/>
                <a:ea typeface="+mn-ea"/>
                <a:cs typeface="+mn-cs"/>
                <a:hlinkClick r:id="rId3" tooltip="Global Interpreter Lock (GIL) в Python."/>
              </a:rPr>
              <a:t> (GIL)</a:t>
            </a:r>
            <a:r>
              <a:rPr lang="ru-RU" sz="1200" b="0" i="0" kern="1200" dirty="0" smtClean="0">
                <a:solidFill>
                  <a:schemeClr val="tx1"/>
                </a:solidFill>
                <a:effectLst/>
                <a:latin typeface="+mn-lt"/>
                <a:ea typeface="+mn-ea"/>
                <a:cs typeface="+mn-cs"/>
              </a:rPr>
              <a:t> в Python был представлен, чтобы сделать обработку памяти </a:t>
            </a:r>
            <a:r>
              <a:rPr lang="ru-RU" sz="1200" b="0" i="0" kern="1200" dirty="0" err="1" smtClean="0">
                <a:solidFill>
                  <a:schemeClr val="tx1"/>
                </a:solidFill>
                <a:effectLst/>
                <a:latin typeface="+mn-lt"/>
                <a:ea typeface="+mn-ea"/>
                <a:cs typeface="+mn-cs"/>
              </a:rPr>
              <a:t>CPython</a:t>
            </a:r>
            <a:r>
              <a:rPr lang="ru-RU" sz="1200" b="0" i="0" kern="1200" dirty="0" smtClean="0">
                <a:solidFill>
                  <a:schemeClr val="tx1"/>
                </a:solidFill>
                <a:effectLst/>
                <a:latin typeface="+mn-lt"/>
                <a:ea typeface="+mn-ea"/>
                <a:cs typeface="+mn-cs"/>
              </a:rPr>
              <a:t> проще и обеспечить наилучшую интеграцию с языком C (например, с расширениями).</a:t>
            </a:r>
          </a:p>
          <a:p>
            <a:r>
              <a:rPr lang="ru-RU" sz="1200" b="0" i="0" kern="1200" dirty="0" smtClean="0">
                <a:solidFill>
                  <a:schemeClr val="tx1"/>
                </a:solidFill>
                <a:effectLst/>
                <a:latin typeface="+mn-lt"/>
                <a:ea typeface="+mn-ea"/>
                <a:cs typeface="+mn-cs"/>
              </a:rPr>
              <a:t>GIL - это механизм блокировки (</a:t>
            </a:r>
            <a:r>
              <a:rPr lang="ru-RU" sz="1200" b="0" i="0" kern="1200" dirty="0" err="1" smtClean="0">
                <a:solidFill>
                  <a:schemeClr val="tx1"/>
                </a:solidFill>
                <a:effectLst/>
                <a:latin typeface="+mn-lt"/>
                <a:ea typeface="+mn-ea"/>
                <a:cs typeface="+mn-cs"/>
              </a:rPr>
              <a:t>mutex</a:t>
            </a:r>
            <a:r>
              <a:rPr lang="ru-RU" sz="1200" b="0" i="0" kern="1200" dirty="0" smtClean="0">
                <a:solidFill>
                  <a:schemeClr val="tx1"/>
                </a:solidFill>
                <a:effectLst/>
                <a:latin typeface="+mn-lt"/>
                <a:ea typeface="+mn-ea"/>
                <a:cs typeface="+mn-cs"/>
              </a:rPr>
              <a:t>), которая не позволяет нескольким потокам выполнить один и тот же </a:t>
            </a:r>
            <a:r>
              <a:rPr lang="ru-RU" sz="1200" b="0" i="0" kern="1200" dirty="0" err="1" smtClean="0">
                <a:solidFill>
                  <a:schemeClr val="tx1"/>
                </a:solidFill>
                <a:effectLst/>
                <a:latin typeface="+mn-lt"/>
                <a:ea typeface="+mn-ea"/>
                <a:cs typeface="+mn-cs"/>
              </a:rPr>
              <a:t>байткод</a:t>
            </a:r>
            <a:r>
              <a:rPr lang="ru-RU" sz="1200" b="0" i="0" kern="1200" dirty="0" smtClean="0">
                <a:solidFill>
                  <a:schemeClr val="tx1"/>
                </a:solidFill>
                <a:effectLst/>
                <a:latin typeface="+mn-lt"/>
                <a:ea typeface="+mn-ea"/>
                <a:cs typeface="+mn-cs"/>
              </a:rPr>
              <a:t>. Эта блокировка, к сожалению, является необходимой, так как система управления памятью в </a:t>
            </a:r>
            <a:r>
              <a:rPr lang="ru-RU" sz="1200" b="0" i="0" kern="1200" dirty="0" err="1" smtClean="0">
                <a:solidFill>
                  <a:schemeClr val="tx1"/>
                </a:solidFill>
                <a:effectLst/>
                <a:latin typeface="+mn-lt"/>
                <a:ea typeface="+mn-ea"/>
                <a:cs typeface="+mn-cs"/>
              </a:rPr>
              <a:t>CPython</a:t>
            </a:r>
            <a:r>
              <a:rPr lang="ru-RU" sz="1200" b="0" i="0" kern="1200" dirty="0" smtClean="0">
                <a:solidFill>
                  <a:schemeClr val="tx1"/>
                </a:solidFill>
                <a:effectLst/>
                <a:latin typeface="+mn-lt"/>
                <a:ea typeface="+mn-ea"/>
                <a:cs typeface="+mn-cs"/>
              </a:rPr>
              <a:t> не является </a:t>
            </a:r>
            <a:r>
              <a:rPr lang="ru-RU" sz="1200" b="0" i="0" kern="1200" dirty="0" err="1" smtClean="0">
                <a:solidFill>
                  <a:schemeClr val="tx1"/>
                </a:solidFill>
                <a:effectLst/>
                <a:latin typeface="+mn-lt"/>
                <a:ea typeface="+mn-ea"/>
                <a:cs typeface="+mn-cs"/>
              </a:rPr>
              <a:t>потокобезопасной</a:t>
            </a:r>
            <a:r>
              <a:rPr lang="ru-RU" sz="1200" b="0" i="0" kern="1200" dirty="0" smtClean="0">
                <a:solidFill>
                  <a:schemeClr val="tx1"/>
                </a:solidFill>
                <a:effectLst/>
                <a:latin typeface="+mn-lt"/>
                <a:ea typeface="+mn-ea"/>
                <a:cs typeface="+mn-cs"/>
              </a:rPr>
              <a:t>.</a:t>
            </a:r>
          </a:p>
          <a:p>
            <a:r>
              <a:rPr lang="ru-RU" sz="1200" b="0" i="0" u="sng" kern="1200" dirty="0" smtClean="0">
                <a:solidFill>
                  <a:schemeClr val="tx1"/>
                </a:solidFill>
                <a:effectLst/>
                <a:latin typeface="+mn-lt"/>
                <a:ea typeface="+mn-ea"/>
                <a:cs typeface="+mn-cs"/>
              </a:rPr>
              <a:t>Краткие сведения о GIL</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Одновременно может выполняться только один поток.</a:t>
            </a:r>
          </a:p>
          <a:p>
            <a:r>
              <a:rPr lang="ru-RU" sz="1200" b="0" i="0" kern="1200" dirty="0" smtClean="0">
                <a:solidFill>
                  <a:schemeClr val="tx1"/>
                </a:solidFill>
                <a:effectLst/>
                <a:latin typeface="+mn-lt"/>
                <a:ea typeface="+mn-ea"/>
                <a:cs typeface="+mn-cs"/>
              </a:rPr>
              <a:t>Интерпретатор Python переключается между потоками для достижения </a:t>
            </a:r>
            <a:r>
              <a:rPr lang="ru-RU" sz="1200" b="0" i="0" kern="1200" dirty="0" err="1" smtClean="0">
                <a:solidFill>
                  <a:schemeClr val="tx1"/>
                </a:solidFill>
                <a:effectLst/>
                <a:latin typeface="+mn-lt"/>
                <a:ea typeface="+mn-ea"/>
                <a:cs typeface="+mn-cs"/>
              </a:rPr>
              <a:t>конкурентности</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GIL применим к </a:t>
            </a:r>
            <a:r>
              <a:rPr lang="ru-RU" sz="1200" b="0" i="0" kern="1200" dirty="0" err="1" smtClean="0">
                <a:solidFill>
                  <a:schemeClr val="tx1"/>
                </a:solidFill>
                <a:effectLst/>
                <a:latin typeface="+mn-lt"/>
                <a:ea typeface="+mn-ea"/>
                <a:cs typeface="+mn-cs"/>
              </a:rPr>
              <a:t>CPython</a:t>
            </a:r>
            <a:r>
              <a:rPr lang="ru-RU" sz="1200" b="0" i="0" kern="1200" dirty="0" smtClean="0">
                <a:solidFill>
                  <a:schemeClr val="tx1"/>
                </a:solidFill>
                <a:effectLst/>
                <a:latin typeface="+mn-lt"/>
                <a:ea typeface="+mn-ea"/>
                <a:cs typeface="+mn-cs"/>
              </a:rPr>
              <a:t> (стандартной реализации). Но такие как, например, </a:t>
            </a:r>
            <a:r>
              <a:rPr lang="ru-RU" sz="1200" b="0" i="0" u="none" strike="noStrike" kern="1200" dirty="0" err="1" smtClean="0">
                <a:solidFill>
                  <a:schemeClr val="tx1"/>
                </a:solidFill>
                <a:effectLst/>
                <a:latin typeface="+mn-lt"/>
                <a:ea typeface="+mn-ea"/>
                <a:cs typeface="+mn-cs"/>
                <a:hlinkClick r:id="rId4" tooltip="Реализации Python."/>
              </a:rPr>
              <a:t>Jython</a:t>
            </a:r>
            <a:r>
              <a:rPr lang="ru-RU" sz="1200" b="0" i="0" u="none" strike="noStrike" kern="1200" dirty="0" smtClean="0">
                <a:solidFill>
                  <a:schemeClr val="tx1"/>
                </a:solidFill>
                <a:effectLst/>
                <a:latin typeface="+mn-lt"/>
                <a:ea typeface="+mn-ea"/>
                <a:cs typeface="+mn-cs"/>
                <a:hlinkClick r:id="rId4" tooltip="Реализации Python."/>
              </a:rPr>
              <a:t> и </a:t>
            </a:r>
            <a:r>
              <a:rPr lang="ru-RU" sz="1200" b="0" i="0" u="none" strike="noStrike" kern="1200" dirty="0" err="1" smtClean="0">
                <a:solidFill>
                  <a:schemeClr val="tx1"/>
                </a:solidFill>
                <a:effectLst/>
                <a:latin typeface="+mn-lt"/>
                <a:ea typeface="+mn-ea"/>
                <a:cs typeface="+mn-cs"/>
                <a:hlinkClick r:id="rId4" tooltip="Реализации Python."/>
              </a:rPr>
              <a:t>IronPython</a:t>
            </a:r>
            <a:r>
              <a:rPr lang="ru-RU" sz="1200" b="0" i="0" kern="1200" dirty="0" smtClean="0">
                <a:solidFill>
                  <a:schemeClr val="tx1"/>
                </a:solidFill>
                <a:effectLst/>
                <a:latin typeface="+mn-lt"/>
                <a:ea typeface="+mn-ea"/>
                <a:cs typeface="+mn-cs"/>
              </a:rPr>
              <a:t> не имеют GIL.</a:t>
            </a:r>
          </a:p>
          <a:p>
            <a:r>
              <a:rPr lang="ru-RU" sz="1200" b="0" i="0" kern="1200" dirty="0" smtClean="0">
                <a:solidFill>
                  <a:schemeClr val="tx1"/>
                </a:solidFill>
                <a:effectLst/>
                <a:latin typeface="+mn-lt"/>
                <a:ea typeface="+mn-ea"/>
                <a:cs typeface="+mn-cs"/>
              </a:rPr>
              <a:t>GIL делает однопоточные программы быстрыми.</a:t>
            </a:r>
          </a:p>
          <a:p>
            <a:r>
              <a:rPr lang="ru-RU" sz="1200" b="0" i="0" kern="1200" dirty="0" smtClean="0">
                <a:solidFill>
                  <a:schemeClr val="tx1"/>
                </a:solidFill>
                <a:effectLst/>
                <a:latin typeface="+mn-lt"/>
                <a:ea typeface="+mn-ea"/>
                <a:cs typeface="+mn-cs"/>
              </a:rPr>
              <a:t>Операциям ввода/вывода, обычно GIL не мешает.</a:t>
            </a:r>
          </a:p>
          <a:p>
            <a:r>
              <a:rPr lang="ru-RU" sz="1200" b="0" i="0" kern="1200" dirty="0" smtClean="0">
                <a:solidFill>
                  <a:schemeClr val="tx1"/>
                </a:solidFill>
                <a:effectLst/>
                <a:latin typeface="+mn-lt"/>
                <a:ea typeface="+mn-ea"/>
                <a:cs typeface="+mn-cs"/>
              </a:rPr>
              <a:t>GIL позволяет легко интегрировать </a:t>
            </a:r>
            <a:r>
              <a:rPr lang="ru-RU" sz="1200" b="0" i="0" kern="1200" dirty="0" err="1" smtClean="0">
                <a:solidFill>
                  <a:schemeClr val="tx1"/>
                </a:solidFill>
                <a:effectLst/>
                <a:latin typeface="+mn-lt"/>
                <a:ea typeface="+mn-ea"/>
                <a:cs typeface="+mn-cs"/>
              </a:rPr>
              <a:t>непотокобезопасные</a:t>
            </a:r>
            <a:r>
              <a:rPr lang="ru-RU" sz="1200" b="0" i="0" kern="1200" dirty="0" smtClean="0">
                <a:solidFill>
                  <a:schemeClr val="tx1"/>
                </a:solidFill>
                <a:effectLst/>
                <a:latin typeface="+mn-lt"/>
                <a:ea typeface="+mn-ea"/>
                <a:cs typeface="+mn-cs"/>
              </a:rPr>
              <a:t> библиотеки на языке C</a:t>
            </a:r>
          </a:p>
          <a:p>
            <a:r>
              <a:rPr lang="ru-RU" sz="1200" b="0" i="0" kern="1200" dirty="0" smtClean="0">
                <a:solidFill>
                  <a:schemeClr val="tx1"/>
                </a:solidFill>
                <a:effectLst/>
                <a:latin typeface="+mn-lt"/>
                <a:ea typeface="+mn-ea"/>
                <a:cs typeface="+mn-cs"/>
              </a:rPr>
              <a:t>Благодаря GIL есть много высокопроизводительных расширений/модулей, написанных на языке C.</a:t>
            </a:r>
          </a:p>
          <a:p>
            <a:r>
              <a:rPr lang="ru-RU" sz="1200" b="0" i="0" kern="1200" dirty="0" smtClean="0">
                <a:solidFill>
                  <a:schemeClr val="tx1"/>
                </a:solidFill>
                <a:effectLst/>
                <a:latin typeface="+mn-lt"/>
                <a:ea typeface="+mn-ea"/>
                <a:cs typeface="+mn-cs"/>
              </a:rPr>
              <a:t>Для CPU зависимых задач интерпретатор делает проверку каждые N тиков и переключает потоки. Таким образом один поток не блокирует другие.</a:t>
            </a:r>
          </a:p>
          <a:p>
            <a:r>
              <a:rPr lang="ru-RU" sz="1200" b="0" i="0" kern="1200" dirty="0" smtClean="0">
                <a:solidFill>
                  <a:schemeClr val="tx1"/>
                </a:solidFill>
                <a:effectLst/>
                <a:latin typeface="+mn-lt"/>
                <a:ea typeface="+mn-ea"/>
                <a:cs typeface="+mn-cs"/>
              </a:rPr>
              <a:t>GIL это не проблема языка Python, а проблема реализации интерпретатора </a:t>
            </a:r>
            <a:r>
              <a:rPr lang="ru-RU" sz="1200" b="0" i="0" kern="1200" dirty="0" err="1" smtClean="0">
                <a:solidFill>
                  <a:schemeClr val="tx1"/>
                </a:solidFill>
                <a:effectLst/>
                <a:latin typeface="+mn-lt"/>
                <a:ea typeface="+mn-ea"/>
                <a:cs typeface="+mn-cs"/>
              </a:rPr>
              <a:t>CPython</a:t>
            </a:r>
            <a:r>
              <a:rPr lang="ru-RU" sz="1200" b="0" i="0" kern="1200" dirty="0" smtClean="0">
                <a:solidFill>
                  <a:schemeClr val="tx1"/>
                </a:solidFill>
                <a:effectLst/>
                <a:latin typeface="+mn-lt"/>
                <a:ea typeface="+mn-ea"/>
                <a:cs typeface="+mn-cs"/>
              </a:rPr>
              <a:t>. К счастью, в настоящее время существует </a:t>
            </a:r>
            <a:r>
              <a:rPr lang="ru-RU" sz="1200" b="0" i="0" u="none" strike="noStrike" kern="1200" dirty="0" smtClean="0">
                <a:solidFill>
                  <a:schemeClr val="tx1"/>
                </a:solidFill>
                <a:effectLst/>
                <a:latin typeface="+mn-lt"/>
                <a:ea typeface="+mn-ea"/>
                <a:cs typeface="+mn-cs"/>
                <a:hlinkClick r:id="rId5"/>
              </a:rPr>
              <a:t>несколько способов решения проблем GIL</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Многие видят слабость в GIL. Хотя это можно рассматривать это как благо, ведь были созданы такие библиотеки как |</a:t>
            </a:r>
            <a:r>
              <a:rPr lang="ru-RU" sz="1200" b="0" i="0" kern="1200" dirty="0" err="1" smtClean="0">
                <a:solidFill>
                  <a:schemeClr val="tx1"/>
                </a:solidFill>
                <a:effectLst/>
                <a:latin typeface="+mn-lt"/>
                <a:ea typeface="+mn-ea"/>
                <a:cs typeface="+mn-cs"/>
              </a:rPr>
              <a:t>NumPy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Pandas</a:t>
            </a:r>
            <a:r>
              <a:rPr lang="ru-RU" sz="1200" b="0" i="0" kern="1200" dirty="0" smtClean="0">
                <a:solidFill>
                  <a:schemeClr val="tx1"/>
                </a:solidFill>
                <a:effectLst/>
                <a:latin typeface="+mn-lt"/>
                <a:ea typeface="+mn-ea"/>
                <a:cs typeface="+mn-cs"/>
              </a:rPr>
              <a:t>|, которые занимают особое, уникальное положение в научном обществе.</a:t>
            </a:r>
          </a:p>
          <a:p>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https://docs-python.ru/tutorial/mnogopotochnost-python/global-interpreter-lock-gil/</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http://cs.mipt.ru/advanced_python/lessons/lab11.html#global-interpreter-lock-gil</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https://habr.com/ru/articles/238703/</a:t>
            </a:r>
            <a:r>
              <a:rPr lang="ru-RU" sz="1200" b="0" i="0" kern="1200" dirty="0" smtClean="0">
                <a:solidFill>
                  <a:schemeClr val="tx1"/>
                </a:solidFill>
                <a:effectLst/>
                <a:latin typeface="+mn-lt"/>
                <a:ea typeface="+mn-ea"/>
                <a:cs typeface="+mn-cs"/>
              </a:rPr>
              <a:t> -  </a:t>
            </a:r>
            <a:r>
              <a:rPr lang="ru-RU" sz="1200" b="0" i="0" u="none" strike="noStrike" kern="1200" dirty="0" smtClean="0">
                <a:solidFill>
                  <a:schemeClr val="tx1"/>
                </a:solidFill>
                <a:effectLst/>
                <a:latin typeface="+mn-lt"/>
                <a:ea typeface="+mn-ea"/>
                <a:cs typeface="+mn-cs"/>
                <a:hlinkClick r:id="rId5"/>
              </a:rPr>
              <a:t>несколько способов решения проблем GIL</a:t>
            </a:r>
            <a:r>
              <a:rPr lang="ru-RU"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12</a:t>
            </a:fld>
            <a:endParaRPr lang="en-US"/>
          </a:p>
        </p:txBody>
      </p:sp>
    </p:spTree>
    <p:extLst>
      <p:ext uri="{BB962C8B-B14F-4D97-AF65-F5344CB8AC3E}">
        <p14:creationId xmlns:p14="http://schemas.microsoft.com/office/powerpoint/2010/main" val="988375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Пример из жизни состояния гонки: если два пользователя одновременно редактируют один и тот же документ онлайн и второй пользователь сохранит данные в базу, то перезапишет работу первого пользователя. Чтобы избежать условий гонки, необходимо заставить второго пользователя ждать, пока первый закончит работу с документом и только после этого разрешить второму пользователю открыть и начать редактировать документ.</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13</a:t>
            </a:fld>
            <a:endParaRPr lang="en-US"/>
          </a:p>
        </p:txBody>
      </p:sp>
    </p:spTree>
    <p:extLst>
      <p:ext uri="{BB962C8B-B14F-4D97-AF65-F5344CB8AC3E}">
        <p14:creationId xmlns:p14="http://schemas.microsoft.com/office/powerpoint/2010/main" val="3713322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14</a:t>
            </a:fld>
            <a:endParaRPr lang="en-US"/>
          </a:p>
        </p:txBody>
      </p:sp>
    </p:spTree>
    <p:extLst>
      <p:ext uri="{BB962C8B-B14F-4D97-AF65-F5344CB8AC3E}">
        <p14:creationId xmlns:p14="http://schemas.microsoft.com/office/powerpoint/2010/main" val="3419380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15</a:t>
            </a:fld>
            <a:endParaRPr lang="en-US"/>
          </a:p>
        </p:txBody>
      </p:sp>
    </p:spTree>
    <p:extLst>
      <p:ext uri="{BB962C8B-B14F-4D97-AF65-F5344CB8AC3E}">
        <p14:creationId xmlns:p14="http://schemas.microsoft.com/office/powerpoint/2010/main" val="274513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Потоки используют одну и ту же выделенную память. Когда несколько потоков работают одновременно, то нельзя угадать порядок, в котором потоки будут обращаются к общим данным.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Если такого алгоритма нет, то конечные данные могут быть не такими как ожидаешь.</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Например, есть общая переменная </a:t>
            </a:r>
            <a:r>
              <a:rPr lang="ru-RU" sz="1000" dirty="0" smtClean="0"/>
              <a:t>a = 2</a:t>
            </a:r>
            <a:r>
              <a:rPr lang="ru-RU" sz="1200" b="0" i="0" kern="1200" dirty="0" smtClean="0">
                <a:solidFill>
                  <a:schemeClr val="tx1"/>
                </a:solidFill>
                <a:effectLst/>
                <a:latin typeface="+mn-lt"/>
                <a:ea typeface="+mn-ea"/>
                <a:cs typeface="+mn-cs"/>
              </a:rPr>
              <a:t>. Теперь предположим, что есть два потока, </a:t>
            </a:r>
            <a:r>
              <a:rPr lang="ru-RU" sz="1000" dirty="0" err="1" smtClean="0"/>
              <a:t>thread_one</a:t>
            </a:r>
            <a:r>
              <a:rPr lang="ru-RU" sz="1200" b="0" i="0" kern="1200" dirty="0" smtClean="0">
                <a:solidFill>
                  <a:schemeClr val="tx1"/>
                </a:solidFill>
                <a:effectLst/>
                <a:latin typeface="+mn-lt"/>
                <a:ea typeface="+mn-ea"/>
                <a:cs typeface="+mn-cs"/>
              </a:rPr>
              <a:t> и </a:t>
            </a:r>
            <a:r>
              <a:rPr lang="ru-RU" sz="1000" dirty="0" err="1" smtClean="0"/>
              <a:t>thread_two</a:t>
            </a:r>
            <a:r>
              <a:rPr lang="ru-RU"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Без алгоритмов планирования доступа потоков к общим данным такие ошибки очень трудно найти и произвести отладку. Кроме того, они, как правило, происходят случайным образом, вызывая беспорядочное и непредсказуемое поведение.</a:t>
            </a:r>
          </a:p>
          <a:p>
            <a:r>
              <a:rPr lang="ru-RU" sz="1200" b="0" i="0" kern="1200" dirty="0" smtClean="0">
                <a:solidFill>
                  <a:schemeClr val="tx1"/>
                </a:solidFill>
                <a:effectLst/>
                <a:latin typeface="+mn-lt"/>
                <a:ea typeface="+mn-ea"/>
                <a:cs typeface="+mn-cs"/>
              </a:rPr>
              <a:t>Есть еще худший вариант развития событий, который может произойти без встроенной в Python блокировки потоков </a:t>
            </a:r>
            <a:r>
              <a:rPr lang="ru-RU" sz="1200" b="1" i="0" u="none" strike="noStrike" kern="1200" dirty="0" smtClean="0">
                <a:solidFill>
                  <a:schemeClr val="tx1"/>
                </a:solidFill>
                <a:effectLst/>
                <a:latin typeface="+mn-lt"/>
                <a:ea typeface="+mn-ea"/>
                <a:cs typeface="+mn-cs"/>
                <a:hlinkClick r:id="rId3" tooltip="Global Interpreter Lock (GIL) в Python."/>
              </a:rPr>
              <a:t>GIL</a:t>
            </a:r>
            <a:r>
              <a:rPr lang="ru-RU" sz="1200" b="0" i="0" kern="1200" dirty="0" smtClean="0">
                <a:solidFill>
                  <a:schemeClr val="tx1"/>
                </a:solidFill>
                <a:effectLst/>
                <a:latin typeface="+mn-lt"/>
                <a:ea typeface="+mn-ea"/>
                <a:cs typeface="+mn-cs"/>
              </a:rPr>
              <a:t> . Например, если оба потока начинают читать глобальную переменную a одновременно, оба потока увидят, что a = 2, а дальше, в зависимости от того какой поток произведет вычисления последним, в конечном итоге и будет равна переменная a (4 или 6). Не то, что ожидалось!</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16</a:t>
            </a:fld>
            <a:endParaRPr lang="en-US"/>
          </a:p>
        </p:txBody>
      </p:sp>
    </p:spTree>
    <p:extLst>
      <p:ext uri="{BB962C8B-B14F-4D97-AF65-F5344CB8AC3E}">
        <p14:creationId xmlns:p14="http://schemas.microsoft.com/office/powerpoint/2010/main" val="1862162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r>
              <a:rPr lang="ru-RU" sz="1200" b="0" i="0" kern="1200" dirty="0" smtClean="0">
                <a:solidFill>
                  <a:schemeClr val="tx1"/>
                </a:solidFill>
                <a:effectLst/>
                <a:latin typeface="+mn-lt"/>
                <a:ea typeface="+mn-ea"/>
                <a:cs typeface="+mn-cs"/>
              </a:rPr>
              <a:t>Функция </a:t>
            </a:r>
            <a:r>
              <a:rPr lang="ru-RU" sz="1200" b="0" i="0" kern="1200" dirty="0" err="1" smtClean="0">
                <a:solidFill>
                  <a:schemeClr val="tx1"/>
                </a:solidFill>
                <a:effectLst/>
                <a:latin typeface="+mn-lt"/>
                <a:ea typeface="+mn-ea"/>
                <a:cs typeface="+mn-cs"/>
              </a:rPr>
              <a:t>heavy</a:t>
            </a:r>
            <a:r>
              <a:rPr lang="ru-RU" sz="1200" b="0" i="0" kern="1200" dirty="0" smtClean="0">
                <a:solidFill>
                  <a:schemeClr val="tx1"/>
                </a:solidFill>
                <a:effectLst/>
                <a:latin typeface="+mn-lt"/>
                <a:ea typeface="+mn-ea"/>
                <a:cs typeface="+mn-cs"/>
              </a:rPr>
              <a:t>() представляет собой вложенный цикл, который выполняет возведение в степень. Это функция связана со скоростью ядра процессора производить математические вычисления. Если понаблюдать за операционной системой во время выполнения функции, то можно увидеть загрузку ЦП близкую к 100%.</a:t>
            </a:r>
          </a:p>
          <a:p>
            <a:r>
              <a:rPr lang="ru-RU" sz="1200" b="0" i="0" kern="1200" dirty="0" smtClean="0">
                <a:solidFill>
                  <a:schemeClr val="tx1"/>
                </a:solidFill>
                <a:effectLst/>
                <a:latin typeface="+mn-lt"/>
                <a:ea typeface="+mn-ea"/>
                <a:cs typeface="+mn-cs"/>
              </a:rPr>
              <a:t>Будем запускать эту функцию по-разному, тем самым исследуя различия между обычной однопоточной программой Python, </a:t>
            </a:r>
            <a:r>
              <a:rPr lang="ru-RU" sz="1200" b="0" i="0" kern="1200" dirty="0" err="1" smtClean="0">
                <a:solidFill>
                  <a:schemeClr val="tx1"/>
                </a:solidFill>
                <a:effectLst/>
                <a:latin typeface="+mn-lt"/>
                <a:ea typeface="+mn-ea"/>
                <a:cs typeface="+mn-cs"/>
              </a:rPr>
              <a:t>многопоточностью</a:t>
            </a:r>
            <a:r>
              <a:rPr lang="ru-RU" sz="1200" b="0" i="0" kern="1200" dirty="0" smtClean="0">
                <a:solidFill>
                  <a:schemeClr val="tx1"/>
                </a:solidFill>
                <a:effectLst/>
                <a:latin typeface="+mn-lt"/>
                <a:ea typeface="+mn-ea"/>
                <a:cs typeface="+mn-cs"/>
              </a:rPr>
              <a:t> и многопроцессорностью.</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Каждая программа Python имеет по крайней мере один основной поток. Ниже представлен пример кода для запуска функции </a:t>
            </a:r>
            <a:r>
              <a:rPr lang="ru-RU" sz="1000" dirty="0" err="1" smtClean="0"/>
              <a:t>heavy</a:t>
            </a:r>
            <a:r>
              <a:rPr lang="ru-RU" sz="1000" dirty="0" smtClean="0"/>
              <a:t>()</a:t>
            </a:r>
            <a:r>
              <a:rPr lang="ru-RU" sz="1200" b="0" i="0" kern="1200" dirty="0" smtClean="0">
                <a:solidFill>
                  <a:schemeClr val="tx1"/>
                </a:solidFill>
                <a:effectLst/>
                <a:latin typeface="+mn-lt"/>
                <a:ea typeface="+mn-ea"/>
                <a:cs typeface="+mn-cs"/>
              </a:rPr>
              <a:t> в одном основном потоке одного ядра процессора, который производит все операции последовательно и будет служить эталоном с точки зрения скорости выполнения</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17</a:t>
            </a:fld>
            <a:endParaRPr lang="en-US"/>
          </a:p>
        </p:txBody>
      </p:sp>
    </p:spTree>
    <p:extLst>
      <p:ext uri="{BB962C8B-B14F-4D97-AF65-F5344CB8AC3E}">
        <p14:creationId xmlns:p14="http://schemas.microsoft.com/office/powerpoint/2010/main" val="320047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https://docs.python.org/3/library/threading.html</a:t>
            </a:r>
            <a:r>
              <a:rPr lang="ru-RU"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Метод </a:t>
            </a:r>
            <a:r>
              <a:rPr lang="ru-RU" sz="1200" b="0" i="0" kern="1200" dirty="0" err="1" smtClean="0">
                <a:solidFill>
                  <a:schemeClr val="tx1"/>
                </a:solidFill>
                <a:effectLst/>
                <a:latin typeface="+mn-lt"/>
                <a:ea typeface="+mn-ea"/>
                <a:cs typeface="+mn-cs"/>
              </a:rPr>
              <a:t>join</a:t>
            </a:r>
            <a:r>
              <a:rPr lang="ru-RU" sz="1200" b="0" i="0" kern="1200" dirty="0" smtClean="0">
                <a:solidFill>
                  <a:schemeClr val="tx1"/>
                </a:solidFill>
                <a:effectLst/>
                <a:latin typeface="+mn-lt"/>
                <a:ea typeface="+mn-ea"/>
                <a:cs typeface="+mn-cs"/>
              </a:rPr>
              <a:t>() используется для блокирования исполнения родительского потока до тех пор, пока созданный поток не завершится. Это нужно в случаях, когда для работы потока-родителя необходим результат работы потока-потомка. Вспомним пример с численным интегрированием. Вычисление итогового значения интеграла выполняется в главном потоке, но это возможно только после завершения вычислений в побочных потоках. В таком случае главный поток нужно просто приостановить до тех пор, пока не завершатся все побочные потоки. Метод </a:t>
            </a:r>
            <a:r>
              <a:rPr lang="ru-RU" sz="1200" b="0" i="0" kern="1200" dirty="0" err="1" smtClean="0">
                <a:solidFill>
                  <a:schemeClr val="tx1"/>
                </a:solidFill>
                <a:effectLst/>
                <a:latin typeface="+mn-lt"/>
                <a:ea typeface="+mn-ea"/>
                <a:cs typeface="+mn-cs"/>
              </a:rPr>
              <a:t>join</a:t>
            </a:r>
            <a:r>
              <a:rPr lang="ru-RU" sz="1200" b="0" i="0" kern="1200" dirty="0" smtClean="0">
                <a:solidFill>
                  <a:schemeClr val="tx1"/>
                </a:solidFill>
                <a:effectLst/>
                <a:latin typeface="+mn-lt"/>
                <a:ea typeface="+mn-ea"/>
                <a:cs typeface="+mn-cs"/>
              </a:rPr>
              <a:t>() может принимать один аргумент - таймаут в секундах. Если таймаут задан, </a:t>
            </a:r>
            <a:r>
              <a:rPr lang="ru-RU" sz="1200" b="0" i="0" kern="1200" dirty="0" err="1" smtClean="0">
                <a:solidFill>
                  <a:schemeClr val="tx1"/>
                </a:solidFill>
                <a:effectLst/>
                <a:latin typeface="+mn-lt"/>
                <a:ea typeface="+mn-ea"/>
                <a:cs typeface="+mn-cs"/>
              </a:rPr>
              <a:t>join</a:t>
            </a:r>
            <a:r>
              <a:rPr lang="ru-RU" sz="1200" b="0" i="0" kern="1200" dirty="0" smtClean="0">
                <a:solidFill>
                  <a:schemeClr val="tx1"/>
                </a:solidFill>
                <a:effectLst/>
                <a:latin typeface="+mn-lt"/>
                <a:ea typeface="+mn-ea"/>
                <a:cs typeface="+mn-cs"/>
              </a:rPr>
              <a:t>() блокирует работу на указанное время. Если по истечении времени ожидаемый поток не будет завершен, </a:t>
            </a:r>
            <a:r>
              <a:rPr lang="ru-RU" sz="1200" b="0" i="0" kern="1200" dirty="0" err="1" smtClean="0">
                <a:solidFill>
                  <a:schemeClr val="tx1"/>
                </a:solidFill>
                <a:effectLst/>
                <a:latin typeface="+mn-lt"/>
                <a:ea typeface="+mn-ea"/>
                <a:cs typeface="+mn-cs"/>
              </a:rPr>
              <a:t>join</a:t>
            </a:r>
            <a:r>
              <a:rPr lang="ru-RU" sz="1200" b="0" i="0" kern="1200" dirty="0" smtClean="0">
                <a:solidFill>
                  <a:schemeClr val="tx1"/>
                </a:solidFill>
                <a:effectLst/>
                <a:latin typeface="+mn-lt"/>
                <a:ea typeface="+mn-ea"/>
                <a:cs typeface="+mn-cs"/>
              </a:rPr>
              <a:t>() все равно разблокирует работу потока, вызвавшего его. Проверить, исполняется ли поток можно методом </a:t>
            </a:r>
            <a:r>
              <a:rPr lang="ru-RU" sz="1200" b="0" i="0" kern="1200" dirty="0" err="1" smtClean="0">
                <a:solidFill>
                  <a:schemeClr val="tx1"/>
                </a:solidFill>
                <a:effectLst/>
                <a:latin typeface="+mn-lt"/>
                <a:ea typeface="+mn-ea"/>
                <a:cs typeface="+mn-cs"/>
              </a:rPr>
              <a:t>is_alive</a:t>
            </a:r>
            <a:r>
              <a:rPr lang="ru-RU" sz="1200" b="0" i="0" kern="1200" dirty="0" smtClean="0">
                <a:solidFill>
                  <a:schemeClr val="tx1"/>
                </a:solidFill>
                <a:effectLst/>
                <a:latin typeface="+mn-lt"/>
                <a:ea typeface="+mn-ea"/>
                <a:cs typeface="+mn-cs"/>
              </a:rPr>
              <a:t>().</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18</a:t>
            </a:fld>
            <a:endParaRPr lang="en-US"/>
          </a:p>
        </p:txBody>
      </p:sp>
    </p:spTree>
    <p:extLst>
      <p:ext uri="{BB962C8B-B14F-4D97-AF65-F5344CB8AC3E}">
        <p14:creationId xmlns:p14="http://schemas.microsoft.com/office/powerpoint/2010/main" val="4088401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19</a:t>
            </a:fld>
            <a:endParaRPr lang="en-US"/>
          </a:p>
        </p:txBody>
      </p:sp>
    </p:spTree>
    <p:extLst>
      <p:ext uri="{BB962C8B-B14F-4D97-AF65-F5344CB8AC3E}">
        <p14:creationId xmlns:p14="http://schemas.microsoft.com/office/powerpoint/2010/main" val="113999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smtClean="0">
              <a:solidFill>
                <a:schemeClr val="tx1"/>
              </a:solidFill>
              <a:effectLst/>
              <a:latin typeface="+mn-lt"/>
              <a:ea typeface="+mn-ea"/>
              <a:cs typeface="+mn-cs"/>
            </a:endParaRPr>
          </a:p>
          <a:p>
            <a:r>
              <a:rPr lang="en-US" dirty="0" smtClean="0"/>
              <a:t>http://onreader.mdl.ru/PythonParallelProgrammingCookbook.2nd/content/Ch01.html</a:t>
            </a:r>
            <a:endParaRPr lang="ru-RU" dirty="0" smtClean="0"/>
          </a:p>
          <a:p>
            <a:r>
              <a:rPr lang="en-US" dirty="0" smtClean="0"/>
              <a:t>https://coderlessons.com/tutorials/python-technologies/izuchite-parallelizm-s-python/parallelizm-v-python-kratkoe-rukovodstvo</a:t>
            </a:r>
            <a:endParaRPr lang="ru-RU" dirty="0" smtClean="0"/>
          </a:p>
          <a:p>
            <a:r>
              <a:rPr lang="en-US" dirty="0" smtClean="0"/>
              <a:t>https://thecode.media/python-time-2/</a:t>
            </a:r>
            <a:endParaRPr lang="ru-RU" dirty="0" smtClean="0"/>
          </a:p>
          <a:p>
            <a:r>
              <a:rPr lang="en-US" dirty="0" smtClean="0"/>
              <a:t>https://devpractice.ru/python-lesson-22-concurrency-part-1/</a:t>
            </a:r>
            <a:endParaRPr lang="ru-RU" dirty="0" smtClean="0"/>
          </a:p>
          <a:p>
            <a:r>
              <a:rPr lang="en-US" dirty="0" smtClean="0"/>
              <a:t>https://digitology.tech/docs/python_3/library/multiprocessing.html</a:t>
            </a:r>
            <a:endParaRPr lang="ru-RU" dirty="0" smtClean="0"/>
          </a:p>
          <a:p>
            <a:r>
              <a:rPr lang="en-US" dirty="0" smtClean="0"/>
              <a:t>https://docs-python.ru/standart-library/paket-multiprocessing-python/</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a:t>
            </a:fld>
            <a:endParaRPr lang="en-US"/>
          </a:p>
        </p:txBody>
      </p:sp>
    </p:spTree>
    <p:extLst>
      <p:ext uri="{BB962C8B-B14F-4D97-AF65-F5344CB8AC3E}">
        <p14:creationId xmlns:p14="http://schemas.microsoft.com/office/powerpoint/2010/main" val="992143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20</a:t>
            </a:fld>
            <a:endParaRPr lang="en-US"/>
          </a:p>
        </p:txBody>
      </p:sp>
    </p:spTree>
    <p:extLst>
      <p:ext uri="{BB962C8B-B14F-4D97-AF65-F5344CB8AC3E}">
        <p14:creationId xmlns:p14="http://schemas.microsoft.com/office/powerpoint/2010/main" val="2994332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В данно</a:t>
            </a:r>
            <a:r>
              <a:rPr lang="ru-RU" sz="1200" b="0" i="0" kern="1200" baseline="0" dirty="0" smtClean="0">
                <a:solidFill>
                  <a:schemeClr val="tx1"/>
                </a:solidFill>
                <a:effectLst/>
                <a:latin typeface="+mn-lt"/>
                <a:ea typeface="+mn-ea"/>
                <a:cs typeface="+mn-cs"/>
              </a:rPr>
              <a:t>м </a:t>
            </a:r>
            <a:r>
              <a:rPr lang="ru-RU" sz="1200" b="0" i="0" kern="1200" dirty="0" smtClean="0">
                <a:solidFill>
                  <a:schemeClr val="tx1"/>
                </a:solidFill>
                <a:effectLst/>
                <a:latin typeface="+mn-lt"/>
                <a:ea typeface="+mn-ea"/>
                <a:cs typeface="+mn-cs"/>
              </a:rPr>
              <a:t>примере будем использовать несколько потоков для выполнения функции </a:t>
            </a:r>
            <a:r>
              <a:rPr lang="ru-RU" dirty="0" err="1" smtClean="0"/>
              <a:t>heavy</a:t>
            </a:r>
            <a:r>
              <a:rPr lang="ru-RU" dirty="0" smtClean="0"/>
              <a:t>()</a:t>
            </a:r>
            <a:r>
              <a:rPr lang="ru-RU" sz="1200" b="0" i="0" kern="1200" dirty="0" smtClean="0">
                <a:solidFill>
                  <a:schemeClr val="tx1"/>
                </a:solidFill>
                <a:effectLst/>
                <a:latin typeface="+mn-lt"/>
                <a:ea typeface="+mn-ea"/>
                <a:cs typeface="+mn-cs"/>
              </a:rPr>
              <a:t>. Также произведем 80 циклов вычислений. Для этого разделим вычисления на 4 потока, в каждом из которых запустим 20 циклов</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21</a:t>
            </a:fld>
            <a:endParaRPr lang="en-US"/>
          </a:p>
        </p:txBody>
      </p:sp>
    </p:spTree>
    <p:extLst>
      <p:ext uri="{BB962C8B-B14F-4D97-AF65-F5344CB8AC3E}">
        <p14:creationId xmlns:p14="http://schemas.microsoft.com/office/powerpoint/2010/main" val="1172818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В данно</a:t>
            </a:r>
            <a:r>
              <a:rPr lang="ru-RU" sz="1200" b="0" i="0" kern="1200" baseline="0" dirty="0" smtClean="0">
                <a:solidFill>
                  <a:schemeClr val="tx1"/>
                </a:solidFill>
                <a:effectLst/>
                <a:latin typeface="+mn-lt"/>
                <a:ea typeface="+mn-ea"/>
                <a:cs typeface="+mn-cs"/>
              </a:rPr>
              <a:t>м </a:t>
            </a:r>
            <a:r>
              <a:rPr lang="ru-RU" sz="1200" b="0" i="0" kern="1200" dirty="0" smtClean="0">
                <a:solidFill>
                  <a:schemeClr val="tx1"/>
                </a:solidFill>
                <a:effectLst/>
                <a:latin typeface="+mn-lt"/>
                <a:ea typeface="+mn-ea"/>
                <a:cs typeface="+mn-cs"/>
              </a:rPr>
              <a:t>примере будем использовать несколько потоков для выполнения функции </a:t>
            </a:r>
            <a:r>
              <a:rPr lang="ru-RU" dirty="0" err="1" smtClean="0"/>
              <a:t>heavy</a:t>
            </a:r>
            <a:r>
              <a:rPr lang="ru-RU" dirty="0" smtClean="0"/>
              <a:t>()</a:t>
            </a:r>
            <a:r>
              <a:rPr lang="ru-RU" sz="1200" b="0" i="0" kern="1200" dirty="0" smtClean="0">
                <a:solidFill>
                  <a:schemeClr val="tx1"/>
                </a:solidFill>
                <a:effectLst/>
                <a:latin typeface="+mn-lt"/>
                <a:ea typeface="+mn-ea"/>
                <a:cs typeface="+mn-cs"/>
              </a:rPr>
              <a:t>. Также произведем 80 циклов вычислений. Для этого разделим вычисления на 4 потока, в каждом из которых запустим 20 циклов</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22</a:t>
            </a:fld>
            <a:endParaRPr lang="en-US"/>
          </a:p>
        </p:txBody>
      </p:sp>
    </p:spTree>
    <p:extLst>
      <p:ext uri="{BB962C8B-B14F-4D97-AF65-F5344CB8AC3E}">
        <p14:creationId xmlns:p14="http://schemas.microsoft.com/office/powerpoint/2010/main" val="803749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В данно</a:t>
            </a:r>
            <a:r>
              <a:rPr lang="ru-RU" sz="1200" b="0" i="0" kern="1200" baseline="0" dirty="0" smtClean="0">
                <a:solidFill>
                  <a:schemeClr val="tx1"/>
                </a:solidFill>
                <a:effectLst/>
                <a:latin typeface="+mn-lt"/>
                <a:ea typeface="+mn-ea"/>
                <a:cs typeface="+mn-cs"/>
              </a:rPr>
              <a:t>м </a:t>
            </a:r>
            <a:r>
              <a:rPr lang="ru-RU" sz="1200" b="0" i="0" kern="1200" dirty="0" smtClean="0">
                <a:solidFill>
                  <a:schemeClr val="tx1"/>
                </a:solidFill>
                <a:effectLst/>
                <a:latin typeface="+mn-lt"/>
                <a:ea typeface="+mn-ea"/>
                <a:cs typeface="+mn-cs"/>
              </a:rPr>
              <a:t>примере будем использовать несколько потоков для выполнения функции </a:t>
            </a:r>
            <a:r>
              <a:rPr lang="ru-RU" dirty="0" err="1" smtClean="0"/>
              <a:t>heavy</a:t>
            </a:r>
            <a:r>
              <a:rPr lang="ru-RU" dirty="0" smtClean="0"/>
              <a:t>()</a:t>
            </a:r>
            <a:r>
              <a:rPr lang="ru-RU" sz="1200" b="0" i="0" kern="1200" dirty="0" smtClean="0">
                <a:solidFill>
                  <a:schemeClr val="tx1"/>
                </a:solidFill>
                <a:effectLst/>
                <a:latin typeface="+mn-lt"/>
                <a:ea typeface="+mn-ea"/>
                <a:cs typeface="+mn-cs"/>
              </a:rPr>
              <a:t>. Также произведем 80 циклов вычислений. Для этого разделим вычисления на 4 потока, в каждом из которых запустим 20 циклов</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r>
              <a:rPr lang="ru-RU" sz="1200" b="0" i="0" u="none" strike="noStrike" kern="1200" dirty="0" smtClean="0">
                <a:solidFill>
                  <a:schemeClr val="tx1"/>
                </a:solidFill>
                <a:effectLst/>
                <a:latin typeface="+mn-lt"/>
                <a:ea typeface="+mn-ea"/>
                <a:cs typeface="+mn-cs"/>
                <a:hlinkClick r:id="rId3"/>
              </a:rPr>
              <a:t>Однопоточный режим работы</a:t>
            </a:r>
            <a:r>
              <a:rPr lang="ru-RU" sz="1200" b="0" i="0" kern="1200" dirty="0" smtClean="0">
                <a:solidFill>
                  <a:schemeClr val="tx1"/>
                </a:solidFill>
                <a:effectLst/>
                <a:latin typeface="+mn-lt"/>
                <a:ea typeface="+mn-ea"/>
                <a:cs typeface="+mn-cs"/>
              </a:rPr>
              <a:t>, оказался не намного быстрее, потому что один поток не имеет накладных расходов на создание потоков (в нашем случае создается 4 потока) и переключение между ними.</a:t>
            </a:r>
          </a:p>
          <a:p>
            <a:r>
              <a:rPr lang="ru-RU" sz="1200" b="0" i="0" kern="1200" dirty="0" smtClean="0">
                <a:solidFill>
                  <a:schemeClr val="tx1"/>
                </a:solidFill>
                <a:effectLst/>
                <a:latin typeface="+mn-lt"/>
                <a:ea typeface="+mn-ea"/>
                <a:cs typeface="+mn-cs"/>
              </a:rPr>
              <a:t>Если бы у Python не было GIL, то вычисления функции </a:t>
            </a:r>
            <a:r>
              <a:rPr lang="ru-RU" sz="1200" b="0" i="0" kern="1200" dirty="0" err="1" smtClean="0">
                <a:solidFill>
                  <a:schemeClr val="tx1"/>
                </a:solidFill>
                <a:effectLst/>
                <a:latin typeface="+mn-lt"/>
                <a:ea typeface="+mn-ea"/>
                <a:cs typeface="+mn-cs"/>
              </a:rPr>
              <a:t>heavy</a:t>
            </a:r>
            <a:r>
              <a:rPr lang="ru-RU" sz="1200" b="0" i="0" kern="1200" dirty="0" smtClean="0">
                <a:solidFill>
                  <a:schemeClr val="tx1"/>
                </a:solidFill>
                <a:effectLst/>
                <a:latin typeface="+mn-lt"/>
                <a:ea typeface="+mn-ea"/>
                <a:cs typeface="+mn-cs"/>
              </a:rPr>
              <a:t>(), , связанные с процессором,  происходили бы гораздо быстрее  . </a:t>
            </a:r>
          </a:p>
          <a:p>
            <a:r>
              <a:rPr lang="ru-RU" sz="1200" b="0" i="0" kern="1200" dirty="0" smtClean="0">
                <a:solidFill>
                  <a:schemeClr val="tx1"/>
                </a:solidFill>
                <a:effectLst/>
                <a:latin typeface="+mn-lt"/>
                <a:ea typeface="+mn-ea"/>
                <a:cs typeface="+mn-cs"/>
              </a:rPr>
              <a:t>Если бы функция </a:t>
            </a:r>
            <a:r>
              <a:rPr lang="ru-RU" sz="1200" b="0" i="0" kern="1200" dirty="0" err="1" smtClean="0">
                <a:solidFill>
                  <a:schemeClr val="tx1"/>
                </a:solidFill>
                <a:effectLst/>
                <a:latin typeface="+mn-lt"/>
                <a:ea typeface="+mn-ea"/>
                <a:cs typeface="+mn-cs"/>
              </a:rPr>
              <a:t>heavy</a:t>
            </a:r>
            <a:r>
              <a:rPr lang="ru-RU" sz="1200" b="0" i="0" kern="1200" dirty="0" smtClean="0">
                <a:solidFill>
                  <a:schemeClr val="tx1"/>
                </a:solidFill>
                <a:effectLst/>
                <a:latin typeface="+mn-lt"/>
                <a:ea typeface="+mn-ea"/>
                <a:cs typeface="+mn-cs"/>
              </a:rPr>
              <a:t>() имела много блокирующих операций, таких как сетевые вызовы или операции с файловой системой, то применение многопоточного режима работы было бы оправдано и дало огромное увеличение скорости!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23</a:t>
            </a:fld>
            <a:endParaRPr lang="en-US"/>
          </a:p>
        </p:txBody>
      </p:sp>
    </p:spTree>
    <p:extLst>
      <p:ext uri="{BB962C8B-B14F-4D97-AF65-F5344CB8AC3E}">
        <p14:creationId xmlns:p14="http://schemas.microsoft.com/office/powerpoint/2010/main" val="1157048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sys.stdout.flush</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используется для принудительной очистки выходного буфера программой . Это полезно, когда вы хотите убедиться, что все содержимое выходного буфера немедленно выводится на консоль или в файл.</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Даже если воображаемый ввод-вывод делится на 80 потоков и все они будут спать в течение двух секунд, то код все равно завершится чуть более чем за две секунды, т. к. многопоточной программе нужно время на планирование и запуск потоков.</a:t>
            </a:r>
          </a:p>
          <a:p>
            <a:r>
              <a:rPr lang="ru-RU" sz="1200" b="1" i="0" kern="1200" dirty="0" smtClean="0">
                <a:solidFill>
                  <a:schemeClr val="tx1"/>
                </a:solidFill>
                <a:effectLst/>
                <a:latin typeface="+mn-lt"/>
                <a:ea typeface="+mn-ea"/>
                <a:cs typeface="+mn-cs"/>
              </a:rPr>
              <a:t>Примечание</a:t>
            </a:r>
            <a:r>
              <a:rPr lang="ru-RU" sz="1200" b="0" i="0" kern="1200" dirty="0" smtClean="0">
                <a:solidFill>
                  <a:schemeClr val="tx1"/>
                </a:solidFill>
                <a:effectLst/>
                <a:latin typeface="+mn-lt"/>
                <a:ea typeface="+mn-ea"/>
                <a:cs typeface="+mn-cs"/>
              </a:rPr>
              <a:t>! Каждый процессор поддерживает определенное количество потоков на ядро, заложенное производителем, при которых он работает оптимально быстро. Нельзя создавать безгранично много потоков. При увеличении числа потоков на величину, большую, чем заложил производитель, программа будет выполняться дольше или вообще поведет себя непредсказуемым образом (вплоть до зависания).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24</a:t>
            </a:fld>
            <a:endParaRPr lang="en-US"/>
          </a:p>
        </p:txBody>
      </p:sp>
    </p:spTree>
    <p:extLst>
      <p:ext uri="{BB962C8B-B14F-4D97-AF65-F5344CB8AC3E}">
        <p14:creationId xmlns:p14="http://schemas.microsoft.com/office/powerpoint/2010/main" val="556060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В Python выполнение программы заканчивается, когда все неслужебные потоки завершены.</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Программа завершается без ошибок (с кодом 0), но теперь строка "</a:t>
            </a:r>
            <a:r>
              <a:rPr lang="ru-RU" sz="1200" b="0" i="0" kern="1200" dirty="0" err="1" smtClean="0">
                <a:solidFill>
                  <a:schemeClr val="tx1"/>
                </a:solidFill>
                <a:effectLst/>
                <a:latin typeface="+mn-lt"/>
                <a:ea typeface="+mn-ea"/>
                <a:cs typeface="+mn-cs"/>
              </a:rPr>
              <a:t>finish</a:t>
            </a:r>
            <a:r>
              <a:rPr lang="ru-RU" sz="1200" b="0" i="0" kern="1200" dirty="0" smtClean="0">
                <a:solidFill>
                  <a:schemeClr val="tx1"/>
                </a:solidFill>
                <a:effectLst/>
                <a:latin typeface="+mn-lt"/>
                <a:ea typeface="+mn-ea"/>
                <a:cs typeface="+mn-cs"/>
              </a:rPr>
              <a:t>" печатается раньше строки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0", т.к. главный поток теперь не ждет завершения работы других потоков.</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25</a:t>
            </a:fld>
            <a:endParaRPr lang="en-US"/>
          </a:p>
        </p:txBody>
      </p:sp>
    </p:spTree>
    <p:extLst>
      <p:ext uri="{BB962C8B-B14F-4D97-AF65-F5344CB8AC3E}">
        <p14:creationId xmlns:p14="http://schemas.microsoft.com/office/powerpoint/2010/main" val="1416683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https://pythonru.com/uroki/potoki-i-mnogopotochnost-dlja-nachinajushhih</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26</a:t>
            </a:fld>
            <a:endParaRPr lang="en-US"/>
          </a:p>
        </p:txBody>
      </p:sp>
    </p:spTree>
    <p:extLst>
      <p:ext uri="{BB962C8B-B14F-4D97-AF65-F5344CB8AC3E}">
        <p14:creationId xmlns:p14="http://schemas.microsoft.com/office/powerpoint/2010/main" val="228466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27</a:t>
            </a:fld>
            <a:endParaRPr lang="en-US"/>
          </a:p>
        </p:txBody>
      </p:sp>
    </p:spTree>
    <p:extLst>
      <p:ext uri="{BB962C8B-B14F-4D97-AF65-F5344CB8AC3E}">
        <p14:creationId xmlns:p14="http://schemas.microsoft.com/office/powerpoint/2010/main" val="1657693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28</a:t>
            </a:fld>
            <a:endParaRPr lang="en-US"/>
          </a:p>
        </p:txBody>
      </p:sp>
    </p:spTree>
    <p:extLst>
      <p:ext uri="{BB962C8B-B14F-4D97-AF65-F5344CB8AC3E}">
        <p14:creationId xmlns:p14="http://schemas.microsoft.com/office/powerpoint/2010/main" val="3778862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29</a:t>
            </a:fld>
            <a:endParaRPr lang="en-US"/>
          </a:p>
        </p:txBody>
      </p:sp>
    </p:spTree>
    <p:extLst>
      <p:ext uri="{BB962C8B-B14F-4D97-AF65-F5344CB8AC3E}">
        <p14:creationId xmlns:p14="http://schemas.microsoft.com/office/powerpoint/2010/main" val="320980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http://cs.mipt.ru/advanced_python</a:t>
            </a:r>
            <a:endParaRPr lang="ru-RU" sz="1000" dirty="0" smtClean="0"/>
          </a:p>
          <a:p>
            <a:endParaRPr lang="ru-RU"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целях стабильности и безопасности, в современных операционных системы каждый процесс имеет прямой доступ только с своим собственным ресурсам. Доступ к ресурсам другого процесса возможен через </a:t>
            </a:r>
            <a:r>
              <a:rPr lang="ru-RU" sz="1200" b="0" i="0" kern="1200" dirty="0" err="1" smtClean="0">
                <a:solidFill>
                  <a:schemeClr val="tx1"/>
                </a:solidFill>
                <a:effectLst/>
                <a:latin typeface="+mn-lt"/>
                <a:ea typeface="+mn-ea"/>
                <a:cs typeface="+mn-cs"/>
              </a:rPr>
              <a:t>межпроцессное</a:t>
            </a:r>
            <a:r>
              <a:rPr lang="ru-RU" sz="1200" b="0" i="0" kern="1200" dirty="0" smtClean="0">
                <a:solidFill>
                  <a:schemeClr val="tx1"/>
                </a:solidFill>
                <a:effectLst/>
                <a:latin typeface="+mn-lt"/>
                <a:ea typeface="+mn-ea"/>
                <a:cs typeface="+mn-cs"/>
              </a:rPr>
              <a:t> взаимодействие (например, посредством файлов, при помощи именованных и неименованных каналов и другие).</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a:t>
            </a:fld>
            <a:endParaRPr lang="en-US"/>
          </a:p>
        </p:txBody>
      </p:sp>
    </p:spTree>
    <p:extLst>
      <p:ext uri="{BB962C8B-B14F-4D97-AF65-F5344CB8AC3E}">
        <p14:creationId xmlns:p14="http://schemas.microsoft.com/office/powerpoint/2010/main" val="1206409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30</a:t>
            </a:fld>
            <a:endParaRPr lang="en-US"/>
          </a:p>
        </p:txBody>
      </p:sp>
    </p:spTree>
    <p:extLst>
      <p:ext uri="{BB962C8B-B14F-4D97-AF65-F5344CB8AC3E}">
        <p14:creationId xmlns:p14="http://schemas.microsoft.com/office/powerpoint/2010/main" val="2467071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https://docs-python.ru/standart-library/modul-threading-python/poluchenie-obschih-svedenij-potokah-modul-threading/#threading.main_thread</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31</a:t>
            </a:fld>
            <a:endParaRPr lang="en-US"/>
          </a:p>
        </p:txBody>
      </p:sp>
    </p:spTree>
    <p:extLst>
      <p:ext uri="{BB962C8B-B14F-4D97-AF65-F5344CB8AC3E}">
        <p14:creationId xmlns:p14="http://schemas.microsoft.com/office/powerpoint/2010/main" val="3990341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https://docs-python.ru/standart-library/modul-threading-python/poluchenie-obschih-svedenij-potokah-modul-threading/#threading.main_thread</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32</a:t>
            </a:fld>
            <a:endParaRPr lang="en-US"/>
          </a:p>
        </p:txBody>
      </p:sp>
    </p:spTree>
    <p:extLst>
      <p:ext uri="{BB962C8B-B14F-4D97-AF65-F5344CB8AC3E}">
        <p14:creationId xmlns:p14="http://schemas.microsoft.com/office/powerpoint/2010/main" val="179036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https://docs-python.ru/standart-library/modul-threading-python/poluchenie-obschih-svedenij-potokah-modul-threading/#threading.main_thread</a:t>
            </a:r>
            <a:endParaRPr lang="ru-RU" sz="10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000" dirty="0" smtClean="0">
                <a:solidFill>
                  <a:srgbClr val="FF0000"/>
                </a:solidFill>
              </a:rPr>
              <a:t>https://pythonru.com/uroki/potoki-i-mnogopotochnost-dlja-nachinajushhih</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33</a:t>
            </a:fld>
            <a:endParaRPr lang="en-US"/>
          </a:p>
        </p:txBody>
      </p:sp>
    </p:spTree>
    <p:extLst>
      <p:ext uri="{BB962C8B-B14F-4D97-AF65-F5344CB8AC3E}">
        <p14:creationId xmlns:p14="http://schemas.microsoft.com/office/powerpoint/2010/main" val="2494310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Предоставляемый библиотекой API схож с тем, что есть в </a:t>
            </a:r>
            <a:r>
              <a:rPr lang="ru-RU" sz="1200" b="0" i="0" kern="1200" dirty="0" err="1" smtClean="0">
                <a:solidFill>
                  <a:schemeClr val="tx1"/>
                </a:solidFill>
                <a:effectLst/>
                <a:latin typeface="+mn-lt"/>
                <a:ea typeface="+mn-ea"/>
                <a:cs typeface="+mn-cs"/>
              </a:rPr>
              <a:t>threading</a:t>
            </a:r>
            <a:r>
              <a:rPr lang="ru-RU" sz="1200" b="0" i="0" kern="1200" dirty="0" smtClean="0">
                <a:solidFill>
                  <a:schemeClr val="tx1"/>
                </a:solidFill>
                <a:effectLst/>
                <a:latin typeface="+mn-lt"/>
                <a:ea typeface="+mn-ea"/>
                <a:cs typeface="+mn-cs"/>
              </a:rPr>
              <a:t>, хотя есть уникальные вещи. Создание процесса происходит путем создания объекта класса </a:t>
            </a:r>
            <a:r>
              <a:rPr lang="ru-RU" sz="1200" b="0" i="0" kern="1200" dirty="0" err="1" smtClean="0">
                <a:solidFill>
                  <a:schemeClr val="tx1"/>
                </a:solidFill>
                <a:effectLst/>
                <a:latin typeface="+mn-lt"/>
                <a:ea typeface="+mn-ea"/>
                <a:cs typeface="+mn-cs"/>
              </a:rPr>
              <a:t>Process</a:t>
            </a:r>
            <a:r>
              <a:rPr lang="ru-RU" sz="1200" b="0" i="0" kern="1200" dirty="0" smtClean="0">
                <a:solidFill>
                  <a:schemeClr val="tx1"/>
                </a:solidFill>
                <a:effectLst/>
                <a:latin typeface="+mn-lt"/>
                <a:ea typeface="+mn-ea"/>
                <a:cs typeface="+mn-cs"/>
              </a:rPr>
              <a:t>. Аргументы конструктора аналогичны тем, что есть в конструкторе </a:t>
            </a:r>
            <a:r>
              <a:rPr lang="ru-RU" sz="1200" b="0" i="0" kern="1200" dirty="0" err="1" smtClean="0">
                <a:solidFill>
                  <a:schemeClr val="tx1"/>
                </a:solidFill>
                <a:effectLst/>
                <a:latin typeface="+mn-lt"/>
                <a:ea typeface="+mn-ea"/>
                <a:cs typeface="+mn-cs"/>
              </a:rPr>
              <a:t>Thread</a:t>
            </a:r>
            <a:r>
              <a:rPr lang="ru-RU" sz="1200" b="0" i="0" kern="1200" dirty="0" smtClean="0">
                <a:solidFill>
                  <a:schemeClr val="tx1"/>
                </a:solidFill>
                <a:effectLst/>
                <a:latin typeface="+mn-lt"/>
                <a:ea typeface="+mn-ea"/>
                <a:cs typeface="+mn-cs"/>
              </a:rPr>
              <a:t>. В том числе аргумент </a:t>
            </a:r>
            <a:r>
              <a:rPr lang="ru-RU" sz="1200" b="0" i="0" kern="1200" dirty="0" err="1" smtClean="0">
                <a:solidFill>
                  <a:schemeClr val="tx1"/>
                </a:solidFill>
                <a:effectLst/>
                <a:latin typeface="+mn-lt"/>
                <a:ea typeface="+mn-ea"/>
                <a:cs typeface="+mn-cs"/>
              </a:rPr>
              <a:t>daemon</a:t>
            </a:r>
            <a:r>
              <a:rPr lang="ru-RU" sz="1200" b="0" i="0" kern="1200" dirty="0" smtClean="0">
                <a:solidFill>
                  <a:schemeClr val="tx1"/>
                </a:solidFill>
                <a:effectLst/>
                <a:latin typeface="+mn-lt"/>
                <a:ea typeface="+mn-ea"/>
                <a:cs typeface="+mn-cs"/>
              </a:rPr>
              <a:t> позволяет создавать служебные процессы. Служебные процессы завершаются вместе с родительским процессом и не могут порождать свои </a:t>
            </a:r>
            <a:r>
              <a:rPr lang="ru-RU" sz="1200" b="0" i="0" kern="1200" dirty="0" err="1" smtClean="0">
                <a:solidFill>
                  <a:schemeClr val="tx1"/>
                </a:solidFill>
                <a:effectLst/>
                <a:latin typeface="+mn-lt"/>
                <a:ea typeface="+mn-ea"/>
                <a:cs typeface="+mn-cs"/>
              </a:rPr>
              <a:t>подпроцессы</a:t>
            </a:r>
            <a:r>
              <a:rPr lang="ru-RU"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Пакет </a:t>
            </a:r>
            <a:r>
              <a:rPr lang="ru-RU" sz="1200" b="0" i="0" u="none" strike="noStrike" kern="1200" dirty="0" err="1" smtClean="0">
                <a:solidFill>
                  <a:schemeClr val="tx1"/>
                </a:solidFill>
                <a:effectLst/>
                <a:latin typeface="+mn-lt"/>
                <a:ea typeface="+mn-ea"/>
                <a:cs typeface="+mn-cs"/>
                <a:hlinkClick r:id="rId3" tooltip="multiprocessing: Процессный параллелизм."/>
              </a:rPr>
              <a:t>multiprocessing</a:t>
            </a:r>
            <a:r>
              <a:rPr lang="ru-RU" sz="1200" b="0" i="0" kern="1200" dirty="0" smtClean="0">
                <a:solidFill>
                  <a:schemeClr val="tx1"/>
                </a:solidFill>
                <a:effectLst/>
                <a:latin typeface="+mn-lt"/>
                <a:ea typeface="+mn-ea"/>
                <a:cs typeface="+mn-cs"/>
              </a:rPr>
              <a:t> предлагает как локальный, так и удаленный параллелизм, эффективно обходя </a:t>
            </a:r>
            <a:r>
              <a:rPr lang="ru-RU" sz="1200" b="0" i="0" u="none" strike="noStrike" kern="1200" dirty="0" smtClean="0">
                <a:solidFill>
                  <a:schemeClr val="tx1"/>
                </a:solidFill>
                <a:effectLst/>
                <a:latin typeface="+mn-lt"/>
                <a:ea typeface="+mn-ea"/>
                <a:cs typeface="+mn-cs"/>
                <a:hlinkClick r:id="rId4"/>
              </a:rPr>
              <a:t>Глобальную блокировку интерпретатора</a:t>
            </a:r>
            <a:r>
              <a:rPr lang="ru-RU" sz="1200" b="0" i="0" kern="1200" dirty="0" smtClean="0">
                <a:solidFill>
                  <a:schemeClr val="tx1"/>
                </a:solidFill>
                <a:effectLst/>
                <a:latin typeface="+mn-lt"/>
                <a:ea typeface="+mn-ea"/>
                <a:cs typeface="+mn-cs"/>
              </a:rPr>
              <a:t> за счёт использования </a:t>
            </a:r>
            <a:r>
              <a:rPr lang="ru-RU" sz="1200" b="0" i="0" kern="1200" dirty="0" err="1" smtClean="0">
                <a:solidFill>
                  <a:schemeClr val="tx1"/>
                </a:solidFill>
                <a:effectLst/>
                <a:latin typeface="+mn-lt"/>
                <a:ea typeface="+mn-ea"/>
                <a:cs typeface="+mn-cs"/>
              </a:rPr>
              <a:t>подпроцессов</a:t>
            </a:r>
            <a:r>
              <a:rPr lang="ru-RU" sz="1200" b="0" i="0" kern="1200" dirty="0" smtClean="0">
                <a:solidFill>
                  <a:schemeClr val="tx1"/>
                </a:solidFill>
                <a:effectLst/>
                <a:latin typeface="+mn-lt"/>
                <a:ea typeface="+mn-ea"/>
                <a:cs typeface="+mn-cs"/>
              </a:rPr>
              <a:t> вместо потоков. Благодаря этому, модуль </a:t>
            </a:r>
            <a:r>
              <a:rPr lang="ru-RU" sz="1200" b="0" i="0" u="none" strike="noStrike" kern="1200" dirty="0" err="1" smtClean="0">
                <a:solidFill>
                  <a:schemeClr val="tx1"/>
                </a:solidFill>
                <a:effectLst/>
                <a:latin typeface="+mn-lt"/>
                <a:ea typeface="+mn-ea"/>
                <a:cs typeface="+mn-cs"/>
                <a:hlinkClick r:id="rId3" tooltip="multiprocessing: Процессный параллелизм."/>
              </a:rPr>
              <a:t>multiprocessing</a:t>
            </a:r>
            <a:r>
              <a:rPr lang="ru-RU" sz="1200" b="0" i="0" kern="1200" dirty="0" smtClean="0">
                <a:solidFill>
                  <a:schemeClr val="tx1"/>
                </a:solidFill>
                <a:effectLst/>
                <a:latin typeface="+mn-lt"/>
                <a:ea typeface="+mn-ea"/>
                <a:cs typeface="+mn-cs"/>
              </a:rPr>
              <a:t> позволяет программисту полностью использовать несколько процессоров на компьютере. Он работает как в </a:t>
            </a:r>
            <a:r>
              <a:rPr lang="ru-RU" sz="1200" b="0" i="0" kern="1200" dirty="0" err="1" smtClean="0">
                <a:solidFill>
                  <a:schemeClr val="tx1"/>
                </a:solidFill>
                <a:effectLst/>
                <a:latin typeface="+mn-lt"/>
                <a:ea typeface="+mn-ea"/>
                <a:cs typeface="+mn-cs"/>
              </a:rPr>
              <a:t>Unix</a:t>
            </a:r>
            <a:r>
              <a:rPr lang="ru-RU" sz="1200" b="0" i="0" kern="1200" dirty="0" smtClean="0">
                <a:solidFill>
                  <a:schemeClr val="tx1"/>
                </a:solidFill>
                <a:effectLst/>
                <a:latin typeface="+mn-lt"/>
                <a:ea typeface="+mn-ea"/>
                <a:cs typeface="+mn-cs"/>
              </a:rPr>
              <a:t>, так и в </a:t>
            </a:r>
            <a:r>
              <a:rPr lang="ru-RU" sz="1200" b="0" i="0" kern="1200" dirty="0" err="1" smtClean="0">
                <a:solidFill>
                  <a:schemeClr val="tx1"/>
                </a:solidFill>
                <a:effectLst/>
                <a:latin typeface="+mn-lt"/>
                <a:ea typeface="+mn-ea"/>
                <a:cs typeface="+mn-cs"/>
              </a:rPr>
              <a:t>Windows</a:t>
            </a:r>
            <a:r>
              <a:rPr lang="ru-RU" sz="1200" b="0" i="0" kern="1200" dirty="0" smtClean="0">
                <a:solidFill>
                  <a:schemeClr val="tx1"/>
                </a:solidFill>
                <a:effectLst/>
                <a:latin typeface="+mn-lt"/>
                <a:ea typeface="+mn-ea"/>
                <a:cs typeface="+mn-cs"/>
              </a:rPr>
              <a:t>.</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34</a:t>
            </a:fld>
            <a:endParaRPr lang="en-US"/>
          </a:p>
        </p:txBody>
      </p:sp>
    </p:spTree>
    <p:extLst>
      <p:ext uri="{BB962C8B-B14F-4D97-AF65-F5344CB8AC3E}">
        <p14:creationId xmlns:p14="http://schemas.microsoft.com/office/powerpoint/2010/main" val="222028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r>
              <a:rPr lang="en-US" sz="1000" dirty="0" smtClean="0"/>
              <a:t>https://digitology.tech/docs/python_3/library/multiprocessing.html </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https://docs-python.ru/tutorial/mnogopotochnost-python/</a:t>
            </a:r>
            <a:endParaRPr lang="ru-RU" sz="1000" b="0" i="0" kern="1200" dirty="0" smtClean="0">
              <a:solidFill>
                <a:schemeClr val="tx1"/>
              </a:solidFill>
              <a:effectLst/>
              <a:latin typeface="+mn-lt"/>
              <a:ea typeface="+mn-ea"/>
              <a:cs typeface="+mn-cs"/>
            </a:endParaRPr>
          </a:p>
          <a:p>
            <a:endParaRPr lang="ru-RU"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https://docs-python.ru/standart-library/paket-multiprocessing-python/</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35</a:t>
            </a:fld>
            <a:endParaRPr lang="en-US"/>
          </a:p>
        </p:txBody>
      </p:sp>
    </p:spTree>
    <p:extLst>
      <p:ext uri="{BB962C8B-B14F-4D97-AF65-F5344CB8AC3E}">
        <p14:creationId xmlns:p14="http://schemas.microsoft.com/office/powerpoint/2010/main" val="359329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r>
              <a:rPr lang="en-US" sz="1000" dirty="0" smtClean="0"/>
              <a:t>https://digitology.tech/docs/python_3/library/multiprocessing.html </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36</a:t>
            </a:fld>
            <a:endParaRPr lang="en-US"/>
          </a:p>
        </p:txBody>
      </p:sp>
    </p:spTree>
    <p:extLst>
      <p:ext uri="{BB962C8B-B14F-4D97-AF65-F5344CB8AC3E}">
        <p14:creationId xmlns:p14="http://schemas.microsoft.com/office/powerpoint/2010/main" val="2117371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r>
              <a:rPr lang="en-US" sz="1000" dirty="0" smtClean="0"/>
              <a:t>https://digitology.tech/docs/python_3/library/multiprocessing.html </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37</a:t>
            </a:fld>
            <a:endParaRPr lang="en-US"/>
          </a:p>
        </p:txBody>
      </p:sp>
    </p:spTree>
    <p:extLst>
      <p:ext uri="{BB962C8B-B14F-4D97-AF65-F5344CB8AC3E}">
        <p14:creationId xmlns:p14="http://schemas.microsoft.com/office/powerpoint/2010/main" val="1321031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r>
              <a:rPr lang="en-US" sz="1000" dirty="0" smtClean="0"/>
              <a:t>https://digitology.tech/docs/python_3/library/multiprocessing.html </a:t>
            </a:r>
          </a:p>
          <a:p>
            <a:endParaRPr lang="en-US"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демонстрирует линейное увеличение скорости вычислений от количества ядер процессора.</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38</a:t>
            </a:fld>
            <a:endParaRPr lang="en-US"/>
          </a:p>
        </p:txBody>
      </p:sp>
    </p:spTree>
    <p:extLst>
      <p:ext uri="{BB962C8B-B14F-4D97-AF65-F5344CB8AC3E}">
        <p14:creationId xmlns:p14="http://schemas.microsoft.com/office/powerpoint/2010/main" val="1672321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r>
              <a:rPr lang="en-US" sz="1000" dirty="0" smtClean="0"/>
              <a:t>https://digitology.tech/docs/python_3/library/multiprocessing.html </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39</a:t>
            </a:fld>
            <a:endParaRPr lang="en-US"/>
          </a:p>
        </p:txBody>
      </p:sp>
    </p:spTree>
    <p:extLst>
      <p:ext uri="{BB962C8B-B14F-4D97-AF65-F5344CB8AC3E}">
        <p14:creationId xmlns:p14="http://schemas.microsoft.com/office/powerpoint/2010/main" val="1353371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http://cs.mipt.ru/advanced_python</a:t>
            </a:r>
            <a:endParaRPr lang="ru-RU" sz="1000" dirty="0" smtClean="0"/>
          </a:p>
          <a:p>
            <a:endParaRPr lang="ru-RU"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целях стабильности и безопасности, в современных операционных системы каждый процесс имеет прямой доступ только с своим собственным ресурсам. Доступ к ресурсам другого процесса возможен через </a:t>
            </a:r>
            <a:r>
              <a:rPr lang="ru-RU" sz="1200" b="0" i="0" kern="1200" dirty="0" err="1" smtClean="0">
                <a:solidFill>
                  <a:schemeClr val="tx1"/>
                </a:solidFill>
                <a:effectLst/>
                <a:latin typeface="+mn-lt"/>
                <a:ea typeface="+mn-ea"/>
                <a:cs typeface="+mn-cs"/>
              </a:rPr>
              <a:t>межпроцессное</a:t>
            </a:r>
            <a:r>
              <a:rPr lang="ru-RU" sz="1200" b="0" i="0" kern="1200" dirty="0" smtClean="0">
                <a:solidFill>
                  <a:schemeClr val="tx1"/>
                </a:solidFill>
                <a:effectLst/>
                <a:latin typeface="+mn-lt"/>
                <a:ea typeface="+mn-ea"/>
                <a:cs typeface="+mn-cs"/>
              </a:rPr>
              <a:t> взаимодействие (например, посредством файлов, при помощи именованных и неименованных каналов и другие).</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a:t>
            </a:fld>
            <a:endParaRPr lang="en-US"/>
          </a:p>
        </p:txBody>
      </p:sp>
    </p:spTree>
    <p:extLst>
      <p:ext uri="{BB962C8B-B14F-4D97-AF65-F5344CB8AC3E}">
        <p14:creationId xmlns:p14="http://schemas.microsoft.com/office/powerpoint/2010/main" val="1137363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000" dirty="0" smtClean="0"/>
              <a:t> </a:t>
            </a:r>
            <a:r>
              <a:rPr lang="en-US" sz="1000" dirty="0" smtClean="0"/>
              <a:t>https://digitology.tech/docs/python_3/library/multiprocessing.html </a:t>
            </a:r>
            <a:endParaRPr lang="ru-RU" sz="1000" dirty="0" smtClean="0"/>
          </a:p>
          <a:p>
            <a:r>
              <a:rPr lang="en-US" sz="1000" b="0" i="0" kern="1200" smtClean="0">
                <a:solidFill>
                  <a:schemeClr val="tx1"/>
                </a:solidFill>
                <a:effectLst/>
                <a:latin typeface="+mn-lt"/>
                <a:ea typeface="+mn-ea"/>
                <a:cs typeface="+mn-cs"/>
              </a:rPr>
              <a:t>https://digitology.tech/docs/python_3/library/multiprocessing.html#multiprocessing-programming</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40</a:t>
            </a:fld>
            <a:endParaRPr lang="en-US"/>
          </a:p>
        </p:txBody>
      </p:sp>
    </p:spTree>
    <p:extLst>
      <p:ext uri="{BB962C8B-B14F-4D97-AF65-F5344CB8AC3E}">
        <p14:creationId xmlns:p14="http://schemas.microsoft.com/office/powerpoint/2010/main" val="71053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качестве альтернативы вы можете использовать </a:t>
            </a:r>
            <a:r>
              <a:rPr lang="ru-RU" sz="1200" b="0" i="0" u="none" strike="noStrike" kern="1200" dirty="0" err="1" smtClean="0">
                <a:solidFill>
                  <a:schemeClr val="tx1"/>
                </a:solidFill>
                <a:effectLst/>
                <a:latin typeface="+mn-lt"/>
                <a:ea typeface="+mn-ea"/>
                <a:cs typeface="+mn-cs"/>
                <a:hlinkClick r:id="rId3" tooltip="multiprocessing.get_context"/>
              </a:rPr>
              <a:t>get_context</a:t>
            </a:r>
            <a:r>
              <a:rPr lang="ru-RU" sz="1200" b="0" i="0" u="none" strike="noStrike" kern="1200" dirty="0" smtClean="0">
                <a:solidFill>
                  <a:schemeClr val="tx1"/>
                </a:solidFill>
                <a:effectLst/>
                <a:latin typeface="+mn-lt"/>
                <a:ea typeface="+mn-ea"/>
                <a:cs typeface="+mn-cs"/>
                <a:hlinkClick r:id="rId3" tooltip="multiprocessing.get_context"/>
              </a:rPr>
              <a:t>()</a:t>
            </a:r>
            <a:r>
              <a:rPr lang="ru-RU" sz="1200" b="0" i="0" kern="1200" dirty="0" smtClean="0">
                <a:solidFill>
                  <a:schemeClr val="tx1"/>
                </a:solidFill>
                <a:effectLst/>
                <a:latin typeface="+mn-lt"/>
                <a:ea typeface="+mn-ea"/>
                <a:cs typeface="+mn-cs"/>
              </a:rPr>
              <a:t> для получения объекта контекста. Объекты контекста имеют тот же API, что и модуль </a:t>
            </a:r>
            <a:r>
              <a:rPr lang="ru-RU" sz="1200" b="0" i="0" kern="1200" dirty="0" err="1" smtClean="0">
                <a:solidFill>
                  <a:schemeClr val="tx1"/>
                </a:solidFill>
                <a:effectLst/>
                <a:latin typeface="+mn-lt"/>
                <a:ea typeface="+mn-ea"/>
                <a:cs typeface="+mn-cs"/>
              </a:rPr>
              <a:t>multiprocessing</a:t>
            </a:r>
            <a:r>
              <a:rPr lang="ru-RU" sz="1200" b="0" i="0" kern="1200" dirty="0" smtClean="0">
                <a:solidFill>
                  <a:schemeClr val="tx1"/>
                </a:solidFill>
                <a:effectLst/>
                <a:latin typeface="+mn-lt"/>
                <a:ea typeface="+mn-ea"/>
                <a:cs typeface="+mn-cs"/>
              </a:rPr>
              <a:t>, и позволяют использовать несколько методов запуска в одной программе.</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объекты, относящиеся к одному контексту, могут быть несовместимы с процессами для другого контекста. В частности, блокировки, созданные с использованием контекста </a:t>
            </a:r>
            <a:r>
              <a:rPr lang="ru-RU" sz="1200" b="0" i="1" kern="1200" dirty="0" err="1" smtClean="0">
                <a:solidFill>
                  <a:schemeClr val="tx1"/>
                </a:solidFill>
                <a:effectLst/>
                <a:latin typeface="+mn-lt"/>
                <a:ea typeface="+mn-ea"/>
                <a:cs typeface="+mn-cs"/>
              </a:rPr>
              <a:t>fork</a:t>
            </a:r>
            <a:r>
              <a:rPr lang="ru-RU" sz="1200" b="0" i="0" kern="1200" dirty="0" smtClean="0">
                <a:solidFill>
                  <a:schemeClr val="tx1"/>
                </a:solidFill>
                <a:effectLst/>
                <a:latin typeface="+mn-lt"/>
                <a:ea typeface="+mn-ea"/>
                <a:cs typeface="+mn-cs"/>
              </a:rPr>
              <a:t>, не могут быть переданы процессам, запущенным с использованием методов запуска </a:t>
            </a:r>
            <a:r>
              <a:rPr lang="ru-RU" sz="1200" b="0" i="1" kern="1200" dirty="0" err="1" smtClean="0">
                <a:solidFill>
                  <a:schemeClr val="tx1"/>
                </a:solidFill>
                <a:effectLst/>
                <a:latin typeface="+mn-lt"/>
                <a:ea typeface="+mn-ea"/>
                <a:cs typeface="+mn-cs"/>
              </a:rPr>
              <a:t>spawn</a:t>
            </a:r>
            <a:r>
              <a:rPr lang="ru-RU" sz="1200" b="0" i="0" kern="1200" dirty="0" smtClean="0">
                <a:solidFill>
                  <a:schemeClr val="tx1"/>
                </a:solidFill>
                <a:effectLst/>
                <a:latin typeface="+mn-lt"/>
                <a:ea typeface="+mn-ea"/>
                <a:cs typeface="+mn-cs"/>
              </a:rPr>
              <a:t> или </a:t>
            </a:r>
            <a:r>
              <a:rPr lang="ru-RU" sz="1200" b="0" i="1" kern="1200" dirty="0" err="1" smtClean="0">
                <a:solidFill>
                  <a:schemeClr val="tx1"/>
                </a:solidFill>
                <a:effectLst/>
                <a:latin typeface="+mn-lt"/>
                <a:ea typeface="+mn-ea"/>
                <a:cs typeface="+mn-cs"/>
              </a:rPr>
              <a:t>forkserver</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Библиотека, которая хочет использовать определенный метод запуска, вероятно, должна использовать </a:t>
            </a:r>
            <a:r>
              <a:rPr lang="ru-RU" sz="1200" b="0" i="0" u="none" strike="noStrike" kern="1200" dirty="0" err="1" smtClean="0">
                <a:solidFill>
                  <a:schemeClr val="tx1"/>
                </a:solidFill>
                <a:effectLst/>
                <a:latin typeface="+mn-lt"/>
                <a:ea typeface="+mn-ea"/>
                <a:cs typeface="+mn-cs"/>
                <a:hlinkClick r:id="rId3" tooltip="multiprocessing.get_context"/>
              </a:rPr>
              <a:t>get_context</a:t>
            </a:r>
            <a:r>
              <a:rPr lang="ru-RU" sz="1200" b="0" i="0" u="none" strike="noStrike" kern="1200" dirty="0" smtClean="0">
                <a:solidFill>
                  <a:schemeClr val="tx1"/>
                </a:solidFill>
                <a:effectLst/>
                <a:latin typeface="+mn-lt"/>
                <a:ea typeface="+mn-ea"/>
                <a:cs typeface="+mn-cs"/>
                <a:hlinkClick r:id="rId3" tooltip="multiprocessing.get_context"/>
              </a:rPr>
              <a:t>()</a:t>
            </a:r>
            <a:r>
              <a:rPr lang="ru-RU" sz="1200" b="0" i="0" kern="1200" dirty="0" smtClean="0">
                <a:solidFill>
                  <a:schemeClr val="tx1"/>
                </a:solidFill>
                <a:effectLst/>
                <a:latin typeface="+mn-lt"/>
                <a:ea typeface="+mn-ea"/>
                <a:cs typeface="+mn-cs"/>
              </a:rPr>
              <a:t>, чтобы не мешать выбору пользователя библиотеки.</a:t>
            </a: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Предупреждение</a:t>
            </a:r>
          </a:p>
          <a:p>
            <a:r>
              <a:rPr lang="ru-RU" sz="1200" b="0" i="0" kern="1200" dirty="0" smtClean="0">
                <a:solidFill>
                  <a:schemeClr val="tx1"/>
                </a:solidFill>
                <a:effectLst/>
                <a:latin typeface="+mn-lt"/>
                <a:ea typeface="+mn-ea"/>
                <a:cs typeface="+mn-cs"/>
              </a:rPr>
              <a:t>Методы запуска '</a:t>
            </a:r>
            <a:r>
              <a:rPr lang="ru-RU" sz="1200" b="0" i="0" kern="1200" dirty="0" err="1" smtClean="0">
                <a:solidFill>
                  <a:schemeClr val="tx1"/>
                </a:solidFill>
                <a:effectLst/>
                <a:latin typeface="+mn-lt"/>
                <a:ea typeface="+mn-ea"/>
                <a:cs typeface="+mn-cs"/>
              </a:rPr>
              <a:t>spawn</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forkserver</a:t>
            </a:r>
            <a:r>
              <a:rPr lang="ru-RU" sz="1200" b="0" i="0" kern="1200" dirty="0" smtClean="0">
                <a:solidFill>
                  <a:schemeClr val="tx1"/>
                </a:solidFill>
                <a:effectLst/>
                <a:latin typeface="+mn-lt"/>
                <a:ea typeface="+mn-ea"/>
                <a:cs typeface="+mn-cs"/>
              </a:rPr>
              <a:t>' в настоящее время не могут использоваться с «замороженными» исполняемыми файлами (т. е. двоичными файлами, созданными такими пакетами, как </a:t>
            </a:r>
            <a:r>
              <a:rPr lang="ru-RU" sz="1200" b="1" i="0" kern="1200" dirty="0" err="1" smtClean="0">
                <a:solidFill>
                  <a:schemeClr val="tx1"/>
                </a:solidFill>
                <a:effectLst/>
                <a:latin typeface="+mn-lt"/>
                <a:ea typeface="+mn-ea"/>
                <a:cs typeface="+mn-cs"/>
              </a:rPr>
              <a:t>PyInstaller</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cx_Freeze</a:t>
            </a: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Unix</a:t>
            </a:r>
            <a:r>
              <a:rPr lang="ru-RU" sz="1200" b="0" i="0" kern="1200" dirty="0" smtClean="0">
                <a:solidFill>
                  <a:schemeClr val="tx1"/>
                </a:solidFill>
                <a:effectLst/>
                <a:latin typeface="+mn-lt"/>
                <a:ea typeface="+mn-ea"/>
                <a:cs typeface="+mn-cs"/>
              </a:rPr>
              <a:t>. Метод запуска '</a:t>
            </a:r>
            <a:r>
              <a:rPr lang="ru-RU" sz="1200" b="0" i="0" kern="1200" dirty="0" err="1" smtClean="0">
                <a:solidFill>
                  <a:schemeClr val="tx1"/>
                </a:solidFill>
                <a:effectLst/>
                <a:latin typeface="+mn-lt"/>
                <a:ea typeface="+mn-ea"/>
                <a:cs typeface="+mn-cs"/>
              </a:rPr>
              <a:t>fork</a:t>
            </a:r>
            <a:r>
              <a:rPr lang="ru-RU" sz="1200" b="0" i="0" kern="1200" dirty="0" smtClean="0">
                <a:solidFill>
                  <a:schemeClr val="tx1"/>
                </a:solidFill>
                <a:effectLst/>
                <a:latin typeface="+mn-lt"/>
                <a:ea typeface="+mn-ea"/>
                <a:cs typeface="+mn-cs"/>
              </a:rPr>
              <a:t>' действительно работает.</a:t>
            </a:r>
          </a:p>
          <a:p>
            <a:endParaRPr lang="ru-RU" sz="1200" b="0" i="0" kern="1200" dirty="0" smtClean="0">
              <a:solidFill>
                <a:schemeClr val="tx1"/>
              </a:solidFill>
              <a:effectLst/>
              <a:latin typeface="+mn-lt"/>
              <a:ea typeface="+mn-ea"/>
              <a:cs typeface="+mn-cs"/>
            </a:endParaRPr>
          </a:p>
          <a:p>
            <a:r>
              <a:rPr lang="en-US" sz="1200" dirty="0" smtClean="0"/>
              <a:t>https://digitology.tech/docs/python_3/library/multiprocessing.html </a:t>
            </a:r>
            <a:endParaRPr lang="ru-RU" sz="1200" dirty="0" smtClean="0"/>
          </a:p>
          <a:p>
            <a:r>
              <a:rPr lang="en-US" sz="1200" b="0" i="0" kern="1200" dirty="0" smtClean="0">
                <a:solidFill>
                  <a:schemeClr val="tx1"/>
                </a:solidFill>
                <a:effectLst/>
                <a:latin typeface="+mn-lt"/>
                <a:ea typeface="+mn-ea"/>
                <a:cs typeface="+mn-cs"/>
              </a:rPr>
              <a:t>https://digitology.tech/docs/python_3/library/multiprocessing.html#multiprocessing-programming</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41</a:t>
            </a:fld>
            <a:endParaRPr lang="en-US"/>
          </a:p>
        </p:txBody>
      </p:sp>
    </p:spTree>
    <p:extLst>
      <p:ext uri="{BB962C8B-B14F-4D97-AF65-F5344CB8AC3E}">
        <p14:creationId xmlns:p14="http://schemas.microsoft.com/office/powerpoint/2010/main" val="2817871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000" dirty="0" smtClean="0"/>
              <a:t> </a:t>
            </a:r>
            <a:r>
              <a:rPr lang="ru-RU" sz="1200" b="0" i="0" kern="1200" dirty="0" err="1" smtClean="0">
                <a:solidFill>
                  <a:schemeClr val="tx1"/>
                </a:solidFill>
                <a:effectLst/>
                <a:latin typeface="+mn-lt"/>
                <a:ea typeface="+mn-ea"/>
                <a:cs typeface="+mn-cs"/>
              </a:rPr>
              <a:t>multiprocessing</a:t>
            </a:r>
            <a:r>
              <a:rPr lang="ru-RU" sz="1200" b="0" i="0" kern="1200" dirty="0" smtClean="0">
                <a:solidFill>
                  <a:schemeClr val="tx1"/>
                </a:solidFill>
                <a:effectLst/>
                <a:latin typeface="+mn-lt"/>
                <a:ea typeface="+mn-ea"/>
                <a:cs typeface="+mn-cs"/>
              </a:rPr>
              <a:t> предоставляет два вида </a:t>
            </a:r>
            <a:r>
              <a:rPr lang="ru-RU" sz="1200" b="0" i="0" kern="1200" dirty="0" err="1" smtClean="0">
                <a:solidFill>
                  <a:schemeClr val="tx1"/>
                </a:solidFill>
                <a:effectLst/>
                <a:latin typeface="+mn-lt"/>
                <a:ea typeface="+mn-ea"/>
                <a:cs typeface="+mn-cs"/>
              </a:rPr>
              <a:t>межпроцессного</a:t>
            </a:r>
            <a:r>
              <a:rPr lang="ru-RU" sz="1200" b="0" i="0" kern="1200" dirty="0" smtClean="0">
                <a:solidFill>
                  <a:schemeClr val="tx1"/>
                </a:solidFill>
                <a:effectLst/>
                <a:latin typeface="+mn-lt"/>
                <a:ea typeface="+mn-ea"/>
                <a:cs typeface="+mn-cs"/>
              </a:rPr>
              <a:t> обмена данными: очереди и каналы данных (</a:t>
            </a:r>
            <a:r>
              <a:rPr lang="ru-RU" sz="1200" b="0" i="0" kern="1200" dirty="0" err="1" smtClean="0">
                <a:solidFill>
                  <a:schemeClr val="tx1"/>
                </a:solidFill>
                <a:effectLst/>
                <a:latin typeface="+mn-lt"/>
                <a:ea typeface="+mn-ea"/>
                <a:cs typeface="+mn-cs"/>
              </a:rPr>
              <a:t>pipe</a:t>
            </a:r>
            <a:r>
              <a:rPr lang="ru-RU" sz="1200" b="0" i="0" kern="1200" dirty="0" smtClean="0">
                <a:solidFill>
                  <a:schemeClr val="tx1"/>
                </a:solidFill>
                <a:effectLst/>
                <a:latin typeface="+mn-lt"/>
                <a:ea typeface="+mn-ea"/>
                <a:cs typeface="+mn-cs"/>
              </a:rPr>
              <a:t>).</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Очереди (класс </a:t>
            </a:r>
            <a:r>
              <a:rPr lang="ru-RU" sz="1200" b="0" i="0" kern="1200" dirty="0" err="1" smtClean="0">
                <a:solidFill>
                  <a:schemeClr val="tx1"/>
                </a:solidFill>
                <a:effectLst/>
                <a:latin typeface="+mn-lt"/>
                <a:ea typeface="+mn-ea"/>
                <a:cs typeface="+mn-cs"/>
              </a:rPr>
              <a:t>Queue</a:t>
            </a:r>
            <a:r>
              <a:rPr lang="ru-RU" sz="1200" b="0" i="0" kern="1200" dirty="0" smtClean="0">
                <a:solidFill>
                  <a:schemeClr val="tx1"/>
                </a:solidFill>
                <a:effectLst/>
                <a:latin typeface="+mn-lt"/>
                <a:ea typeface="+mn-ea"/>
                <a:cs typeface="+mn-cs"/>
              </a:rPr>
              <a:t>) аналогичны структуре данных "очередь", рассмотренной вами в курсе алгоритмов.</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Класс </a:t>
            </a:r>
            <a:r>
              <a:rPr lang="ru-RU" sz="1200" b="0" i="0" u="none" strike="noStrike" kern="1200" dirty="0" err="1" smtClean="0">
                <a:solidFill>
                  <a:schemeClr val="tx1"/>
                </a:solidFill>
                <a:effectLst/>
                <a:latin typeface="+mn-lt"/>
                <a:ea typeface="+mn-ea"/>
                <a:cs typeface="+mn-cs"/>
                <a:hlinkClick r:id="rId3" tooltip="multiprocessing.Queue"/>
              </a:rPr>
              <a:t>Queue</a:t>
            </a:r>
            <a:r>
              <a:rPr lang="ru-RU" sz="1200" b="0" i="0" kern="1200" dirty="0" smtClean="0">
                <a:solidFill>
                  <a:schemeClr val="tx1"/>
                </a:solidFill>
                <a:effectLst/>
                <a:latin typeface="+mn-lt"/>
                <a:ea typeface="+mn-ea"/>
                <a:cs typeface="+mn-cs"/>
              </a:rPr>
              <a:t> является почти клоном </a:t>
            </a:r>
            <a:r>
              <a:rPr lang="ru-RU" sz="1200" b="0" i="0" u="none" strike="noStrike" kern="1200" dirty="0" err="1" smtClean="0">
                <a:solidFill>
                  <a:schemeClr val="tx1"/>
                </a:solidFill>
                <a:effectLst/>
                <a:latin typeface="+mn-lt"/>
                <a:ea typeface="+mn-ea"/>
                <a:cs typeface="+mn-cs"/>
                <a:hlinkClick r:id="rId4" tooltip="queue.Queue"/>
              </a:rPr>
              <a:t>queue.Queue</a:t>
            </a:r>
            <a:r>
              <a:rPr lang="ru-RU" sz="1200" b="0" i="0" kern="1200" dirty="0" smtClean="0">
                <a:solidFill>
                  <a:schemeClr val="tx1"/>
                </a:solidFill>
                <a:effectLst/>
                <a:latin typeface="+mn-lt"/>
                <a:ea typeface="+mn-ea"/>
                <a:cs typeface="+mn-cs"/>
              </a:rPr>
              <a:t>.</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Очереди безопасны для потоков и процессов.</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42</a:t>
            </a:fld>
            <a:endParaRPr lang="en-US"/>
          </a:p>
        </p:txBody>
      </p:sp>
    </p:spTree>
    <p:extLst>
      <p:ext uri="{BB962C8B-B14F-4D97-AF65-F5344CB8AC3E}">
        <p14:creationId xmlns:p14="http://schemas.microsoft.com/office/powerpoint/2010/main" val="8688065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000" dirty="0" smtClean="0"/>
              <a:t> </a:t>
            </a:r>
            <a:r>
              <a:rPr lang="ru-RU" sz="1200" b="0" i="0" kern="1200" dirty="0" err="1" smtClean="0">
                <a:solidFill>
                  <a:schemeClr val="tx1"/>
                </a:solidFill>
                <a:effectLst/>
                <a:latin typeface="+mn-lt"/>
                <a:ea typeface="+mn-ea"/>
                <a:cs typeface="+mn-cs"/>
              </a:rPr>
              <a:t>multiprocessing</a:t>
            </a:r>
            <a:r>
              <a:rPr lang="ru-RU" sz="1200" b="0" i="0" kern="1200" dirty="0" smtClean="0">
                <a:solidFill>
                  <a:schemeClr val="tx1"/>
                </a:solidFill>
                <a:effectLst/>
                <a:latin typeface="+mn-lt"/>
                <a:ea typeface="+mn-ea"/>
                <a:cs typeface="+mn-cs"/>
              </a:rPr>
              <a:t> предоставляет два вида </a:t>
            </a:r>
            <a:r>
              <a:rPr lang="ru-RU" sz="1200" b="0" i="0" kern="1200" dirty="0" err="1" smtClean="0">
                <a:solidFill>
                  <a:schemeClr val="tx1"/>
                </a:solidFill>
                <a:effectLst/>
                <a:latin typeface="+mn-lt"/>
                <a:ea typeface="+mn-ea"/>
                <a:cs typeface="+mn-cs"/>
              </a:rPr>
              <a:t>межпроцессного</a:t>
            </a:r>
            <a:r>
              <a:rPr lang="ru-RU" sz="1200" b="0" i="0" kern="1200" dirty="0" smtClean="0">
                <a:solidFill>
                  <a:schemeClr val="tx1"/>
                </a:solidFill>
                <a:effectLst/>
                <a:latin typeface="+mn-lt"/>
                <a:ea typeface="+mn-ea"/>
                <a:cs typeface="+mn-cs"/>
              </a:rPr>
              <a:t> обмена данными: очереди и каналы данных (</a:t>
            </a:r>
            <a:r>
              <a:rPr lang="ru-RU" sz="1200" b="0" i="0" kern="1200" dirty="0" err="1" smtClean="0">
                <a:solidFill>
                  <a:schemeClr val="tx1"/>
                </a:solidFill>
                <a:effectLst/>
                <a:latin typeface="+mn-lt"/>
                <a:ea typeface="+mn-ea"/>
                <a:cs typeface="+mn-cs"/>
              </a:rPr>
              <a:t>pipe</a:t>
            </a:r>
            <a:r>
              <a:rPr lang="ru-RU" sz="1200" b="0" i="0" kern="1200" dirty="0" smtClean="0">
                <a:solidFill>
                  <a:schemeClr val="tx1"/>
                </a:solidFill>
                <a:effectLst/>
                <a:latin typeface="+mn-lt"/>
                <a:ea typeface="+mn-ea"/>
                <a:cs typeface="+mn-cs"/>
              </a:rPr>
              <a:t>).</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Очереди (класс </a:t>
            </a:r>
            <a:r>
              <a:rPr lang="ru-RU" sz="1200" b="0" i="0" kern="1200" dirty="0" err="1" smtClean="0">
                <a:solidFill>
                  <a:schemeClr val="tx1"/>
                </a:solidFill>
                <a:effectLst/>
                <a:latin typeface="+mn-lt"/>
                <a:ea typeface="+mn-ea"/>
                <a:cs typeface="+mn-cs"/>
              </a:rPr>
              <a:t>Queue</a:t>
            </a:r>
            <a:r>
              <a:rPr lang="ru-RU" sz="1200" b="0" i="0" kern="1200" dirty="0" smtClean="0">
                <a:solidFill>
                  <a:schemeClr val="tx1"/>
                </a:solidFill>
                <a:effectLst/>
                <a:latin typeface="+mn-lt"/>
                <a:ea typeface="+mn-ea"/>
                <a:cs typeface="+mn-cs"/>
              </a:rPr>
              <a:t>) аналогичны структуре данных "очередь", рассмотренной вами в курсе алгоритмов.</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Класс </a:t>
            </a:r>
            <a:r>
              <a:rPr lang="ru-RU" sz="1200" b="0" i="0" u="none" strike="noStrike" kern="1200" dirty="0" err="1" smtClean="0">
                <a:solidFill>
                  <a:schemeClr val="tx1"/>
                </a:solidFill>
                <a:effectLst/>
                <a:latin typeface="+mn-lt"/>
                <a:ea typeface="+mn-ea"/>
                <a:cs typeface="+mn-cs"/>
                <a:hlinkClick r:id="rId3" tooltip="multiprocessing.Queue"/>
              </a:rPr>
              <a:t>Queue</a:t>
            </a:r>
            <a:r>
              <a:rPr lang="ru-RU" sz="1200" b="0" i="0" kern="1200" dirty="0" smtClean="0">
                <a:solidFill>
                  <a:schemeClr val="tx1"/>
                </a:solidFill>
                <a:effectLst/>
                <a:latin typeface="+mn-lt"/>
                <a:ea typeface="+mn-ea"/>
                <a:cs typeface="+mn-cs"/>
              </a:rPr>
              <a:t> является почти клоном </a:t>
            </a:r>
            <a:r>
              <a:rPr lang="ru-RU" sz="1200" b="0" i="0" u="none" strike="noStrike" kern="1200" dirty="0" err="1" smtClean="0">
                <a:solidFill>
                  <a:schemeClr val="tx1"/>
                </a:solidFill>
                <a:effectLst/>
                <a:latin typeface="+mn-lt"/>
                <a:ea typeface="+mn-ea"/>
                <a:cs typeface="+mn-cs"/>
                <a:hlinkClick r:id="rId4" tooltip="queue.Queue"/>
              </a:rPr>
              <a:t>queue.Queue</a:t>
            </a:r>
            <a:r>
              <a:rPr lang="ru-RU" sz="1200" b="0" i="0" kern="1200" dirty="0" smtClean="0">
                <a:solidFill>
                  <a:schemeClr val="tx1"/>
                </a:solidFill>
                <a:effectLst/>
                <a:latin typeface="+mn-lt"/>
                <a:ea typeface="+mn-ea"/>
                <a:cs typeface="+mn-cs"/>
              </a:rPr>
              <a:t>.</a:t>
            </a: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Очереди безопасны для потоков и процессов.</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43</a:t>
            </a:fld>
            <a:endParaRPr lang="en-US"/>
          </a:p>
        </p:txBody>
      </p:sp>
    </p:spTree>
    <p:extLst>
      <p:ext uri="{BB962C8B-B14F-4D97-AF65-F5344CB8AC3E}">
        <p14:creationId xmlns:p14="http://schemas.microsoft.com/office/powerpoint/2010/main" val="2386694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000" dirty="0" smtClean="0"/>
              <a:t> </a:t>
            </a:r>
            <a:r>
              <a:rPr lang="en-US" sz="1000" dirty="0" smtClean="0"/>
              <a:t>https://digitology.tech/docs/python_3/library/multiprocessing.html#multiprocessing.Pipe</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44</a:t>
            </a:fld>
            <a:endParaRPr lang="en-US"/>
          </a:p>
        </p:txBody>
      </p:sp>
    </p:spTree>
    <p:extLst>
      <p:ext uri="{BB962C8B-B14F-4D97-AF65-F5344CB8AC3E}">
        <p14:creationId xmlns:p14="http://schemas.microsoft.com/office/powerpoint/2010/main" val="17459160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000" dirty="0" smtClean="0"/>
              <a:t> </a:t>
            </a:r>
            <a:r>
              <a:rPr lang="ru-RU" sz="1200" b="0" i="0" kern="1200" dirty="0" smtClean="0">
                <a:solidFill>
                  <a:schemeClr val="tx1"/>
                </a:solidFill>
                <a:effectLst/>
                <a:latin typeface="+mn-lt"/>
                <a:ea typeface="+mn-ea"/>
                <a:cs typeface="+mn-cs"/>
              </a:rPr>
              <a:t>Класс </a:t>
            </a:r>
            <a:r>
              <a:rPr lang="ru-RU" sz="1200" b="0" i="0" kern="1200" dirty="0" err="1" smtClean="0">
                <a:solidFill>
                  <a:schemeClr val="tx1"/>
                </a:solidFill>
                <a:effectLst/>
                <a:latin typeface="+mn-lt"/>
                <a:ea typeface="+mn-ea"/>
                <a:cs typeface="+mn-cs"/>
              </a:rPr>
              <a:t>Pipe</a:t>
            </a:r>
            <a:r>
              <a:rPr lang="ru-RU" sz="1200" b="0" i="0" kern="1200" dirty="0" smtClean="0">
                <a:solidFill>
                  <a:schemeClr val="tx1"/>
                </a:solidFill>
                <a:effectLst/>
                <a:latin typeface="+mn-lt"/>
                <a:ea typeface="+mn-ea"/>
                <a:cs typeface="+mn-cs"/>
              </a:rPr>
              <a:t> отвечает за канал обмена данными (по умолчанию, двунаправленный), представленный двумя концами, объектами класса </a:t>
            </a:r>
            <a:r>
              <a:rPr lang="ru-RU" sz="1200" b="0" i="0" kern="1200" dirty="0" err="1" smtClean="0">
                <a:solidFill>
                  <a:schemeClr val="tx1"/>
                </a:solidFill>
                <a:effectLst/>
                <a:latin typeface="+mn-lt"/>
                <a:ea typeface="+mn-ea"/>
                <a:cs typeface="+mn-cs"/>
              </a:rPr>
              <a:t>Connection</a:t>
            </a:r>
            <a:r>
              <a:rPr lang="ru-RU" sz="1200" b="0" i="0" kern="1200" dirty="0" smtClean="0">
                <a:solidFill>
                  <a:schemeClr val="tx1"/>
                </a:solidFill>
                <a:effectLst/>
                <a:latin typeface="+mn-lt"/>
                <a:ea typeface="+mn-ea"/>
                <a:cs typeface="+mn-cs"/>
              </a:rPr>
              <a:t>. С одним концом канала работает родительский процесс, а с другим концом – </a:t>
            </a:r>
            <a:r>
              <a:rPr lang="ru-RU" sz="1200" b="0" i="0" kern="1200" dirty="0" err="1" smtClean="0">
                <a:solidFill>
                  <a:schemeClr val="tx1"/>
                </a:solidFill>
                <a:effectLst/>
                <a:latin typeface="+mn-lt"/>
                <a:ea typeface="+mn-ea"/>
                <a:cs typeface="+mn-cs"/>
              </a:rPr>
              <a:t>подпроцесс</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Функция </a:t>
            </a:r>
            <a:r>
              <a:rPr lang="ru-RU" sz="1200" b="0" i="0" u="none" strike="noStrike" kern="1200" dirty="0" err="1" smtClean="0">
                <a:solidFill>
                  <a:schemeClr val="tx1"/>
                </a:solidFill>
                <a:effectLst/>
                <a:latin typeface="+mn-lt"/>
                <a:ea typeface="+mn-ea"/>
                <a:cs typeface="+mn-cs"/>
                <a:hlinkClick r:id="rId3" tooltip="multiprocessing.Pipe"/>
              </a:rPr>
              <a:t>Pipe</a:t>
            </a:r>
            <a:r>
              <a:rPr lang="ru-RU" sz="1200" b="0" i="0" u="none" strike="noStrike" kern="1200" dirty="0" smtClean="0">
                <a:solidFill>
                  <a:schemeClr val="tx1"/>
                </a:solidFill>
                <a:effectLst/>
                <a:latin typeface="+mn-lt"/>
                <a:ea typeface="+mn-ea"/>
                <a:cs typeface="+mn-cs"/>
                <a:hlinkClick r:id="rId3" tooltip="multiprocessing.Pipe"/>
              </a:rPr>
              <a:t>()</a:t>
            </a:r>
            <a:r>
              <a:rPr lang="ru-RU" sz="1200" b="0" i="0" kern="1200" dirty="0" smtClean="0">
                <a:solidFill>
                  <a:schemeClr val="tx1"/>
                </a:solidFill>
                <a:effectLst/>
                <a:latin typeface="+mn-lt"/>
                <a:ea typeface="+mn-ea"/>
                <a:cs typeface="+mn-cs"/>
              </a:rPr>
              <a:t> возвращает пару объектов соединения, соединенных конвейером (</a:t>
            </a:r>
            <a:r>
              <a:rPr lang="ru-RU" sz="1200" b="0" i="0" kern="1200" dirty="0" err="1" smtClean="0">
                <a:solidFill>
                  <a:schemeClr val="tx1"/>
                </a:solidFill>
                <a:effectLst/>
                <a:latin typeface="+mn-lt"/>
                <a:ea typeface="+mn-ea"/>
                <a:cs typeface="+mn-cs"/>
              </a:rPr>
              <a:t>pipe</a:t>
            </a:r>
            <a:r>
              <a:rPr lang="ru-RU" sz="1200" b="0" i="0" kern="1200" dirty="0" smtClean="0">
                <a:solidFill>
                  <a:schemeClr val="tx1"/>
                </a:solidFill>
                <a:effectLst/>
                <a:latin typeface="+mn-lt"/>
                <a:ea typeface="+mn-ea"/>
                <a:cs typeface="+mn-cs"/>
              </a:rPr>
              <a:t>), который по умолчанию является дуплексным (двусторонним).</a:t>
            </a: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Два объекта подключения, возвращаемые </a:t>
            </a:r>
            <a:r>
              <a:rPr lang="ru-RU" sz="1200" b="0" i="0" u="none" strike="noStrike" kern="1200" dirty="0" err="1" smtClean="0">
                <a:solidFill>
                  <a:schemeClr val="tx1"/>
                </a:solidFill>
                <a:effectLst/>
                <a:latin typeface="+mn-lt"/>
                <a:ea typeface="+mn-ea"/>
                <a:cs typeface="+mn-cs"/>
                <a:hlinkClick r:id="rId3" tooltip="multiprocessing.Pipe"/>
              </a:rPr>
              <a:t>Pipe</a:t>
            </a:r>
            <a:r>
              <a:rPr lang="ru-RU" sz="1200" b="0" i="0" u="none" strike="noStrike" kern="1200" dirty="0" smtClean="0">
                <a:solidFill>
                  <a:schemeClr val="tx1"/>
                </a:solidFill>
                <a:effectLst/>
                <a:latin typeface="+mn-lt"/>
                <a:ea typeface="+mn-ea"/>
                <a:cs typeface="+mn-cs"/>
                <a:hlinkClick r:id="rId3" tooltip="multiprocessing.Pipe"/>
              </a:rPr>
              <a:t>()</a:t>
            </a:r>
            <a:r>
              <a:rPr lang="ru-RU" sz="1200" b="0" i="0" kern="1200" dirty="0" smtClean="0">
                <a:solidFill>
                  <a:schemeClr val="tx1"/>
                </a:solidFill>
                <a:effectLst/>
                <a:latin typeface="+mn-lt"/>
                <a:ea typeface="+mn-ea"/>
                <a:cs typeface="+mn-cs"/>
              </a:rPr>
              <a:t>, представляют собой два конца конвейера. Каждый объект подключения содержит методы </a:t>
            </a:r>
            <a:r>
              <a:rPr lang="ru-RU" sz="1000" dirty="0" err="1" smtClean="0"/>
              <a:t>send</a:t>
            </a:r>
            <a:r>
              <a:rPr lang="ru-RU" sz="1000" dirty="0" smtClean="0"/>
              <a:t>()</a:t>
            </a:r>
            <a:r>
              <a:rPr lang="ru-RU" sz="1200" b="0" i="0" kern="1200" dirty="0" smtClean="0">
                <a:solidFill>
                  <a:schemeClr val="tx1"/>
                </a:solidFill>
                <a:effectLst/>
                <a:latin typeface="+mn-lt"/>
                <a:ea typeface="+mn-ea"/>
                <a:cs typeface="+mn-cs"/>
              </a:rPr>
              <a:t> и </a:t>
            </a:r>
            <a:r>
              <a:rPr lang="ru-RU" sz="1000" dirty="0" err="1" smtClean="0"/>
              <a:t>recv</a:t>
            </a:r>
            <a:r>
              <a:rPr lang="ru-RU" sz="1000" dirty="0" smtClean="0"/>
              <a:t>()</a:t>
            </a:r>
            <a:r>
              <a:rPr lang="ru-RU" sz="1200" b="0" i="0" kern="1200" dirty="0" smtClean="0">
                <a:solidFill>
                  <a:schemeClr val="tx1"/>
                </a:solidFill>
                <a:effectLst/>
                <a:latin typeface="+mn-lt"/>
                <a:ea typeface="+mn-ea"/>
                <a:cs typeface="+mn-cs"/>
              </a:rPr>
              <a:t> (среди прочих). Обратите внимание, что данные в конвейере могут быть повреждены, если два процесса (или потока) пытаются читать или писать в один и тот же конец конвейера одновременно. Конечно, нет риска повреждения из-за процессов, использующих разные концы конвейера одновременно.</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45</a:t>
            </a:fld>
            <a:endParaRPr lang="en-US"/>
          </a:p>
        </p:txBody>
      </p:sp>
    </p:spTree>
    <p:extLst>
      <p:ext uri="{BB962C8B-B14F-4D97-AF65-F5344CB8AC3E}">
        <p14:creationId xmlns:p14="http://schemas.microsoft.com/office/powerpoint/2010/main" val="22878164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000" smtClean="0"/>
              <a:t> </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46</a:t>
            </a:fld>
            <a:endParaRPr lang="en-US"/>
          </a:p>
        </p:txBody>
      </p:sp>
    </p:spTree>
    <p:extLst>
      <p:ext uri="{BB962C8B-B14F-4D97-AF65-F5344CB8AC3E}">
        <p14:creationId xmlns:p14="http://schemas.microsoft.com/office/powerpoint/2010/main" val="28064849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200" b="0" i="0" kern="1200" dirty="0" smtClean="0">
                <a:solidFill>
                  <a:schemeClr val="tx1"/>
                </a:solidFill>
                <a:effectLst/>
                <a:latin typeface="+mn-lt"/>
                <a:ea typeface="+mn-ea"/>
                <a:cs typeface="+mn-cs"/>
              </a:rPr>
              <a:t>Класс </a:t>
            </a:r>
            <a:r>
              <a:rPr lang="en-US" sz="1200" b="0" i="0" kern="1200" dirty="0" smtClean="0">
                <a:solidFill>
                  <a:schemeClr val="tx1"/>
                </a:solidFill>
                <a:effectLst/>
                <a:latin typeface="+mn-lt"/>
                <a:ea typeface="+mn-ea"/>
                <a:cs typeface="+mn-cs"/>
              </a:rPr>
              <a:t>Pool - </a:t>
            </a:r>
            <a:r>
              <a:rPr lang="ru-RU" sz="1200" b="0" i="0" kern="1200" dirty="0" smtClean="0">
                <a:solidFill>
                  <a:schemeClr val="tx1"/>
                </a:solidFill>
                <a:effectLst/>
                <a:latin typeface="+mn-lt"/>
                <a:ea typeface="+mn-ea"/>
                <a:cs typeface="+mn-cs"/>
              </a:rPr>
              <a:t>удобный механизм распараллеливания выполнения функций, распределения входных данных по процессам и т.д.</a:t>
            </a:r>
          </a:p>
          <a:p>
            <a:pPr fontAlgn="base"/>
            <a:endParaRPr lang="ru-RU" sz="1200" b="0" i="0" kern="1200" dirty="0" smtClean="0">
              <a:solidFill>
                <a:schemeClr val="tx1"/>
              </a:solidFill>
              <a:effectLst/>
              <a:latin typeface="+mn-lt"/>
              <a:ea typeface="+mn-ea"/>
              <a:cs typeface="+mn-cs"/>
            </a:endParaRPr>
          </a:p>
          <a:p>
            <a:pPr fontAlgn="base"/>
            <a:r>
              <a:rPr lang="ru-RU" sz="1200" b="0" i="0" u="none" strike="noStrike" kern="1200" dirty="0" err="1" smtClean="0">
                <a:solidFill>
                  <a:schemeClr val="tx1"/>
                </a:solidFill>
                <a:effectLst/>
                <a:latin typeface="+mn-lt"/>
                <a:ea typeface="+mn-ea"/>
                <a:cs typeface="+mn-cs"/>
                <a:hlinkClick r:id="rId3" tooltip="multiprocessing.pool.Pool"/>
              </a:rPr>
              <a:t>Pool</a:t>
            </a:r>
            <a:r>
              <a:rPr lang="ru-RU" sz="1200" b="0" i="0" u="none" strike="noStrike"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предлагает удобные средства распараллеливания выполнения функции по нескольким входным значениям, распределяя входные данные по процессам (параллелизм данных).  </a:t>
            </a:r>
          </a:p>
          <a:p>
            <a:pPr fontAlgn="base"/>
            <a:endParaRPr lang="ru-RU"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t>
            </a:r>
          </a:p>
          <a:p>
            <a:r>
              <a:rPr lang="ru-RU" sz="1200" b="0" i="0" kern="1200" dirty="0" smtClean="0">
                <a:solidFill>
                  <a:schemeClr val="tx1"/>
                </a:solidFill>
                <a:effectLst/>
                <a:latin typeface="+mn-lt"/>
                <a:ea typeface="+mn-ea"/>
                <a:cs typeface="+mn-cs"/>
              </a:rPr>
              <a:t>Класс </a:t>
            </a:r>
            <a:r>
              <a:rPr lang="ru-RU" sz="1200" b="0" i="0" u="none" strike="noStrike" kern="1200" dirty="0" err="1" smtClean="0">
                <a:solidFill>
                  <a:schemeClr val="tx1"/>
                </a:solidFill>
                <a:effectLst/>
                <a:latin typeface="+mn-lt"/>
                <a:ea typeface="+mn-ea"/>
                <a:cs typeface="+mn-cs"/>
                <a:hlinkClick r:id="rId4" tooltip="Класс Pool() модуля multiprocessing в Python."/>
              </a:rPr>
              <a:t>Pool</a:t>
            </a:r>
            <a:r>
              <a:rPr lang="ru-RU" sz="1200" b="0" i="0" u="none" strike="noStrike" kern="1200" dirty="0" smtClean="0">
                <a:solidFill>
                  <a:schemeClr val="tx1"/>
                </a:solidFill>
                <a:effectLst/>
                <a:latin typeface="+mn-lt"/>
                <a:ea typeface="+mn-ea"/>
                <a:cs typeface="+mn-cs"/>
                <a:hlinkClick r:id="rId4" tooltip="Класс Pool() модуля multiprocessing в Python."/>
              </a:rPr>
              <a:t>()</a:t>
            </a:r>
            <a:r>
              <a:rPr lang="ru-RU" sz="1200" b="0" i="0" kern="1200" dirty="0" smtClean="0">
                <a:solidFill>
                  <a:schemeClr val="tx1"/>
                </a:solidFill>
                <a:effectLst/>
                <a:latin typeface="+mn-lt"/>
                <a:ea typeface="+mn-ea"/>
                <a:cs typeface="+mn-cs"/>
              </a:rPr>
              <a:t> модуля </a:t>
            </a:r>
            <a:r>
              <a:rPr lang="ru-RU" sz="1200" b="0" i="0" u="none" strike="noStrike" kern="1200" dirty="0" err="1" smtClean="0">
                <a:solidFill>
                  <a:schemeClr val="tx1"/>
                </a:solidFill>
                <a:effectLst/>
                <a:latin typeface="+mn-lt"/>
                <a:ea typeface="+mn-ea"/>
                <a:cs typeface="+mn-cs"/>
                <a:hlinkClick r:id="rId5" tooltip="Модуль multiprocessing в Python, параллельная обработка без GIL."/>
              </a:rPr>
              <a:t>multiprocessing</a:t>
            </a:r>
            <a:r>
              <a:rPr lang="ru-RU" sz="1200" b="0" i="0" kern="1200" dirty="0" smtClean="0">
                <a:solidFill>
                  <a:schemeClr val="tx1"/>
                </a:solidFill>
                <a:effectLst/>
                <a:latin typeface="+mn-lt"/>
                <a:ea typeface="+mn-ea"/>
                <a:cs typeface="+mn-cs"/>
              </a:rPr>
              <a:t> создает объект, управляющий пулом рабочих процессов, в который могут быть отправлены задания. Пул рабочих процессов поддерживает асинхронное выполнение задач с тайм-аутами и обратными вызовами и имеет параллельную реализацию.</a:t>
            </a:r>
          </a:p>
          <a:p>
            <a:r>
              <a:rPr lang="ru-RU" sz="1200" b="0" i="0" kern="1200" dirty="0" smtClean="0">
                <a:solidFill>
                  <a:schemeClr val="tx1"/>
                </a:solidFill>
                <a:effectLst/>
                <a:latin typeface="+mn-lt"/>
                <a:ea typeface="+mn-ea"/>
                <a:cs typeface="+mn-cs"/>
              </a:rPr>
              <a:t>Аргумент </a:t>
            </a:r>
            <a:r>
              <a:rPr lang="ru-RU" sz="1200" b="0" i="0" kern="1200" dirty="0" err="1" smtClean="0">
                <a:solidFill>
                  <a:schemeClr val="tx1"/>
                </a:solidFill>
                <a:effectLst/>
                <a:latin typeface="+mn-lt"/>
                <a:ea typeface="+mn-ea"/>
                <a:cs typeface="+mn-cs"/>
              </a:rPr>
              <a:t>processes</a:t>
            </a:r>
            <a:r>
              <a:rPr lang="ru-RU" sz="1200" b="0" i="0" kern="1200" dirty="0" smtClean="0">
                <a:solidFill>
                  <a:schemeClr val="tx1"/>
                </a:solidFill>
                <a:effectLst/>
                <a:latin typeface="+mn-lt"/>
                <a:ea typeface="+mn-ea"/>
                <a:cs typeface="+mn-cs"/>
              </a:rPr>
              <a:t> - это количество используемых рабочих процессов. Если аргумент </a:t>
            </a:r>
            <a:r>
              <a:rPr lang="ru-RU" sz="1200" b="0" i="0" kern="1200" dirty="0" err="1" smtClean="0">
                <a:solidFill>
                  <a:schemeClr val="tx1"/>
                </a:solidFill>
                <a:effectLst/>
                <a:latin typeface="+mn-lt"/>
                <a:ea typeface="+mn-ea"/>
                <a:cs typeface="+mn-cs"/>
              </a:rPr>
              <a:t>processes</a:t>
            </a:r>
            <a:r>
              <a:rPr lang="ru-RU" sz="1200" b="0" i="0" kern="1200" dirty="0" smtClean="0">
                <a:solidFill>
                  <a:schemeClr val="tx1"/>
                </a:solidFill>
                <a:effectLst/>
                <a:latin typeface="+mn-lt"/>
                <a:ea typeface="+mn-ea"/>
                <a:cs typeface="+mn-cs"/>
              </a:rPr>
              <a:t> не указан, то используется число, возвращаемое функцией </a:t>
            </a:r>
            <a:r>
              <a:rPr lang="ru-RU" sz="1200" b="0" i="0" u="none" strike="noStrike" kern="1200" dirty="0" err="1" smtClean="0">
                <a:solidFill>
                  <a:schemeClr val="tx1"/>
                </a:solidFill>
                <a:effectLst/>
                <a:latin typeface="+mn-lt"/>
                <a:ea typeface="+mn-ea"/>
                <a:cs typeface="+mn-cs"/>
                <a:hlinkClick r:id="rId6" tooltip="Функции getloadavg() и cpu_count() модуля os в Python."/>
              </a:rPr>
              <a:t>os.cpu_count</a:t>
            </a:r>
            <a:r>
              <a:rPr lang="ru-RU" sz="1200" b="0" i="0" u="none" strike="noStrike" kern="1200" dirty="0" smtClean="0">
                <a:solidFill>
                  <a:schemeClr val="tx1"/>
                </a:solidFill>
                <a:effectLst/>
                <a:latin typeface="+mn-lt"/>
                <a:ea typeface="+mn-ea"/>
                <a:cs typeface="+mn-cs"/>
                <a:hlinkClick r:id="rId6" tooltip="Функции getloadavg() и cpu_count() модуля os в Python."/>
              </a:rPr>
              <a:t>()</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Если аргумент </a:t>
            </a:r>
            <a:r>
              <a:rPr lang="ru-RU" sz="1200" b="0" i="0" kern="1200" dirty="0" err="1" smtClean="0">
                <a:solidFill>
                  <a:schemeClr val="tx1"/>
                </a:solidFill>
                <a:effectLst/>
                <a:latin typeface="+mn-lt"/>
                <a:ea typeface="+mn-ea"/>
                <a:cs typeface="+mn-cs"/>
              </a:rPr>
              <a:t>initializer</a:t>
            </a:r>
            <a:r>
              <a:rPr lang="ru-RU" sz="1200" b="0" i="0" kern="1200" dirty="0" smtClean="0">
                <a:solidFill>
                  <a:schemeClr val="tx1"/>
                </a:solidFill>
                <a:effectLst/>
                <a:latin typeface="+mn-lt"/>
                <a:ea typeface="+mn-ea"/>
                <a:cs typeface="+mn-cs"/>
              </a:rPr>
              <a:t> не равен </a:t>
            </a:r>
            <a:r>
              <a:rPr lang="ru-RU" sz="1200" b="0" i="0" kern="1200" dirty="0" err="1" smtClean="0">
                <a:solidFill>
                  <a:schemeClr val="tx1"/>
                </a:solidFill>
                <a:effectLst/>
                <a:latin typeface="+mn-lt"/>
                <a:ea typeface="+mn-ea"/>
                <a:cs typeface="+mn-cs"/>
              </a:rPr>
              <a:t>None</a:t>
            </a:r>
            <a:r>
              <a:rPr lang="ru-RU" sz="1200" b="0" i="0" kern="1200" dirty="0" smtClean="0">
                <a:solidFill>
                  <a:schemeClr val="tx1"/>
                </a:solidFill>
                <a:effectLst/>
                <a:latin typeface="+mn-lt"/>
                <a:ea typeface="+mn-ea"/>
                <a:cs typeface="+mn-cs"/>
              </a:rPr>
              <a:t>, то при запуске каждый рабочий процесс будет выполнять вызываемый объект </a:t>
            </a:r>
            <a:r>
              <a:rPr lang="ru-RU" sz="1200" b="0" i="0" kern="1200" dirty="0" err="1" smtClean="0">
                <a:solidFill>
                  <a:schemeClr val="tx1"/>
                </a:solidFill>
                <a:effectLst/>
                <a:latin typeface="+mn-lt"/>
                <a:ea typeface="+mn-ea"/>
                <a:cs typeface="+mn-cs"/>
              </a:rPr>
              <a:t>initializer</a:t>
            </a:r>
            <a:r>
              <a:rPr lang="ru-RU" sz="1200" b="0" i="0" kern="1200" dirty="0" smtClean="0">
                <a:solidFill>
                  <a:schemeClr val="tx1"/>
                </a:solidFill>
                <a:effectLst/>
                <a:latin typeface="+mn-lt"/>
                <a:ea typeface="+mn-ea"/>
                <a:cs typeface="+mn-cs"/>
              </a:rPr>
              <a:t> с аргументами *</a:t>
            </a:r>
            <a:r>
              <a:rPr lang="ru-RU" sz="1200" b="0" i="0" kern="1200" dirty="0" err="1" smtClean="0">
                <a:solidFill>
                  <a:schemeClr val="tx1"/>
                </a:solidFill>
                <a:effectLst/>
                <a:latin typeface="+mn-lt"/>
                <a:ea typeface="+mn-ea"/>
                <a:cs typeface="+mn-cs"/>
              </a:rPr>
              <a:t>initargs</a:t>
            </a:r>
            <a:r>
              <a:rPr lang="ru-RU" sz="1200" b="0" i="0" kern="1200" dirty="0" smtClean="0">
                <a:solidFill>
                  <a:schemeClr val="tx1"/>
                </a:solidFill>
                <a:effectLst/>
                <a:latin typeface="+mn-lt"/>
                <a:ea typeface="+mn-ea"/>
                <a:cs typeface="+mn-cs"/>
              </a:rPr>
              <a:t> в виде: </a:t>
            </a:r>
            <a:r>
              <a:rPr lang="ru-RU" sz="1200" b="0" i="0" kern="1200" dirty="0" err="1" smtClean="0">
                <a:solidFill>
                  <a:schemeClr val="tx1"/>
                </a:solidFill>
                <a:effectLst/>
                <a:latin typeface="+mn-lt"/>
                <a:ea typeface="+mn-ea"/>
                <a:cs typeface="+mn-cs"/>
              </a:rPr>
              <a:t>initializer</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initargs</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Аргумент </a:t>
            </a:r>
            <a:r>
              <a:rPr lang="ru-RU" sz="1200" b="0" i="0" kern="1200" dirty="0" err="1" smtClean="0">
                <a:solidFill>
                  <a:schemeClr val="tx1"/>
                </a:solidFill>
                <a:effectLst/>
                <a:latin typeface="+mn-lt"/>
                <a:ea typeface="+mn-ea"/>
                <a:cs typeface="+mn-cs"/>
              </a:rPr>
              <a:t>maxtasksperchild</a:t>
            </a:r>
            <a:r>
              <a:rPr lang="ru-RU" sz="1200" b="0" i="0" kern="1200" dirty="0" smtClean="0">
                <a:solidFill>
                  <a:schemeClr val="tx1"/>
                </a:solidFill>
                <a:effectLst/>
                <a:latin typeface="+mn-lt"/>
                <a:ea typeface="+mn-ea"/>
                <a:cs typeface="+mn-cs"/>
              </a:rPr>
              <a:t> - это количество задач, которые рабочий процесс может выполнить до того, как он выйдет и будет заменен новым рабочим процессом, чтобы освободить неиспользуемые ресурсы. По умолчанию для </a:t>
            </a:r>
            <a:r>
              <a:rPr lang="ru-RU" sz="1200" b="0" i="0" kern="1200" dirty="0" err="1" smtClean="0">
                <a:solidFill>
                  <a:schemeClr val="tx1"/>
                </a:solidFill>
                <a:effectLst/>
                <a:latin typeface="+mn-lt"/>
                <a:ea typeface="+mn-ea"/>
                <a:cs typeface="+mn-cs"/>
              </a:rPr>
              <a:t>maxtasksperchild</a:t>
            </a:r>
            <a:r>
              <a:rPr lang="ru-RU" sz="1200" b="0" i="0" kern="1200" dirty="0" smtClean="0">
                <a:solidFill>
                  <a:schemeClr val="tx1"/>
                </a:solidFill>
                <a:effectLst/>
                <a:latin typeface="+mn-lt"/>
                <a:ea typeface="+mn-ea"/>
                <a:cs typeface="+mn-cs"/>
              </a:rPr>
              <a:t> установлено значение </a:t>
            </a:r>
            <a:r>
              <a:rPr lang="ru-RU" sz="1200" b="0" i="0" kern="1200" dirty="0" err="1" smtClean="0">
                <a:solidFill>
                  <a:schemeClr val="tx1"/>
                </a:solidFill>
                <a:effectLst/>
                <a:latin typeface="+mn-lt"/>
                <a:ea typeface="+mn-ea"/>
                <a:cs typeface="+mn-cs"/>
              </a:rPr>
              <a:t>None</a:t>
            </a:r>
            <a:r>
              <a:rPr lang="ru-RU" sz="1200" b="0" i="0" kern="1200" dirty="0" smtClean="0">
                <a:solidFill>
                  <a:schemeClr val="tx1"/>
                </a:solidFill>
                <a:effectLst/>
                <a:latin typeface="+mn-lt"/>
                <a:ea typeface="+mn-ea"/>
                <a:cs typeface="+mn-cs"/>
              </a:rPr>
              <a:t>, это означает, что рабочие процессы будут жить столько же, сколько и пул.</a:t>
            </a:r>
          </a:p>
          <a:p>
            <a:r>
              <a:rPr lang="ru-RU" sz="1200" b="0" i="0" kern="1200" dirty="0" smtClean="0">
                <a:solidFill>
                  <a:schemeClr val="tx1"/>
                </a:solidFill>
                <a:effectLst/>
                <a:latin typeface="+mn-lt"/>
                <a:ea typeface="+mn-ea"/>
                <a:cs typeface="+mn-cs"/>
              </a:rPr>
              <a:t>Аргумент </a:t>
            </a:r>
            <a:r>
              <a:rPr lang="ru-RU" sz="1200" b="0" i="0" kern="1200" dirty="0" err="1" smtClean="0">
                <a:solidFill>
                  <a:schemeClr val="tx1"/>
                </a:solidFill>
                <a:effectLst/>
                <a:latin typeface="+mn-lt"/>
                <a:ea typeface="+mn-ea"/>
                <a:cs typeface="+mn-cs"/>
              </a:rPr>
              <a:t>context</a:t>
            </a:r>
            <a:r>
              <a:rPr lang="ru-RU" sz="1200" b="0" i="0" kern="1200" dirty="0" smtClean="0">
                <a:solidFill>
                  <a:schemeClr val="tx1"/>
                </a:solidFill>
                <a:effectLst/>
                <a:latin typeface="+mn-lt"/>
                <a:ea typeface="+mn-ea"/>
                <a:cs typeface="+mn-cs"/>
              </a:rPr>
              <a:t> можно использовать для указания контекста, используемого для запуска рабочих процессов. Обычно пул создается с помощью создания экземпляра </a:t>
            </a:r>
            <a:r>
              <a:rPr lang="ru-RU" sz="1200" b="0" i="0" u="none" strike="noStrike" kern="1200" dirty="0" smtClean="0">
                <a:solidFill>
                  <a:schemeClr val="tx1"/>
                </a:solidFill>
                <a:effectLst/>
                <a:latin typeface="+mn-lt"/>
                <a:ea typeface="+mn-ea"/>
                <a:cs typeface="+mn-cs"/>
                <a:hlinkClick r:id="rId4" tooltip="Класс Pool() модуля multiprocessing в Python."/>
              </a:rPr>
              <a:t>класса </a:t>
            </a:r>
            <a:r>
              <a:rPr lang="ru-RU" sz="1200" b="0" i="0" u="none" strike="noStrike" kern="1200" dirty="0" err="1" smtClean="0">
                <a:solidFill>
                  <a:schemeClr val="tx1"/>
                </a:solidFill>
                <a:effectLst/>
                <a:latin typeface="+mn-lt"/>
                <a:ea typeface="+mn-ea"/>
                <a:cs typeface="+mn-cs"/>
                <a:hlinkClick r:id="rId4" tooltip="Класс Pool() модуля multiprocessing в Python."/>
              </a:rPr>
              <a:t>multiprocessing.Pool</a:t>
            </a:r>
            <a:r>
              <a:rPr lang="ru-RU" sz="1200" b="0" i="0" u="none" strike="noStrike" kern="1200" dirty="0" smtClean="0">
                <a:solidFill>
                  <a:schemeClr val="tx1"/>
                </a:solidFill>
                <a:effectLst/>
                <a:latin typeface="+mn-lt"/>
                <a:ea typeface="+mn-ea"/>
                <a:cs typeface="+mn-cs"/>
                <a:hlinkClick r:id="rId4" tooltip="Класс Pool() модуля multiprocessing в Python."/>
              </a:rPr>
              <a:t>()</a:t>
            </a:r>
            <a:r>
              <a:rPr lang="ru-RU" sz="1200" b="0" i="0" kern="1200" dirty="0" smtClean="0">
                <a:solidFill>
                  <a:schemeClr val="tx1"/>
                </a:solidFill>
                <a:effectLst/>
                <a:latin typeface="+mn-lt"/>
                <a:ea typeface="+mn-ea"/>
                <a:cs typeface="+mn-cs"/>
              </a:rPr>
              <a:t> или объекта контекста </a:t>
            </a:r>
            <a:r>
              <a:rPr lang="ru-RU" sz="1200" b="0" i="0" kern="1200" dirty="0" err="1" smtClean="0">
                <a:solidFill>
                  <a:schemeClr val="tx1"/>
                </a:solidFill>
                <a:effectLst/>
                <a:latin typeface="+mn-lt"/>
                <a:ea typeface="+mn-ea"/>
                <a:cs typeface="+mn-cs"/>
              </a:rPr>
              <a:t>context.Pool</a:t>
            </a:r>
            <a:r>
              <a:rPr lang="ru-RU" sz="1200" b="0" i="0" kern="1200" dirty="0" smtClean="0">
                <a:solidFill>
                  <a:schemeClr val="tx1"/>
                </a:solidFill>
                <a:effectLst/>
                <a:latin typeface="+mn-lt"/>
                <a:ea typeface="+mn-ea"/>
                <a:cs typeface="+mn-cs"/>
              </a:rPr>
              <a:t>(), созданного функцией </a:t>
            </a:r>
            <a:r>
              <a:rPr lang="ru-RU" sz="1200" b="0" i="0" u="none" strike="noStrike" kern="1200" dirty="0" err="1" smtClean="0">
                <a:solidFill>
                  <a:schemeClr val="tx1"/>
                </a:solidFill>
                <a:effectLst/>
                <a:latin typeface="+mn-lt"/>
                <a:ea typeface="+mn-ea"/>
                <a:cs typeface="+mn-cs"/>
                <a:hlinkClick r:id="rId7" tooltip="Получение сведений о процессах, модуль multiprocessing в Python."/>
              </a:rPr>
              <a:t>multiprocessing.get_context</a:t>
            </a:r>
            <a:r>
              <a:rPr lang="ru-RU" sz="1200" b="0" i="0" u="none" strike="noStrike" kern="1200" dirty="0" smtClean="0">
                <a:solidFill>
                  <a:schemeClr val="tx1"/>
                </a:solidFill>
                <a:effectLst/>
                <a:latin typeface="+mn-lt"/>
                <a:ea typeface="+mn-ea"/>
                <a:cs typeface="+mn-cs"/>
                <a:hlinkClick r:id="rId7" tooltip="Получение сведений о процессах, модуль multiprocessing в Python."/>
              </a:rPr>
              <a:t>()</a:t>
            </a:r>
            <a:r>
              <a:rPr lang="ru-RU" sz="1200" b="0" i="0" kern="1200" dirty="0" smtClean="0">
                <a:solidFill>
                  <a:schemeClr val="tx1"/>
                </a:solidFill>
                <a:effectLst/>
                <a:latin typeface="+mn-lt"/>
                <a:ea typeface="+mn-ea"/>
                <a:cs typeface="+mn-cs"/>
              </a:rPr>
              <a:t>. В обоих случаях контекст устанавливается соответствующим образом.</a:t>
            </a:r>
          </a:p>
          <a:p>
            <a:r>
              <a:rPr lang="ru-RU" sz="1200" b="0" i="0" u="sng" kern="1200" dirty="0" smtClean="0">
                <a:solidFill>
                  <a:schemeClr val="tx1"/>
                </a:solidFill>
                <a:effectLst/>
                <a:latin typeface="+mn-lt"/>
                <a:ea typeface="+mn-ea"/>
                <a:cs typeface="+mn-cs"/>
              </a:rPr>
              <a:t>Обратите внимание</a:t>
            </a:r>
            <a:r>
              <a:rPr lang="ru-RU" sz="1200" b="0" i="0" kern="1200" dirty="0" smtClean="0">
                <a:solidFill>
                  <a:schemeClr val="tx1"/>
                </a:solidFill>
                <a:effectLst/>
                <a:latin typeface="+mn-lt"/>
                <a:ea typeface="+mn-ea"/>
                <a:cs typeface="+mn-cs"/>
              </a:rPr>
              <a:t>, что методы </a:t>
            </a:r>
            <a:r>
              <a:rPr lang="ru-RU" sz="1200" b="0" i="0" u="none" strike="noStrike" kern="1200" dirty="0" smtClean="0">
                <a:solidFill>
                  <a:schemeClr val="tx1"/>
                </a:solidFill>
                <a:effectLst/>
                <a:latin typeface="+mn-lt"/>
                <a:ea typeface="+mn-ea"/>
                <a:cs typeface="+mn-cs"/>
                <a:hlinkClick r:id="rId8"/>
              </a:rPr>
              <a:t>объекта пула</a:t>
            </a:r>
            <a:r>
              <a:rPr lang="ru-RU" sz="1200" b="0" i="0" kern="1200" dirty="0" smtClean="0">
                <a:solidFill>
                  <a:schemeClr val="tx1"/>
                </a:solidFill>
                <a:effectLst/>
                <a:latin typeface="+mn-lt"/>
                <a:ea typeface="+mn-ea"/>
                <a:cs typeface="+mn-cs"/>
              </a:rPr>
              <a:t> должны вызываться </a:t>
            </a:r>
            <a:r>
              <a:rPr lang="ru-RU" sz="1200" b="1" i="0" kern="1200" dirty="0" smtClean="0">
                <a:solidFill>
                  <a:schemeClr val="tx1"/>
                </a:solidFill>
                <a:effectLst/>
                <a:latin typeface="+mn-lt"/>
                <a:ea typeface="+mn-ea"/>
                <a:cs typeface="+mn-cs"/>
              </a:rPr>
              <a:t>только процессом, создавшим пул</a:t>
            </a:r>
            <a:r>
              <a:rPr lang="ru-RU" sz="1200" b="0" i="0" kern="1200" dirty="0" smtClean="0">
                <a:solidFill>
                  <a:schemeClr val="tx1"/>
                </a:solidFill>
                <a:effectLst/>
                <a:latin typeface="+mn-lt"/>
                <a:ea typeface="+mn-ea"/>
                <a:cs typeface="+mn-cs"/>
              </a:rPr>
              <a:t>. Проще говоря методы должны вызываться из кода, где был создан и запущен пул рабочих процессов.</a:t>
            </a:r>
          </a:p>
          <a:p>
            <a:r>
              <a:rPr lang="ru-RU" sz="1200" b="1" i="0" kern="1200" dirty="0" smtClean="0">
                <a:solidFill>
                  <a:schemeClr val="tx1"/>
                </a:solidFill>
                <a:effectLst/>
                <a:latin typeface="+mn-lt"/>
                <a:ea typeface="+mn-ea"/>
                <a:cs typeface="+mn-cs"/>
              </a:rPr>
              <a:t>Предупреждение</a:t>
            </a:r>
            <a:r>
              <a:rPr lang="ru-RU" sz="1200" b="0" i="0" kern="1200" dirty="0" smtClean="0">
                <a:solidFill>
                  <a:schemeClr val="tx1"/>
                </a:solidFill>
                <a:effectLst/>
                <a:latin typeface="+mn-lt"/>
                <a:ea typeface="+mn-ea"/>
                <a:cs typeface="+mn-cs"/>
              </a:rPr>
              <a:t>. Объекты </a:t>
            </a:r>
            <a:r>
              <a:rPr lang="ru-RU" sz="1200" b="0" i="0" kern="1200" dirty="0" err="1" smtClean="0">
                <a:solidFill>
                  <a:schemeClr val="tx1"/>
                </a:solidFill>
                <a:effectLst/>
                <a:latin typeface="+mn-lt"/>
                <a:ea typeface="+mn-ea"/>
                <a:cs typeface="+mn-cs"/>
              </a:rPr>
              <a:t>multiprocessing.Pool</a:t>
            </a:r>
            <a:r>
              <a:rPr lang="ru-RU" sz="1200" b="0" i="0" kern="1200" dirty="0" smtClean="0">
                <a:solidFill>
                  <a:schemeClr val="tx1"/>
                </a:solidFill>
                <a:effectLst/>
                <a:latin typeface="+mn-lt"/>
                <a:ea typeface="+mn-ea"/>
                <a:cs typeface="+mn-cs"/>
              </a:rPr>
              <a:t> имеют внутренние ресурсы, которыми необходимо правильно управлять, используя пул с </a:t>
            </a:r>
            <a:r>
              <a:rPr lang="ru-RU" sz="1200" b="0" i="0" u="none" strike="noStrike" kern="1200" dirty="0" smtClean="0">
                <a:solidFill>
                  <a:schemeClr val="tx1"/>
                </a:solidFill>
                <a:effectLst/>
                <a:latin typeface="+mn-lt"/>
                <a:ea typeface="+mn-ea"/>
                <a:cs typeface="+mn-cs"/>
                <a:hlinkClick r:id="rId9" tooltip="Контекстный менеджер with в Python"/>
              </a:rPr>
              <a:t>менеджером контекста</a:t>
            </a:r>
            <a:r>
              <a:rPr lang="ru-RU" sz="1200" b="0" i="0" kern="1200" dirty="0" smtClean="0">
                <a:solidFill>
                  <a:schemeClr val="tx1"/>
                </a:solidFill>
                <a:effectLst/>
                <a:latin typeface="+mn-lt"/>
                <a:ea typeface="+mn-ea"/>
                <a:cs typeface="+mn-cs"/>
              </a:rPr>
              <a:t> или вручную вызывая методы пула </a:t>
            </a:r>
            <a:r>
              <a:rPr lang="ru-RU" sz="1200" b="0" i="0" u="none" strike="noStrike" kern="1200" dirty="0" err="1" smtClean="0">
                <a:solidFill>
                  <a:schemeClr val="tx1"/>
                </a:solidFill>
                <a:effectLst/>
                <a:latin typeface="+mn-lt"/>
                <a:ea typeface="+mn-ea"/>
                <a:cs typeface="+mn-cs"/>
                <a:hlinkClick r:id="rId10"/>
              </a:rPr>
              <a:t>Pool.close</a:t>
            </a:r>
            <a:r>
              <a:rPr lang="ru-RU" sz="1200" b="0" i="0" u="none" strike="noStrike" kern="1200" dirty="0" smtClean="0">
                <a:solidFill>
                  <a:schemeClr val="tx1"/>
                </a:solidFill>
                <a:effectLst/>
                <a:latin typeface="+mn-lt"/>
                <a:ea typeface="+mn-ea"/>
                <a:cs typeface="+mn-cs"/>
                <a:hlinkClick r:id="rId10"/>
              </a:rPr>
              <a:t>()</a:t>
            </a:r>
            <a:r>
              <a:rPr lang="ru-RU" sz="1200" b="0" i="0"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hlinkClick r:id="rId11"/>
              </a:rPr>
              <a:t>Pool.terminate</a:t>
            </a:r>
            <a:r>
              <a:rPr lang="ru-RU" sz="1200" b="0" i="0" u="none" strike="noStrike" kern="1200" dirty="0" smtClean="0">
                <a:solidFill>
                  <a:schemeClr val="tx1"/>
                </a:solidFill>
                <a:effectLst/>
                <a:latin typeface="+mn-lt"/>
                <a:ea typeface="+mn-ea"/>
                <a:cs typeface="+mn-cs"/>
                <a:hlinkClick r:id="rId11"/>
              </a:rPr>
              <a:t>()</a:t>
            </a:r>
            <a:r>
              <a:rPr lang="ru-RU" sz="1200" b="0" i="0" kern="1200" dirty="0" smtClean="0">
                <a:solidFill>
                  <a:schemeClr val="tx1"/>
                </a:solidFill>
                <a:effectLst/>
                <a:latin typeface="+mn-lt"/>
                <a:ea typeface="+mn-ea"/>
                <a:cs typeface="+mn-cs"/>
              </a:rPr>
              <a:t>. Невыполнение этого требования может привести к зависанию процесса при завершении.</a:t>
            </a:r>
          </a:p>
          <a:p>
            <a:r>
              <a:rPr lang="ru-RU" sz="1200" b="0" i="0" u="sng" kern="1200" dirty="0" smtClean="0">
                <a:solidFill>
                  <a:schemeClr val="tx1"/>
                </a:solidFill>
                <a:effectLst/>
                <a:latin typeface="+mn-lt"/>
                <a:ea typeface="+mn-ea"/>
                <a:cs typeface="+mn-cs"/>
              </a:rPr>
              <a:t>Обратите внимание</a:t>
            </a:r>
            <a:r>
              <a:rPr lang="ru-RU" sz="1200" b="0" i="0" kern="1200" dirty="0" smtClean="0">
                <a:solidFill>
                  <a:schemeClr val="tx1"/>
                </a:solidFill>
                <a:effectLst/>
                <a:latin typeface="+mn-lt"/>
                <a:ea typeface="+mn-ea"/>
                <a:cs typeface="+mn-cs"/>
              </a:rPr>
              <a:t>, что неправильно полагаться на сборщик мусора для уничтожения пула, поскольку </a:t>
            </a:r>
            <a:r>
              <a:rPr lang="ru-RU" sz="1200" b="0" i="0" kern="1200" dirty="0" err="1" smtClean="0">
                <a:solidFill>
                  <a:schemeClr val="tx1"/>
                </a:solidFill>
                <a:effectLst/>
                <a:latin typeface="+mn-lt"/>
                <a:ea typeface="+mn-ea"/>
                <a:cs typeface="+mn-cs"/>
              </a:rPr>
              <a:t>CPython</a:t>
            </a:r>
            <a:r>
              <a:rPr lang="ru-RU" sz="1200" b="0" i="0" kern="1200" dirty="0" smtClean="0">
                <a:solidFill>
                  <a:schemeClr val="tx1"/>
                </a:solidFill>
                <a:effectLst/>
                <a:latin typeface="+mn-lt"/>
                <a:ea typeface="+mn-ea"/>
                <a:cs typeface="+mn-cs"/>
              </a:rPr>
              <a:t> не гарантирует, что будет вызван </a:t>
            </a:r>
            <a:r>
              <a:rPr lang="ru-RU" sz="1200" b="0" i="0" kern="1200" dirty="0" err="1" smtClean="0">
                <a:solidFill>
                  <a:schemeClr val="tx1"/>
                </a:solidFill>
                <a:effectLst/>
                <a:latin typeface="+mn-lt"/>
                <a:ea typeface="+mn-ea"/>
                <a:cs typeface="+mn-cs"/>
              </a:rPr>
              <a:t>финализатор</a:t>
            </a:r>
            <a:r>
              <a:rPr lang="ru-RU" sz="1200" b="0" i="0" kern="1200" dirty="0" smtClean="0">
                <a:solidFill>
                  <a:schemeClr val="tx1"/>
                </a:solidFill>
                <a:effectLst/>
                <a:latin typeface="+mn-lt"/>
                <a:ea typeface="+mn-ea"/>
                <a:cs typeface="+mn-cs"/>
              </a:rPr>
              <a:t> пула.</a:t>
            </a:r>
          </a:p>
          <a:p>
            <a:r>
              <a:rPr lang="ru-RU" sz="1200" b="0" i="0" u="sng" kern="1200" dirty="0" smtClean="0">
                <a:solidFill>
                  <a:schemeClr val="tx1"/>
                </a:solidFill>
                <a:effectLst/>
                <a:latin typeface="+mn-lt"/>
                <a:ea typeface="+mn-ea"/>
                <a:cs typeface="+mn-cs"/>
              </a:rPr>
              <a:t>Примечание</a:t>
            </a:r>
            <a:r>
              <a:rPr lang="ru-RU" sz="1200" b="0" i="0" kern="1200" dirty="0" smtClean="0">
                <a:solidFill>
                  <a:schemeClr val="tx1"/>
                </a:solidFill>
                <a:effectLst/>
                <a:latin typeface="+mn-lt"/>
                <a:ea typeface="+mn-ea"/>
                <a:cs typeface="+mn-cs"/>
              </a:rPr>
              <a:t>. Рабочие процессы в пуле обычно живут в течение всего срока рабочей очереди пула. Часто используемый в других системах (например, </a:t>
            </a:r>
            <a:r>
              <a:rPr lang="ru-RU" sz="1200" b="0" i="0" kern="1200" dirty="0" err="1" smtClean="0">
                <a:solidFill>
                  <a:schemeClr val="tx1"/>
                </a:solidFill>
                <a:effectLst/>
                <a:latin typeface="+mn-lt"/>
                <a:ea typeface="+mn-ea"/>
                <a:cs typeface="+mn-cs"/>
              </a:rPr>
              <a:t>Apache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mod_wsgi</a:t>
            </a:r>
            <a:r>
              <a:rPr lang="ru-RU" sz="1200" b="0" i="0" kern="1200" dirty="0" smtClean="0">
                <a:solidFill>
                  <a:schemeClr val="tx1"/>
                </a:solidFill>
                <a:effectLst/>
                <a:latin typeface="+mn-lt"/>
                <a:ea typeface="+mn-ea"/>
                <a:cs typeface="+mn-cs"/>
              </a:rPr>
              <a:t> и т. д.) шаблон для освобождения ресурсов, удерживаемых рабочими процессами, заключается в том, чтобы позволить им выполнить только заданный объем работы перед его выходом, очисткой и созданием нового процесса. Для пула процессов, эту возможность пользователю предоставляет аргумент </a:t>
            </a:r>
            <a:r>
              <a:rPr lang="ru-RU" sz="1200" b="0" i="0" kern="1200" dirty="0" err="1" smtClean="0">
                <a:solidFill>
                  <a:schemeClr val="tx1"/>
                </a:solidFill>
                <a:effectLst/>
                <a:latin typeface="+mn-lt"/>
                <a:ea typeface="+mn-ea"/>
                <a:cs typeface="+mn-cs"/>
              </a:rPr>
              <a:t>maxtasksperchild</a:t>
            </a:r>
            <a:r>
              <a:rPr lang="ru-RU" sz="1200" b="0" i="0" kern="1200" dirty="0" smtClean="0">
                <a:solidFill>
                  <a:schemeClr val="tx1"/>
                </a:solidFill>
                <a:effectLst/>
                <a:latin typeface="+mn-lt"/>
                <a:ea typeface="+mn-ea"/>
                <a:cs typeface="+mn-cs"/>
              </a:rPr>
              <a:t>.</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47</a:t>
            </a:fld>
            <a:endParaRPr lang="en-US"/>
          </a:p>
        </p:txBody>
      </p:sp>
    </p:spTree>
    <p:extLst>
      <p:ext uri="{BB962C8B-B14F-4D97-AF65-F5344CB8AC3E}">
        <p14:creationId xmlns:p14="http://schemas.microsoft.com/office/powerpoint/2010/main" val="3449936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ru-RU"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48</a:t>
            </a:fld>
            <a:endParaRPr lang="en-US"/>
          </a:p>
        </p:txBody>
      </p:sp>
    </p:spTree>
    <p:extLst>
      <p:ext uri="{BB962C8B-B14F-4D97-AF65-F5344CB8AC3E}">
        <p14:creationId xmlns:p14="http://schemas.microsoft.com/office/powerpoint/2010/main" val="1293517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ru-RU"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49</a:t>
            </a:fld>
            <a:endParaRPr lang="en-US"/>
          </a:p>
        </p:txBody>
      </p:sp>
    </p:spTree>
    <p:extLst>
      <p:ext uri="{BB962C8B-B14F-4D97-AF65-F5344CB8AC3E}">
        <p14:creationId xmlns:p14="http://schemas.microsoft.com/office/powerpoint/2010/main" val="193960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http://cs.mipt.ru/advanced_python</a:t>
            </a:r>
            <a:endParaRPr lang="ru-RU" sz="1000" dirty="0" smtClean="0"/>
          </a:p>
          <a:p>
            <a:endParaRPr lang="ru-RU"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Поток </a:t>
            </a:r>
            <a:r>
              <a:rPr lang="ru-RU" sz="1000" dirty="0" err="1" smtClean="0"/>
              <a:t>thread</a:t>
            </a:r>
            <a:r>
              <a:rPr lang="ru-RU" sz="1200" b="0" i="0" kern="1200" dirty="0" smtClean="0">
                <a:solidFill>
                  <a:schemeClr val="tx1"/>
                </a:solidFill>
                <a:effectLst/>
                <a:latin typeface="+mn-lt"/>
                <a:ea typeface="+mn-ea"/>
                <a:cs typeface="+mn-cs"/>
              </a:rPr>
              <a:t> делит выделенную память ядру процессора, а также его процессорное время со всеми другими потоками, которые создаются программой в рамках одного ядра процессора. Программы на языке Python имеют, по умолчанию, один основной поток. Можно создать их больше и позволить Python переключаться между ними. Это переключение происходит очень быстро и кажется, что они работают параллельно.</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a:t>
            </a:fld>
            <a:endParaRPr lang="en-US"/>
          </a:p>
        </p:txBody>
      </p:sp>
    </p:spTree>
    <p:extLst>
      <p:ext uri="{BB962C8B-B14F-4D97-AF65-F5344CB8AC3E}">
        <p14:creationId xmlns:p14="http://schemas.microsoft.com/office/powerpoint/2010/main" val="25494874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ru-RU"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50</a:t>
            </a:fld>
            <a:endParaRPr lang="en-US"/>
          </a:p>
        </p:txBody>
      </p:sp>
    </p:spTree>
    <p:extLst>
      <p:ext uri="{BB962C8B-B14F-4D97-AF65-F5344CB8AC3E}">
        <p14:creationId xmlns:p14="http://schemas.microsoft.com/office/powerpoint/2010/main" val="18877737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https://docs-python.ru/standart-library/paket-multiprocessing-python/klass-pool-modulja-multiprocessing/#Pool</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1" kern="1200" dirty="0" err="1" smtClean="0">
                <a:solidFill>
                  <a:schemeClr val="tx1"/>
                </a:solidFill>
                <a:effectLst/>
                <a:latin typeface="+mn-lt"/>
                <a:ea typeface="+mn-ea"/>
                <a:cs typeface="+mn-cs"/>
              </a:rPr>
              <a:t>Pool.map</a:t>
            </a:r>
            <a:r>
              <a:rPr lang="ru-RU" sz="1200" b="0" i="1" kern="1200" dirty="0" smtClean="0">
                <a:solidFill>
                  <a:schemeClr val="tx1"/>
                </a:solidFill>
                <a:effectLst/>
                <a:latin typeface="+mn-lt"/>
                <a:ea typeface="+mn-ea"/>
                <a:cs typeface="+mn-cs"/>
              </a:rPr>
              <a:t>(</a:t>
            </a:r>
            <a:r>
              <a:rPr lang="ru-RU" sz="1200" b="0" i="1" kern="1200" dirty="0" err="1" smtClean="0">
                <a:solidFill>
                  <a:schemeClr val="tx1"/>
                </a:solidFill>
                <a:effectLst/>
                <a:latin typeface="+mn-lt"/>
                <a:ea typeface="+mn-ea"/>
                <a:cs typeface="+mn-cs"/>
              </a:rPr>
              <a:t>func</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iterable</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chunksize</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a:spcAft>
                <a:spcPts val="1200"/>
              </a:spcAft>
            </a:pPr>
            <a:r>
              <a:rPr lang="ru-RU" sz="1200" b="0" i="0" kern="1200" dirty="0" smtClean="0">
                <a:solidFill>
                  <a:schemeClr val="tx1"/>
                </a:solidFill>
                <a:effectLst/>
                <a:latin typeface="+mn-lt"/>
                <a:ea typeface="+mn-ea"/>
                <a:cs typeface="+mn-cs"/>
              </a:rPr>
              <a:t>Метод </a:t>
            </a:r>
            <a:r>
              <a:rPr lang="ru-RU" sz="1200" b="0" i="0" kern="1200" dirty="0" err="1" smtClean="0">
                <a:solidFill>
                  <a:schemeClr val="tx1"/>
                </a:solidFill>
                <a:effectLst/>
                <a:latin typeface="+mn-lt"/>
                <a:ea typeface="+mn-ea"/>
                <a:cs typeface="+mn-cs"/>
              </a:rPr>
              <a:t>Pool.map</a:t>
            </a:r>
            <a:r>
              <a:rPr lang="ru-RU" sz="1200" b="0" i="0" kern="1200" dirty="0" smtClean="0">
                <a:solidFill>
                  <a:schemeClr val="tx1"/>
                </a:solidFill>
                <a:effectLst/>
                <a:latin typeface="+mn-lt"/>
                <a:ea typeface="+mn-ea"/>
                <a:cs typeface="+mn-cs"/>
              </a:rPr>
              <a:t>() представляет собой параллельный эквивалент встроенной </a:t>
            </a:r>
            <a:r>
              <a:rPr lang="ru-RU" sz="1200" b="0" i="0" u="none" strike="noStrike" kern="1200" dirty="0" smtClean="0">
                <a:solidFill>
                  <a:schemeClr val="tx1"/>
                </a:solidFill>
                <a:effectLst/>
                <a:latin typeface="+mn-lt"/>
                <a:ea typeface="+mn-ea"/>
                <a:cs typeface="+mn-cs"/>
                <a:hlinkClick r:id="rId3" tooltip="Функция map() в Python, обработка последовательности без цикла."/>
              </a:rPr>
              <a:t>функции </a:t>
            </a:r>
            <a:r>
              <a:rPr lang="ru-RU" sz="1200" b="0" i="0" u="none" strike="noStrike" kern="1200" dirty="0" err="1" smtClean="0">
                <a:solidFill>
                  <a:schemeClr val="tx1"/>
                </a:solidFill>
                <a:effectLst/>
                <a:latin typeface="+mn-lt"/>
                <a:ea typeface="+mn-ea"/>
                <a:cs typeface="+mn-cs"/>
                <a:hlinkClick r:id="rId3" tooltip="Функция map() в Python, обработка последовательности без цикла."/>
              </a:rPr>
              <a:t>map</a:t>
            </a:r>
            <a:r>
              <a:rPr lang="ru-RU" sz="1200" b="0" i="0" u="none" strike="noStrike" kern="1200" dirty="0" smtClean="0">
                <a:solidFill>
                  <a:schemeClr val="tx1"/>
                </a:solidFill>
                <a:effectLst/>
                <a:latin typeface="+mn-lt"/>
                <a:ea typeface="+mn-ea"/>
                <a:cs typeface="+mn-cs"/>
                <a:hlinkClick r:id="rId3" tooltip="Функция map() в Python, обработка последовательности без цикла."/>
              </a:rPr>
              <a:t>()</a:t>
            </a:r>
            <a:r>
              <a:rPr lang="ru-RU" sz="1200" b="0" i="0" kern="1200" dirty="0" smtClean="0">
                <a:solidFill>
                  <a:schemeClr val="tx1"/>
                </a:solidFill>
                <a:effectLst/>
                <a:latin typeface="+mn-lt"/>
                <a:ea typeface="+mn-ea"/>
                <a:cs typeface="+mn-cs"/>
              </a:rPr>
              <a:t>.</a:t>
            </a:r>
          </a:p>
          <a:p>
            <a:pPr>
              <a:spcAft>
                <a:spcPts val="1200"/>
              </a:spcAft>
            </a:pPr>
            <a:endParaRPr lang="ru-RU" sz="1200" b="0" i="0" kern="1200" dirty="0" smtClean="0">
              <a:solidFill>
                <a:schemeClr val="tx1"/>
              </a:solidFill>
              <a:effectLst/>
              <a:latin typeface="+mn-lt"/>
              <a:ea typeface="+mn-ea"/>
              <a:cs typeface="+mn-cs"/>
            </a:endParaRPr>
          </a:p>
          <a:p>
            <a:pPr>
              <a:spcAft>
                <a:spcPts val="1200"/>
              </a:spcAft>
            </a:pPr>
            <a:r>
              <a:rPr lang="ru-RU" sz="1200" b="0" i="0" kern="1200" dirty="0" smtClean="0">
                <a:solidFill>
                  <a:schemeClr val="tx1"/>
                </a:solidFill>
                <a:effectLst/>
                <a:latin typeface="+mn-lt"/>
                <a:ea typeface="+mn-ea"/>
                <a:cs typeface="+mn-cs"/>
              </a:rPr>
              <a:t>Аргумент метода </a:t>
            </a:r>
            <a:r>
              <a:rPr lang="ru-RU" sz="1200" b="0" i="0" kern="1200" dirty="0" err="1" smtClean="0">
                <a:solidFill>
                  <a:schemeClr val="tx1"/>
                </a:solidFill>
                <a:effectLst/>
                <a:latin typeface="+mn-lt"/>
                <a:ea typeface="+mn-ea"/>
                <a:cs typeface="+mn-cs"/>
              </a:rPr>
              <a:t>iterable</a:t>
            </a:r>
            <a:r>
              <a:rPr lang="ru-RU" sz="1200" b="0" i="0" kern="1200" dirty="0" smtClean="0">
                <a:solidFill>
                  <a:schemeClr val="tx1"/>
                </a:solidFill>
                <a:effectLst/>
                <a:latin typeface="+mn-lt"/>
                <a:ea typeface="+mn-ea"/>
                <a:cs typeface="+mn-cs"/>
              </a:rPr>
              <a:t> представляет из себя </a:t>
            </a:r>
            <a:r>
              <a:rPr lang="ru-RU" sz="1200" b="0" i="0" u="none" strike="noStrike" kern="1200" dirty="0" smtClean="0">
                <a:solidFill>
                  <a:schemeClr val="tx1"/>
                </a:solidFill>
                <a:effectLst/>
                <a:latin typeface="+mn-lt"/>
                <a:ea typeface="+mn-ea"/>
                <a:cs typeface="+mn-cs"/>
                <a:hlinkClick r:id="rId4" tooltip="Итератор Iterator, протокол итератора в Python."/>
              </a:rPr>
              <a:t>итерацию</a:t>
            </a:r>
            <a:r>
              <a:rPr lang="ru-RU" sz="1200" b="0" i="0" kern="1200" dirty="0" smtClean="0">
                <a:solidFill>
                  <a:schemeClr val="tx1"/>
                </a:solidFill>
                <a:effectLst/>
                <a:latin typeface="+mn-lt"/>
                <a:ea typeface="+mn-ea"/>
                <a:cs typeface="+mn-cs"/>
              </a:rPr>
              <a:t>, элементы которой не </a:t>
            </a:r>
            <a:r>
              <a:rPr lang="ru-RU" sz="1200" b="0" i="0" u="none" strike="noStrike" kern="1200" dirty="0" smtClean="0">
                <a:solidFill>
                  <a:schemeClr val="tx1"/>
                </a:solidFill>
                <a:effectLst/>
                <a:latin typeface="+mn-lt"/>
                <a:ea typeface="+mn-ea"/>
                <a:cs typeface="+mn-cs"/>
                <a:hlinkClick r:id="rId5" tooltip="Распаковка аргументов для передачи в функцию Python."/>
              </a:rPr>
              <a:t>распаковываются</a:t>
            </a:r>
            <a:r>
              <a:rPr lang="ru-RU" sz="1200" b="0" i="0" kern="1200" dirty="0" smtClean="0">
                <a:solidFill>
                  <a:schemeClr val="tx1"/>
                </a:solidFill>
                <a:effectLst/>
                <a:latin typeface="+mn-lt"/>
                <a:ea typeface="+mn-ea"/>
                <a:cs typeface="+mn-cs"/>
              </a:rPr>
              <a:t> при передаче в функцию </a:t>
            </a:r>
            <a:r>
              <a:rPr lang="ru-RU" sz="1200" b="0" i="0" kern="1200" dirty="0" err="1" smtClean="0">
                <a:solidFill>
                  <a:schemeClr val="tx1"/>
                </a:solidFill>
                <a:effectLst/>
                <a:latin typeface="+mn-lt"/>
                <a:ea typeface="+mn-ea"/>
                <a:cs typeface="+mn-cs"/>
              </a:rPr>
              <a:t>func</a:t>
            </a:r>
            <a:r>
              <a:rPr lang="ru-RU" sz="1200" b="0" i="0" kern="1200" dirty="0" smtClean="0">
                <a:solidFill>
                  <a:schemeClr val="tx1"/>
                </a:solidFill>
                <a:effectLst/>
                <a:latin typeface="+mn-lt"/>
                <a:ea typeface="+mn-ea"/>
                <a:cs typeface="+mn-cs"/>
              </a:rPr>
              <a:t>. То есть функция </a:t>
            </a:r>
            <a:r>
              <a:rPr lang="ru-RU" sz="1200" b="0" i="0" kern="1200" dirty="0" err="1" smtClean="0">
                <a:solidFill>
                  <a:schemeClr val="tx1"/>
                </a:solidFill>
                <a:effectLst/>
                <a:latin typeface="+mn-lt"/>
                <a:ea typeface="+mn-ea"/>
                <a:cs typeface="+mn-cs"/>
              </a:rPr>
              <a:t>func</a:t>
            </a:r>
            <a:r>
              <a:rPr lang="ru-RU" sz="1200" b="0" i="0" kern="1200" dirty="0" smtClean="0">
                <a:solidFill>
                  <a:schemeClr val="tx1"/>
                </a:solidFill>
                <a:effectLst/>
                <a:latin typeface="+mn-lt"/>
                <a:ea typeface="+mn-ea"/>
                <a:cs typeface="+mn-cs"/>
              </a:rPr>
              <a:t>(x), может иметь только один аргумент x. Другими словами, если </a:t>
            </a:r>
            <a:r>
              <a:rPr lang="ru-RU" sz="1200" b="0" i="0" kern="1200" dirty="0" err="1" smtClean="0">
                <a:solidFill>
                  <a:schemeClr val="tx1"/>
                </a:solidFill>
                <a:effectLst/>
                <a:latin typeface="+mn-lt"/>
                <a:ea typeface="+mn-ea"/>
                <a:cs typeface="+mn-cs"/>
              </a:rPr>
              <a:t>iterable</a:t>
            </a:r>
            <a:r>
              <a:rPr lang="ru-RU" sz="1200" b="0" i="0" kern="1200" dirty="0" smtClean="0">
                <a:solidFill>
                  <a:schemeClr val="tx1"/>
                </a:solidFill>
                <a:effectLst/>
                <a:latin typeface="+mn-lt"/>
                <a:ea typeface="+mn-ea"/>
                <a:cs typeface="+mn-cs"/>
              </a:rPr>
              <a:t>=[(1, 2), (10, 20), ...], то запуск задач будет происходить следующим образом: [</a:t>
            </a:r>
            <a:r>
              <a:rPr lang="ru-RU" sz="1200" b="0" i="0" kern="1200" dirty="0" err="1" smtClean="0">
                <a:solidFill>
                  <a:schemeClr val="tx1"/>
                </a:solidFill>
                <a:effectLst/>
                <a:latin typeface="+mn-lt"/>
                <a:ea typeface="+mn-ea"/>
                <a:cs typeface="+mn-cs"/>
              </a:rPr>
              <a:t>func</a:t>
            </a:r>
            <a:r>
              <a:rPr lang="ru-RU" sz="1200" b="0" i="0" kern="1200" dirty="0" smtClean="0">
                <a:solidFill>
                  <a:schemeClr val="tx1"/>
                </a:solidFill>
                <a:effectLst/>
                <a:latin typeface="+mn-lt"/>
                <a:ea typeface="+mn-ea"/>
                <a:cs typeface="+mn-cs"/>
              </a:rPr>
              <a:t>((1, 2)), </a:t>
            </a:r>
            <a:r>
              <a:rPr lang="ru-RU" sz="1200" b="0" i="0" kern="1200" dirty="0" err="1" smtClean="0">
                <a:solidFill>
                  <a:schemeClr val="tx1"/>
                </a:solidFill>
                <a:effectLst/>
                <a:latin typeface="+mn-lt"/>
                <a:ea typeface="+mn-ea"/>
                <a:cs typeface="+mn-cs"/>
              </a:rPr>
              <a:t>func</a:t>
            </a:r>
            <a:r>
              <a:rPr lang="ru-RU" sz="1200" b="0" i="0" kern="1200" dirty="0" smtClean="0">
                <a:solidFill>
                  <a:schemeClr val="tx1"/>
                </a:solidFill>
                <a:effectLst/>
                <a:latin typeface="+mn-lt"/>
                <a:ea typeface="+mn-ea"/>
                <a:cs typeface="+mn-cs"/>
              </a:rPr>
              <a:t>((10, 20)), ...], где x будет равен кортежу, например (1, 2).</a:t>
            </a:r>
          </a:p>
          <a:p>
            <a:pPr>
              <a:spcAft>
                <a:spcPts val="1200"/>
              </a:spcAft>
            </a:pPr>
            <a:endParaRPr lang="ru-RU" sz="1200" b="0" i="0" kern="1200" dirty="0" smtClean="0">
              <a:solidFill>
                <a:schemeClr val="tx1"/>
              </a:solidFill>
              <a:effectLst/>
              <a:latin typeface="+mn-lt"/>
              <a:ea typeface="+mn-ea"/>
              <a:cs typeface="+mn-cs"/>
            </a:endParaRPr>
          </a:p>
          <a:p>
            <a:pPr>
              <a:spcAft>
                <a:spcPts val="1200"/>
              </a:spcAft>
            </a:pPr>
            <a:r>
              <a:rPr lang="ru-RU" sz="1200" b="0" i="0" kern="1200" dirty="0" smtClean="0">
                <a:solidFill>
                  <a:schemeClr val="tx1"/>
                </a:solidFill>
                <a:effectLst/>
                <a:latin typeface="+mn-lt"/>
                <a:ea typeface="+mn-ea"/>
                <a:cs typeface="+mn-cs"/>
              </a:rPr>
              <a:t>Если необходимо использовать функцию с несколькими аргументами, например </a:t>
            </a:r>
            <a:r>
              <a:rPr lang="ru-RU" sz="1200" b="0" i="0" kern="1200" dirty="0" err="1" smtClean="0">
                <a:solidFill>
                  <a:schemeClr val="tx1"/>
                </a:solidFill>
                <a:effectLst/>
                <a:latin typeface="+mn-lt"/>
                <a:ea typeface="+mn-ea"/>
                <a:cs typeface="+mn-cs"/>
              </a:rPr>
              <a:t>func</a:t>
            </a:r>
            <a:r>
              <a:rPr lang="ru-RU" sz="1200" b="0" i="0" kern="1200" dirty="0" smtClean="0">
                <a:solidFill>
                  <a:schemeClr val="tx1"/>
                </a:solidFill>
                <a:effectLst/>
                <a:latin typeface="+mn-lt"/>
                <a:ea typeface="+mn-ea"/>
                <a:cs typeface="+mn-cs"/>
              </a:rPr>
              <a:t>(x, y) и распаковывать итерации при запуске, например: [</a:t>
            </a:r>
            <a:r>
              <a:rPr lang="ru-RU" sz="1200" b="0" i="0" kern="1200" dirty="0" err="1" smtClean="0">
                <a:solidFill>
                  <a:schemeClr val="tx1"/>
                </a:solidFill>
                <a:effectLst/>
                <a:latin typeface="+mn-lt"/>
                <a:ea typeface="+mn-ea"/>
                <a:cs typeface="+mn-cs"/>
              </a:rPr>
              <a:t>func</a:t>
            </a:r>
            <a:r>
              <a:rPr lang="ru-RU" sz="1200" b="0" i="0" kern="1200" dirty="0" smtClean="0">
                <a:solidFill>
                  <a:schemeClr val="tx1"/>
                </a:solidFill>
                <a:effectLst/>
                <a:latin typeface="+mn-lt"/>
                <a:ea typeface="+mn-ea"/>
                <a:cs typeface="+mn-cs"/>
              </a:rPr>
              <a:t>(1, 2), </a:t>
            </a:r>
            <a:r>
              <a:rPr lang="ru-RU" sz="1200" b="0" i="0" kern="1200" dirty="0" err="1" smtClean="0">
                <a:solidFill>
                  <a:schemeClr val="tx1"/>
                </a:solidFill>
                <a:effectLst/>
                <a:latin typeface="+mn-lt"/>
                <a:ea typeface="+mn-ea"/>
                <a:cs typeface="+mn-cs"/>
              </a:rPr>
              <a:t>func</a:t>
            </a:r>
            <a:r>
              <a:rPr lang="ru-RU" sz="1200" b="0" i="0" kern="1200" dirty="0" smtClean="0">
                <a:solidFill>
                  <a:schemeClr val="tx1"/>
                </a:solidFill>
                <a:effectLst/>
                <a:latin typeface="+mn-lt"/>
                <a:ea typeface="+mn-ea"/>
                <a:cs typeface="+mn-cs"/>
              </a:rPr>
              <a:t>(10, 20), ...], то посмотрите в сторону метода </a:t>
            </a:r>
            <a:r>
              <a:rPr lang="ru-RU" sz="1200" b="0" i="0" u="none" strike="noStrike" kern="1200" dirty="0" err="1" smtClean="0">
                <a:solidFill>
                  <a:schemeClr val="tx1"/>
                </a:solidFill>
                <a:effectLst/>
                <a:latin typeface="+mn-lt"/>
                <a:ea typeface="+mn-ea"/>
                <a:cs typeface="+mn-cs"/>
                <a:hlinkClick r:id="rId6"/>
              </a:rPr>
              <a:t>Pool.starmap</a:t>
            </a:r>
            <a:r>
              <a:rPr lang="ru-RU" sz="1200" b="0" i="0" u="none" strike="noStrike" kern="1200" dirty="0" smtClean="0">
                <a:solidFill>
                  <a:schemeClr val="tx1"/>
                </a:solidFill>
                <a:effectLst/>
                <a:latin typeface="+mn-lt"/>
                <a:ea typeface="+mn-ea"/>
                <a:cs typeface="+mn-cs"/>
                <a:hlinkClick r:id="rId6"/>
              </a:rPr>
              <a:t>()</a:t>
            </a:r>
            <a:r>
              <a:rPr lang="ru-RU" sz="1200" b="0" i="0" kern="1200" dirty="0" smtClean="0">
                <a:solidFill>
                  <a:schemeClr val="tx1"/>
                </a:solidFill>
                <a:effectLst/>
                <a:latin typeface="+mn-lt"/>
                <a:ea typeface="+mn-ea"/>
                <a:cs typeface="+mn-cs"/>
              </a:rPr>
              <a:t>.</a:t>
            </a:r>
          </a:p>
          <a:p>
            <a:pPr>
              <a:spcAft>
                <a:spcPts val="1200"/>
              </a:spcAft>
            </a:pPr>
            <a:endParaRPr lang="ru-RU" sz="1200" b="0" i="0" kern="1200" dirty="0" smtClean="0">
              <a:solidFill>
                <a:schemeClr val="tx1"/>
              </a:solidFill>
              <a:effectLst/>
              <a:latin typeface="+mn-lt"/>
              <a:ea typeface="+mn-ea"/>
              <a:cs typeface="+mn-cs"/>
            </a:endParaRPr>
          </a:p>
          <a:p>
            <a:pPr>
              <a:spcAft>
                <a:spcPts val="1200"/>
              </a:spcAft>
            </a:pPr>
            <a:r>
              <a:rPr lang="ru-RU" sz="1200" b="0" i="0" kern="1200" dirty="0" smtClean="0">
                <a:solidFill>
                  <a:schemeClr val="tx1"/>
                </a:solidFill>
                <a:effectLst/>
                <a:latin typeface="+mn-lt"/>
                <a:ea typeface="+mn-ea"/>
                <a:cs typeface="+mn-cs"/>
              </a:rPr>
              <a:t>Метод блокирует выполнение программы до получения результатов работы всеми запущенными процессами.</a:t>
            </a:r>
          </a:p>
          <a:p>
            <a:pPr>
              <a:spcAft>
                <a:spcPts val="1200"/>
              </a:spcAft>
            </a:pPr>
            <a:endParaRPr lang="ru-RU" sz="1200" b="0" i="0" kern="1200" dirty="0" smtClean="0">
              <a:solidFill>
                <a:schemeClr val="tx1"/>
              </a:solidFill>
              <a:effectLst/>
              <a:latin typeface="+mn-lt"/>
              <a:ea typeface="+mn-ea"/>
              <a:cs typeface="+mn-cs"/>
            </a:endParaRPr>
          </a:p>
          <a:p>
            <a:pPr>
              <a:spcAft>
                <a:spcPts val="1200"/>
              </a:spcAft>
            </a:pPr>
            <a:r>
              <a:rPr lang="ru-RU" sz="1200" b="0" i="0" kern="1200" dirty="0" smtClean="0">
                <a:solidFill>
                  <a:schemeClr val="tx1"/>
                </a:solidFill>
                <a:effectLst/>
                <a:latin typeface="+mn-lt"/>
                <a:ea typeface="+mn-ea"/>
                <a:cs typeface="+mn-cs"/>
              </a:rPr>
              <a:t>Метод </a:t>
            </a:r>
            <a:r>
              <a:rPr lang="ru-RU" sz="1200" b="0" i="0" kern="1200" dirty="0" err="1" smtClean="0">
                <a:solidFill>
                  <a:schemeClr val="tx1"/>
                </a:solidFill>
                <a:effectLst/>
                <a:latin typeface="+mn-lt"/>
                <a:ea typeface="+mn-ea"/>
                <a:cs typeface="+mn-cs"/>
              </a:rPr>
              <a:t>Pool.map</a:t>
            </a:r>
            <a:r>
              <a:rPr lang="ru-RU" sz="1200" b="0" i="0" kern="1200" dirty="0" smtClean="0">
                <a:solidFill>
                  <a:schemeClr val="tx1"/>
                </a:solidFill>
                <a:effectLst/>
                <a:latin typeface="+mn-lt"/>
                <a:ea typeface="+mn-ea"/>
                <a:cs typeface="+mn-cs"/>
              </a:rPr>
              <a:t>() разбивает итерируемый объект на несколько частей, которые отправляет в пул процессов как отдельные задачи. Приблизительный размер этих фрагментов можно указать, задав для аргумента метода </a:t>
            </a:r>
            <a:r>
              <a:rPr lang="ru-RU" sz="1200" b="0" i="0" kern="1200" dirty="0" err="1" smtClean="0">
                <a:solidFill>
                  <a:schemeClr val="tx1"/>
                </a:solidFill>
                <a:effectLst/>
                <a:latin typeface="+mn-lt"/>
                <a:ea typeface="+mn-ea"/>
                <a:cs typeface="+mn-cs"/>
              </a:rPr>
              <a:t>chunksize</a:t>
            </a:r>
            <a:r>
              <a:rPr lang="ru-RU" sz="1200" b="0" i="0" kern="1200" dirty="0" smtClean="0">
                <a:solidFill>
                  <a:schemeClr val="tx1"/>
                </a:solidFill>
                <a:effectLst/>
                <a:latin typeface="+mn-lt"/>
                <a:ea typeface="+mn-ea"/>
                <a:cs typeface="+mn-cs"/>
              </a:rPr>
              <a:t> положительное целое число.</a:t>
            </a:r>
          </a:p>
          <a:p>
            <a:pPr>
              <a:spcAft>
                <a:spcPts val="1200"/>
              </a:spcAft>
            </a:pPr>
            <a:endParaRPr lang="ru-RU" sz="1200" b="0" i="0" kern="1200" dirty="0" smtClean="0">
              <a:solidFill>
                <a:schemeClr val="tx1"/>
              </a:solidFill>
              <a:effectLst/>
              <a:latin typeface="+mn-lt"/>
              <a:ea typeface="+mn-ea"/>
              <a:cs typeface="+mn-cs"/>
            </a:endParaRPr>
          </a:p>
          <a:p>
            <a:pPr>
              <a:spcAft>
                <a:spcPts val="1200"/>
              </a:spcAft>
            </a:pPr>
            <a:r>
              <a:rPr lang="ru-RU" sz="1200" b="0" i="0" u="sng" kern="1200" dirty="0" smtClean="0">
                <a:solidFill>
                  <a:schemeClr val="tx1"/>
                </a:solidFill>
                <a:effectLst/>
                <a:latin typeface="+mn-lt"/>
                <a:ea typeface="+mn-ea"/>
                <a:cs typeface="+mn-cs"/>
              </a:rPr>
              <a:t>Обратите внимание</a:t>
            </a:r>
            <a:r>
              <a:rPr lang="ru-RU" sz="1200" b="0" i="0" kern="1200" dirty="0" smtClean="0">
                <a:solidFill>
                  <a:schemeClr val="tx1"/>
                </a:solidFill>
                <a:effectLst/>
                <a:latin typeface="+mn-lt"/>
                <a:ea typeface="+mn-ea"/>
                <a:cs typeface="+mn-cs"/>
              </a:rPr>
              <a:t>, что </a:t>
            </a:r>
            <a:r>
              <a:rPr lang="ru-RU" sz="1200" b="0" i="0" kern="1200" dirty="0" err="1" smtClean="0">
                <a:solidFill>
                  <a:schemeClr val="tx1"/>
                </a:solidFill>
                <a:effectLst/>
                <a:latin typeface="+mn-lt"/>
                <a:ea typeface="+mn-ea"/>
                <a:cs typeface="+mn-cs"/>
              </a:rPr>
              <a:t>Pool.map</a:t>
            </a:r>
            <a:r>
              <a:rPr lang="ru-RU" sz="1200" b="0" i="0" kern="1200" dirty="0" smtClean="0">
                <a:solidFill>
                  <a:schemeClr val="tx1"/>
                </a:solidFill>
                <a:effectLst/>
                <a:latin typeface="+mn-lt"/>
                <a:ea typeface="+mn-ea"/>
                <a:cs typeface="+mn-cs"/>
              </a:rPr>
              <a:t>() может привести к высокому использованию памяти для очень длинных итераций. Для большей эффективности рассмотрите возможность использования метода </a:t>
            </a:r>
            <a:r>
              <a:rPr lang="ru-RU" sz="1200" b="0" i="0" u="none" strike="noStrike" kern="1200" dirty="0" err="1" smtClean="0">
                <a:solidFill>
                  <a:schemeClr val="tx1"/>
                </a:solidFill>
                <a:effectLst/>
                <a:latin typeface="+mn-lt"/>
                <a:ea typeface="+mn-ea"/>
                <a:cs typeface="+mn-cs"/>
                <a:hlinkClick r:id="rId7"/>
              </a:rPr>
              <a:t>Pool.imap</a:t>
            </a:r>
            <a:r>
              <a:rPr lang="ru-RU" sz="1200" b="0" i="0" u="none" strike="noStrike" kern="1200" dirty="0" smtClean="0">
                <a:solidFill>
                  <a:schemeClr val="tx1"/>
                </a:solidFill>
                <a:effectLst/>
                <a:latin typeface="+mn-lt"/>
                <a:ea typeface="+mn-ea"/>
                <a:cs typeface="+mn-cs"/>
                <a:hlinkClick r:id="rId7"/>
              </a:rPr>
              <a:t>()</a:t>
            </a:r>
            <a:r>
              <a:rPr lang="ru-RU" sz="1200" b="0" i="0" kern="1200" dirty="0" smtClean="0">
                <a:solidFill>
                  <a:schemeClr val="tx1"/>
                </a:solidFill>
                <a:effectLst/>
                <a:latin typeface="+mn-lt"/>
                <a:ea typeface="+mn-ea"/>
                <a:cs typeface="+mn-cs"/>
              </a:rPr>
              <a:t> или </a:t>
            </a:r>
            <a:r>
              <a:rPr lang="ru-RU" sz="1200" b="0" i="0" u="none" strike="noStrike" kern="1200" dirty="0" err="1" smtClean="0">
                <a:solidFill>
                  <a:schemeClr val="tx1"/>
                </a:solidFill>
                <a:effectLst/>
                <a:latin typeface="+mn-lt"/>
                <a:ea typeface="+mn-ea"/>
                <a:cs typeface="+mn-cs"/>
                <a:hlinkClick r:id="rId8"/>
              </a:rPr>
              <a:t>Pool.imap_unordered</a:t>
            </a:r>
            <a:r>
              <a:rPr lang="ru-RU" sz="1200" b="0" i="0" u="none" strike="noStrike" kern="1200" dirty="0" smtClean="0">
                <a:solidFill>
                  <a:schemeClr val="tx1"/>
                </a:solidFill>
                <a:effectLst/>
                <a:latin typeface="+mn-lt"/>
                <a:ea typeface="+mn-ea"/>
                <a:cs typeface="+mn-cs"/>
                <a:hlinkClick r:id="rId8"/>
              </a:rPr>
              <a:t>()</a:t>
            </a:r>
            <a:r>
              <a:rPr lang="ru-RU" sz="1200" b="0" i="0" kern="1200" dirty="0" smtClean="0">
                <a:solidFill>
                  <a:schemeClr val="tx1"/>
                </a:solidFill>
                <a:effectLst/>
                <a:latin typeface="+mn-lt"/>
                <a:ea typeface="+mn-ea"/>
                <a:cs typeface="+mn-cs"/>
              </a:rPr>
              <a:t> с явной опцией </a:t>
            </a:r>
            <a:r>
              <a:rPr lang="ru-RU" sz="1200" b="0" i="0" kern="1200" dirty="0" err="1" smtClean="0">
                <a:solidFill>
                  <a:schemeClr val="tx1"/>
                </a:solidFill>
                <a:effectLst/>
                <a:latin typeface="+mn-lt"/>
                <a:ea typeface="+mn-ea"/>
                <a:cs typeface="+mn-cs"/>
              </a:rPr>
              <a:t>chunksize</a:t>
            </a:r>
            <a:r>
              <a:rPr lang="ru-RU" sz="1200" b="0" i="0" kern="1200" dirty="0" smtClean="0">
                <a:solidFill>
                  <a:schemeClr val="tx1"/>
                </a:solidFill>
                <a:effectLst/>
                <a:latin typeface="+mn-lt"/>
                <a:ea typeface="+mn-ea"/>
                <a:cs typeface="+mn-cs"/>
              </a:rPr>
              <a:t>.</a:t>
            </a:r>
          </a:p>
          <a:p>
            <a:pPr fontAlgn="base"/>
            <a:endParaRPr lang="ru-RU" sz="1200" b="0" i="0" kern="1200" dirty="0" smtClean="0">
              <a:solidFill>
                <a:schemeClr val="tx1"/>
              </a:solidFill>
              <a:effectLst/>
              <a:latin typeface="+mn-lt"/>
              <a:ea typeface="+mn-ea"/>
              <a:cs typeface="+mn-cs"/>
            </a:endParaRPr>
          </a:p>
          <a:p>
            <a:pPr fontAlgn="base"/>
            <a:endParaRPr lang="ru-RU" sz="1200" b="0" i="0" kern="1200" dirty="0" smtClean="0">
              <a:solidFill>
                <a:schemeClr val="tx1"/>
              </a:solidFill>
              <a:effectLst/>
              <a:latin typeface="+mn-lt"/>
              <a:ea typeface="+mn-ea"/>
              <a:cs typeface="+mn-cs"/>
            </a:endParaRPr>
          </a:p>
          <a:p>
            <a:pPr fontAlgn="base"/>
            <a:r>
              <a:rPr lang="ru-RU" sz="1200" b="0" i="0" kern="1200" dirty="0" smtClean="0">
                <a:solidFill>
                  <a:schemeClr val="tx1"/>
                </a:solidFill>
                <a:effectLst/>
                <a:latin typeface="+mn-lt"/>
                <a:ea typeface="+mn-ea"/>
                <a:cs typeface="+mn-cs"/>
              </a:rPr>
              <a:t>Наиболее интересные функции: </a:t>
            </a:r>
            <a:r>
              <a:rPr lang="en-US" sz="1200" b="0" i="0" kern="1200" dirty="0" err="1" smtClean="0">
                <a:solidFill>
                  <a:schemeClr val="tx1"/>
                </a:solidFill>
                <a:effectLst/>
                <a:latin typeface="+mn-lt"/>
                <a:ea typeface="+mn-ea"/>
                <a:cs typeface="+mn-cs"/>
              </a:rPr>
              <a:t>Pool.apply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Pool.map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Pool.apply_async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Pool.map_async</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apply, map </a:t>
            </a:r>
            <a:r>
              <a:rPr lang="ru-RU" sz="1200" b="0" i="0" kern="1200" dirty="0" smtClean="0">
                <a:solidFill>
                  <a:schemeClr val="tx1"/>
                </a:solidFill>
                <a:effectLst/>
                <a:latin typeface="+mn-lt"/>
                <a:ea typeface="+mn-ea"/>
                <a:cs typeface="+mn-cs"/>
              </a:rPr>
              <a:t>работают аналогично </a:t>
            </a:r>
            <a:r>
              <a:rPr lang="ru-RU" sz="1200" b="0" i="0" kern="1200" dirty="0" err="1" smtClean="0">
                <a:solidFill>
                  <a:schemeClr val="tx1"/>
                </a:solidFill>
                <a:effectLst/>
                <a:latin typeface="+mn-lt"/>
                <a:ea typeface="+mn-ea"/>
                <a:cs typeface="+mn-cs"/>
              </a:rPr>
              <a:t>питоновским</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built-in apply, map.</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51</a:t>
            </a:fld>
            <a:endParaRPr lang="en-US"/>
          </a:p>
        </p:txBody>
      </p:sp>
    </p:spTree>
    <p:extLst>
      <p:ext uri="{BB962C8B-B14F-4D97-AF65-F5344CB8AC3E}">
        <p14:creationId xmlns:p14="http://schemas.microsoft.com/office/powerpoint/2010/main" val="17412366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200" b="0" i="0" kern="1200" dirty="0" err="1" smtClean="0">
                <a:solidFill>
                  <a:schemeClr val="tx1"/>
                </a:solidFill>
                <a:effectLst/>
                <a:latin typeface="+mn-lt"/>
                <a:ea typeface="+mn-ea"/>
                <a:cs typeface="+mn-cs"/>
              </a:rPr>
              <a:t>map</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apply</a:t>
            </a:r>
            <a:r>
              <a:rPr lang="ru-RU" sz="1200" b="0" i="0" kern="1200" dirty="0" smtClean="0">
                <a:solidFill>
                  <a:schemeClr val="tx1"/>
                </a:solidFill>
                <a:effectLst/>
                <a:latin typeface="+mn-lt"/>
                <a:ea typeface="+mn-ea"/>
                <a:cs typeface="+mn-cs"/>
              </a:rPr>
              <a:t> - блокирующие вызовы. Главная программа будет заблокирована, пока процесс не выполнит работу.</a:t>
            </a:r>
          </a:p>
          <a:p>
            <a:pPr fontAlgn="base"/>
            <a:r>
              <a:rPr lang="ru-RU" sz="1200" b="0" i="0" kern="1200" dirty="0" err="1" smtClean="0">
                <a:solidFill>
                  <a:schemeClr val="tx1"/>
                </a:solidFill>
                <a:effectLst/>
                <a:latin typeface="+mn-lt"/>
                <a:ea typeface="+mn-ea"/>
                <a:cs typeface="+mn-cs"/>
              </a:rPr>
              <a:t>map_async</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apply_async</a:t>
            </a:r>
            <a:r>
              <a:rPr lang="ru-RU" sz="1200" b="0" i="0" kern="1200" dirty="0" smtClean="0">
                <a:solidFill>
                  <a:schemeClr val="tx1"/>
                </a:solidFill>
                <a:effectLst/>
                <a:latin typeface="+mn-lt"/>
                <a:ea typeface="+mn-ea"/>
                <a:cs typeface="+mn-cs"/>
              </a:rPr>
              <a:t> - неблокирующие. При их вызове, они сразу возвращают управление в главную программу (возвращают </a:t>
            </a:r>
            <a:r>
              <a:rPr lang="ru-RU" sz="1200" b="0" i="0" kern="1200" dirty="0" err="1" smtClean="0">
                <a:solidFill>
                  <a:schemeClr val="tx1"/>
                </a:solidFill>
                <a:effectLst/>
                <a:latin typeface="+mn-lt"/>
                <a:ea typeface="+mn-ea"/>
                <a:cs typeface="+mn-cs"/>
              </a:rPr>
              <a:t>ApplyResult</a:t>
            </a:r>
            <a:r>
              <a:rPr lang="ru-RU" sz="1200" b="0" i="0" kern="1200" dirty="0" smtClean="0">
                <a:solidFill>
                  <a:schemeClr val="tx1"/>
                </a:solidFill>
                <a:effectLst/>
                <a:latin typeface="+mn-lt"/>
                <a:ea typeface="+mn-ea"/>
                <a:cs typeface="+mn-cs"/>
              </a:rPr>
              <a:t> как результат). Метод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объекта </a:t>
            </a:r>
            <a:r>
              <a:rPr lang="ru-RU" sz="1200" b="0" i="0" kern="1200" dirty="0" err="1" smtClean="0">
                <a:solidFill>
                  <a:schemeClr val="tx1"/>
                </a:solidFill>
                <a:effectLst/>
                <a:latin typeface="+mn-lt"/>
                <a:ea typeface="+mn-ea"/>
                <a:cs typeface="+mn-cs"/>
              </a:rPr>
              <a:t>ApplyResult</a:t>
            </a:r>
            <a:r>
              <a:rPr lang="ru-RU" sz="1200" b="0" i="0" kern="1200" dirty="0" smtClean="0">
                <a:solidFill>
                  <a:schemeClr val="tx1"/>
                </a:solidFill>
                <a:effectLst/>
                <a:latin typeface="+mn-lt"/>
                <a:ea typeface="+mn-ea"/>
                <a:cs typeface="+mn-cs"/>
              </a:rPr>
              <a:t> блокирует основной поток, пока функция не будет выполнена.</a:t>
            </a: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52</a:t>
            </a:fld>
            <a:endParaRPr lang="en-US"/>
          </a:p>
        </p:txBody>
      </p:sp>
    </p:spTree>
    <p:extLst>
      <p:ext uri="{BB962C8B-B14F-4D97-AF65-F5344CB8AC3E}">
        <p14:creationId xmlns:p14="http://schemas.microsoft.com/office/powerpoint/2010/main" val="7748458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53</a:t>
            </a:fld>
            <a:endParaRPr lang="en-US"/>
          </a:p>
        </p:txBody>
      </p:sp>
    </p:spTree>
    <p:extLst>
      <p:ext uri="{BB962C8B-B14F-4D97-AF65-F5344CB8AC3E}">
        <p14:creationId xmlns:p14="http://schemas.microsoft.com/office/powerpoint/2010/main" val="24241676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Объект пула, управляет пулом рабочих процессов, в который могут быть отправлены задания.</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 Используя метод </a:t>
            </a:r>
            <a:r>
              <a:rPr lang="ru-RU" sz="1200" b="0" i="0" kern="1200" dirty="0" err="1" smtClean="0">
                <a:solidFill>
                  <a:schemeClr val="tx1"/>
                </a:solidFill>
                <a:effectLst/>
                <a:latin typeface="+mn-lt"/>
                <a:ea typeface="+mn-ea"/>
                <a:cs typeface="+mn-cs"/>
              </a:rPr>
              <a:t>Pool.starmap</a:t>
            </a:r>
            <a:r>
              <a:rPr lang="ru-RU" sz="1200" b="0" i="0" kern="1200" dirty="0" smtClean="0">
                <a:solidFill>
                  <a:schemeClr val="tx1"/>
                </a:solidFill>
                <a:effectLst/>
                <a:latin typeface="+mn-lt"/>
                <a:ea typeface="+mn-ea"/>
                <a:cs typeface="+mn-cs"/>
              </a:rPr>
              <a:t>(), можно произвести инициализацию функции </a:t>
            </a:r>
            <a:r>
              <a:rPr lang="ru-RU" sz="1200" b="0" i="0" kern="1200" dirty="0" err="1" smtClean="0">
                <a:solidFill>
                  <a:schemeClr val="tx1"/>
                </a:solidFill>
                <a:effectLst/>
                <a:latin typeface="+mn-lt"/>
                <a:ea typeface="+mn-ea"/>
                <a:cs typeface="+mn-cs"/>
              </a:rPr>
              <a:t>sequential</a:t>
            </a:r>
            <a:r>
              <a:rPr lang="ru-RU" sz="1200" b="0" i="0" kern="1200" dirty="0" smtClean="0">
                <a:solidFill>
                  <a:schemeClr val="tx1"/>
                </a:solidFill>
                <a:effectLst/>
                <a:latin typeface="+mn-lt"/>
                <a:ea typeface="+mn-ea"/>
                <a:cs typeface="+mn-cs"/>
              </a:rPr>
              <a:t>() для каждого процесса.</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целях эксперимента в функции запуска пула процессов </a:t>
            </a:r>
            <a:r>
              <a:rPr lang="ru-RU" sz="1200" b="0" i="0" kern="1200" dirty="0" err="1" smtClean="0">
                <a:solidFill>
                  <a:schemeClr val="tx1"/>
                </a:solidFill>
                <a:effectLst/>
                <a:latin typeface="+mn-lt"/>
                <a:ea typeface="+mn-ea"/>
                <a:cs typeface="+mn-cs"/>
              </a:rPr>
              <a:t>pooled</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core</a:t>
            </a:r>
            <a:r>
              <a:rPr lang="ru-RU" sz="1200" b="0" i="0" kern="1200" dirty="0" smtClean="0">
                <a:solidFill>
                  <a:schemeClr val="tx1"/>
                </a:solidFill>
                <a:effectLst/>
                <a:latin typeface="+mn-lt"/>
                <a:ea typeface="+mn-ea"/>
                <a:cs typeface="+mn-cs"/>
              </a:rPr>
              <a:t>) предусмотрено ручное указание количества ядер процессора. Если не указывать значение </a:t>
            </a:r>
            <a:r>
              <a:rPr lang="ru-RU" sz="1200" b="0" i="0" kern="1200" dirty="0" err="1" smtClean="0">
                <a:solidFill>
                  <a:schemeClr val="tx1"/>
                </a:solidFill>
                <a:effectLst/>
                <a:latin typeface="+mn-lt"/>
                <a:ea typeface="+mn-ea"/>
                <a:cs typeface="+mn-cs"/>
              </a:rPr>
              <a:t>core</a:t>
            </a:r>
            <a:r>
              <a:rPr lang="ru-RU" sz="1200" b="0" i="0" kern="1200" dirty="0" smtClean="0">
                <a:solidFill>
                  <a:schemeClr val="tx1"/>
                </a:solidFill>
                <a:effectLst/>
                <a:latin typeface="+mn-lt"/>
                <a:ea typeface="+mn-ea"/>
                <a:cs typeface="+mn-cs"/>
              </a:rPr>
              <a:t>, то по умолчанию будет использоваться количество ядер процессора вашей системы, что является разумным выбором</a:t>
            </a:r>
          </a:p>
          <a:p>
            <a:endParaRPr lang="ru-RU" sz="1000" b="0" i="0" kern="1200" dirty="0" smtClean="0">
              <a:solidFill>
                <a:schemeClr val="tx1"/>
              </a:solidFill>
              <a:effectLst/>
              <a:latin typeface="+mn-lt"/>
              <a:ea typeface="+mn-ea"/>
              <a:cs typeface="+mn-cs"/>
            </a:endParaRPr>
          </a:p>
          <a:p>
            <a:endParaRPr lang="ru-RU"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Если запустить этот код, то можно проследить, что вычисления все равно происходят на том количестве ядер, которые имеются в процессоре. Только вычисления происходят поочередно - из за этого незначительное увеличение времени работы программы.</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54</a:t>
            </a:fld>
            <a:endParaRPr lang="en-US"/>
          </a:p>
        </p:txBody>
      </p:sp>
    </p:spTree>
    <p:extLst>
      <p:ext uri="{BB962C8B-B14F-4D97-AF65-F5344CB8AC3E}">
        <p14:creationId xmlns:p14="http://schemas.microsoft.com/office/powerpoint/2010/main" val="10306945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55</a:t>
            </a:fld>
            <a:endParaRPr lang="en-US"/>
          </a:p>
        </p:txBody>
      </p:sp>
    </p:spTree>
    <p:extLst>
      <p:ext uri="{BB962C8B-B14F-4D97-AF65-F5344CB8AC3E}">
        <p14:creationId xmlns:p14="http://schemas.microsoft.com/office/powerpoint/2010/main" val="10746658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56</a:t>
            </a:fld>
            <a:endParaRPr lang="en-US"/>
          </a:p>
        </p:txBody>
      </p:sp>
    </p:spTree>
    <p:extLst>
      <p:ext uri="{BB962C8B-B14F-4D97-AF65-F5344CB8AC3E}">
        <p14:creationId xmlns:p14="http://schemas.microsoft.com/office/powerpoint/2010/main" val="30415572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000" b="0" i="0" kern="1200" dirty="0" smtClean="0">
                <a:solidFill>
                  <a:schemeClr val="tx1"/>
                </a:solidFill>
                <a:effectLst/>
                <a:latin typeface="+mn-lt"/>
                <a:ea typeface="+mn-ea"/>
                <a:cs typeface="+mn-cs"/>
              </a:rPr>
              <a:t>Если запустить этот код, то можно проследить, что вычисления все равно происходят на том количестве ядер, которые имеются в процессоре. Только вычисления происходят поочередно - из за этого незначительное увеличение времени работы программы.</a:t>
            </a:r>
            <a:endParaRPr lang="ru-RU" sz="800" b="0" i="0" kern="1200" dirty="0" smtClean="0">
              <a:solidFill>
                <a:schemeClr val="tx1"/>
              </a:solidFill>
              <a:effectLst/>
              <a:latin typeface="+mn-lt"/>
              <a:ea typeface="+mn-ea"/>
              <a:cs typeface="+mn-cs"/>
            </a:endParaRP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57</a:t>
            </a:fld>
            <a:endParaRPr lang="en-US"/>
          </a:p>
        </p:txBody>
      </p:sp>
    </p:spTree>
    <p:extLst>
      <p:ext uri="{BB962C8B-B14F-4D97-AF65-F5344CB8AC3E}">
        <p14:creationId xmlns:p14="http://schemas.microsoft.com/office/powerpoint/2010/main" val="25542643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https://pythonru.com/osnovy/python-asyncio</a:t>
            </a:r>
            <a:endParaRPr lang="ru-RU" sz="10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Представьте приложение для поиска по сети, которое открывает тысячу соединений. Можно открывать соединение, получать результат и переходить к следующему, двигаясь по очереди. Однако это значительно увеличивает задержку в работе программы. Ведь открытие соединение — операция, которая занимает время. И все это время последующие операции находятся в процессе ожидания.</a:t>
            </a:r>
          </a:p>
          <a:p>
            <a:r>
              <a:rPr lang="ru-RU" sz="1200" b="0" i="0" kern="1200" dirty="0" smtClean="0">
                <a:solidFill>
                  <a:schemeClr val="tx1"/>
                </a:solidFill>
                <a:effectLst/>
                <a:latin typeface="+mn-lt"/>
                <a:ea typeface="+mn-ea"/>
                <a:cs typeface="+mn-cs"/>
              </a:rPr>
              <a:t>А вот асинхронность предоставляет способ открытия тысячи соединений одновременно и переключения между ними. По сути, появляется возможность открыть соединение и переходить к следующему, ожидая ответа от первого. Так продолжается до тех пор, пока все не вернут результат.</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58</a:t>
            </a:fld>
            <a:endParaRPr lang="en-US"/>
          </a:p>
        </p:txBody>
      </p:sp>
    </p:spTree>
    <p:extLst>
      <p:ext uri="{BB962C8B-B14F-4D97-AF65-F5344CB8AC3E}">
        <p14:creationId xmlns:p14="http://schemas.microsoft.com/office/powerpoint/2010/main" val="4589250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59</a:t>
            </a:fld>
            <a:endParaRPr lang="en-US"/>
          </a:p>
        </p:txBody>
      </p:sp>
    </p:spTree>
    <p:extLst>
      <p:ext uri="{BB962C8B-B14F-4D97-AF65-F5344CB8AC3E}">
        <p14:creationId xmlns:p14="http://schemas.microsoft.com/office/powerpoint/2010/main" val="254774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http://cs.mipt.ru/advanced_python</a:t>
            </a:r>
            <a:endParaRPr lang="ru-RU" sz="1000" dirty="0" smtClean="0"/>
          </a:p>
          <a:p>
            <a:endParaRPr lang="ru-RU" sz="10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целях стабильности и безопасности, в современных операционных системы каждый процесс имеет прямой доступ только с своим собственным ресурсам. Доступ к ресурсам другого процесса возможен через </a:t>
            </a:r>
            <a:r>
              <a:rPr lang="ru-RU" sz="1200" b="0" i="0" kern="1200" dirty="0" err="1" smtClean="0">
                <a:solidFill>
                  <a:schemeClr val="tx1"/>
                </a:solidFill>
                <a:effectLst/>
                <a:latin typeface="+mn-lt"/>
                <a:ea typeface="+mn-ea"/>
                <a:cs typeface="+mn-cs"/>
              </a:rPr>
              <a:t>межпроцессное</a:t>
            </a:r>
            <a:r>
              <a:rPr lang="ru-RU" sz="1200" b="0" i="0" kern="1200" dirty="0" smtClean="0">
                <a:solidFill>
                  <a:schemeClr val="tx1"/>
                </a:solidFill>
                <a:effectLst/>
                <a:latin typeface="+mn-lt"/>
                <a:ea typeface="+mn-ea"/>
                <a:cs typeface="+mn-cs"/>
              </a:rPr>
              <a:t> взаимодействие (например, посредством файлов, при помощи именованных и неименованных каналов и другие).</a:t>
            </a: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a:t>
            </a:fld>
            <a:endParaRPr lang="en-US"/>
          </a:p>
        </p:txBody>
      </p:sp>
    </p:spTree>
    <p:extLst>
      <p:ext uri="{BB962C8B-B14F-4D97-AF65-F5344CB8AC3E}">
        <p14:creationId xmlns:p14="http://schemas.microsoft.com/office/powerpoint/2010/main" val="5589563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60</a:t>
            </a:fld>
            <a:endParaRPr lang="en-US"/>
          </a:p>
        </p:txBody>
      </p:sp>
    </p:spTree>
    <p:extLst>
      <p:ext uri="{BB962C8B-B14F-4D97-AF65-F5344CB8AC3E}">
        <p14:creationId xmlns:p14="http://schemas.microsoft.com/office/powerpoint/2010/main" val="38538835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61</a:t>
            </a:fld>
            <a:endParaRPr lang="en-US"/>
          </a:p>
        </p:txBody>
      </p:sp>
    </p:spTree>
    <p:extLst>
      <p:ext uri="{BB962C8B-B14F-4D97-AF65-F5344CB8AC3E}">
        <p14:creationId xmlns:p14="http://schemas.microsoft.com/office/powerpoint/2010/main" val="20822310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https://docs-python.ru/standart-library/modul-asyncio-python/brief-description/#:~:text=%D0%9C%D0%BE%D0%B4%D1%83%D0%BB%D1%8C%20asyncio%20%2D%20%D1%8D%D1%82%D0%BE%20%D0%B1%D0%B8%D0%B1%D0%BB%D0%B8%D0%BE%D1%82%D0%B5%D0%BA%D0%B0%20%D0%B4%D0%BB%D1%8F,%D0%BF%D0%B0%D1%80%D0%B0%D0%BB%D0%BB%D0%B5%D0%BB%D1%8C%D0%BD%D1%8B%D1%85%20%D0%BF%D1%80%D0%B8%D0%BB%D0%BE%D0%B6%D0%B5%D0%BD%D0%B8%D0%B9%20%D1%81%20%D0%B8%D1%81%D0%BF%D0%BE%D0%BB%D1%8C%D0%B7%D0%BE%D0%B2%D0%B0%D0%BD%D0%B8%D0%B5%D0%BC%20%D1%81%D0%BE%D0%BF%D1%80%D0%BE%D0%B3%D1%80%D0%B0%D0%BC%D0%BC.</a:t>
            </a:r>
            <a:r>
              <a:rPr lang="ru-RU" sz="1000" b="0" i="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E33E2D1D-25A5-45DC-B24F-AC401B916F32}" type="slidenum">
              <a:rPr lang="en-US" smtClean="0"/>
              <a:t>62</a:t>
            </a:fld>
            <a:endParaRPr lang="en-US"/>
          </a:p>
        </p:txBody>
      </p:sp>
    </p:spTree>
    <p:extLst>
      <p:ext uri="{BB962C8B-B14F-4D97-AF65-F5344CB8AC3E}">
        <p14:creationId xmlns:p14="http://schemas.microsoft.com/office/powerpoint/2010/main" val="16820553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63</a:t>
            </a:fld>
            <a:endParaRPr lang="en-US"/>
          </a:p>
        </p:txBody>
      </p:sp>
    </p:spTree>
    <p:extLst>
      <p:ext uri="{BB962C8B-B14F-4D97-AF65-F5344CB8AC3E}">
        <p14:creationId xmlns:p14="http://schemas.microsoft.com/office/powerpoint/2010/main" val="31484514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64</a:t>
            </a:fld>
            <a:endParaRPr lang="en-US"/>
          </a:p>
        </p:txBody>
      </p:sp>
    </p:spTree>
    <p:extLst>
      <p:ext uri="{BB962C8B-B14F-4D97-AF65-F5344CB8AC3E}">
        <p14:creationId xmlns:p14="http://schemas.microsoft.com/office/powerpoint/2010/main" val="24589846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65</a:t>
            </a:fld>
            <a:endParaRPr lang="en-US"/>
          </a:p>
        </p:txBody>
      </p:sp>
    </p:spTree>
    <p:extLst>
      <p:ext uri="{BB962C8B-B14F-4D97-AF65-F5344CB8AC3E}">
        <p14:creationId xmlns:p14="http://schemas.microsoft.com/office/powerpoint/2010/main" val="26863638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ru-RU" sz="1200" b="1" i="0" kern="1200" dirty="0" err="1" smtClean="0">
                <a:solidFill>
                  <a:schemeClr val="tx1"/>
                </a:solidFill>
                <a:effectLst/>
                <a:latin typeface="+mn-lt"/>
                <a:ea typeface="+mn-ea"/>
                <a:cs typeface="+mn-cs"/>
              </a:rPr>
              <a:t>Футуры</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futures</a:t>
            </a:r>
            <a:r>
              <a:rPr lang="ru-RU" sz="1200" b="0" i="0" kern="1200" dirty="0" smtClean="0">
                <a:solidFill>
                  <a:schemeClr val="tx1"/>
                </a:solidFill>
                <a:effectLst/>
                <a:latin typeface="+mn-lt"/>
                <a:ea typeface="+mn-ea"/>
                <a:cs typeface="+mn-cs"/>
              </a:rPr>
              <a:t>) — объекты, в которых хранится текущий результат выполнения какой-либо задачи. Это может быть информация о том, что задача ещё не обработана или уже полученный результат; а может быть вообще исключение.</a:t>
            </a:r>
          </a:p>
          <a:p>
            <a:pPr fontAlgn="base"/>
            <a:r>
              <a:rPr lang="ru-RU" sz="1200" b="0" i="0" kern="1200" dirty="0" smtClean="0">
                <a:solidFill>
                  <a:schemeClr val="tx1"/>
                </a:solidFill>
                <a:effectLst/>
                <a:latin typeface="+mn-lt"/>
                <a:ea typeface="+mn-ea"/>
                <a:cs typeface="+mn-cs"/>
              </a:rPr>
              <a:t>Одна из особенностей </a:t>
            </a:r>
            <a:r>
              <a:rPr lang="ru-RU" sz="1200" b="0" i="0" kern="1200" dirty="0" err="1" smtClean="0">
                <a:solidFill>
                  <a:schemeClr val="tx1"/>
                </a:solidFill>
                <a:effectLst/>
                <a:latin typeface="+mn-lt"/>
                <a:ea typeface="+mn-ea"/>
                <a:cs typeface="+mn-cs"/>
              </a:rPr>
              <a:t>футур</a:t>
            </a:r>
            <a:r>
              <a:rPr lang="ru-RU" sz="1200" b="0" i="0" kern="1200" dirty="0" smtClean="0">
                <a:solidFill>
                  <a:schemeClr val="tx1"/>
                </a:solidFill>
                <a:effectLst/>
                <a:latin typeface="+mn-lt"/>
                <a:ea typeface="+mn-ea"/>
                <a:cs typeface="+mn-cs"/>
              </a:rPr>
              <a:t>, что мы можем запустить задачу на исполнение в одной </a:t>
            </a:r>
            <a:r>
              <a:rPr lang="ru-RU" sz="1200" b="0" i="0" kern="1200" dirty="0" err="1" smtClean="0">
                <a:solidFill>
                  <a:schemeClr val="tx1"/>
                </a:solidFill>
                <a:effectLst/>
                <a:latin typeface="+mn-lt"/>
                <a:ea typeface="+mn-ea"/>
                <a:cs typeface="+mn-cs"/>
              </a:rPr>
              <a:t>корутине</a:t>
            </a:r>
            <a:r>
              <a:rPr lang="ru-RU" sz="1200" b="0" i="0" kern="1200" dirty="0" smtClean="0">
                <a:solidFill>
                  <a:schemeClr val="tx1"/>
                </a:solidFill>
                <a:effectLst/>
                <a:latin typeface="+mn-lt"/>
                <a:ea typeface="+mn-ea"/>
                <a:cs typeface="+mn-cs"/>
              </a:rPr>
              <a:t>, а получить результат выполнения в другой. У </a:t>
            </a:r>
            <a:r>
              <a:rPr lang="ru-RU" sz="1200" b="0" i="0" kern="1200" dirty="0" err="1" smtClean="0">
                <a:solidFill>
                  <a:schemeClr val="tx1"/>
                </a:solidFill>
                <a:effectLst/>
                <a:latin typeface="+mn-lt"/>
                <a:ea typeface="+mn-ea"/>
                <a:cs typeface="+mn-cs"/>
              </a:rPr>
              <a:t>футур</a:t>
            </a:r>
            <a:r>
              <a:rPr lang="ru-RU" sz="1200" b="0" i="0" kern="1200" dirty="0" smtClean="0">
                <a:solidFill>
                  <a:schemeClr val="tx1"/>
                </a:solidFill>
                <a:effectLst/>
                <a:latin typeface="+mn-lt"/>
                <a:ea typeface="+mn-ea"/>
                <a:cs typeface="+mn-cs"/>
              </a:rPr>
              <a:t> есть 4 возможных состояния: + ожидание (</a:t>
            </a:r>
            <a:r>
              <a:rPr lang="ru-RU" sz="1200" b="0" i="0" kern="1200" dirty="0" err="1" smtClean="0">
                <a:solidFill>
                  <a:schemeClr val="tx1"/>
                </a:solidFill>
                <a:effectLst/>
                <a:latin typeface="+mn-lt"/>
                <a:ea typeface="+mn-ea"/>
                <a:cs typeface="+mn-cs"/>
              </a:rPr>
              <a:t>pending</a:t>
            </a:r>
            <a:r>
              <a:rPr lang="ru-RU" sz="1200" b="0" i="0" kern="1200" dirty="0" smtClean="0">
                <a:solidFill>
                  <a:schemeClr val="tx1"/>
                </a:solidFill>
                <a:effectLst/>
                <a:latin typeface="+mn-lt"/>
                <a:ea typeface="+mn-ea"/>
                <a:cs typeface="+mn-cs"/>
              </a:rPr>
              <a:t>) + выполнение (</a:t>
            </a:r>
            <a:r>
              <a:rPr lang="ru-RU" sz="1200" b="0" i="0" kern="1200" dirty="0" err="1" smtClean="0">
                <a:solidFill>
                  <a:schemeClr val="tx1"/>
                </a:solidFill>
                <a:effectLst/>
                <a:latin typeface="+mn-lt"/>
                <a:ea typeface="+mn-ea"/>
                <a:cs typeface="+mn-cs"/>
              </a:rPr>
              <a:t>running</a:t>
            </a:r>
            <a:r>
              <a:rPr lang="ru-RU" sz="1200" b="0" i="0" kern="1200" dirty="0" smtClean="0">
                <a:solidFill>
                  <a:schemeClr val="tx1"/>
                </a:solidFill>
                <a:effectLst/>
                <a:latin typeface="+mn-lt"/>
                <a:ea typeface="+mn-ea"/>
                <a:cs typeface="+mn-cs"/>
              </a:rPr>
              <a:t>) + выполнено (</a:t>
            </a:r>
            <a:r>
              <a:rPr lang="ru-RU" sz="1200" b="0" i="0" kern="1200" dirty="0" err="1" smtClean="0">
                <a:solidFill>
                  <a:schemeClr val="tx1"/>
                </a:solidFill>
                <a:effectLst/>
                <a:latin typeface="+mn-lt"/>
                <a:ea typeface="+mn-ea"/>
                <a:cs typeface="+mn-cs"/>
              </a:rPr>
              <a:t>done</a:t>
            </a:r>
            <a:r>
              <a:rPr lang="ru-RU" sz="1200" b="0" i="0" kern="1200" dirty="0" smtClean="0">
                <a:solidFill>
                  <a:schemeClr val="tx1"/>
                </a:solidFill>
                <a:effectLst/>
                <a:latin typeface="+mn-lt"/>
                <a:ea typeface="+mn-ea"/>
                <a:cs typeface="+mn-cs"/>
              </a:rPr>
              <a:t>) + отменено (</a:t>
            </a:r>
            <a:r>
              <a:rPr lang="ru-RU" sz="1200" b="0" i="0" kern="1200" dirty="0" err="1" smtClean="0">
                <a:solidFill>
                  <a:schemeClr val="tx1"/>
                </a:solidFill>
                <a:effectLst/>
                <a:latin typeface="+mn-lt"/>
                <a:ea typeface="+mn-ea"/>
                <a:cs typeface="+mn-cs"/>
              </a:rPr>
              <a:t>cancelled</a:t>
            </a:r>
            <a:r>
              <a:rPr lang="ru-RU" sz="1200" b="0" i="0" kern="1200" dirty="0" smtClean="0">
                <a:solidFill>
                  <a:schemeClr val="tx1"/>
                </a:solidFill>
                <a:effectLst/>
                <a:latin typeface="+mn-lt"/>
                <a:ea typeface="+mn-ea"/>
                <a:cs typeface="+mn-cs"/>
              </a:rPr>
              <a:t>)</a:t>
            </a:r>
          </a:p>
          <a:p>
            <a:pPr fontAlgn="base"/>
            <a:r>
              <a:rPr lang="ru-RU" sz="1200" b="0" i="0" kern="1200" dirty="0" smtClean="0">
                <a:solidFill>
                  <a:schemeClr val="tx1"/>
                </a:solidFill>
                <a:effectLst/>
                <a:latin typeface="+mn-lt"/>
                <a:ea typeface="+mn-ea"/>
                <a:cs typeface="+mn-cs"/>
              </a:rPr>
              <a:t>Когда </a:t>
            </a:r>
            <a:r>
              <a:rPr lang="ru-RU" sz="1200" b="0" i="0" kern="1200" dirty="0" err="1" smtClean="0">
                <a:solidFill>
                  <a:schemeClr val="tx1"/>
                </a:solidFill>
                <a:effectLst/>
                <a:latin typeface="+mn-lt"/>
                <a:ea typeface="+mn-ea"/>
                <a:cs typeface="+mn-cs"/>
              </a:rPr>
              <a:t>футура</a:t>
            </a:r>
            <a:r>
              <a:rPr lang="ru-RU" sz="1200" b="0" i="0" kern="1200" dirty="0" smtClean="0">
                <a:solidFill>
                  <a:schemeClr val="tx1"/>
                </a:solidFill>
                <a:effectLst/>
                <a:latin typeface="+mn-lt"/>
                <a:ea typeface="+mn-ea"/>
                <a:cs typeface="+mn-cs"/>
              </a:rPr>
              <a:t> находится в состояние </a:t>
            </a:r>
            <a:r>
              <a:rPr lang="ru-RU" sz="1200" b="1" i="0" kern="1200" dirty="0" err="1" smtClean="0">
                <a:solidFill>
                  <a:schemeClr val="tx1"/>
                </a:solidFill>
                <a:effectLst/>
                <a:latin typeface="+mn-lt"/>
                <a:ea typeface="+mn-ea"/>
                <a:cs typeface="+mn-cs"/>
              </a:rPr>
              <a:t>done</a:t>
            </a:r>
            <a:r>
              <a:rPr lang="ru-RU" sz="1200" b="0" i="0" kern="1200" dirty="0" smtClean="0">
                <a:solidFill>
                  <a:schemeClr val="tx1"/>
                </a:solidFill>
                <a:effectLst/>
                <a:latin typeface="+mn-lt"/>
                <a:ea typeface="+mn-ea"/>
                <a:cs typeface="+mn-cs"/>
              </a:rPr>
              <a:t>, у неё можно получить результат выполнения. В состояниях </a:t>
            </a:r>
            <a:r>
              <a:rPr lang="ru-RU" sz="1200" b="1" i="0" kern="1200" dirty="0" err="1" smtClean="0">
                <a:solidFill>
                  <a:schemeClr val="tx1"/>
                </a:solidFill>
                <a:effectLst/>
                <a:latin typeface="+mn-lt"/>
                <a:ea typeface="+mn-ea"/>
                <a:cs typeface="+mn-cs"/>
              </a:rPr>
              <a:t>pending</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running</a:t>
            </a:r>
            <a:r>
              <a:rPr lang="ru-RU" sz="1200" b="0" i="0" kern="1200" dirty="0" smtClean="0">
                <a:solidFill>
                  <a:schemeClr val="tx1"/>
                </a:solidFill>
                <a:effectLst/>
                <a:latin typeface="+mn-lt"/>
                <a:ea typeface="+mn-ea"/>
                <a:cs typeface="+mn-cs"/>
              </a:rPr>
              <a:t> такая операция приведёт к исключению </a:t>
            </a:r>
            <a:r>
              <a:rPr lang="ru-RU" sz="1200" b="1" i="0" kern="1200" dirty="0" err="1" smtClean="0">
                <a:solidFill>
                  <a:schemeClr val="tx1"/>
                </a:solidFill>
                <a:effectLst/>
                <a:latin typeface="+mn-lt"/>
                <a:ea typeface="+mn-ea"/>
                <a:cs typeface="+mn-cs"/>
              </a:rPr>
              <a:t>InvalidStateError</a:t>
            </a:r>
            <a:r>
              <a:rPr lang="ru-RU" sz="1200" b="0" i="0" kern="1200" dirty="0" smtClean="0">
                <a:solidFill>
                  <a:schemeClr val="tx1"/>
                </a:solidFill>
                <a:effectLst/>
                <a:latin typeface="+mn-lt"/>
                <a:ea typeface="+mn-ea"/>
                <a:cs typeface="+mn-cs"/>
              </a:rPr>
              <a:t>, а в случае </a:t>
            </a:r>
            <a:r>
              <a:rPr lang="ru-RU" sz="1200" b="1" i="0" kern="1200" dirty="0" err="1" smtClean="0">
                <a:solidFill>
                  <a:schemeClr val="tx1"/>
                </a:solidFill>
                <a:effectLst/>
                <a:latin typeface="+mn-lt"/>
                <a:ea typeface="+mn-ea"/>
                <a:cs typeface="+mn-cs"/>
              </a:rPr>
              <a:t>canelled</a:t>
            </a:r>
            <a:r>
              <a:rPr lang="ru-RU" sz="1200" b="0" i="0" kern="1200" dirty="0" smtClean="0">
                <a:solidFill>
                  <a:schemeClr val="tx1"/>
                </a:solidFill>
                <a:effectLst/>
                <a:latin typeface="+mn-lt"/>
                <a:ea typeface="+mn-ea"/>
                <a:cs typeface="+mn-cs"/>
              </a:rPr>
              <a:t> будет </a:t>
            </a:r>
            <a:r>
              <a:rPr lang="ru-RU" sz="1200" b="1" i="0" kern="1200" dirty="0" err="1" smtClean="0">
                <a:solidFill>
                  <a:schemeClr val="tx1"/>
                </a:solidFill>
                <a:effectLst/>
                <a:latin typeface="+mn-lt"/>
                <a:ea typeface="+mn-ea"/>
                <a:cs typeface="+mn-cs"/>
              </a:rPr>
              <a:t>CancelledError</a:t>
            </a:r>
            <a:r>
              <a:rPr lang="ru-RU" sz="1200" b="0" i="0" kern="1200" dirty="0" smtClean="0">
                <a:solidFill>
                  <a:schemeClr val="tx1"/>
                </a:solidFill>
                <a:effectLst/>
                <a:latin typeface="+mn-lt"/>
                <a:ea typeface="+mn-ea"/>
                <a:cs typeface="+mn-cs"/>
              </a:rPr>
              <a:t>, и наконец, если исключение произошло в самой </a:t>
            </a:r>
            <a:r>
              <a:rPr lang="ru-RU" sz="1200" b="0" i="0" kern="1200" dirty="0" err="1" smtClean="0">
                <a:solidFill>
                  <a:schemeClr val="tx1"/>
                </a:solidFill>
                <a:effectLst/>
                <a:latin typeface="+mn-lt"/>
                <a:ea typeface="+mn-ea"/>
                <a:cs typeface="+mn-cs"/>
              </a:rPr>
              <a:t>корутине</a:t>
            </a:r>
            <a:r>
              <a:rPr lang="ru-RU" sz="1200" b="0" i="0" kern="1200" dirty="0" smtClean="0">
                <a:solidFill>
                  <a:schemeClr val="tx1"/>
                </a:solidFill>
                <a:effectLst/>
                <a:latin typeface="+mn-lt"/>
                <a:ea typeface="+mn-ea"/>
                <a:cs typeface="+mn-cs"/>
              </a:rPr>
              <a:t>, оно будет сгенерировано снова при попытке получить результат.</a:t>
            </a:r>
          </a:p>
          <a:p>
            <a:pPr fontAlgn="base"/>
            <a:r>
              <a:rPr lang="ru-RU" sz="1200" b="0" i="0" kern="1200" dirty="0" smtClean="0">
                <a:solidFill>
                  <a:schemeClr val="tx1"/>
                </a:solidFill>
                <a:effectLst/>
                <a:latin typeface="+mn-lt"/>
                <a:ea typeface="+mn-ea"/>
                <a:cs typeface="+mn-cs"/>
              </a:rPr>
              <a:t>Узнать состояние </a:t>
            </a:r>
            <a:r>
              <a:rPr lang="ru-RU" sz="1200" b="0" i="0" kern="1200" dirty="0" err="1" smtClean="0">
                <a:solidFill>
                  <a:schemeClr val="tx1"/>
                </a:solidFill>
                <a:effectLst/>
                <a:latin typeface="+mn-lt"/>
                <a:ea typeface="+mn-ea"/>
                <a:cs typeface="+mn-cs"/>
              </a:rPr>
              <a:t>футуры</a:t>
            </a:r>
            <a:r>
              <a:rPr lang="ru-RU" sz="1200" b="0" i="0" kern="1200" dirty="0" smtClean="0">
                <a:solidFill>
                  <a:schemeClr val="tx1"/>
                </a:solidFill>
                <a:effectLst/>
                <a:latin typeface="+mn-lt"/>
                <a:ea typeface="+mn-ea"/>
                <a:cs typeface="+mn-cs"/>
              </a:rPr>
              <a:t> можно с помощью методов </a:t>
            </a:r>
            <a:r>
              <a:rPr lang="ru-RU" sz="1200" b="1" i="0" kern="1200" dirty="0" err="1" smtClean="0">
                <a:solidFill>
                  <a:schemeClr val="tx1"/>
                </a:solidFill>
                <a:effectLst/>
                <a:latin typeface="+mn-lt"/>
                <a:ea typeface="+mn-ea"/>
                <a:cs typeface="+mn-cs"/>
              </a:rPr>
              <a:t>done</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или </a:t>
            </a:r>
            <a:r>
              <a:rPr lang="ru-RU" sz="1200" b="1" i="0" kern="1200" dirty="0" err="1" smtClean="0">
                <a:solidFill>
                  <a:schemeClr val="tx1"/>
                </a:solidFill>
                <a:effectLst/>
                <a:latin typeface="+mn-lt"/>
                <a:ea typeface="+mn-ea"/>
                <a:cs typeface="+mn-cs"/>
              </a:rPr>
              <a:t>cancelled</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Вызов </a:t>
            </a:r>
            <a:r>
              <a:rPr lang="ru-RU" sz="1200" b="1" i="0" kern="1200" dirty="0" err="1" smtClean="0">
                <a:solidFill>
                  <a:schemeClr val="tx1"/>
                </a:solidFill>
                <a:effectLst/>
                <a:latin typeface="+mn-lt"/>
                <a:ea typeface="+mn-ea"/>
                <a:cs typeface="+mn-cs"/>
              </a:rPr>
              <a:t>result</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возвращает ожидаемый результат. Для получения исключения есть метод </a:t>
            </a:r>
            <a:r>
              <a:rPr lang="ru-RU" sz="1200" b="1" i="0" kern="1200" dirty="0" err="1" smtClean="0">
                <a:solidFill>
                  <a:schemeClr val="tx1"/>
                </a:solidFill>
                <a:effectLst/>
                <a:latin typeface="+mn-lt"/>
                <a:ea typeface="+mn-ea"/>
                <a:cs typeface="+mn-cs"/>
              </a:rPr>
              <a:t>exception</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Для отмены выполнения </a:t>
            </a:r>
            <a:r>
              <a:rPr lang="ru-RU" sz="1200" b="0" i="0" kern="1200" dirty="0" err="1" smtClean="0">
                <a:solidFill>
                  <a:schemeClr val="tx1"/>
                </a:solidFill>
                <a:effectLst/>
                <a:latin typeface="+mn-lt"/>
                <a:ea typeface="+mn-ea"/>
                <a:cs typeface="+mn-cs"/>
              </a:rPr>
              <a:t>футуры</a:t>
            </a:r>
            <a:r>
              <a:rPr lang="ru-RU" sz="1200" b="0" i="0" kern="1200" dirty="0" smtClean="0">
                <a:solidFill>
                  <a:schemeClr val="tx1"/>
                </a:solidFill>
                <a:effectLst/>
                <a:latin typeface="+mn-lt"/>
                <a:ea typeface="+mn-ea"/>
                <a:cs typeface="+mn-cs"/>
              </a:rPr>
              <a:t> есть метод </a:t>
            </a:r>
            <a:r>
              <a:rPr lang="ru-RU" sz="1200" b="1" i="0" kern="1200" dirty="0" err="1" smtClean="0">
                <a:solidFill>
                  <a:schemeClr val="tx1"/>
                </a:solidFill>
                <a:effectLst/>
                <a:latin typeface="+mn-lt"/>
                <a:ea typeface="+mn-ea"/>
                <a:cs typeface="+mn-cs"/>
              </a:rPr>
              <a:t>cancel</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result</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и </a:t>
            </a:r>
            <a:r>
              <a:rPr lang="ru-RU" sz="1200" b="1" i="0" kern="1200" dirty="0" err="1" smtClean="0">
                <a:solidFill>
                  <a:schemeClr val="tx1"/>
                </a:solidFill>
                <a:effectLst/>
                <a:latin typeface="+mn-lt"/>
                <a:ea typeface="+mn-ea"/>
                <a:cs typeface="+mn-cs"/>
              </a:rPr>
              <a:t>exception</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выбросят </a:t>
            </a:r>
            <a:r>
              <a:rPr lang="ru-RU" sz="1200" b="0" i="0" kern="1200" dirty="0" err="1" smtClean="0">
                <a:solidFill>
                  <a:schemeClr val="tx1"/>
                </a:solidFill>
                <a:effectLst/>
                <a:latin typeface="+mn-lt"/>
                <a:ea typeface="+mn-ea"/>
                <a:cs typeface="+mn-cs"/>
              </a:rPr>
              <a:t>CancelledError</a:t>
            </a:r>
            <a:r>
              <a:rPr lang="ru-RU" sz="1200" b="0" i="0" kern="1200" dirty="0" smtClean="0">
                <a:solidFill>
                  <a:schemeClr val="tx1"/>
                </a:solidFill>
                <a:effectLst/>
                <a:latin typeface="+mn-lt"/>
                <a:ea typeface="+mn-ea"/>
                <a:cs typeface="+mn-cs"/>
              </a:rPr>
              <a:t>, если </a:t>
            </a:r>
            <a:r>
              <a:rPr lang="ru-RU" sz="1200" b="0" i="0" kern="1200" dirty="0" err="1" smtClean="0">
                <a:solidFill>
                  <a:schemeClr val="tx1"/>
                </a:solidFill>
                <a:effectLst/>
                <a:latin typeface="+mn-lt"/>
                <a:ea typeface="+mn-ea"/>
                <a:cs typeface="+mn-cs"/>
              </a:rPr>
              <a:t>футура</a:t>
            </a:r>
            <a:r>
              <a:rPr lang="ru-RU" sz="1200" b="0" i="0" kern="1200" dirty="0" smtClean="0">
                <a:solidFill>
                  <a:schemeClr val="tx1"/>
                </a:solidFill>
                <a:effectLst/>
                <a:latin typeface="+mn-lt"/>
                <a:ea typeface="+mn-ea"/>
                <a:cs typeface="+mn-cs"/>
              </a:rPr>
              <a:t> была остановлена в процессе работы.</a:t>
            </a:r>
          </a:p>
          <a:p>
            <a:pPr fontAlgn="base"/>
            <a:r>
              <a:rPr lang="ru-RU" sz="1200" b="0" i="0" kern="1200" dirty="0" smtClean="0">
                <a:solidFill>
                  <a:schemeClr val="tx1"/>
                </a:solidFill>
                <a:effectLst/>
                <a:latin typeface="+mn-lt"/>
                <a:ea typeface="+mn-ea"/>
                <a:cs typeface="+mn-cs"/>
              </a:rPr>
              <a:t>Ожидание окончания </a:t>
            </a:r>
            <a:r>
              <a:rPr lang="ru-RU" sz="1200" b="0" i="0" kern="1200" dirty="0" err="1" smtClean="0">
                <a:solidFill>
                  <a:schemeClr val="tx1"/>
                </a:solidFill>
                <a:effectLst/>
                <a:latin typeface="+mn-lt"/>
                <a:ea typeface="+mn-ea"/>
                <a:cs typeface="+mn-cs"/>
              </a:rPr>
              <a:t>футуры</a:t>
            </a:r>
            <a:r>
              <a:rPr lang="ru-RU" sz="1200" b="0" i="0" kern="1200" dirty="0" smtClean="0">
                <a:solidFill>
                  <a:schemeClr val="tx1"/>
                </a:solidFill>
                <a:effectLst/>
                <a:latin typeface="+mn-lt"/>
                <a:ea typeface="+mn-ea"/>
                <a:cs typeface="+mn-cs"/>
              </a:rPr>
              <a:t> можно сделать при помощи функции </a:t>
            </a:r>
            <a:r>
              <a:rPr lang="ru-RU" sz="1200" b="1" i="0" kern="1200" dirty="0" err="1" smtClean="0">
                <a:solidFill>
                  <a:schemeClr val="tx1"/>
                </a:solidFill>
                <a:effectLst/>
                <a:latin typeface="+mn-lt"/>
                <a:ea typeface="+mn-ea"/>
                <a:cs typeface="+mn-cs"/>
              </a:rPr>
              <a:t>wait_for</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Первый аргумент - </a:t>
            </a:r>
            <a:r>
              <a:rPr lang="ru-RU" sz="1200" b="0" i="0" kern="1200" dirty="0" err="1" smtClean="0">
                <a:solidFill>
                  <a:schemeClr val="tx1"/>
                </a:solidFill>
                <a:effectLst/>
                <a:latin typeface="+mn-lt"/>
                <a:ea typeface="+mn-ea"/>
                <a:cs typeface="+mn-cs"/>
              </a:rPr>
              <a:t>футура</a:t>
            </a:r>
            <a:r>
              <a:rPr lang="ru-RU" sz="1200" b="0" i="0" kern="1200" dirty="0" smtClean="0">
                <a:solidFill>
                  <a:schemeClr val="tx1"/>
                </a:solidFill>
                <a:effectLst/>
                <a:latin typeface="+mn-lt"/>
                <a:ea typeface="+mn-ea"/>
                <a:cs typeface="+mn-cs"/>
              </a:rPr>
              <a:t>, второй - таймаут (</a:t>
            </a:r>
            <a:r>
              <a:rPr lang="ru-RU" sz="1200" b="0" i="0" kern="1200" dirty="0" err="1" smtClean="0">
                <a:solidFill>
                  <a:schemeClr val="tx1"/>
                </a:solidFill>
                <a:effectLst/>
                <a:latin typeface="+mn-lt"/>
                <a:ea typeface="+mn-ea"/>
                <a:cs typeface="+mn-cs"/>
              </a:rPr>
              <a:t>None</a:t>
            </a:r>
            <a:r>
              <a:rPr lang="ru-RU" sz="1200" b="0" i="0" kern="1200" dirty="0" smtClean="0">
                <a:solidFill>
                  <a:schemeClr val="tx1"/>
                </a:solidFill>
                <a:effectLst/>
                <a:latin typeface="+mn-lt"/>
                <a:ea typeface="+mn-ea"/>
                <a:cs typeface="+mn-cs"/>
              </a:rPr>
              <a:t>, если таймаут не нужен).</a:t>
            </a:r>
          </a:p>
          <a:p>
            <a:pPr fontAlgn="base"/>
            <a:endParaRPr lang="ru-RU"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http://cs.mipt.ru/advanced_python/lessons/lab10.html</a:t>
            </a:r>
            <a:endParaRPr lang="ru-RU"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https://docs-python.ru/standart-library/modul-asyncio-python/funktsii-obekt-future-modulja-asyncio/</a:t>
            </a:r>
            <a:endParaRPr lang="ru-RU" sz="1200" b="0" i="0" kern="1200" dirty="0" smtClean="0">
              <a:solidFill>
                <a:schemeClr val="tx1"/>
              </a:solidFill>
              <a:effectLst/>
              <a:latin typeface="+mn-lt"/>
              <a:ea typeface="+mn-ea"/>
              <a:cs typeface="+mn-cs"/>
            </a:endParaRPr>
          </a:p>
          <a:p>
            <a:pPr fontAlgn="base"/>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66</a:t>
            </a:fld>
            <a:endParaRPr lang="en-US"/>
          </a:p>
        </p:txBody>
      </p:sp>
    </p:spTree>
    <p:extLst>
      <p:ext uri="{BB962C8B-B14F-4D97-AF65-F5344CB8AC3E}">
        <p14:creationId xmlns:p14="http://schemas.microsoft.com/office/powerpoint/2010/main" val="26826304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67</a:t>
            </a:fld>
            <a:endParaRPr lang="en-US"/>
          </a:p>
        </p:txBody>
      </p:sp>
    </p:spTree>
    <p:extLst>
      <p:ext uri="{BB962C8B-B14F-4D97-AF65-F5344CB8AC3E}">
        <p14:creationId xmlns:p14="http://schemas.microsoft.com/office/powerpoint/2010/main" val="34720146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68</a:t>
            </a:fld>
            <a:endParaRPr lang="en-US"/>
          </a:p>
        </p:txBody>
      </p:sp>
    </p:spTree>
    <p:extLst>
      <p:ext uri="{BB962C8B-B14F-4D97-AF65-F5344CB8AC3E}">
        <p14:creationId xmlns:p14="http://schemas.microsoft.com/office/powerpoint/2010/main" val="41004816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69</a:t>
            </a:fld>
            <a:endParaRPr lang="en-US"/>
          </a:p>
        </p:txBody>
      </p:sp>
    </p:spTree>
    <p:extLst>
      <p:ext uri="{BB962C8B-B14F-4D97-AF65-F5344CB8AC3E}">
        <p14:creationId xmlns:p14="http://schemas.microsoft.com/office/powerpoint/2010/main" val="60159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a:t>
            </a:fld>
            <a:endParaRPr lang="en-US"/>
          </a:p>
        </p:txBody>
      </p:sp>
    </p:spTree>
    <p:extLst>
      <p:ext uri="{BB962C8B-B14F-4D97-AF65-F5344CB8AC3E}">
        <p14:creationId xmlns:p14="http://schemas.microsoft.com/office/powerpoint/2010/main" val="35090258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70</a:t>
            </a:fld>
            <a:endParaRPr lang="en-US"/>
          </a:p>
        </p:txBody>
      </p:sp>
    </p:spTree>
    <p:extLst>
      <p:ext uri="{BB962C8B-B14F-4D97-AF65-F5344CB8AC3E}">
        <p14:creationId xmlns:p14="http://schemas.microsoft.com/office/powerpoint/2010/main" val="18796831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https://docs-python.ru/standart-library/modul-concurrent-futures-python/klass-processpoolexecutor-modulja-concurrent-futures/</a:t>
            </a:r>
            <a:endParaRPr lang="ru-RU" sz="10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71</a:t>
            </a:fld>
            <a:endParaRPr lang="en-US"/>
          </a:p>
        </p:txBody>
      </p:sp>
    </p:spTree>
    <p:extLst>
      <p:ext uri="{BB962C8B-B14F-4D97-AF65-F5344CB8AC3E}">
        <p14:creationId xmlns:p14="http://schemas.microsoft.com/office/powerpoint/2010/main" val="23260770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72</a:t>
            </a:fld>
            <a:endParaRPr lang="en-US"/>
          </a:p>
        </p:txBody>
      </p:sp>
    </p:spTree>
    <p:extLst>
      <p:ext uri="{BB962C8B-B14F-4D97-AF65-F5344CB8AC3E}">
        <p14:creationId xmlns:p14="http://schemas.microsoft.com/office/powerpoint/2010/main" val="1958904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73</a:t>
            </a:fld>
            <a:endParaRPr lang="en-US"/>
          </a:p>
        </p:txBody>
      </p:sp>
    </p:spTree>
    <p:extLst>
      <p:ext uri="{BB962C8B-B14F-4D97-AF65-F5344CB8AC3E}">
        <p14:creationId xmlns:p14="http://schemas.microsoft.com/office/powerpoint/2010/main" val="1841804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74</a:t>
            </a:fld>
            <a:endParaRPr lang="en-US"/>
          </a:p>
        </p:txBody>
      </p:sp>
    </p:spTree>
    <p:extLst>
      <p:ext uri="{BB962C8B-B14F-4D97-AF65-F5344CB8AC3E}">
        <p14:creationId xmlns:p14="http://schemas.microsoft.com/office/powerpoint/2010/main" val="13438426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75</a:t>
            </a:fld>
            <a:endParaRPr lang="en-US"/>
          </a:p>
        </p:txBody>
      </p:sp>
    </p:spTree>
    <p:extLst>
      <p:ext uri="{BB962C8B-B14F-4D97-AF65-F5344CB8AC3E}">
        <p14:creationId xmlns:p14="http://schemas.microsoft.com/office/powerpoint/2010/main" val="3921674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76</a:t>
            </a:fld>
            <a:endParaRPr lang="en-US"/>
          </a:p>
        </p:txBody>
      </p:sp>
    </p:spTree>
    <p:extLst>
      <p:ext uri="{BB962C8B-B14F-4D97-AF65-F5344CB8AC3E}">
        <p14:creationId xmlns:p14="http://schemas.microsoft.com/office/powerpoint/2010/main" val="32816065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000" b="0" i="0" kern="1200" dirty="0" smtClean="0">
                <a:solidFill>
                  <a:schemeClr val="tx1"/>
                </a:solidFill>
                <a:effectLst/>
                <a:latin typeface="+mn-lt"/>
                <a:ea typeface="+mn-ea"/>
                <a:cs typeface="+mn-cs"/>
              </a:rPr>
              <a:t> </a:t>
            </a:r>
            <a:endParaRPr lang="ru-RU" sz="800" b="0" i="0" kern="1200" dirty="0" smtClean="0">
              <a:solidFill>
                <a:schemeClr val="tx1"/>
              </a:solidFill>
              <a:effectLst/>
              <a:latin typeface="+mn-lt"/>
              <a:ea typeface="+mn-ea"/>
              <a:cs typeface="+mn-cs"/>
            </a:endParaRPr>
          </a:p>
          <a:p>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77</a:t>
            </a:fld>
            <a:endParaRPr lang="en-US"/>
          </a:p>
        </p:txBody>
      </p:sp>
    </p:spTree>
    <p:extLst>
      <p:ext uri="{BB962C8B-B14F-4D97-AF65-F5344CB8AC3E}">
        <p14:creationId xmlns:p14="http://schemas.microsoft.com/office/powerpoint/2010/main" val="1699041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 упрощённом виде потоки — это параллельно выполняемые задачи. По умолчанию используется один поток — это значит, что программа делает всё по очереди, линейно, без возможности делать несколько дел одновременно.</a:t>
            </a:r>
            <a:endParaRPr lang="en-US"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Но если мы сделаем в программе два потока задач, то они будут работать параллельно и независимо друг от друга. Одному потоку не нужно будет становиться на паузу, когда в другом что-то происходит.</a:t>
            </a:r>
            <a:endParaRPr lang="en-US"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 Важно понимать, что поток — это высокоуровневое понятие из области программирования. На уровне вашего «железа» эти потоки всё ещё могут обсчитываться последовательно. Но благодаря тому, что они будут обсчитываться быстро, вам может показаться, что они работают параллельно.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8</a:t>
            </a:fld>
            <a:endParaRPr lang="en-US"/>
          </a:p>
        </p:txBody>
      </p:sp>
    </p:spTree>
    <p:extLst>
      <p:ext uri="{BB962C8B-B14F-4D97-AF65-F5344CB8AC3E}">
        <p14:creationId xmlns:p14="http://schemas.microsoft.com/office/powerpoint/2010/main" val="1762469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9</a:t>
            </a:fld>
            <a:endParaRPr lang="en-US"/>
          </a:p>
        </p:txBody>
      </p:sp>
    </p:spTree>
    <p:extLst>
      <p:ext uri="{BB962C8B-B14F-4D97-AF65-F5344CB8AC3E}">
        <p14:creationId xmlns:p14="http://schemas.microsoft.com/office/powerpoint/2010/main" val="3745906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0293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28885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96119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2AE0A-37F8-43B6-8A56-4BDD2B51FA78}"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81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42AE0A-37F8-43B6-8A56-4BDD2B51FA78}"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41058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AE0A-37F8-43B6-8A56-4BDD2B51FA78}"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47952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2AE0A-37F8-43B6-8A56-4BDD2B51FA78}"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75829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2AE0A-37F8-43B6-8A56-4BDD2B51FA78}" type="datetimeFigureOut">
              <a:rPr lang="en-US" smtClean="0"/>
              <a:t>5/12/2023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4295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2AE0A-37F8-43B6-8A56-4BDD2B51FA78}" type="datetimeFigureOut">
              <a:rPr lang="en-US" smtClean="0"/>
              <a:t>5/12/2023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6A1755-7084-4254-A2EF-6950312A7CC7}" type="slidenum">
              <a:rPr lang="en-US" smtClean="0"/>
              <a:t>‹#›</a:t>
            </a:fld>
            <a:endParaRPr lang="en-US"/>
          </a:p>
        </p:txBody>
      </p:sp>
    </p:spTree>
    <p:extLst>
      <p:ext uri="{BB962C8B-B14F-4D97-AF65-F5344CB8AC3E}">
        <p14:creationId xmlns:p14="http://schemas.microsoft.com/office/powerpoint/2010/main" val="24899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2AE0A-37F8-43B6-8A56-4BDD2B51FA78}"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25063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2AE0A-37F8-43B6-8A56-4BDD2B51FA78}" type="datetimeFigureOut">
              <a:rPr lang="en-US" smtClean="0"/>
              <a:t>5/12/2023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6A1755-7084-4254-A2EF-6950312A7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3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s.mipt.ru/advanced_python/lessons/lab11.html#toc-entry-5"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s.mipt.ru/advanced_python/lessons/lab11.html#toc-entry-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s.mipt.ru/advanced_python/lessons/lab11.html#toc-entry-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s.mipt.ru/advanced_python/lessons/lab11.html#toc-entry-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1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0.tmp"/><Relationship Id="rId4" Type="http://schemas.openxmlformats.org/officeDocument/2006/relationships/image" Target="../media/image9.tmp"/></Relationships>
</file>

<file path=ppt/slides/_rels/slide2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2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2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2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3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0.tmp"/></Relationships>
</file>

<file path=ppt/slides/_rels/slide39.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tm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digitology.tech/docs/python_3/library/multiprocessing.html#multiprocessing.Process.ru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digitology.tech/docs/python_3/library/os.html#os.fork"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igitology.tech/docs/python_3/library/multiprocessing.html#multiprocessing.connection.Connection.recv"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hyperlink" Target="https://digitology.tech/docs/python_3/library/exceptions.html#EOFError" TargetMode="External"/><Relationship Id="rId5" Type="http://schemas.openxmlformats.org/officeDocument/2006/relationships/hyperlink" Target="https://digitology.tech/docs/python_3/library/multiprocessing.html#multiprocessing.connection.Connection.send" TargetMode="External"/><Relationship Id="rId4" Type="http://schemas.openxmlformats.org/officeDocument/2006/relationships/hyperlink" Target="https://digitology.tech/docs/python_3/library/exceptions.html#ValueError"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python.ru/standart-library/modul-os-python/funktsii-getloadavg-cpu-count-modulja-os/"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8.tmp"/></Relationships>
</file>

<file path=ppt/slides/_rels/slide52.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0.tmp"/></Relationships>
</file>

<file path=ppt/slides/_rels/slide53.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2.tmp"/></Relationships>
</file>

<file path=ppt/slides/_rels/slide54.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47.tmp"/></Relationships>
</file>

<file path=ppt/slides/_rels/slide58.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51.tmp"/></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53.tmp"/></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472081"/>
            <a:ext cx="10058400" cy="3566160"/>
          </a:xfrm>
        </p:spPr>
        <p:txBody>
          <a:bodyPr/>
          <a:lstStyle/>
          <a:p>
            <a:r>
              <a:rPr lang="ru-RU" dirty="0" smtClean="0"/>
              <a:t> </a:t>
            </a:r>
            <a:endParaRPr lang="en-US" dirty="0"/>
          </a:p>
        </p:txBody>
      </p:sp>
      <p:sp>
        <p:nvSpPr>
          <p:cNvPr id="3" name="Subtitle 2"/>
          <p:cNvSpPr>
            <a:spLocks noGrp="1"/>
          </p:cNvSpPr>
          <p:nvPr>
            <p:ph type="subTitle" idx="1"/>
          </p:nvPr>
        </p:nvSpPr>
        <p:spPr/>
        <p:txBody>
          <a:bodyPr/>
          <a:lstStyle/>
          <a:p>
            <a:r>
              <a:rPr lang="ru-RU" dirty="0" smtClean="0"/>
              <a:t>Лекция</a:t>
            </a:r>
            <a:r>
              <a:rPr lang="en-US" dirty="0" smtClean="0"/>
              <a:t> </a:t>
            </a:r>
            <a:r>
              <a:rPr lang="ru-RU" dirty="0" smtClean="0"/>
              <a:t>13</a:t>
            </a:r>
            <a:endParaRPr lang="en-US" dirty="0"/>
          </a:p>
        </p:txBody>
      </p:sp>
      <p:sp>
        <p:nvSpPr>
          <p:cNvPr id="4" name="Title 1"/>
          <p:cNvSpPr txBox="1">
            <a:spLocks/>
          </p:cNvSpPr>
          <p:nvPr/>
        </p:nvSpPr>
        <p:spPr>
          <a:xfrm>
            <a:off x="1100051" y="1136993"/>
            <a:ext cx="10058400" cy="223633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ru-RU" dirty="0"/>
              <a:t>Избранные главы информатики</a:t>
            </a:r>
            <a:endParaRPr lang="en-US" dirty="0"/>
          </a:p>
        </p:txBody>
      </p:sp>
    </p:spTree>
    <p:extLst>
      <p:ext uri="{BB962C8B-B14F-4D97-AF65-F5344CB8AC3E}">
        <p14:creationId xmlns:p14="http://schemas.microsoft.com/office/powerpoint/2010/main" val="212982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12652" y="170121"/>
            <a:ext cx="10058400" cy="727743"/>
          </a:xfrm>
        </p:spPr>
        <p:txBody>
          <a:bodyPr>
            <a:normAutofit/>
          </a:bodyPr>
          <a:lstStyle/>
          <a:p>
            <a:r>
              <a:rPr lang="ru-RU" dirty="0" smtClean="0"/>
              <a:t>Применение потоков</a:t>
            </a:r>
            <a:endParaRPr lang="ru-RU" dirty="0"/>
          </a:p>
        </p:txBody>
      </p:sp>
      <p:sp>
        <p:nvSpPr>
          <p:cNvPr id="4" name="Прямоугольник 3"/>
          <p:cNvSpPr/>
          <p:nvPr/>
        </p:nvSpPr>
        <p:spPr>
          <a:xfrm>
            <a:off x="231702" y="2532787"/>
            <a:ext cx="11045898" cy="1969770"/>
          </a:xfrm>
          <a:prstGeom prst="rect">
            <a:avLst/>
          </a:prstGeom>
        </p:spPr>
        <p:txBody>
          <a:bodyPr wrap="square">
            <a:spAutoFit/>
          </a:bodyPr>
          <a:lstStyle/>
          <a:p>
            <a:pPr marL="457200" indent="-457200">
              <a:spcAft>
                <a:spcPts val="1200"/>
              </a:spcAft>
              <a:buFont typeface="Arial" panose="020B0604020202020204" pitchFamily="34" charset="0"/>
              <a:buChar char="•"/>
            </a:pPr>
            <a:r>
              <a:rPr lang="ru-RU" sz="2800" dirty="0"/>
              <a:t>ускорение работы </a:t>
            </a:r>
            <a:r>
              <a:rPr lang="ru-RU" sz="2800" dirty="0" smtClean="0"/>
              <a:t>программы </a:t>
            </a:r>
            <a:r>
              <a:rPr lang="ru-RU" sz="2800" dirty="0"/>
              <a:t> за счет параллельного выполнения независимых друг от друга вычислений</a:t>
            </a:r>
            <a:r>
              <a:rPr lang="ru-RU" sz="2800" dirty="0" smtClean="0"/>
              <a:t>;</a:t>
            </a:r>
            <a:endParaRPr lang="ru-RU" sz="2800" dirty="0"/>
          </a:p>
          <a:p>
            <a:pPr marL="457200" indent="-457200">
              <a:spcAft>
                <a:spcPts val="1200"/>
              </a:spcAft>
              <a:buFont typeface="Arial" panose="020B0604020202020204" pitchFamily="34" charset="0"/>
              <a:buChar char="•"/>
            </a:pPr>
            <a:r>
              <a:rPr lang="ru-RU" sz="2800" dirty="0"/>
              <a:t>независимое исполнение </a:t>
            </a:r>
            <a:r>
              <a:rPr lang="ru-RU" sz="2800" dirty="0" smtClean="0"/>
              <a:t>операций - </a:t>
            </a:r>
            <a:r>
              <a:rPr lang="ru-RU" sz="2800" dirty="0"/>
              <a:t>в один поток помещается работа графического интерфейса, в другой - остальные вычисления</a:t>
            </a:r>
            <a:r>
              <a:rPr lang="ru-RU" sz="2800" dirty="0" smtClean="0"/>
              <a:t>.</a:t>
            </a:r>
            <a:endParaRPr lang="ru-RU" sz="2800" dirty="0"/>
          </a:p>
        </p:txBody>
      </p:sp>
    </p:spTree>
    <p:extLst>
      <p:ext uri="{BB962C8B-B14F-4D97-AF65-F5344CB8AC3E}">
        <p14:creationId xmlns:p14="http://schemas.microsoft.com/office/powerpoint/2010/main" val="3105173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12652" y="68521"/>
            <a:ext cx="10058400" cy="727743"/>
          </a:xfrm>
        </p:spPr>
        <p:txBody>
          <a:bodyPr>
            <a:normAutofit/>
          </a:bodyPr>
          <a:lstStyle/>
          <a:p>
            <a:r>
              <a:rPr lang="ru-RU" dirty="0"/>
              <a:t>Параллелизм и </a:t>
            </a:r>
            <a:r>
              <a:rPr lang="ru-RU" dirty="0" err="1"/>
              <a:t>конкурентность</a:t>
            </a:r>
            <a:endParaRPr lang="ru-RU" dirty="0"/>
          </a:p>
        </p:txBody>
      </p:sp>
      <p:sp>
        <p:nvSpPr>
          <p:cNvPr id="2" name="Прямоугольник 1"/>
          <p:cNvSpPr/>
          <p:nvPr/>
        </p:nvSpPr>
        <p:spPr>
          <a:xfrm>
            <a:off x="490948" y="2055709"/>
            <a:ext cx="11045898" cy="3262432"/>
          </a:xfrm>
          <a:prstGeom prst="rect">
            <a:avLst/>
          </a:prstGeom>
        </p:spPr>
        <p:txBody>
          <a:bodyPr wrap="square">
            <a:spAutoFit/>
          </a:bodyPr>
          <a:lstStyle/>
          <a:p>
            <a:pPr marL="457200" indent="-457200">
              <a:spcAft>
                <a:spcPts val="1200"/>
              </a:spcAft>
              <a:buFont typeface="Arial" panose="020B0604020202020204" pitchFamily="34" charset="0"/>
              <a:buChar char="•"/>
            </a:pPr>
            <a:r>
              <a:rPr lang="ru-RU" sz="2800" dirty="0" err="1"/>
              <a:t>Parallel</a:t>
            </a:r>
            <a:r>
              <a:rPr lang="ru-RU" sz="2800" dirty="0"/>
              <a:t> </a:t>
            </a:r>
            <a:r>
              <a:rPr lang="ru-RU" sz="2800" dirty="0" err="1"/>
              <a:t>execution</a:t>
            </a:r>
            <a:r>
              <a:rPr lang="ru-RU" sz="2800" dirty="0"/>
              <a:t> (параллелизм) — исполнение нескольких задач одновременно. Для достижения параллелизма необходимо физическое </a:t>
            </a:r>
            <a:r>
              <a:rPr lang="ru-RU" sz="2800" dirty="0" smtClean="0"/>
              <a:t>одновр</a:t>
            </a:r>
            <a:r>
              <a:rPr lang="ru-RU" sz="2800" dirty="0"/>
              <a:t>е</a:t>
            </a:r>
            <a:r>
              <a:rPr lang="ru-RU" sz="2800" dirty="0" smtClean="0"/>
              <a:t>менное </a:t>
            </a:r>
            <a:r>
              <a:rPr lang="ru-RU" sz="2800" dirty="0"/>
              <a:t>исполнение задач (</a:t>
            </a:r>
            <a:r>
              <a:rPr lang="ru-RU" sz="2800" dirty="0" err="1"/>
              <a:t>multithreading</a:t>
            </a:r>
            <a:r>
              <a:rPr lang="ru-RU" sz="2800" dirty="0"/>
              <a:t> и </a:t>
            </a:r>
            <a:r>
              <a:rPr lang="ru-RU" sz="2800" dirty="0" err="1"/>
              <a:t>multiprocessing</a:t>
            </a:r>
            <a:r>
              <a:rPr lang="ru-RU" sz="2800" dirty="0"/>
              <a:t>).</a:t>
            </a:r>
          </a:p>
          <a:p>
            <a:pPr marL="457200" indent="-457200">
              <a:spcAft>
                <a:spcPts val="1200"/>
              </a:spcAft>
              <a:buFont typeface="Arial" panose="020B0604020202020204" pitchFamily="34" charset="0"/>
              <a:buChar char="•"/>
            </a:pPr>
            <a:r>
              <a:rPr lang="ru-RU" sz="2800" dirty="0" err="1"/>
              <a:t>Concurrency</a:t>
            </a:r>
            <a:r>
              <a:rPr lang="ru-RU" sz="2800" dirty="0"/>
              <a:t> (</a:t>
            </a:r>
            <a:r>
              <a:rPr lang="ru-RU" sz="2800" dirty="0" err="1"/>
              <a:t>конкурентность</a:t>
            </a:r>
            <a:r>
              <a:rPr lang="ru-RU" sz="2800" dirty="0"/>
              <a:t>) — две или более задачи могут запускаться, выполняться и завершаться в перекрывающиеся периоды времени.</a:t>
            </a:r>
          </a:p>
        </p:txBody>
      </p:sp>
    </p:spTree>
    <p:extLst>
      <p:ext uri="{BB962C8B-B14F-4D97-AF65-F5344CB8AC3E}">
        <p14:creationId xmlns:p14="http://schemas.microsoft.com/office/powerpoint/2010/main" val="185827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1" y="228600"/>
            <a:ext cx="7521650" cy="742949"/>
          </a:xfrm>
        </p:spPr>
        <p:txBody>
          <a:bodyPr>
            <a:normAutofit/>
          </a:bodyPr>
          <a:lstStyle/>
          <a:p>
            <a:r>
              <a:rPr lang="en-US" dirty="0" smtClean="0"/>
              <a:t>GIL</a:t>
            </a:r>
            <a:r>
              <a:rPr lang="ru-RU" dirty="0" smtClean="0"/>
              <a:t>  (</a:t>
            </a:r>
            <a:r>
              <a:rPr lang="en-US" b="1" dirty="0">
                <a:hlinkClick r:id="rId3"/>
              </a:rPr>
              <a:t>Global Interpreter </a:t>
            </a:r>
            <a:r>
              <a:rPr lang="en-US" b="1" dirty="0" smtClean="0">
                <a:hlinkClick r:id="rId3"/>
              </a:rPr>
              <a:t>Lock</a:t>
            </a:r>
            <a:r>
              <a:rPr lang="ru-RU" dirty="0" smtClean="0"/>
              <a:t>)</a:t>
            </a:r>
            <a:endParaRPr lang="ru-RU" dirty="0"/>
          </a:p>
        </p:txBody>
      </p:sp>
      <p:sp>
        <p:nvSpPr>
          <p:cNvPr id="2" name="Прямоугольник 1"/>
          <p:cNvSpPr/>
          <p:nvPr/>
        </p:nvSpPr>
        <p:spPr>
          <a:xfrm>
            <a:off x="269801" y="892037"/>
            <a:ext cx="11597521" cy="4832092"/>
          </a:xfrm>
          <a:prstGeom prst="rect">
            <a:avLst/>
          </a:prstGeom>
        </p:spPr>
        <p:txBody>
          <a:bodyPr wrap="square">
            <a:spAutoFit/>
          </a:bodyPr>
          <a:lstStyle/>
          <a:p>
            <a:r>
              <a:rPr lang="ru-RU" sz="2800" dirty="0" err="1"/>
              <a:t>CPython</a:t>
            </a:r>
            <a:r>
              <a:rPr lang="ru-RU" sz="2800" dirty="0"/>
              <a:t> - популярная реализация интерпретатора </a:t>
            </a:r>
            <a:r>
              <a:rPr lang="ru-RU" sz="2800" dirty="0" smtClean="0"/>
              <a:t>гарантирует  выполнение </a:t>
            </a:r>
            <a:r>
              <a:rPr lang="ru-RU" sz="2800" dirty="0"/>
              <a:t>ровно одного потока в любой момент времени. </a:t>
            </a:r>
            <a:endParaRPr lang="ru-RU" sz="2800" dirty="0" smtClean="0"/>
          </a:p>
          <a:p>
            <a:endParaRPr lang="ru-RU" sz="2800" dirty="0" smtClean="0"/>
          </a:p>
          <a:p>
            <a:r>
              <a:rPr lang="ru-RU" sz="2800" dirty="0" smtClean="0"/>
              <a:t>GIL </a:t>
            </a:r>
            <a:r>
              <a:rPr lang="ru-RU" sz="2800" dirty="0"/>
              <a:t>облегчает реализацию интерпретатора, защищая объекты от одновременного доступа из нескольких </a:t>
            </a:r>
            <a:r>
              <a:rPr lang="ru-RU" sz="2800" dirty="0" smtClean="0"/>
              <a:t>потоков, поэтому </a:t>
            </a:r>
            <a:r>
              <a:rPr lang="ru-RU" sz="2800" dirty="0"/>
              <a:t>создание несколько потоков не приведет к их одновременному исполнению на разных ядрах процессора.</a:t>
            </a:r>
          </a:p>
          <a:p>
            <a:r>
              <a:rPr lang="ru-RU" sz="2800" dirty="0" smtClean="0"/>
              <a:t> </a:t>
            </a:r>
          </a:p>
          <a:p>
            <a:r>
              <a:rPr lang="ru-RU" sz="2800" dirty="0"/>
              <a:t>GIL был введен в Python потому, что управление памятью </a:t>
            </a:r>
            <a:r>
              <a:rPr lang="ru-RU" sz="2800" dirty="0" err="1"/>
              <a:t>CPython</a:t>
            </a:r>
            <a:r>
              <a:rPr lang="ru-RU" sz="2800" dirty="0"/>
              <a:t> не является </a:t>
            </a:r>
            <a:r>
              <a:rPr lang="ru-RU" sz="2800" dirty="0" err="1"/>
              <a:t>потокобезопасным</a:t>
            </a:r>
            <a:r>
              <a:rPr lang="ru-RU" sz="2800" dirty="0"/>
              <a:t>. Имея такую блокировку Python может быть уверен, что никогда не будет </a:t>
            </a:r>
            <a:r>
              <a:rPr lang="ru-RU" sz="2800" u="sng" dirty="0"/>
              <a:t>условий гонки</a:t>
            </a:r>
            <a:r>
              <a:rPr lang="ru-RU" sz="2800" dirty="0"/>
              <a:t>.</a:t>
            </a:r>
          </a:p>
        </p:txBody>
      </p:sp>
    </p:spTree>
    <p:extLst>
      <p:ext uri="{BB962C8B-B14F-4D97-AF65-F5344CB8AC3E}">
        <p14:creationId xmlns:p14="http://schemas.microsoft.com/office/powerpoint/2010/main" val="403825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1" y="228600"/>
            <a:ext cx="7521650" cy="742949"/>
          </a:xfrm>
        </p:spPr>
        <p:txBody>
          <a:bodyPr>
            <a:normAutofit/>
          </a:bodyPr>
          <a:lstStyle/>
          <a:p>
            <a:r>
              <a:rPr lang="en-US" dirty="0" smtClean="0"/>
              <a:t>GIL</a:t>
            </a:r>
            <a:r>
              <a:rPr lang="ru-RU" dirty="0" smtClean="0"/>
              <a:t>  (</a:t>
            </a:r>
            <a:r>
              <a:rPr lang="en-US" b="1" dirty="0">
                <a:hlinkClick r:id="rId3"/>
              </a:rPr>
              <a:t>Global Interpreter </a:t>
            </a:r>
            <a:r>
              <a:rPr lang="en-US" b="1" dirty="0" smtClean="0">
                <a:hlinkClick r:id="rId3"/>
              </a:rPr>
              <a:t>Lock</a:t>
            </a:r>
            <a:r>
              <a:rPr lang="ru-RU" dirty="0" smtClean="0"/>
              <a:t>)</a:t>
            </a:r>
            <a:endParaRPr lang="ru-RU" dirty="0"/>
          </a:p>
        </p:txBody>
      </p:sp>
      <p:sp>
        <p:nvSpPr>
          <p:cNvPr id="2" name="Прямоугольник 1"/>
          <p:cNvSpPr/>
          <p:nvPr/>
        </p:nvSpPr>
        <p:spPr>
          <a:xfrm>
            <a:off x="269801" y="892037"/>
            <a:ext cx="11597521" cy="523220"/>
          </a:xfrm>
          <a:prstGeom prst="rect">
            <a:avLst/>
          </a:prstGeom>
        </p:spPr>
        <p:txBody>
          <a:bodyPr wrap="square">
            <a:spAutoFit/>
          </a:bodyPr>
          <a:lstStyle/>
          <a:p>
            <a:r>
              <a:rPr lang="ru-RU" sz="2800" dirty="0" smtClean="0"/>
              <a:t> </a:t>
            </a:r>
            <a:endParaRPr lang="ru-RU" sz="2800" dirty="0"/>
          </a:p>
        </p:txBody>
      </p:sp>
      <p:sp>
        <p:nvSpPr>
          <p:cNvPr id="3" name="Прямоугольник 2"/>
          <p:cNvSpPr/>
          <p:nvPr/>
        </p:nvSpPr>
        <p:spPr>
          <a:xfrm>
            <a:off x="621918" y="1883108"/>
            <a:ext cx="10893286" cy="3970318"/>
          </a:xfrm>
          <a:prstGeom prst="rect">
            <a:avLst/>
          </a:prstGeom>
        </p:spPr>
        <p:txBody>
          <a:bodyPr wrap="square">
            <a:spAutoFit/>
          </a:bodyPr>
          <a:lstStyle/>
          <a:p>
            <a:r>
              <a:rPr lang="ru-RU" sz="2800" b="1" dirty="0"/>
              <a:t>Состояние гонки </a:t>
            </a:r>
            <a:r>
              <a:rPr lang="ru-RU" sz="2800" dirty="0"/>
              <a:t>возникает, когда несколько потоков могут одновременно получать доступ к общей структуре данных или местоположению в памяти и изменять их, </a:t>
            </a:r>
            <a:r>
              <a:rPr lang="ru-RU" sz="2800" dirty="0" smtClean="0"/>
              <a:t>вследствие </a:t>
            </a:r>
            <a:r>
              <a:rPr lang="ru-RU" sz="2800" dirty="0"/>
              <a:t>чего могут произойти непредсказуемые </a:t>
            </a:r>
            <a:r>
              <a:rPr lang="ru-RU" sz="2800" dirty="0" smtClean="0"/>
              <a:t>вещи.</a:t>
            </a:r>
            <a:endParaRPr lang="ru-RU" sz="2800" dirty="0"/>
          </a:p>
          <a:p>
            <a:endParaRPr lang="ru-RU" sz="2800" dirty="0"/>
          </a:p>
          <a:p>
            <a:endParaRPr lang="ru-RU" sz="2800" dirty="0"/>
          </a:p>
          <a:p>
            <a:r>
              <a:rPr lang="ru-RU" sz="2800" b="1" dirty="0" err="1"/>
              <a:t>Потокобезопасность</a:t>
            </a:r>
            <a:r>
              <a:rPr lang="ru-RU" sz="2800" dirty="0"/>
              <a:t> работает путем создания копии локального хранилища в каждом потоке, чтобы данные не сталкивались с другим потоком.</a:t>
            </a:r>
          </a:p>
        </p:txBody>
      </p:sp>
    </p:spTree>
    <p:extLst>
      <p:ext uri="{BB962C8B-B14F-4D97-AF65-F5344CB8AC3E}">
        <p14:creationId xmlns:p14="http://schemas.microsoft.com/office/powerpoint/2010/main" val="2252232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1" y="228600"/>
            <a:ext cx="7521650" cy="742949"/>
          </a:xfrm>
        </p:spPr>
        <p:txBody>
          <a:bodyPr>
            <a:normAutofit/>
          </a:bodyPr>
          <a:lstStyle/>
          <a:p>
            <a:r>
              <a:rPr lang="en-US" dirty="0" smtClean="0"/>
              <a:t>GIL</a:t>
            </a:r>
            <a:r>
              <a:rPr lang="ru-RU" dirty="0" smtClean="0"/>
              <a:t>  (</a:t>
            </a:r>
            <a:r>
              <a:rPr lang="en-US" b="1" dirty="0">
                <a:hlinkClick r:id="rId3"/>
              </a:rPr>
              <a:t>Global Interpreter </a:t>
            </a:r>
            <a:r>
              <a:rPr lang="en-US" b="1" dirty="0" smtClean="0">
                <a:hlinkClick r:id="rId3"/>
              </a:rPr>
              <a:t>Lock</a:t>
            </a:r>
            <a:r>
              <a:rPr lang="ru-RU" dirty="0" smtClean="0"/>
              <a:t>)</a:t>
            </a:r>
            <a:endParaRPr lang="ru-RU" dirty="0"/>
          </a:p>
        </p:txBody>
      </p:sp>
      <p:sp>
        <p:nvSpPr>
          <p:cNvPr id="2" name="Прямоугольник 1"/>
          <p:cNvSpPr/>
          <p:nvPr/>
        </p:nvSpPr>
        <p:spPr>
          <a:xfrm>
            <a:off x="826392" y="1726924"/>
            <a:ext cx="10663241" cy="2677656"/>
          </a:xfrm>
          <a:prstGeom prst="rect">
            <a:avLst/>
          </a:prstGeom>
        </p:spPr>
        <p:txBody>
          <a:bodyPr wrap="square">
            <a:spAutoFit/>
          </a:bodyPr>
          <a:lstStyle/>
          <a:p>
            <a:r>
              <a:rPr lang="ru-RU" sz="2800" dirty="0" smtClean="0"/>
              <a:t> </a:t>
            </a:r>
            <a:endParaRPr lang="ru-RU" sz="2800" dirty="0"/>
          </a:p>
          <a:p>
            <a:r>
              <a:rPr lang="ru-RU" sz="2800" dirty="0" smtClean="0"/>
              <a:t>Некоторые </a:t>
            </a:r>
            <a:r>
              <a:rPr lang="ru-RU" sz="2800" dirty="0"/>
              <a:t>модули, как стандартные, так и сторонние, созданы для освобождения GIL при выполнении тяжелых вычислительных операций (например, сжатие или хеширование). </a:t>
            </a:r>
            <a:endParaRPr lang="ru-RU" sz="2800" dirty="0" smtClean="0"/>
          </a:p>
          <a:p>
            <a:endParaRPr lang="ru-RU" sz="2800" dirty="0"/>
          </a:p>
          <a:p>
            <a:r>
              <a:rPr lang="ru-RU" sz="2800" dirty="0" smtClean="0"/>
              <a:t>GIL </a:t>
            </a:r>
            <a:r>
              <a:rPr lang="ru-RU" sz="2800" dirty="0"/>
              <a:t>всегда свободен при выполнении операций ввода-вывода.</a:t>
            </a:r>
          </a:p>
        </p:txBody>
      </p:sp>
    </p:spTree>
    <p:extLst>
      <p:ext uri="{BB962C8B-B14F-4D97-AF65-F5344CB8AC3E}">
        <p14:creationId xmlns:p14="http://schemas.microsoft.com/office/powerpoint/2010/main" val="1532819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1" y="228600"/>
            <a:ext cx="7521650" cy="742949"/>
          </a:xfrm>
        </p:spPr>
        <p:txBody>
          <a:bodyPr>
            <a:normAutofit/>
          </a:bodyPr>
          <a:lstStyle/>
          <a:p>
            <a:r>
              <a:rPr lang="en-US" dirty="0" smtClean="0"/>
              <a:t>GIL</a:t>
            </a:r>
            <a:r>
              <a:rPr lang="ru-RU" dirty="0" smtClean="0"/>
              <a:t>  (</a:t>
            </a:r>
            <a:r>
              <a:rPr lang="en-US" b="1" dirty="0">
                <a:hlinkClick r:id="rId3"/>
              </a:rPr>
              <a:t>Global Interpreter </a:t>
            </a:r>
            <a:r>
              <a:rPr lang="en-US" b="1" dirty="0" smtClean="0">
                <a:hlinkClick r:id="rId3"/>
              </a:rPr>
              <a:t>Lock</a:t>
            </a:r>
            <a:r>
              <a:rPr lang="ru-RU" dirty="0" smtClean="0"/>
              <a:t>)</a:t>
            </a:r>
            <a:endParaRPr lang="ru-RU" dirty="0"/>
          </a:p>
        </p:txBody>
      </p:sp>
      <p:pic>
        <p:nvPicPr>
          <p:cNvPr id="3" name="Рисунок 2"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800" y="1742978"/>
            <a:ext cx="11204627" cy="3743422"/>
          </a:xfrm>
          <a:prstGeom prst="rect">
            <a:avLst/>
          </a:prstGeom>
        </p:spPr>
      </p:pic>
      <p:sp>
        <p:nvSpPr>
          <p:cNvPr id="4" name="Прямоугольник 3"/>
          <p:cNvSpPr/>
          <p:nvPr/>
        </p:nvSpPr>
        <p:spPr>
          <a:xfrm>
            <a:off x="269800" y="5657850"/>
            <a:ext cx="11555439" cy="646331"/>
          </a:xfrm>
          <a:prstGeom prst="rect">
            <a:avLst/>
          </a:prstGeom>
        </p:spPr>
        <p:txBody>
          <a:bodyPr wrap="square">
            <a:spAutoFit/>
          </a:bodyPr>
          <a:lstStyle/>
          <a:p>
            <a:r>
              <a:rPr lang="ru-RU" dirty="0">
                <a:solidFill>
                  <a:srgbClr val="00020F"/>
                </a:solidFill>
                <a:latin typeface="Trebuchet MS" panose="020B0603020202020204" pitchFamily="34" charset="0"/>
              </a:rPr>
              <a:t>Потоки очень уместны, если в коде есть блокирующие операции (ввод-вывод, сетевые взаимодействия). Также, удобно разбивать логические процессы по потокам (анимация, графический интерфейс, и </a:t>
            </a:r>
            <a:r>
              <a:rPr lang="ru-RU" dirty="0" smtClean="0">
                <a:solidFill>
                  <a:srgbClr val="00020F"/>
                </a:solidFill>
                <a:latin typeface="Trebuchet MS" panose="020B0603020202020204" pitchFamily="34" charset="0"/>
              </a:rPr>
              <a:t>т.д.).</a:t>
            </a:r>
            <a:endParaRPr lang="ru-RU" dirty="0"/>
          </a:p>
        </p:txBody>
      </p:sp>
    </p:spTree>
    <p:extLst>
      <p:ext uri="{BB962C8B-B14F-4D97-AF65-F5344CB8AC3E}">
        <p14:creationId xmlns:p14="http://schemas.microsoft.com/office/powerpoint/2010/main" val="1599119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0"/>
            <a:ext cx="12192000" cy="993775"/>
          </a:xfrm>
        </p:spPr>
        <p:txBody>
          <a:bodyPr>
            <a:noAutofit/>
          </a:bodyPr>
          <a:lstStyle/>
          <a:p>
            <a:r>
              <a:rPr lang="ru-RU" sz="4600" dirty="0"/>
              <a:t>Планирование доступа потоков к общим </a:t>
            </a:r>
            <a:r>
              <a:rPr lang="ru-RU" sz="4600" dirty="0" smtClean="0"/>
              <a:t>данным</a:t>
            </a:r>
            <a:endParaRPr lang="ru-RU" sz="4600" dirty="0"/>
          </a:p>
        </p:txBody>
      </p:sp>
      <p:sp>
        <p:nvSpPr>
          <p:cNvPr id="2" name="Прямоугольник 1"/>
          <p:cNvSpPr/>
          <p:nvPr/>
        </p:nvSpPr>
        <p:spPr>
          <a:xfrm>
            <a:off x="284921" y="993913"/>
            <a:ext cx="11907079" cy="954107"/>
          </a:xfrm>
          <a:prstGeom prst="rect">
            <a:avLst/>
          </a:prstGeom>
        </p:spPr>
        <p:txBody>
          <a:bodyPr wrap="square">
            <a:spAutoFit/>
          </a:bodyPr>
          <a:lstStyle/>
          <a:p>
            <a:r>
              <a:rPr lang="ru-RU" sz="2800" dirty="0"/>
              <a:t>Результат доступа к совместно используемым данным зависит от алгоритма планирования. который решает, какой поток и когда запускать. </a:t>
            </a:r>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21" y="1948020"/>
            <a:ext cx="2975114" cy="4632140"/>
          </a:xfrm>
          <a:prstGeom prst="rect">
            <a:avLst/>
          </a:prstGeom>
        </p:spPr>
      </p:pic>
      <p:sp>
        <p:nvSpPr>
          <p:cNvPr id="7" name="Прямоугольник 6"/>
          <p:cNvSpPr/>
          <p:nvPr/>
        </p:nvSpPr>
        <p:spPr>
          <a:xfrm>
            <a:off x="3579413" y="2278931"/>
            <a:ext cx="3397020" cy="3970318"/>
          </a:xfrm>
          <a:prstGeom prst="rect">
            <a:avLst/>
          </a:prstGeom>
        </p:spPr>
        <p:txBody>
          <a:bodyPr wrap="none">
            <a:spAutoFit/>
          </a:bodyPr>
          <a:lstStyle/>
          <a:p>
            <a:r>
              <a:rPr lang="en-US" sz="2800" dirty="0" err="1"/>
              <a:t>thread_one</a:t>
            </a:r>
            <a:r>
              <a:rPr lang="en-US" sz="2800" dirty="0"/>
              <a:t> </a:t>
            </a:r>
            <a:r>
              <a:rPr lang="ru-RU" sz="2800" dirty="0" smtClean="0"/>
              <a:t>– первый</a:t>
            </a:r>
          </a:p>
          <a:p>
            <a:endParaRPr lang="ru-RU" sz="2800" dirty="0"/>
          </a:p>
          <a:p>
            <a:r>
              <a:rPr lang="ru-RU" sz="2800" dirty="0"/>
              <a:t>2 + 2 = 4;</a:t>
            </a:r>
          </a:p>
          <a:p>
            <a:r>
              <a:rPr lang="ru-RU" sz="2800" dirty="0"/>
              <a:t>4 * 3 = 12.</a:t>
            </a:r>
          </a:p>
          <a:p>
            <a:endParaRPr lang="ru-RU" sz="2800" dirty="0" smtClean="0"/>
          </a:p>
          <a:p>
            <a:r>
              <a:rPr lang="en-US" sz="2800" dirty="0" err="1" smtClean="0"/>
              <a:t>thread_two</a:t>
            </a:r>
            <a:r>
              <a:rPr lang="ru-RU" sz="2800" dirty="0" smtClean="0"/>
              <a:t> – первый</a:t>
            </a:r>
          </a:p>
          <a:p>
            <a:endParaRPr lang="ru-RU" sz="2800" dirty="0"/>
          </a:p>
          <a:p>
            <a:r>
              <a:rPr lang="ru-RU" sz="2800" dirty="0"/>
              <a:t>2 * 3 = 6;</a:t>
            </a:r>
          </a:p>
          <a:p>
            <a:r>
              <a:rPr lang="ru-RU" sz="2800" dirty="0"/>
              <a:t>6 + 2 = 8</a:t>
            </a:r>
            <a:r>
              <a:rPr lang="ru-RU" sz="2800" dirty="0" smtClean="0"/>
              <a:t>.</a:t>
            </a:r>
            <a:endParaRPr lang="ru-RU" sz="2800" dirty="0"/>
          </a:p>
        </p:txBody>
      </p:sp>
      <p:sp>
        <p:nvSpPr>
          <p:cNvPr id="8" name="Прямоугольник 7"/>
          <p:cNvSpPr/>
          <p:nvPr/>
        </p:nvSpPr>
        <p:spPr>
          <a:xfrm>
            <a:off x="8527774" y="2401904"/>
            <a:ext cx="3399183" cy="2246769"/>
          </a:xfrm>
          <a:prstGeom prst="rect">
            <a:avLst/>
          </a:prstGeom>
        </p:spPr>
        <p:txBody>
          <a:bodyPr wrap="square">
            <a:spAutoFit/>
          </a:bodyPr>
          <a:lstStyle/>
          <a:p>
            <a:r>
              <a:rPr lang="ru-RU" sz="2800" dirty="0"/>
              <a:t>Без </a:t>
            </a:r>
            <a:r>
              <a:rPr lang="en-US" sz="2800" dirty="0" smtClean="0"/>
              <a:t>GIL</a:t>
            </a:r>
            <a:r>
              <a:rPr lang="ru-RU" sz="2800" dirty="0" smtClean="0"/>
              <a:t> – оба потока одновременно</a:t>
            </a:r>
          </a:p>
          <a:p>
            <a:endParaRPr lang="en-US" sz="2800" dirty="0"/>
          </a:p>
          <a:p>
            <a:r>
              <a:rPr lang="ru-RU" sz="2800" dirty="0"/>
              <a:t>a = 2</a:t>
            </a:r>
            <a:endParaRPr lang="en-US" sz="2800" dirty="0"/>
          </a:p>
          <a:p>
            <a:r>
              <a:rPr lang="ru-RU" sz="2800" dirty="0"/>
              <a:t>a = 4 </a:t>
            </a:r>
            <a:r>
              <a:rPr lang="en-US" sz="2800" dirty="0"/>
              <a:t> </a:t>
            </a:r>
            <a:r>
              <a:rPr lang="ru-RU" sz="2800" dirty="0"/>
              <a:t>или  a = 6</a:t>
            </a:r>
          </a:p>
        </p:txBody>
      </p:sp>
    </p:spTree>
    <p:extLst>
      <p:ext uri="{BB962C8B-B14F-4D97-AF65-F5344CB8AC3E}">
        <p14:creationId xmlns:p14="http://schemas.microsoft.com/office/powerpoint/2010/main" val="1834851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0" y="0"/>
            <a:ext cx="12192000" cy="993775"/>
          </a:xfrm>
        </p:spPr>
        <p:txBody>
          <a:bodyPr>
            <a:noAutofit/>
          </a:bodyPr>
          <a:lstStyle/>
          <a:p>
            <a:r>
              <a:rPr lang="ru-RU" sz="4400" dirty="0"/>
              <a:t>Однопоточный режим работы</a:t>
            </a:r>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64" y="993774"/>
            <a:ext cx="6442865" cy="5812975"/>
          </a:xfrm>
          <a:prstGeom prst="rect">
            <a:avLst/>
          </a:prstGeom>
        </p:spPr>
      </p:pic>
      <p:sp>
        <p:nvSpPr>
          <p:cNvPr id="3" name="Прямоугольник 2"/>
          <p:cNvSpPr/>
          <p:nvPr/>
        </p:nvSpPr>
        <p:spPr>
          <a:xfrm>
            <a:off x="6738729" y="2515266"/>
            <a:ext cx="5453271" cy="1384995"/>
          </a:xfrm>
          <a:prstGeom prst="rect">
            <a:avLst/>
          </a:prstGeom>
        </p:spPr>
        <p:txBody>
          <a:bodyPr wrap="square">
            <a:spAutoFit/>
          </a:bodyPr>
          <a:lstStyle/>
          <a:p>
            <a:r>
              <a:rPr lang="ru-RU" sz="2800" dirty="0"/>
              <a:t>80 циклов вычислений закончены</a:t>
            </a:r>
          </a:p>
          <a:p>
            <a:r>
              <a:rPr lang="ru-RU" sz="2800" dirty="0"/>
              <a:t>Общее время работы:  33.97450637817383</a:t>
            </a:r>
          </a:p>
        </p:txBody>
      </p:sp>
    </p:spTree>
    <p:extLst>
      <p:ext uri="{BB962C8B-B14F-4D97-AF65-F5344CB8AC3E}">
        <p14:creationId xmlns:p14="http://schemas.microsoft.com/office/powerpoint/2010/main" val="845783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12652" y="0"/>
            <a:ext cx="11807898" cy="1220529"/>
          </a:xfrm>
        </p:spPr>
        <p:txBody>
          <a:bodyPr>
            <a:normAutofit fontScale="90000"/>
          </a:bodyPr>
          <a:lstStyle/>
          <a:p>
            <a:r>
              <a:rPr lang="ru-RU" dirty="0"/>
              <a:t>Применение </a:t>
            </a:r>
            <a:r>
              <a:rPr lang="ru-RU" dirty="0" smtClean="0"/>
              <a:t>потоков - стандартная библиотека </a:t>
            </a:r>
            <a:r>
              <a:rPr lang="en-US" dirty="0" smtClean="0"/>
              <a:t>threading</a:t>
            </a:r>
            <a:r>
              <a:rPr lang="ru-RU" dirty="0" smtClean="0"/>
              <a:t> – класс </a:t>
            </a:r>
            <a:r>
              <a:rPr lang="en-US" dirty="0"/>
              <a:t>Thread</a:t>
            </a:r>
            <a:endParaRPr lang="ru-RU" dirty="0"/>
          </a:p>
        </p:txBody>
      </p:sp>
      <p:sp>
        <p:nvSpPr>
          <p:cNvPr id="2" name="Прямоугольник 1"/>
          <p:cNvSpPr/>
          <p:nvPr/>
        </p:nvSpPr>
        <p:spPr>
          <a:xfrm>
            <a:off x="212652" y="1220529"/>
            <a:ext cx="11388798" cy="5262979"/>
          </a:xfrm>
          <a:prstGeom prst="rect">
            <a:avLst/>
          </a:prstGeom>
        </p:spPr>
        <p:txBody>
          <a:bodyPr wrap="square">
            <a:spAutoFit/>
          </a:bodyPr>
          <a:lstStyle/>
          <a:p>
            <a:r>
              <a:rPr lang="ru-RU" sz="2800" dirty="0"/>
              <a:t>Задание исполняемого кода в отдельном потоке возможно двумя способами:</a:t>
            </a:r>
          </a:p>
          <a:p>
            <a:pPr marL="457200" indent="-457200">
              <a:buFont typeface="Arial" panose="020B0604020202020204" pitchFamily="34" charset="0"/>
              <a:buChar char="•"/>
            </a:pPr>
            <a:r>
              <a:rPr lang="ru-RU" sz="2800" dirty="0" smtClean="0"/>
              <a:t>передача </a:t>
            </a:r>
            <a:r>
              <a:rPr lang="ru-RU" sz="2800" dirty="0"/>
              <a:t>исполняемого объекта (функции) в конструктор класса</a:t>
            </a:r>
            <a:r>
              <a:rPr lang="ru-RU" sz="2800" dirty="0" smtClean="0"/>
              <a:t>;</a:t>
            </a:r>
          </a:p>
          <a:p>
            <a:pPr marL="457200" indent="-457200">
              <a:buFont typeface="Arial" panose="020B0604020202020204" pitchFamily="34" charset="0"/>
              <a:buChar char="•"/>
            </a:pPr>
            <a:r>
              <a:rPr lang="ru-RU" sz="2800" dirty="0" smtClean="0"/>
              <a:t>переопределение </a:t>
            </a:r>
            <a:r>
              <a:rPr lang="ru-RU" sz="2800" dirty="0"/>
              <a:t>функции </a:t>
            </a:r>
            <a:r>
              <a:rPr lang="ru-RU" sz="2800" dirty="0" err="1"/>
              <a:t>run</a:t>
            </a:r>
            <a:r>
              <a:rPr lang="ru-RU" sz="2800" dirty="0"/>
              <a:t>() в классе-наследнике</a:t>
            </a:r>
            <a:r>
              <a:rPr lang="ru-RU" sz="2800" dirty="0" smtClean="0"/>
              <a:t>.</a:t>
            </a:r>
          </a:p>
          <a:p>
            <a:endParaRPr lang="ru-RU" sz="2800" dirty="0"/>
          </a:p>
          <a:p>
            <a:r>
              <a:rPr lang="ru-RU" sz="2800" dirty="0"/>
              <a:t>После того, как объект создан, поток запускается путем вызова метода </a:t>
            </a:r>
            <a:r>
              <a:rPr lang="ru-RU" sz="2800" b="1" dirty="0" err="1"/>
              <a:t>start</a:t>
            </a:r>
            <a:r>
              <a:rPr lang="ru-RU" sz="2800" b="1" dirty="0" smtClean="0"/>
              <a:t>()</a:t>
            </a:r>
          </a:p>
          <a:p>
            <a:endParaRPr lang="ru-RU" sz="2800" b="1" dirty="0" smtClean="0"/>
          </a:p>
          <a:p>
            <a:r>
              <a:rPr lang="ru-RU" sz="2800" dirty="0"/>
              <a:t>Метод </a:t>
            </a:r>
            <a:r>
              <a:rPr lang="ru-RU" sz="2800" b="1" dirty="0" err="1"/>
              <a:t>join</a:t>
            </a:r>
            <a:r>
              <a:rPr lang="ru-RU" sz="2800" b="1" dirty="0"/>
              <a:t>() </a:t>
            </a:r>
            <a:r>
              <a:rPr lang="ru-RU" sz="2800" dirty="0"/>
              <a:t>используется для блокирования исполнения родительского потока до тех пор, пока созданный поток не завершится</a:t>
            </a:r>
            <a:r>
              <a:rPr lang="ru-RU" sz="2800" dirty="0" smtClean="0"/>
              <a:t>.</a:t>
            </a:r>
          </a:p>
          <a:p>
            <a:endParaRPr lang="ru-RU" sz="2800" dirty="0" smtClean="0"/>
          </a:p>
          <a:p>
            <a:r>
              <a:rPr lang="ru-RU" sz="2800" dirty="0"/>
              <a:t>Проверить, исполняется ли поток можно методом </a:t>
            </a:r>
            <a:r>
              <a:rPr lang="ru-RU" sz="2800" b="1" dirty="0" err="1"/>
              <a:t>is_alive</a:t>
            </a:r>
            <a:r>
              <a:rPr lang="ru-RU" sz="2800" b="1" dirty="0" smtClean="0"/>
              <a:t>()</a:t>
            </a:r>
            <a:r>
              <a:rPr lang="ru-RU" sz="2800" dirty="0" smtClean="0"/>
              <a:t>.</a:t>
            </a:r>
            <a:endParaRPr lang="ru-RU" sz="2800" dirty="0"/>
          </a:p>
        </p:txBody>
      </p:sp>
    </p:spTree>
    <p:extLst>
      <p:ext uri="{BB962C8B-B14F-4D97-AF65-F5344CB8AC3E}">
        <p14:creationId xmlns:p14="http://schemas.microsoft.com/office/powerpoint/2010/main" val="3325373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2652" y="170121"/>
            <a:ext cx="11807898" cy="1220529"/>
          </a:xfrm>
        </p:spPr>
        <p:txBody>
          <a:bodyPr>
            <a:normAutofit fontScale="90000"/>
          </a:bodyPr>
          <a:lstStyle/>
          <a:p>
            <a:r>
              <a:rPr lang="ru-RU" dirty="0"/>
              <a:t>Применение </a:t>
            </a:r>
            <a:r>
              <a:rPr lang="ru-RU" dirty="0" smtClean="0"/>
              <a:t>потоков - стандартная библиотека </a:t>
            </a:r>
            <a:r>
              <a:rPr lang="en-US" dirty="0" smtClean="0"/>
              <a:t>threading</a:t>
            </a:r>
            <a:r>
              <a:rPr lang="ru-RU" dirty="0" smtClean="0"/>
              <a:t> – класс </a:t>
            </a:r>
            <a:r>
              <a:rPr lang="en-US" dirty="0" smtClean="0"/>
              <a:t>Thread</a:t>
            </a:r>
            <a:r>
              <a:rPr lang="ru-RU" dirty="0" smtClean="0"/>
              <a:t> –   конструктор </a:t>
            </a: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3831322950"/>
              </p:ext>
            </p:extLst>
          </p:nvPr>
        </p:nvGraphicFramePr>
        <p:xfrm>
          <a:off x="212652" y="2822556"/>
          <a:ext cx="11979348" cy="3413760"/>
        </p:xfrm>
        <a:graphic>
          <a:graphicData uri="http://schemas.openxmlformats.org/drawingml/2006/table">
            <a:tbl>
              <a:tblPr bandRow="1">
                <a:tableStyleId>{5C22544A-7EE6-4342-B048-85BDC9FD1C3A}</a:tableStyleId>
              </a:tblPr>
              <a:tblGrid>
                <a:gridCol w="1745075"/>
                <a:gridCol w="10234273"/>
              </a:tblGrid>
              <a:tr h="370840">
                <a:tc>
                  <a:txBody>
                    <a:bodyPr/>
                    <a:lstStyle/>
                    <a:p>
                      <a:r>
                        <a:rPr lang="en-US" sz="2800" b="0" i="0" kern="1200" dirty="0" smtClean="0">
                          <a:solidFill>
                            <a:schemeClr val="dk1"/>
                          </a:solidFill>
                          <a:effectLst/>
                          <a:latin typeface="+mn-lt"/>
                          <a:ea typeface="+mn-ea"/>
                          <a:cs typeface="+mn-cs"/>
                        </a:rPr>
                        <a:t>group </a:t>
                      </a:r>
                      <a:endParaRPr lang="ru-RU" sz="2800" dirty="0"/>
                    </a:p>
                  </a:txBody>
                  <a:tcPr/>
                </a:tc>
                <a:tc>
                  <a:txBody>
                    <a:bodyPr/>
                    <a:lstStyle/>
                    <a:p>
                      <a:r>
                        <a:rPr lang="ru-RU" sz="2400" b="0" i="0" kern="1200" dirty="0" smtClean="0">
                          <a:solidFill>
                            <a:schemeClr val="dk1"/>
                          </a:solidFill>
                          <a:effectLst/>
                          <a:latin typeface="+mn-lt"/>
                          <a:ea typeface="+mn-ea"/>
                          <a:cs typeface="+mn-cs"/>
                        </a:rPr>
                        <a:t>должно быть </a:t>
                      </a:r>
                      <a:r>
                        <a:rPr lang="ru-RU" sz="2400" b="0" i="0" kern="1200" dirty="0" err="1" smtClean="0">
                          <a:solidFill>
                            <a:schemeClr val="dk1"/>
                          </a:solidFill>
                          <a:effectLst/>
                          <a:latin typeface="+mn-lt"/>
                          <a:ea typeface="+mn-ea"/>
                          <a:cs typeface="+mn-cs"/>
                        </a:rPr>
                        <a:t>None</a:t>
                      </a:r>
                      <a:r>
                        <a:rPr lang="ru-RU" sz="2400" b="0" i="0" kern="1200" dirty="0" smtClean="0">
                          <a:solidFill>
                            <a:schemeClr val="dk1"/>
                          </a:solidFill>
                          <a:effectLst/>
                          <a:latin typeface="+mn-lt"/>
                          <a:ea typeface="+mn-ea"/>
                          <a:cs typeface="+mn-cs"/>
                        </a:rPr>
                        <a:t>; зарезервировано для будущих реализаций Python 3</a:t>
                      </a:r>
                      <a:endParaRPr lang="ru-RU" sz="2400" dirty="0"/>
                    </a:p>
                  </a:txBody>
                  <a:tcPr/>
                </a:tc>
              </a:tr>
              <a:tr h="370840">
                <a:tc>
                  <a:txBody>
                    <a:bodyPr/>
                    <a:lstStyle/>
                    <a:p>
                      <a:r>
                        <a:rPr lang="en-US" sz="2800" b="0" i="0" kern="1200" dirty="0" smtClean="0">
                          <a:solidFill>
                            <a:schemeClr val="dk1"/>
                          </a:solidFill>
                          <a:effectLst/>
                          <a:latin typeface="+mn-lt"/>
                          <a:ea typeface="+mn-ea"/>
                          <a:cs typeface="+mn-cs"/>
                        </a:rPr>
                        <a:t>target </a:t>
                      </a:r>
                      <a:endParaRPr lang="ru-RU" sz="2800" dirty="0"/>
                    </a:p>
                  </a:txBody>
                  <a:tcPr/>
                </a:tc>
                <a:tc>
                  <a:txBody>
                    <a:bodyPr/>
                    <a:lstStyle/>
                    <a:p>
                      <a:r>
                        <a:rPr lang="ru-RU" sz="2400" b="0" i="0" kern="1200" dirty="0" smtClean="0">
                          <a:solidFill>
                            <a:schemeClr val="dk1"/>
                          </a:solidFill>
                          <a:effectLst/>
                          <a:latin typeface="+mn-lt"/>
                          <a:ea typeface="+mn-ea"/>
                          <a:cs typeface="+mn-cs"/>
                        </a:rPr>
                        <a:t>исполняемый объект (по умолчанию равен </a:t>
                      </a:r>
                      <a:r>
                        <a:rPr lang="ru-RU" sz="2400" b="0" i="0" kern="1200" dirty="0" err="1" smtClean="0">
                          <a:solidFill>
                            <a:schemeClr val="dk1"/>
                          </a:solidFill>
                          <a:effectLst/>
                          <a:latin typeface="+mn-lt"/>
                          <a:ea typeface="+mn-ea"/>
                          <a:cs typeface="+mn-cs"/>
                        </a:rPr>
                        <a:t>None</a:t>
                      </a:r>
                      <a:r>
                        <a:rPr lang="ru-RU" sz="2400" b="0" i="0" kern="1200" dirty="0" smtClean="0">
                          <a:solidFill>
                            <a:schemeClr val="dk1"/>
                          </a:solidFill>
                          <a:effectLst/>
                          <a:latin typeface="+mn-lt"/>
                          <a:ea typeface="+mn-ea"/>
                          <a:cs typeface="+mn-cs"/>
                        </a:rPr>
                        <a:t>, ничего не исполняется)</a:t>
                      </a:r>
                      <a:endParaRPr lang="ru-RU" sz="2400" dirty="0"/>
                    </a:p>
                  </a:txBody>
                  <a:tcPr/>
                </a:tc>
              </a:tr>
              <a:tr h="370840">
                <a:tc>
                  <a:txBody>
                    <a:bodyPr/>
                    <a:lstStyle/>
                    <a:p>
                      <a:r>
                        <a:rPr lang="en-US" sz="2800" b="0" i="0" kern="1200" dirty="0" smtClean="0">
                          <a:solidFill>
                            <a:schemeClr val="dk1"/>
                          </a:solidFill>
                          <a:effectLst/>
                          <a:latin typeface="+mn-lt"/>
                          <a:ea typeface="+mn-ea"/>
                          <a:cs typeface="+mn-cs"/>
                        </a:rPr>
                        <a:t>name</a:t>
                      </a:r>
                      <a:endParaRPr lang="ru-RU" sz="2800" dirty="0"/>
                    </a:p>
                  </a:txBody>
                  <a:tcPr/>
                </a:tc>
                <a:tc>
                  <a:txBody>
                    <a:bodyPr/>
                    <a:lstStyle/>
                    <a:p>
                      <a:r>
                        <a:rPr lang="ru-RU" sz="2400" b="0" i="0" kern="1200" dirty="0" smtClean="0">
                          <a:solidFill>
                            <a:schemeClr val="dk1"/>
                          </a:solidFill>
                          <a:effectLst/>
                          <a:latin typeface="+mn-lt"/>
                          <a:ea typeface="+mn-ea"/>
                          <a:cs typeface="+mn-cs"/>
                        </a:rPr>
                        <a:t>имя потока (по умолчанию имя генерируется автоматически)</a:t>
                      </a:r>
                      <a:endParaRPr lang="ru-RU" sz="2400" dirty="0"/>
                    </a:p>
                  </a:txBody>
                  <a:tcPr/>
                </a:tc>
              </a:tr>
              <a:tr h="370840">
                <a:tc>
                  <a:txBody>
                    <a:bodyPr/>
                    <a:lstStyle/>
                    <a:p>
                      <a:r>
                        <a:rPr lang="en-US" sz="2800" b="0" i="0" kern="1200" dirty="0" err="1" smtClean="0">
                          <a:solidFill>
                            <a:schemeClr val="dk1"/>
                          </a:solidFill>
                          <a:effectLst/>
                          <a:latin typeface="+mn-lt"/>
                          <a:ea typeface="+mn-ea"/>
                          <a:cs typeface="+mn-cs"/>
                        </a:rPr>
                        <a:t>args</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400" b="0" i="0" kern="1200" dirty="0" smtClean="0">
                          <a:solidFill>
                            <a:schemeClr val="dk1"/>
                          </a:solidFill>
                          <a:effectLst/>
                          <a:latin typeface="+mn-lt"/>
                          <a:ea typeface="+mn-ea"/>
                          <a:cs typeface="+mn-cs"/>
                        </a:rPr>
                        <a:t>кортеж аргументов для исполняемого объекта</a:t>
                      </a:r>
                      <a:endParaRPr lang="ru-RU" sz="2400" dirty="0"/>
                    </a:p>
                  </a:txBody>
                  <a:tcPr/>
                </a:tc>
              </a:tr>
              <a:tr h="370840">
                <a:tc>
                  <a:txBody>
                    <a:bodyPr/>
                    <a:lstStyle/>
                    <a:p>
                      <a:r>
                        <a:rPr lang="en-US" sz="2800" b="0" i="0" kern="1200" dirty="0" err="1" smtClean="0">
                          <a:solidFill>
                            <a:schemeClr val="dk1"/>
                          </a:solidFill>
                          <a:effectLst/>
                          <a:latin typeface="+mn-lt"/>
                          <a:ea typeface="+mn-ea"/>
                          <a:cs typeface="+mn-cs"/>
                        </a:rPr>
                        <a:t>kwargs</a:t>
                      </a:r>
                      <a:r>
                        <a:rPr lang="en-US" sz="2800" b="0" i="0" kern="1200" dirty="0" smtClean="0">
                          <a:solidFill>
                            <a:schemeClr val="dk1"/>
                          </a:solidFill>
                          <a:effectLst/>
                          <a:latin typeface="+mn-lt"/>
                          <a:ea typeface="+mn-ea"/>
                          <a:cs typeface="+mn-cs"/>
                        </a:rPr>
                        <a:t> </a:t>
                      </a:r>
                      <a:endParaRPr lang="ru-RU" sz="2800" dirty="0"/>
                    </a:p>
                  </a:txBody>
                  <a:tcPr/>
                </a:tc>
                <a:tc>
                  <a:txBody>
                    <a:bodyPr/>
                    <a:lstStyle/>
                    <a:p>
                      <a:r>
                        <a:rPr lang="ru-RU" sz="2400" b="0" i="0" kern="1200" dirty="0" smtClean="0">
                          <a:solidFill>
                            <a:schemeClr val="dk1"/>
                          </a:solidFill>
                          <a:effectLst/>
                          <a:latin typeface="+mn-lt"/>
                          <a:ea typeface="+mn-ea"/>
                          <a:cs typeface="+mn-cs"/>
                        </a:rPr>
                        <a:t>словарь именованных аргументов для исполняемого объекта</a:t>
                      </a:r>
                      <a:endParaRPr lang="ru-RU" sz="2400" dirty="0"/>
                    </a:p>
                  </a:txBody>
                  <a:tcPr/>
                </a:tc>
              </a:tr>
              <a:tr h="370840">
                <a:tc>
                  <a:txBody>
                    <a:bodyPr/>
                    <a:lstStyle/>
                    <a:p>
                      <a:r>
                        <a:rPr lang="en-US" sz="2800" b="0" i="0" kern="1200" dirty="0" smtClean="0">
                          <a:solidFill>
                            <a:schemeClr val="dk1"/>
                          </a:solidFill>
                          <a:effectLst/>
                          <a:latin typeface="+mn-lt"/>
                          <a:ea typeface="+mn-ea"/>
                          <a:cs typeface="+mn-cs"/>
                        </a:rPr>
                        <a:t>daemon </a:t>
                      </a:r>
                      <a:endParaRPr lang="ru-RU" sz="2800" dirty="0"/>
                    </a:p>
                  </a:txBody>
                  <a:tcPr/>
                </a:tc>
                <a:tc>
                  <a:txBody>
                    <a:bodyPr/>
                    <a:lstStyle/>
                    <a:p>
                      <a:r>
                        <a:rPr lang="ru-RU" sz="2400" b="0" i="0" kern="1200" dirty="0" smtClean="0">
                          <a:solidFill>
                            <a:schemeClr val="dk1"/>
                          </a:solidFill>
                          <a:effectLst/>
                          <a:latin typeface="+mn-lt"/>
                          <a:ea typeface="+mn-ea"/>
                          <a:cs typeface="+mn-cs"/>
                        </a:rPr>
                        <a:t>равное </a:t>
                      </a:r>
                      <a:r>
                        <a:rPr lang="ru-RU" sz="2400" b="0" i="0" kern="1200" dirty="0" err="1" smtClean="0">
                          <a:solidFill>
                            <a:schemeClr val="dk1"/>
                          </a:solidFill>
                          <a:effectLst/>
                          <a:latin typeface="+mn-lt"/>
                          <a:ea typeface="+mn-ea"/>
                          <a:cs typeface="+mn-cs"/>
                        </a:rPr>
                        <a:t>True</a:t>
                      </a:r>
                      <a:r>
                        <a:rPr lang="ru-RU" sz="2400" b="0" i="0" kern="1200" dirty="0" smtClean="0">
                          <a:solidFill>
                            <a:schemeClr val="dk1"/>
                          </a:solidFill>
                          <a:effectLst/>
                          <a:latin typeface="+mn-lt"/>
                          <a:ea typeface="+mn-ea"/>
                          <a:cs typeface="+mn-cs"/>
                        </a:rPr>
                        <a:t> обозначает служебный поток (служебные потоки завершаются принудительно при завершении процесса); по умолчанию </a:t>
                      </a:r>
                      <a:r>
                        <a:rPr lang="ru-RU" sz="2400" b="0" i="0" kern="1200" dirty="0" err="1" smtClean="0">
                          <a:solidFill>
                            <a:schemeClr val="dk1"/>
                          </a:solidFill>
                          <a:effectLst/>
                          <a:latin typeface="+mn-lt"/>
                          <a:ea typeface="+mn-ea"/>
                          <a:cs typeface="+mn-cs"/>
                        </a:rPr>
                        <a:t>False</a:t>
                      </a:r>
                      <a:r>
                        <a:rPr lang="ru-RU" sz="2400" b="0" i="0" kern="1200" dirty="0" smtClean="0">
                          <a:solidFill>
                            <a:schemeClr val="dk1"/>
                          </a:solidFill>
                          <a:effectLst/>
                          <a:latin typeface="+mn-lt"/>
                          <a:ea typeface="+mn-ea"/>
                          <a:cs typeface="+mn-cs"/>
                        </a:rPr>
                        <a:t>.</a:t>
                      </a:r>
                      <a:endParaRPr lang="ru-RU" sz="2400" dirty="0"/>
                    </a:p>
                  </a:txBody>
                  <a:tcPr/>
                </a:tc>
              </a:tr>
            </a:tbl>
          </a:graphicData>
        </a:graphic>
      </p:graphicFrame>
      <p:sp>
        <p:nvSpPr>
          <p:cNvPr id="6" name="Прямоугольник 5"/>
          <p:cNvSpPr/>
          <p:nvPr/>
        </p:nvSpPr>
        <p:spPr>
          <a:xfrm>
            <a:off x="212652" y="1696135"/>
            <a:ext cx="11201400" cy="1077218"/>
          </a:xfrm>
          <a:prstGeom prst="rect">
            <a:avLst/>
          </a:prstGeom>
        </p:spPr>
        <p:txBody>
          <a:bodyPr wrap="square">
            <a:spAutoFit/>
          </a:bodyPr>
          <a:lstStyle/>
          <a:p>
            <a:r>
              <a:rPr lang="en-US" sz="3200" dirty="0" err="1"/>
              <a:t>threading.Thread</a:t>
            </a:r>
            <a:r>
              <a:rPr lang="en-US" sz="3200" dirty="0"/>
              <a:t>(group=None, target=None, name=None, </a:t>
            </a:r>
            <a:r>
              <a:rPr lang="en-US" sz="3200" dirty="0" err="1"/>
              <a:t>args</a:t>
            </a:r>
            <a:r>
              <a:rPr lang="en-US" sz="3200" dirty="0"/>
              <a:t>=(), </a:t>
            </a:r>
            <a:r>
              <a:rPr lang="en-US" sz="3200" dirty="0" err="1"/>
              <a:t>kwargs</a:t>
            </a:r>
            <a:r>
              <a:rPr lang="en-US" sz="3200" dirty="0"/>
              <a:t>={}, *, daemon=None)</a:t>
            </a:r>
            <a:endParaRPr lang="ru-RU" sz="3200" dirty="0"/>
          </a:p>
        </p:txBody>
      </p:sp>
    </p:spTree>
    <p:extLst>
      <p:ext uri="{BB962C8B-B14F-4D97-AF65-F5344CB8AC3E}">
        <p14:creationId xmlns:p14="http://schemas.microsoft.com/office/powerpoint/2010/main" val="3504768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Параллельное программирование</a:t>
            </a:r>
          </a:p>
        </p:txBody>
      </p:sp>
      <p:sp>
        <p:nvSpPr>
          <p:cNvPr id="3" name="Content Placeholder 2"/>
          <p:cNvSpPr>
            <a:spLocks noGrp="1"/>
          </p:cNvSpPr>
          <p:nvPr>
            <p:ph idx="1"/>
          </p:nvPr>
        </p:nvSpPr>
        <p:spPr>
          <a:xfrm>
            <a:off x="580445" y="2308731"/>
            <a:ext cx="10770042" cy="3522557"/>
          </a:xfrm>
        </p:spPr>
        <p:txBody>
          <a:bodyPr>
            <a:normAutofit/>
          </a:bodyPr>
          <a:lstStyle/>
          <a:p>
            <a:pPr marL="514350" indent="-514350">
              <a:buClr>
                <a:srgbClr val="FF0000"/>
              </a:buClr>
              <a:buFont typeface="+mj-lt"/>
              <a:buAutoNum type="arabicPeriod"/>
            </a:pPr>
            <a:r>
              <a:rPr lang="ru-RU" sz="3600" dirty="0"/>
              <a:t>Основные понятия</a:t>
            </a:r>
            <a:endParaRPr lang="ru-RU" sz="3600" dirty="0" smtClean="0"/>
          </a:p>
          <a:p>
            <a:pPr marL="514350" indent="-514350">
              <a:buClr>
                <a:srgbClr val="FF0000"/>
              </a:buClr>
              <a:buFont typeface="+mj-lt"/>
              <a:buAutoNum type="arabicPeriod"/>
            </a:pPr>
            <a:r>
              <a:rPr lang="ru-RU" sz="3600" dirty="0" smtClean="0"/>
              <a:t>Планирование </a:t>
            </a:r>
            <a:r>
              <a:rPr lang="ru-RU" sz="3600" dirty="0"/>
              <a:t>доступа потоков к общим </a:t>
            </a:r>
            <a:r>
              <a:rPr lang="ru-RU" sz="3600" dirty="0" smtClean="0"/>
              <a:t>данным</a:t>
            </a:r>
          </a:p>
          <a:p>
            <a:pPr marL="514350" indent="-514350">
              <a:buClr>
                <a:srgbClr val="FF0000"/>
              </a:buClr>
              <a:buFont typeface="+mj-lt"/>
              <a:buAutoNum type="arabicPeriod"/>
            </a:pPr>
            <a:r>
              <a:rPr lang="ru-RU" sz="3600" dirty="0"/>
              <a:t>Многопоточное программирование</a:t>
            </a:r>
          </a:p>
          <a:p>
            <a:pPr marL="514350" indent="-514350">
              <a:buClr>
                <a:srgbClr val="FF0000"/>
              </a:buClr>
              <a:buFont typeface="+mj-lt"/>
              <a:buAutoNum type="arabicPeriod"/>
            </a:pPr>
            <a:r>
              <a:rPr lang="ru-RU" sz="3600" dirty="0"/>
              <a:t>Выполнение параллельных задач</a:t>
            </a:r>
          </a:p>
          <a:p>
            <a:pPr marL="514350" indent="-514350">
              <a:buClr>
                <a:srgbClr val="FF0000"/>
              </a:buClr>
              <a:buFont typeface="+mj-lt"/>
              <a:buAutoNum type="arabicPeriod"/>
            </a:pPr>
            <a:r>
              <a:rPr lang="ru-RU" sz="3600" dirty="0" smtClean="0"/>
              <a:t>Очередь</a:t>
            </a:r>
            <a:endParaRPr lang="en-US" sz="3600" dirty="0"/>
          </a:p>
        </p:txBody>
      </p:sp>
    </p:spTree>
    <p:extLst>
      <p:ext uri="{BB962C8B-B14F-4D97-AF65-F5344CB8AC3E}">
        <p14:creationId xmlns:p14="http://schemas.microsoft.com/office/powerpoint/2010/main" val="1594573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idx="4294967295"/>
          </p:nvPr>
        </p:nvSpPr>
        <p:spPr>
          <a:xfrm>
            <a:off x="0" y="0"/>
            <a:ext cx="10058400" cy="742950"/>
          </a:xfrm>
        </p:spPr>
        <p:txBody>
          <a:bodyPr>
            <a:normAutofit/>
          </a:bodyPr>
          <a:lstStyle/>
          <a:p>
            <a:r>
              <a:rPr lang="ru-RU" dirty="0"/>
              <a:t>Применение потоков - </a:t>
            </a:r>
            <a:r>
              <a:rPr lang="en-US" dirty="0" smtClean="0"/>
              <a:t>threading</a:t>
            </a:r>
            <a:endParaRPr lang="ru-RU" dirty="0"/>
          </a:p>
        </p:txBody>
      </p:sp>
      <p:sp>
        <p:nvSpPr>
          <p:cNvPr id="7" name="Прямоугольник 6"/>
          <p:cNvSpPr/>
          <p:nvPr/>
        </p:nvSpPr>
        <p:spPr>
          <a:xfrm>
            <a:off x="308758" y="1028343"/>
            <a:ext cx="11756572" cy="4832092"/>
          </a:xfrm>
          <a:prstGeom prst="rect">
            <a:avLst/>
          </a:prstGeom>
        </p:spPr>
        <p:txBody>
          <a:bodyPr wrap="square">
            <a:spAutoFit/>
          </a:bodyPr>
          <a:lstStyle/>
          <a:p>
            <a:r>
              <a:rPr lang="ru-RU" sz="2800" dirty="0"/>
              <a:t>Демоны потоков</a:t>
            </a:r>
          </a:p>
          <a:p>
            <a:r>
              <a:rPr lang="ru-RU" sz="2800" dirty="0"/>
              <a:t>В информатике </a:t>
            </a:r>
            <a:r>
              <a:rPr lang="ru-RU" sz="2800" dirty="0" err="1"/>
              <a:t>daemon</a:t>
            </a:r>
            <a:r>
              <a:rPr lang="ru-RU" sz="2800" dirty="0"/>
              <a:t> (демон) – это процесс, который работает в фоновом режиме.</a:t>
            </a:r>
          </a:p>
          <a:p>
            <a:endParaRPr lang="ru-RU" sz="2800" dirty="0"/>
          </a:p>
          <a:p>
            <a:r>
              <a:rPr lang="ru-RU" sz="2800" dirty="0" smtClean="0"/>
              <a:t>Если </a:t>
            </a:r>
            <a:r>
              <a:rPr lang="ru-RU" sz="2800" dirty="0"/>
              <a:t>в программе запущены потоки, которые не являются демонами, то программа будет ожидать завершения этих потоков, прежде чем сможет завершится. Тем не менее, потоки, которые являются демонами, при закрытие программы просто убиваются, в каком бы они состояние ни </a:t>
            </a:r>
            <a:r>
              <a:rPr lang="ru-RU" sz="2800" dirty="0" smtClean="0"/>
              <a:t>находились, не </a:t>
            </a:r>
            <a:r>
              <a:rPr lang="ru-RU" sz="2800" dirty="0"/>
              <a:t>нужно беспокоиться о его завершении.</a:t>
            </a:r>
          </a:p>
          <a:p>
            <a:endParaRPr lang="ru-RU" sz="2800" dirty="0"/>
          </a:p>
          <a:p>
            <a:r>
              <a:rPr lang="ru-RU" sz="2800" dirty="0" smtClean="0"/>
              <a:t>.</a:t>
            </a:r>
            <a:endParaRPr lang="ru-RU" sz="2800" dirty="0"/>
          </a:p>
        </p:txBody>
      </p:sp>
      <p:sp>
        <p:nvSpPr>
          <p:cNvPr id="8" name="Прямоугольник 7"/>
          <p:cNvSpPr/>
          <p:nvPr/>
        </p:nvSpPr>
        <p:spPr>
          <a:xfrm>
            <a:off x="803563" y="5351440"/>
            <a:ext cx="11000509" cy="523220"/>
          </a:xfrm>
          <a:prstGeom prst="rect">
            <a:avLst/>
          </a:prstGeom>
        </p:spPr>
        <p:txBody>
          <a:bodyPr wrap="square">
            <a:spAutoFit/>
          </a:bodyPr>
          <a:lstStyle/>
          <a:p>
            <a:r>
              <a:rPr lang="en-US" sz="2800" dirty="0"/>
              <a:t> x = </a:t>
            </a:r>
            <a:r>
              <a:rPr lang="en-US" sz="2800" dirty="0" err="1"/>
              <a:t>threading.Thread</a:t>
            </a:r>
            <a:r>
              <a:rPr lang="en-US" sz="2800" dirty="0"/>
              <a:t>(target=</a:t>
            </a:r>
            <a:r>
              <a:rPr lang="en-US" sz="2800" dirty="0" err="1"/>
              <a:t>thread_function</a:t>
            </a:r>
            <a:r>
              <a:rPr lang="en-US" sz="2800" dirty="0"/>
              <a:t>, </a:t>
            </a:r>
            <a:r>
              <a:rPr lang="en-US" sz="2800" dirty="0" err="1"/>
              <a:t>args</a:t>
            </a:r>
            <a:r>
              <a:rPr lang="en-US" sz="2800" dirty="0"/>
              <a:t>=(1,), daemon=True)</a:t>
            </a:r>
            <a:endParaRPr lang="ru-RU" sz="2800" dirty="0"/>
          </a:p>
        </p:txBody>
      </p:sp>
    </p:spTree>
    <p:extLst>
      <p:ext uri="{BB962C8B-B14F-4D97-AF65-F5344CB8AC3E}">
        <p14:creationId xmlns:p14="http://schemas.microsoft.com/office/powerpoint/2010/main" val="1270054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idx="4294967295"/>
          </p:nvPr>
        </p:nvSpPr>
        <p:spPr>
          <a:xfrm>
            <a:off x="0" y="0"/>
            <a:ext cx="10058400" cy="742950"/>
          </a:xfrm>
        </p:spPr>
        <p:txBody>
          <a:bodyPr>
            <a:normAutofit/>
          </a:bodyPr>
          <a:lstStyle/>
          <a:p>
            <a:r>
              <a:rPr lang="ru-RU" dirty="0"/>
              <a:t>Применение потоков - </a:t>
            </a:r>
            <a:r>
              <a:rPr lang="en-US" dirty="0" smtClean="0"/>
              <a:t>threading</a:t>
            </a:r>
            <a:endParaRPr lang="ru-RU"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25" y="911319"/>
            <a:ext cx="10361851" cy="5588872"/>
          </a:xfrm>
          <a:prstGeom prst="rect">
            <a:avLst/>
          </a:prstGeom>
        </p:spPr>
      </p:pic>
    </p:spTree>
    <p:extLst>
      <p:ext uri="{BB962C8B-B14F-4D97-AF65-F5344CB8AC3E}">
        <p14:creationId xmlns:p14="http://schemas.microsoft.com/office/powerpoint/2010/main" val="3197573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idx="4294967295"/>
          </p:nvPr>
        </p:nvSpPr>
        <p:spPr>
          <a:xfrm>
            <a:off x="0" y="0"/>
            <a:ext cx="10058400" cy="742950"/>
          </a:xfrm>
        </p:spPr>
        <p:txBody>
          <a:bodyPr>
            <a:normAutofit/>
          </a:bodyPr>
          <a:lstStyle/>
          <a:p>
            <a:r>
              <a:rPr lang="ru-RU" dirty="0"/>
              <a:t>Применение потоков - </a:t>
            </a:r>
            <a:r>
              <a:rPr lang="en-US" dirty="0" smtClean="0"/>
              <a:t>threading</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35" y="935769"/>
            <a:ext cx="11228898" cy="5365640"/>
          </a:xfrm>
          <a:prstGeom prst="rect">
            <a:avLst/>
          </a:prstGeom>
        </p:spPr>
      </p:pic>
    </p:spTree>
    <p:extLst>
      <p:ext uri="{BB962C8B-B14F-4D97-AF65-F5344CB8AC3E}">
        <p14:creationId xmlns:p14="http://schemas.microsoft.com/office/powerpoint/2010/main" val="1251853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idx="4294967295"/>
          </p:nvPr>
        </p:nvSpPr>
        <p:spPr>
          <a:xfrm>
            <a:off x="0" y="0"/>
            <a:ext cx="10058400" cy="742950"/>
          </a:xfrm>
        </p:spPr>
        <p:txBody>
          <a:bodyPr>
            <a:normAutofit/>
          </a:bodyPr>
          <a:lstStyle/>
          <a:p>
            <a:r>
              <a:rPr lang="ru-RU" dirty="0"/>
              <a:t>Применение потоков - </a:t>
            </a:r>
            <a:r>
              <a:rPr lang="en-US" dirty="0" smtClean="0"/>
              <a:t>threading</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40" y="742950"/>
            <a:ext cx="6272547" cy="2397815"/>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9017" y="371475"/>
            <a:ext cx="2938766" cy="4489782"/>
          </a:xfrm>
          <a:prstGeom prst="rect">
            <a:avLst/>
          </a:prstGeom>
        </p:spPr>
      </p:pic>
      <p:pic>
        <p:nvPicPr>
          <p:cNvPr id="5" name="Рисунок 4"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939" y="3140765"/>
            <a:ext cx="5222563" cy="3574246"/>
          </a:xfrm>
          <a:prstGeom prst="rect">
            <a:avLst/>
          </a:prstGeom>
        </p:spPr>
      </p:pic>
    </p:spTree>
    <p:extLst>
      <p:ext uri="{BB962C8B-B14F-4D97-AF65-F5344CB8AC3E}">
        <p14:creationId xmlns:p14="http://schemas.microsoft.com/office/powerpoint/2010/main" val="2037064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69801" y="0"/>
            <a:ext cx="10058400" cy="742949"/>
          </a:xfrm>
        </p:spPr>
        <p:txBody>
          <a:bodyPr>
            <a:normAutofit/>
          </a:bodyPr>
          <a:lstStyle/>
          <a:p>
            <a:r>
              <a:rPr lang="ru-RU" dirty="0"/>
              <a:t>Применение потоков - </a:t>
            </a:r>
            <a:r>
              <a:rPr lang="en-US" dirty="0" smtClean="0"/>
              <a:t>threading</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0520" y="3264908"/>
            <a:ext cx="1251480" cy="3284279"/>
          </a:xfrm>
          <a:prstGeom prst="rect">
            <a:avLst/>
          </a:prstGeom>
        </p:spPr>
      </p:pic>
      <p:sp>
        <p:nvSpPr>
          <p:cNvPr id="5" name="Прямоугольник 4"/>
          <p:cNvSpPr/>
          <p:nvPr/>
        </p:nvSpPr>
        <p:spPr>
          <a:xfrm>
            <a:off x="9223513" y="164312"/>
            <a:ext cx="2968487" cy="646331"/>
          </a:xfrm>
          <a:prstGeom prst="rect">
            <a:avLst/>
          </a:prstGeom>
        </p:spPr>
        <p:txBody>
          <a:bodyPr wrap="square">
            <a:spAutoFit/>
          </a:bodyPr>
          <a:lstStyle/>
          <a:p>
            <a:r>
              <a:rPr lang="ru-RU" dirty="0"/>
              <a:t>у параллельных потоков нет определенного </a:t>
            </a:r>
            <a:r>
              <a:rPr lang="ru-RU" dirty="0" smtClean="0"/>
              <a:t>порядка</a:t>
            </a:r>
            <a:endParaRPr lang="ru-RU" dirty="0"/>
          </a:p>
        </p:txBody>
      </p:sp>
      <p:sp>
        <p:nvSpPr>
          <p:cNvPr id="6" name="Прямоугольник 5"/>
          <p:cNvSpPr/>
          <p:nvPr/>
        </p:nvSpPr>
        <p:spPr>
          <a:xfrm>
            <a:off x="7423504" y="6488668"/>
            <a:ext cx="4514056" cy="369332"/>
          </a:xfrm>
          <a:prstGeom prst="rect">
            <a:avLst/>
          </a:prstGeom>
        </p:spPr>
        <p:txBody>
          <a:bodyPr wrap="none">
            <a:spAutoFit/>
          </a:bodyPr>
          <a:lstStyle/>
          <a:p>
            <a:r>
              <a:rPr lang="ru-RU" dirty="0"/>
              <a:t>Общее время работы:  2.0030429363250732</a:t>
            </a:r>
          </a:p>
        </p:txBody>
      </p:sp>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801" y="742949"/>
            <a:ext cx="7505513" cy="5592344"/>
          </a:xfrm>
          <a:prstGeom prst="rect">
            <a:avLst/>
          </a:prstGeom>
        </p:spPr>
      </p:pic>
      <p:pic>
        <p:nvPicPr>
          <p:cNvPr id="9" name="Рисунок 8"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6187" y="907261"/>
            <a:ext cx="5984030" cy="2538171"/>
          </a:xfrm>
          <a:prstGeom prst="rect">
            <a:avLst/>
          </a:prstGeom>
        </p:spPr>
      </p:pic>
    </p:spTree>
    <p:extLst>
      <p:ext uri="{BB962C8B-B14F-4D97-AF65-F5344CB8AC3E}">
        <p14:creationId xmlns:p14="http://schemas.microsoft.com/office/powerpoint/2010/main" val="173439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1" y="0"/>
            <a:ext cx="10058400" cy="742949"/>
          </a:xfrm>
        </p:spPr>
        <p:txBody>
          <a:bodyPr>
            <a:normAutofit/>
          </a:bodyPr>
          <a:lstStyle/>
          <a:p>
            <a:r>
              <a:rPr lang="ru-RU" dirty="0"/>
              <a:t>Применение потоков - </a:t>
            </a:r>
            <a:r>
              <a:rPr lang="en-US" dirty="0" smtClean="0"/>
              <a:t>threading</a:t>
            </a:r>
            <a:endParaRPr lang="ru-RU" dirty="0"/>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01" y="742948"/>
            <a:ext cx="9298287" cy="5981701"/>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3151" y="1547733"/>
            <a:ext cx="1981242" cy="3683872"/>
          </a:xfrm>
          <a:prstGeom prst="rect">
            <a:avLst/>
          </a:prstGeom>
        </p:spPr>
      </p:pic>
      <p:sp>
        <p:nvSpPr>
          <p:cNvPr id="2" name="Прямоугольник 1"/>
          <p:cNvSpPr/>
          <p:nvPr/>
        </p:nvSpPr>
        <p:spPr>
          <a:xfrm>
            <a:off x="8150087" y="822175"/>
            <a:ext cx="3794306" cy="646331"/>
          </a:xfrm>
          <a:prstGeom prst="rect">
            <a:avLst/>
          </a:prstGeom>
        </p:spPr>
        <p:txBody>
          <a:bodyPr wrap="square">
            <a:spAutoFit/>
          </a:bodyPr>
          <a:lstStyle/>
          <a:p>
            <a:r>
              <a:rPr lang="ru-RU" dirty="0"/>
              <a:t>главный поток теперь не ждет завершения работы других потоков</a:t>
            </a:r>
          </a:p>
        </p:txBody>
      </p:sp>
    </p:spTree>
    <p:extLst>
      <p:ext uri="{BB962C8B-B14F-4D97-AF65-F5344CB8AC3E}">
        <p14:creationId xmlns:p14="http://schemas.microsoft.com/office/powerpoint/2010/main" val="8352204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0" y="0"/>
            <a:ext cx="11776425" cy="742949"/>
          </a:xfrm>
        </p:spPr>
        <p:txBody>
          <a:bodyPr>
            <a:normAutofit/>
          </a:bodyPr>
          <a:lstStyle/>
          <a:p>
            <a:r>
              <a:rPr lang="ru-RU" dirty="0"/>
              <a:t>Применение потоков </a:t>
            </a:r>
            <a:r>
              <a:rPr lang="ru-RU" dirty="0" smtClean="0"/>
              <a:t>– </a:t>
            </a:r>
            <a:r>
              <a:rPr lang="en-US" dirty="0" smtClean="0"/>
              <a:t>threading</a:t>
            </a:r>
            <a:r>
              <a:rPr lang="ru-RU" dirty="0" smtClean="0"/>
              <a:t> - функции</a:t>
            </a:r>
            <a:endParaRPr lang="ru-RU" dirty="0"/>
          </a:p>
        </p:txBody>
      </p:sp>
      <p:sp>
        <p:nvSpPr>
          <p:cNvPr id="6" name="Прямоугольник 5"/>
          <p:cNvSpPr/>
          <p:nvPr/>
        </p:nvSpPr>
        <p:spPr>
          <a:xfrm>
            <a:off x="269800" y="1859340"/>
            <a:ext cx="11398740" cy="4401205"/>
          </a:xfrm>
          <a:prstGeom prst="rect">
            <a:avLst/>
          </a:prstGeom>
        </p:spPr>
        <p:txBody>
          <a:bodyPr wrap="square">
            <a:spAutoFit/>
          </a:bodyPr>
          <a:lstStyle/>
          <a:p>
            <a:r>
              <a:rPr lang="en-US" sz="2800" b="1" dirty="0" err="1"/>
              <a:t>threading.active_count</a:t>
            </a:r>
            <a:r>
              <a:rPr lang="en-US" sz="2800" b="1" dirty="0"/>
              <a:t>() </a:t>
            </a:r>
            <a:r>
              <a:rPr lang="ru-RU" sz="2800" dirty="0"/>
              <a:t>количество живых потоков,</a:t>
            </a:r>
          </a:p>
          <a:p>
            <a:r>
              <a:rPr lang="en-US" sz="2800" b="1" dirty="0"/>
              <a:t>threading.current_thread() </a:t>
            </a:r>
            <a:r>
              <a:rPr lang="ru-RU" sz="2800" dirty="0"/>
              <a:t>текущий поток,</a:t>
            </a:r>
          </a:p>
          <a:p>
            <a:r>
              <a:rPr lang="en-US" sz="2800" b="1" dirty="0" err="1"/>
              <a:t>threading.excepthook</a:t>
            </a:r>
            <a:r>
              <a:rPr lang="en-US" sz="2800" b="1" dirty="0"/>
              <a:t>() </a:t>
            </a:r>
            <a:r>
              <a:rPr lang="ru-RU" sz="2800" dirty="0"/>
              <a:t>обрабатывает </a:t>
            </a:r>
            <a:r>
              <a:rPr lang="ru-RU" sz="2800" dirty="0" err="1"/>
              <a:t>неперехваченные</a:t>
            </a:r>
            <a:r>
              <a:rPr lang="ru-RU" sz="2800" dirty="0"/>
              <a:t> исключения в потоках,</a:t>
            </a:r>
          </a:p>
          <a:p>
            <a:r>
              <a:rPr lang="en-US" sz="2800" b="1" dirty="0" err="1"/>
              <a:t>threading.get_ident</a:t>
            </a:r>
            <a:r>
              <a:rPr lang="en-US" sz="2800" b="1" dirty="0"/>
              <a:t>() </a:t>
            </a:r>
            <a:r>
              <a:rPr lang="ru-RU" sz="2800" dirty="0"/>
              <a:t>идентификатор текущего потока,</a:t>
            </a:r>
          </a:p>
          <a:p>
            <a:r>
              <a:rPr lang="en-US" sz="2800" b="1" dirty="0" err="1"/>
              <a:t>threading.get_native_id</a:t>
            </a:r>
            <a:r>
              <a:rPr lang="en-US" sz="2800" b="1" dirty="0"/>
              <a:t>() </a:t>
            </a:r>
            <a:r>
              <a:rPr lang="ru-RU" sz="2800" dirty="0"/>
              <a:t>интегральный идентификатор текущего потока,</a:t>
            </a:r>
          </a:p>
          <a:p>
            <a:r>
              <a:rPr lang="en-US" sz="2800" b="1" dirty="0"/>
              <a:t>threading.enumerate() </a:t>
            </a:r>
            <a:r>
              <a:rPr lang="ru-RU" sz="2800" dirty="0"/>
              <a:t>список объектов всех живых потоков,</a:t>
            </a:r>
          </a:p>
          <a:p>
            <a:r>
              <a:rPr lang="en-US" sz="2800" b="1" dirty="0"/>
              <a:t>threading.main_thread() </a:t>
            </a:r>
            <a:r>
              <a:rPr lang="ru-RU" sz="2800" dirty="0"/>
              <a:t>объект основной потока,</a:t>
            </a:r>
          </a:p>
          <a:p>
            <a:r>
              <a:rPr lang="en-US" sz="2800" b="1" dirty="0" err="1"/>
              <a:t>threading.TIMEOUT_MAX</a:t>
            </a:r>
            <a:r>
              <a:rPr lang="en-US" sz="2800" dirty="0"/>
              <a:t> </a:t>
            </a:r>
            <a:r>
              <a:rPr lang="ru-RU" sz="2800" dirty="0"/>
              <a:t>максимально значение для тайм-аута блокировки.</a:t>
            </a:r>
          </a:p>
        </p:txBody>
      </p:sp>
    </p:spTree>
    <p:extLst>
      <p:ext uri="{BB962C8B-B14F-4D97-AF65-F5344CB8AC3E}">
        <p14:creationId xmlns:p14="http://schemas.microsoft.com/office/powerpoint/2010/main" val="393575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0" y="0"/>
            <a:ext cx="11776425" cy="742949"/>
          </a:xfrm>
        </p:spPr>
        <p:txBody>
          <a:bodyPr>
            <a:normAutofit/>
          </a:bodyPr>
          <a:lstStyle/>
          <a:p>
            <a:r>
              <a:rPr lang="ru-RU" dirty="0"/>
              <a:t>Применение потоков </a:t>
            </a:r>
            <a:r>
              <a:rPr lang="ru-RU" dirty="0" smtClean="0"/>
              <a:t>– </a:t>
            </a:r>
            <a:r>
              <a:rPr lang="en-US" dirty="0" smtClean="0"/>
              <a:t>threading</a:t>
            </a:r>
            <a:r>
              <a:rPr lang="ru-RU" dirty="0" smtClean="0"/>
              <a:t> - функции</a:t>
            </a:r>
            <a:endParaRPr lang="ru-RU" dirty="0"/>
          </a:p>
        </p:txBody>
      </p:sp>
      <p:sp>
        <p:nvSpPr>
          <p:cNvPr id="2" name="Прямоугольник 1"/>
          <p:cNvSpPr/>
          <p:nvPr/>
        </p:nvSpPr>
        <p:spPr>
          <a:xfrm>
            <a:off x="611978" y="742949"/>
            <a:ext cx="10201796" cy="954107"/>
          </a:xfrm>
          <a:prstGeom prst="rect">
            <a:avLst/>
          </a:prstGeom>
        </p:spPr>
        <p:txBody>
          <a:bodyPr wrap="square">
            <a:spAutoFit/>
          </a:bodyPr>
          <a:lstStyle/>
          <a:p>
            <a:r>
              <a:rPr lang="ru-RU" sz="2800" b="1" dirty="0">
                <a:solidFill>
                  <a:srgbClr val="111111"/>
                </a:solidFill>
                <a:latin typeface="Verdana" panose="020B0604030504040204" pitchFamily="34" charset="0"/>
              </a:rPr>
              <a:t>threading.active_count</a:t>
            </a:r>
            <a:r>
              <a:rPr lang="ru-RU" sz="2800" b="1" dirty="0" smtClean="0">
                <a:solidFill>
                  <a:srgbClr val="111111"/>
                </a:solidFill>
                <a:latin typeface="Verdana" panose="020B0604030504040204" pitchFamily="34" charset="0"/>
              </a:rPr>
              <a:t>() - </a:t>
            </a:r>
            <a:r>
              <a:rPr lang="ru-RU" sz="2800" dirty="0" smtClean="0">
                <a:solidFill>
                  <a:srgbClr val="222222"/>
                </a:solidFill>
                <a:latin typeface="Verdana" panose="020B0604030504040204" pitchFamily="34" charset="0"/>
              </a:rPr>
              <a:t>возвращает </a:t>
            </a:r>
            <a:r>
              <a:rPr lang="ru-RU" sz="2800" dirty="0">
                <a:solidFill>
                  <a:srgbClr val="222222"/>
                </a:solidFill>
                <a:latin typeface="Verdana" panose="020B0604030504040204" pitchFamily="34" charset="0"/>
              </a:rPr>
              <a:t>количество исполняемых на текущий момент </a:t>
            </a:r>
            <a:r>
              <a:rPr lang="ru-RU" sz="2800" dirty="0" smtClean="0">
                <a:solidFill>
                  <a:srgbClr val="222222"/>
                </a:solidFill>
                <a:latin typeface="Verdana" panose="020B0604030504040204" pitchFamily="34" charset="0"/>
              </a:rPr>
              <a:t>потоков</a:t>
            </a:r>
            <a:endParaRPr lang="ru-RU" sz="2800" b="0" i="0" dirty="0">
              <a:solidFill>
                <a:srgbClr val="222222"/>
              </a:solidFill>
              <a:effectLst/>
              <a:latin typeface="Verdana" panose="020B0604030504040204" pitchFamily="34" charset="0"/>
            </a:endParaRP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6082"/>
            <a:ext cx="8075394" cy="4286302"/>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043" y="1856082"/>
            <a:ext cx="3209864" cy="4499672"/>
          </a:xfrm>
          <a:prstGeom prst="rect">
            <a:avLst/>
          </a:prstGeom>
        </p:spPr>
      </p:pic>
    </p:spTree>
    <p:extLst>
      <p:ext uri="{BB962C8B-B14F-4D97-AF65-F5344CB8AC3E}">
        <p14:creationId xmlns:p14="http://schemas.microsoft.com/office/powerpoint/2010/main" val="907614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0" y="0"/>
            <a:ext cx="11776425" cy="742949"/>
          </a:xfrm>
        </p:spPr>
        <p:txBody>
          <a:bodyPr>
            <a:normAutofit/>
          </a:bodyPr>
          <a:lstStyle/>
          <a:p>
            <a:r>
              <a:rPr lang="ru-RU" dirty="0"/>
              <a:t>Применение потоков </a:t>
            </a:r>
            <a:r>
              <a:rPr lang="ru-RU" dirty="0" smtClean="0"/>
              <a:t>– </a:t>
            </a:r>
            <a:r>
              <a:rPr lang="en-US" dirty="0" smtClean="0"/>
              <a:t>threading</a:t>
            </a:r>
            <a:r>
              <a:rPr lang="ru-RU" dirty="0" smtClean="0"/>
              <a:t> - функции</a:t>
            </a:r>
            <a:endParaRPr lang="ru-RU" dirty="0"/>
          </a:p>
        </p:txBody>
      </p:sp>
      <p:sp>
        <p:nvSpPr>
          <p:cNvPr id="2" name="Прямоугольник 1"/>
          <p:cNvSpPr/>
          <p:nvPr/>
        </p:nvSpPr>
        <p:spPr>
          <a:xfrm>
            <a:off x="611978" y="742949"/>
            <a:ext cx="10201796" cy="954107"/>
          </a:xfrm>
          <a:prstGeom prst="rect">
            <a:avLst/>
          </a:prstGeom>
        </p:spPr>
        <p:txBody>
          <a:bodyPr wrap="square">
            <a:spAutoFit/>
          </a:bodyPr>
          <a:lstStyle/>
          <a:p>
            <a:r>
              <a:rPr lang="ru-RU" sz="2800" b="1" dirty="0">
                <a:solidFill>
                  <a:srgbClr val="111111"/>
                </a:solidFill>
                <a:latin typeface="Verdana" panose="020B0604030504040204" pitchFamily="34" charset="0"/>
              </a:rPr>
              <a:t>threading.active_count</a:t>
            </a:r>
            <a:r>
              <a:rPr lang="ru-RU" sz="2800" b="1" dirty="0" smtClean="0">
                <a:solidFill>
                  <a:srgbClr val="111111"/>
                </a:solidFill>
                <a:latin typeface="Verdana" panose="020B0604030504040204" pitchFamily="34" charset="0"/>
              </a:rPr>
              <a:t>() - </a:t>
            </a:r>
            <a:r>
              <a:rPr lang="ru-RU" sz="2800" dirty="0" smtClean="0">
                <a:solidFill>
                  <a:srgbClr val="222222"/>
                </a:solidFill>
                <a:latin typeface="Verdana" panose="020B0604030504040204" pitchFamily="34" charset="0"/>
              </a:rPr>
              <a:t>возвращает </a:t>
            </a:r>
            <a:r>
              <a:rPr lang="ru-RU" sz="2800" dirty="0">
                <a:solidFill>
                  <a:srgbClr val="222222"/>
                </a:solidFill>
                <a:latin typeface="Verdana" panose="020B0604030504040204" pitchFamily="34" charset="0"/>
              </a:rPr>
              <a:t>количество исполняемых на текущий момент </a:t>
            </a:r>
            <a:r>
              <a:rPr lang="ru-RU" sz="2800" dirty="0" smtClean="0">
                <a:solidFill>
                  <a:srgbClr val="222222"/>
                </a:solidFill>
                <a:latin typeface="Verdana" panose="020B0604030504040204" pitchFamily="34" charset="0"/>
              </a:rPr>
              <a:t>потоков</a:t>
            </a:r>
            <a:endParaRPr lang="ru-RU" sz="2800" b="0" i="0" dirty="0">
              <a:solidFill>
                <a:srgbClr val="222222"/>
              </a:solidFill>
              <a:effectLst/>
              <a:latin typeface="Verdana" panose="020B0604030504040204" pitchFamily="34" charset="0"/>
            </a:endParaRP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00" y="1697056"/>
            <a:ext cx="3049870" cy="4908162"/>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389" y="1697056"/>
            <a:ext cx="4556003" cy="4253947"/>
          </a:xfrm>
          <a:prstGeom prst="rect">
            <a:avLst/>
          </a:prstGeom>
        </p:spPr>
      </p:pic>
      <p:sp>
        <p:nvSpPr>
          <p:cNvPr id="6" name="Прямоугольник 5"/>
          <p:cNvSpPr/>
          <p:nvPr/>
        </p:nvSpPr>
        <p:spPr>
          <a:xfrm>
            <a:off x="3611218" y="6211669"/>
            <a:ext cx="8580782" cy="646331"/>
          </a:xfrm>
          <a:prstGeom prst="rect">
            <a:avLst/>
          </a:prstGeom>
        </p:spPr>
        <p:txBody>
          <a:bodyPr wrap="square">
            <a:spAutoFit/>
          </a:bodyPr>
          <a:lstStyle/>
          <a:p>
            <a:r>
              <a:rPr lang="ru-RU" dirty="0"/>
              <a:t>после запуска всех потоков счетчик показывает число 11, а не 10. Причина в том, что основной поток также учитывается наравне с 10 остальными.</a:t>
            </a:r>
          </a:p>
        </p:txBody>
      </p:sp>
    </p:spTree>
    <p:extLst>
      <p:ext uri="{BB962C8B-B14F-4D97-AF65-F5344CB8AC3E}">
        <p14:creationId xmlns:p14="http://schemas.microsoft.com/office/powerpoint/2010/main" val="17148545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0" y="0"/>
            <a:ext cx="11776425" cy="742949"/>
          </a:xfrm>
        </p:spPr>
        <p:txBody>
          <a:bodyPr>
            <a:normAutofit/>
          </a:bodyPr>
          <a:lstStyle/>
          <a:p>
            <a:r>
              <a:rPr lang="ru-RU" dirty="0"/>
              <a:t>Применение потоков </a:t>
            </a:r>
            <a:r>
              <a:rPr lang="ru-RU" dirty="0" smtClean="0"/>
              <a:t>– </a:t>
            </a:r>
            <a:r>
              <a:rPr lang="en-US" dirty="0" smtClean="0"/>
              <a:t>threading</a:t>
            </a:r>
            <a:r>
              <a:rPr lang="ru-RU" dirty="0" smtClean="0"/>
              <a:t> - функции</a:t>
            </a:r>
            <a:endParaRPr lang="ru-RU" dirty="0"/>
          </a:p>
        </p:txBody>
      </p:sp>
      <p:sp>
        <p:nvSpPr>
          <p:cNvPr id="2" name="Прямоугольник 1"/>
          <p:cNvSpPr/>
          <p:nvPr/>
        </p:nvSpPr>
        <p:spPr>
          <a:xfrm>
            <a:off x="269800" y="742949"/>
            <a:ext cx="11339104" cy="954107"/>
          </a:xfrm>
          <a:prstGeom prst="rect">
            <a:avLst/>
          </a:prstGeom>
        </p:spPr>
        <p:txBody>
          <a:bodyPr wrap="square">
            <a:spAutoFit/>
          </a:bodyPr>
          <a:lstStyle/>
          <a:p>
            <a:r>
              <a:rPr lang="en-US" sz="2800" b="1" dirty="0">
                <a:solidFill>
                  <a:srgbClr val="111111"/>
                </a:solidFill>
                <a:latin typeface="Verdana" panose="020B0604030504040204" pitchFamily="34" charset="0"/>
              </a:rPr>
              <a:t>threading.current_thread</a:t>
            </a:r>
            <a:r>
              <a:rPr lang="en-US" sz="2800" b="1" dirty="0" smtClean="0">
                <a:solidFill>
                  <a:srgbClr val="111111"/>
                </a:solidFill>
                <a:latin typeface="Verdana" panose="020B0604030504040204" pitchFamily="34" charset="0"/>
              </a:rPr>
              <a:t>() </a:t>
            </a:r>
            <a:r>
              <a:rPr lang="ru-RU" sz="2800" b="1" dirty="0" smtClean="0">
                <a:solidFill>
                  <a:srgbClr val="111111"/>
                </a:solidFill>
                <a:latin typeface="Verdana" panose="020B0604030504040204" pitchFamily="34" charset="0"/>
              </a:rPr>
              <a:t>- </a:t>
            </a:r>
            <a:r>
              <a:rPr lang="ru-RU" sz="2800" dirty="0">
                <a:solidFill>
                  <a:srgbClr val="222222"/>
                </a:solidFill>
                <a:latin typeface="Verdana" panose="020B0604030504040204" pitchFamily="34" charset="0"/>
              </a:rPr>
              <a:t>возвращает исполняемый прямо сейчас </a:t>
            </a:r>
            <a:r>
              <a:rPr lang="ru-RU" sz="2800" dirty="0" smtClean="0">
                <a:solidFill>
                  <a:srgbClr val="222222"/>
                </a:solidFill>
                <a:latin typeface="Verdana" panose="020B0604030504040204" pitchFamily="34" charset="0"/>
              </a:rPr>
              <a:t>поток </a:t>
            </a:r>
            <a:endParaRPr lang="ru-RU" sz="2800" b="0" i="0" dirty="0">
              <a:solidFill>
                <a:srgbClr val="222222"/>
              </a:solidFill>
              <a:effectLst/>
              <a:latin typeface="Verdana" panose="020B0604030504040204" pitchFamily="34" charset="0"/>
            </a:endParaRP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00" y="2127944"/>
            <a:ext cx="9615659" cy="4113830"/>
          </a:xfrm>
          <a:prstGeom prst="rect">
            <a:avLst/>
          </a:prstGeom>
        </p:spPr>
      </p:pic>
    </p:spTree>
    <p:extLst>
      <p:ext uri="{BB962C8B-B14F-4D97-AF65-F5344CB8AC3E}">
        <p14:creationId xmlns:p14="http://schemas.microsoft.com/office/powerpoint/2010/main" val="3931231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84312" y="720445"/>
            <a:ext cx="11403496" cy="5139869"/>
          </a:xfrm>
          <a:prstGeom prst="rect">
            <a:avLst/>
          </a:prstGeom>
        </p:spPr>
        <p:txBody>
          <a:bodyPr wrap="square">
            <a:spAutoFit/>
          </a:bodyPr>
          <a:lstStyle/>
          <a:p>
            <a:r>
              <a:rPr lang="ru-RU" sz="2800" dirty="0" smtClean="0"/>
              <a:t>Чтобы обеспечить работу  </a:t>
            </a:r>
            <a:r>
              <a:rPr lang="ru-RU" sz="2800" dirty="0"/>
              <a:t>над несколькими вычислениями одновременно в одной </a:t>
            </a:r>
            <a:r>
              <a:rPr lang="ru-RU" sz="2800" dirty="0" smtClean="0"/>
              <a:t>программе можно использовать:</a:t>
            </a:r>
          </a:p>
          <a:p>
            <a:endParaRPr lang="ru-RU" sz="2800" dirty="0" smtClean="0"/>
          </a:p>
          <a:p>
            <a:pPr marL="457200" indent="-457200">
              <a:spcAft>
                <a:spcPts val="1200"/>
              </a:spcAft>
              <a:buFont typeface="Arial" panose="020B0604020202020204" pitchFamily="34" charset="0"/>
              <a:buChar char="•"/>
            </a:pPr>
            <a:r>
              <a:rPr lang="ru-RU" sz="2800" dirty="0" err="1" smtClean="0"/>
              <a:t>многопоточность</a:t>
            </a:r>
            <a:r>
              <a:rPr lang="ru-RU" sz="2800" dirty="0" smtClean="0"/>
              <a:t> </a:t>
            </a:r>
            <a:r>
              <a:rPr lang="ru-RU" sz="2800" b="1" dirty="0" err="1"/>
              <a:t>threading</a:t>
            </a:r>
            <a:r>
              <a:rPr lang="ru-RU" sz="2800" dirty="0"/>
              <a:t>, позволяя нескольким потокам работать по очереди.</a:t>
            </a:r>
          </a:p>
          <a:p>
            <a:pPr marL="457200" indent="-457200">
              <a:spcAft>
                <a:spcPts val="1200"/>
              </a:spcAft>
              <a:buFont typeface="Arial" panose="020B0604020202020204" pitchFamily="34" charset="0"/>
              <a:buChar char="•"/>
            </a:pPr>
            <a:r>
              <a:rPr lang="ru-RU" sz="2800" dirty="0" smtClean="0"/>
              <a:t>несколько </a:t>
            </a:r>
            <a:r>
              <a:rPr lang="ru-RU" sz="2800" dirty="0"/>
              <a:t>ядер процессора </a:t>
            </a:r>
            <a:r>
              <a:rPr lang="ru-RU" sz="2800" b="1" dirty="0" err="1"/>
              <a:t>multiprocessing</a:t>
            </a:r>
            <a:r>
              <a:rPr lang="ru-RU" sz="2800" dirty="0"/>
              <a:t>. Делать сразу несколько вычислений, используя несколько ядер процессора. Это и называется параллелизмом.</a:t>
            </a:r>
          </a:p>
          <a:p>
            <a:pPr marL="457200" indent="-457200">
              <a:spcAft>
                <a:spcPts val="1200"/>
              </a:spcAft>
              <a:buFont typeface="Arial" panose="020B0604020202020204" pitchFamily="34" charset="0"/>
              <a:buChar char="•"/>
            </a:pPr>
            <a:r>
              <a:rPr lang="ru-RU" sz="2800" dirty="0" smtClean="0"/>
              <a:t>асинхронный </a:t>
            </a:r>
            <a:r>
              <a:rPr lang="ru-RU" sz="2800" dirty="0"/>
              <a:t>ввод-вывод с модулем </a:t>
            </a:r>
            <a:r>
              <a:rPr lang="ru-RU" sz="2800" b="1" dirty="0" err="1"/>
              <a:t>asyncio</a:t>
            </a:r>
            <a:r>
              <a:rPr lang="ru-RU" sz="2800" dirty="0"/>
              <a:t>. Запуская какую то задачу, продолжать делать другие вычисления, вместо ожидания ответа от сетевого подключения или от операций чтения/записи.</a:t>
            </a:r>
          </a:p>
        </p:txBody>
      </p:sp>
    </p:spTree>
    <p:extLst>
      <p:ext uri="{BB962C8B-B14F-4D97-AF65-F5344CB8AC3E}">
        <p14:creationId xmlns:p14="http://schemas.microsoft.com/office/powerpoint/2010/main" val="4199114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0" y="0"/>
            <a:ext cx="11776425" cy="742949"/>
          </a:xfrm>
        </p:spPr>
        <p:txBody>
          <a:bodyPr>
            <a:normAutofit/>
          </a:bodyPr>
          <a:lstStyle/>
          <a:p>
            <a:r>
              <a:rPr lang="ru-RU" dirty="0"/>
              <a:t>Применение потоков </a:t>
            </a:r>
            <a:r>
              <a:rPr lang="ru-RU" dirty="0" smtClean="0"/>
              <a:t>– </a:t>
            </a:r>
            <a:r>
              <a:rPr lang="en-US" dirty="0" smtClean="0"/>
              <a:t>threading</a:t>
            </a:r>
            <a:r>
              <a:rPr lang="ru-RU" dirty="0" smtClean="0"/>
              <a:t> - функции</a:t>
            </a:r>
            <a:endParaRPr lang="ru-RU" dirty="0"/>
          </a:p>
        </p:txBody>
      </p:sp>
      <p:sp>
        <p:nvSpPr>
          <p:cNvPr id="2" name="Прямоугольник 1"/>
          <p:cNvSpPr/>
          <p:nvPr/>
        </p:nvSpPr>
        <p:spPr>
          <a:xfrm>
            <a:off x="269800" y="742949"/>
            <a:ext cx="11339104" cy="954107"/>
          </a:xfrm>
          <a:prstGeom prst="rect">
            <a:avLst/>
          </a:prstGeom>
        </p:spPr>
        <p:txBody>
          <a:bodyPr wrap="square">
            <a:spAutoFit/>
          </a:bodyPr>
          <a:lstStyle/>
          <a:p>
            <a:r>
              <a:rPr lang="en-US" sz="2800" b="1" dirty="0">
                <a:solidFill>
                  <a:srgbClr val="111111"/>
                </a:solidFill>
                <a:latin typeface="Verdana" panose="020B0604030504040204" pitchFamily="34" charset="0"/>
              </a:rPr>
              <a:t>threading.current_thread</a:t>
            </a:r>
            <a:r>
              <a:rPr lang="en-US" sz="2800" b="1" dirty="0" smtClean="0">
                <a:solidFill>
                  <a:srgbClr val="111111"/>
                </a:solidFill>
                <a:latin typeface="Verdana" panose="020B0604030504040204" pitchFamily="34" charset="0"/>
              </a:rPr>
              <a:t>() </a:t>
            </a:r>
            <a:r>
              <a:rPr lang="ru-RU" sz="2800" b="1" dirty="0" smtClean="0">
                <a:solidFill>
                  <a:srgbClr val="111111"/>
                </a:solidFill>
                <a:latin typeface="Verdana" panose="020B0604030504040204" pitchFamily="34" charset="0"/>
              </a:rPr>
              <a:t>- </a:t>
            </a:r>
            <a:r>
              <a:rPr lang="ru-RU" sz="2800" dirty="0">
                <a:solidFill>
                  <a:srgbClr val="222222"/>
                </a:solidFill>
                <a:latin typeface="Verdana" panose="020B0604030504040204" pitchFamily="34" charset="0"/>
              </a:rPr>
              <a:t>возвращает исполняемый прямо сейчас </a:t>
            </a:r>
            <a:r>
              <a:rPr lang="ru-RU" sz="2800" dirty="0" smtClean="0">
                <a:solidFill>
                  <a:srgbClr val="222222"/>
                </a:solidFill>
                <a:latin typeface="Verdana" panose="020B0604030504040204" pitchFamily="34" charset="0"/>
              </a:rPr>
              <a:t>поток </a:t>
            </a:r>
            <a:endParaRPr lang="ru-RU" sz="2800" b="0" i="0" dirty="0">
              <a:solidFill>
                <a:srgbClr val="222222"/>
              </a:solidFill>
              <a:effectLst/>
              <a:latin typeface="Verdana" panose="020B0604030504040204" pitchFamily="34" charset="0"/>
            </a:endParaRP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25" y="2127944"/>
            <a:ext cx="9988385" cy="4153586"/>
          </a:xfrm>
          <a:prstGeom prst="rect">
            <a:avLst/>
          </a:prstGeom>
        </p:spPr>
      </p:pic>
    </p:spTree>
    <p:extLst>
      <p:ext uri="{BB962C8B-B14F-4D97-AF65-F5344CB8AC3E}">
        <p14:creationId xmlns:p14="http://schemas.microsoft.com/office/powerpoint/2010/main" val="1342415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0" y="0"/>
            <a:ext cx="11776425" cy="742949"/>
          </a:xfrm>
        </p:spPr>
        <p:txBody>
          <a:bodyPr>
            <a:normAutofit/>
          </a:bodyPr>
          <a:lstStyle/>
          <a:p>
            <a:r>
              <a:rPr lang="ru-RU" dirty="0"/>
              <a:t>Применение потоков </a:t>
            </a:r>
            <a:r>
              <a:rPr lang="ru-RU" dirty="0" smtClean="0"/>
              <a:t>– </a:t>
            </a:r>
            <a:r>
              <a:rPr lang="en-US" dirty="0" smtClean="0"/>
              <a:t>threading</a:t>
            </a:r>
            <a:r>
              <a:rPr lang="ru-RU" dirty="0" smtClean="0"/>
              <a:t> - функции</a:t>
            </a:r>
            <a:endParaRPr lang="ru-RU" dirty="0"/>
          </a:p>
        </p:txBody>
      </p:sp>
      <p:sp>
        <p:nvSpPr>
          <p:cNvPr id="2" name="Прямоугольник 1"/>
          <p:cNvSpPr/>
          <p:nvPr/>
        </p:nvSpPr>
        <p:spPr>
          <a:xfrm>
            <a:off x="269800" y="742949"/>
            <a:ext cx="11339104" cy="2677656"/>
          </a:xfrm>
          <a:prstGeom prst="rect">
            <a:avLst/>
          </a:prstGeom>
        </p:spPr>
        <p:txBody>
          <a:bodyPr wrap="square">
            <a:spAutoFit/>
          </a:bodyPr>
          <a:lstStyle/>
          <a:p>
            <a:r>
              <a:rPr lang="en-US" sz="2800" b="1" dirty="0">
                <a:solidFill>
                  <a:srgbClr val="111111"/>
                </a:solidFill>
                <a:latin typeface="Verdana" panose="020B0604030504040204" pitchFamily="34" charset="0"/>
              </a:rPr>
              <a:t>threading.main_thread</a:t>
            </a:r>
            <a:r>
              <a:rPr lang="en-US" sz="2800" b="1" dirty="0" smtClean="0">
                <a:solidFill>
                  <a:srgbClr val="111111"/>
                </a:solidFill>
                <a:latin typeface="Verdana" panose="020B0604030504040204" pitchFamily="34" charset="0"/>
              </a:rPr>
              <a:t>()</a:t>
            </a:r>
            <a:r>
              <a:rPr lang="ru-RU" sz="2800" b="1" dirty="0" smtClean="0">
                <a:solidFill>
                  <a:srgbClr val="111111"/>
                </a:solidFill>
                <a:latin typeface="Verdana" panose="020B0604030504040204" pitchFamily="34" charset="0"/>
              </a:rPr>
              <a:t> - </a:t>
            </a:r>
            <a:r>
              <a:rPr lang="ru-RU" sz="2800" dirty="0"/>
              <a:t>возвращает основной поток программы. Именно из него создаются новые потоки</a:t>
            </a:r>
            <a:r>
              <a:rPr lang="ru-RU" sz="2800" dirty="0" smtClean="0"/>
              <a:t>.</a:t>
            </a:r>
          </a:p>
          <a:p>
            <a:r>
              <a:rPr lang="ru-RU" sz="2800" dirty="0"/>
              <a:t>В нормальных условиях основным потоком является поток, из которого был запущен интерпретатор </a:t>
            </a:r>
            <a:r>
              <a:rPr lang="ru-RU" sz="2800" dirty="0" smtClean="0"/>
              <a:t>Python</a:t>
            </a:r>
            <a:r>
              <a:rPr lang="en-US" sz="2800" dirty="0" smtClean="0"/>
              <a:t>. </a:t>
            </a:r>
          </a:p>
          <a:p>
            <a:r>
              <a:rPr lang="ru-RU" sz="2800" dirty="0" smtClean="0"/>
              <a:t>Основной </a:t>
            </a:r>
            <a:r>
              <a:rPr lang="ru-RU" sz="2800" dirty="0"/>
              <a:t>поток в каждом процессе Python всегда имеет имя «</a:t>
            </a:r>
            <a:r>
              <a:rPr lang="ru-RU" sz="2800" dirty="0" err="1"/>
              <a:t>MainThread</a:t>
            </a:r>
            <a:r>
              <a:rPr lang="ru-RU" sz="2800" dirty="0"/>
              <a:t>» и не является потоком демона (фоновым).</a:t>
            </a:r>
            <a:endParaRPr lang="ru-RU" sz="2800" b="0" i="0" dirty="0">
              <a:solidFill>
                <a:srgbClr val="222222"/>
              </a:solidFill>
              <a:effectLst/>
              <a:latin typeface="Verdana" panose="020B0604030504040204" pitchFamily="34" charset="0"/>
            </a:endParaRP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19" y="3577357"/>
            <a:ext cx="5796293" cy="982422"/>
          </a:xfrm>
          <a:prstGeom prst="rect">
            <a:avLst/>
          </a:prstGeom>
        </p:spPr>
      </p:pic>
      <p:sp>
        <p:nvSpPr>
          <p:cNvPr id="6" name="Прямоугольник 5"/>
          <p:cNvSpPr/>
          <p:nvPr/>
        </p:nvSpPr>
        <p:spPr>
          <a:xfrm>
            <a:off x="361719" y="4981958"/>
            <a:ext cx="7206653" cy="584775"/>
          </a:xfrm>
          <a:prstGeom prst="rect">
            <a:avLst/>
          </a:prstGeom>
        </p:spPr>
        <p:txBody>
          <a:bodyPr wrap="none">
            <a:spAutoFit/>
          </a:bodyPr>
          <a:lstStyle/>
          <a:p>
            <a:r>
              <a:rPr lang="en-US" sz="3200" dirty="0"/>
              <a:t>&lt;_MainThread(MainThread, started 736)&gt;</a:t>
            </a:r>
            <a:endParaRPr lang="ru-RU" sz="3200" dirty="0"/>
          </a:p>
        </p:txBody>
      </p:sp>
    </p:spTree>
    <p:extLst>
      <p:ext uri="{BB962C8B-B14F-4D97-AF65-F5344CB8AC3E}">
        <p14:creationId xmlns:p14="http://schemas.microsoft.com/office/powerpoint/2010/main" val="27573421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0" y="0"/>
            <a:ext cx="11776425" cy="742949"/>
          </a:xfrm>
        </p:spPr>
        <p:txBody>
          <a:bodyPr>
            <a:normAutofit/>
          </a:bodyPr>
          <a:lstStyle/>
          <a:p>
            <a:r>
              <a:rPr lang="ru-RU" dirty="0"/>
              <a:t>Применение потоков </a:t>
            </a:r>
            <a:r>
              <a:rPr lang="ru-RU" dirty="0" smtClean="0"/>
              <a:t>– </a:t>
            </a:r>
            <a:r>
              <a:rPr lang="en-US" dirty="0" smtClean="0"/>
              <a:t>threading</a:t>
            </a:r>
            <a:r>
              <a:rPr lang="ru-RU" dirty="0" smtClean="0"/>
              <a:t> - функции</a:t>
            </a:r>
            <a:endParaRPr lang="ru-RU" dirty="0"/>
          </a:p>
        </p:txBody>
      </p:sp>
      <p:sp>
        <p:nvSpPr>
          <p:cNvPr id="2" name="Прямоугольник 1"/>
          <p:cNvSpPr/>
          <p:nvPr/>
        </p:nvSpPr>
        <p:spPr>
          <a:xfrm>
            <a:off x="269800" y="742949"/>
            <a:ext cx="11339104" cy="954107"/>
          </a:xfrm>
          <a:prstGeom prst="rect">
            <a:avLst/>
          </a:prstGeom>
        </p:spPr>
        <p:txBody>
          <a:bodyPr wrap="square">
            <a:spAutoFit/>
          </a:bodyPr>
          <a:lstStyle/>
          <a:p>
            <a:r>
              <a:rPr lang="en-US" sz="2800" b="1" dirty="0">
                <a:solidFill>
                  <a:srgbClr val="111111"/>
                </a:solidFill>
                <a:latin typeface="Verdana" panose="020B0604030504040204" pitchFamily="34" charset="0"/>
              </a:rPr>
              <a:t>threading.enumerate</a:t>
            </a:r>
            <a:r>
              <a:rPr lang="en-US" sz="2800" b="1" dirty="0" smtClean="0">
                <a:solidFill>
                  <a:srgbClr val="111111"/>
                </a:solidFill>
                <a:latin typeface="Verdana" panose="020B0604030504040204" pitchFamily="34" charset="0"/>
              </a:rPr>
              <a:t>() </a:t>
            </a:r>
            <a:r>
              <a:rPr lang="ru-RU" sz="2800" b="1" dirty="0" smtClean="0">
                <a:solidFill>
                  <a:srgbClr val="111111"/>
                </a:solidFill>
                <a:latin typeface="Verdana" panose="020B0604030504040204" pitchFamily="34" charset="0"/>
              </a:rPr>
              <a:t>- </a:t>
            </a:r>
            <a:r>
              <a:rPr lang="ru-RU" sz="2800" dirty="0"/>
              <a:t>возвращает список всех активных потоков</a:t>
            </a:r>
            <a:endParaRPr lang="ru-RU" sz="2800" b="0" i="0" dirty="0">
              <a:solidFill>
                <a:srgbClr val="222222"/>
              </a:solidFill>
              <a:effectLst/>
              <a:latin typeface="Verdana" panose="020B0604030504040204" pitchFamily="34" charset="0"/>
            </a:endParaRP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00" y="1839846"/>
            <a:ext cx="6385886" cy="1261163"/>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800" y="3586565"/>
            <a:ext cx="4410333" cy="468599"/>
          </a:xfrm>
          <a:prstGeom prst="rect">
            <a:avLst/>
          </a:prstGeom>
        </p:spPr>
      </p:pic>
    </p:spTree>
    <p:extLst>
      <p:ext uri="{BB962C8B-B14F-4D97-AF65-F5344CB8AC3E}">
        <p14:creationId xmlns:p14="http://schemas.microsoft.com/office/powerpoint/2010/main" val="2464867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9800" y="0"/>
            <a:ext cx="11776425" cy="742949"/>
          </a:xfrm>
        </p:spPr>
        <p:txBody>
          <a:bodyPr>
            <a:normAutofit/>
          </a:bodyPr>
          <a:lstStyle/>
          <a:p>
            <a:r>
              <a:rPr lang="ru-RU" dirty="0"/>
              <a:t>Применение потоков </a:t>
            </a:r>
            <a:r>
              <a:rPr lang="ru-RU" dirty="0" smtClean="0"/>
              <a:t>– </a:t>
            </a:r>
            <a:r>
              <a:rPr lang="en-US" dirty="0" smtClean="0"/>
              <a:t>threading</a:t>
            </a:r>
            <a:r>
              <a:rPr lang="ru-RU" dirty="0" smtClean="0"/>
              <a:t> - функции</a:t>
            </a:r>
            <a:endParaRPr lang="ru-RU" dirty="0"/>
          </a:p>
        </p:txBody>
      </p:sp>
      <p:sp>
        <p:nvSpPr>
          <p:cNvPr id="2" name="Прямоугольник 1"/>
          <p:cNvSpPr/>
          <p:nvPr/>
        </p:nvSpPr>
        <p:spPr>
          <a:xfrm>
            <a:off x="269800" y="742949"/>
            <a:ext cx="11339104" cy="1384995"/>
          </a:xfrm>
          <a:prstGeom prst="rect">
            <a:avLst/>
          </a:prstGeom>
        </p:spPr>
        <p:txBody>
          <a:bodyPr wrap="square">
            <a:spAutoFit/>
          </a:bodyPr>
          <a:lstStyle/>
          <a:p>
            <a:r>
              <a:rPr lang="en-US" sz="2800" b="1" dirty="0" err="1">
                <a:solidFill>
                  <a:srgbClr val="111111"/>
                </a:solidFill>
                <a:latin typeface="Verdana" panose="020B0604030504040204" pitchFamily="34" charset="0"/>
              </a:rPr>
              <a:t>threading.Timer</a:t>
            </a:r>
            <a:r>
              <a:rPr lang="en-US" sz="2800" b="1" dirty="0" smtClean="0">
                <a:solidFill>
                  <a:srgbClr val="111111"/>
                </a:solidFill>
                <a:latin typeface="Verdana" panose="020B0604030504040204" pitchFamily="34" charset="0"/>
              </a:rPr>
              <a:t>() </a:t>
            </a:r>
            <a:r>
              <a:rPr lang="ru-RU" sz="2800" b="1" dirty="0" smtClean="0">
                <a:solidFill>
                  <a:srgbClr val="111111"/>
                </a:solidFill>
                <a:latin typeface="Verdana" panose="020B0604030504040204" pitchFamily="34" charset="0"/>
              </a:rPr>
              <a:t>- </a:t>
            </a:r>
            <a:r>
              <a:rPr lang="ru-RU" sz="2800" dirty="0"/>
              <a:t>используется для создания нового потока и указания времени, через которое он должен запуститься. После запуска поток вызывает определенную функцию.</a:t>
            </a:r>
            <a:endParaRPr lang="ru-RU" sz="2800" b="0" i="0" dirty="0">
              <a:solidFill>
                <a:srgbClr val="222222"/>
              </a:solidFill>
              <a:effectLst/>
              <a:latin typeface="Verdana" panose="020B0604030504040204" pitchFamily="34" charset="0"/>
            </a:endParaRPr>
          </a:p>
        </p:txBody>
      </p:sp>
      <p:sp>
        <p:nvSpPr>
          <p:cNvPr id="3" name="Прямоугольник 2"/>
          <p:cNvSpPr/>
          <p:nvPr/>
        </p:nvSpPr>
        <p:spPr>
          <a:xfrm>
            <a:off x="798665" y="5152648"/>
            <a:ext cx="3723199" cy="523220"/>
          </a:xfrm>
          <a:prstGeom prst="rect">
            <a:avLst/>
          </a:prstGeom>
        </p:spPr>
        <p:txBody>
          <a:bodyPr wrap="none">
            <a:spAutoFit/>
          </a:bodyPr>
          <a:lstStyle/>
          <a:p>
            <a:r>
              <a:rPr lang="ru-RU" sz="2800" b="1" dirty="0"/>
              <a:t>Вывод через 5 секунд!</a:t>
            </a:r>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81" y="2325662"/>
            <a:ext cx="4938358" cy="2425242"/>
          </a:xfrm>
          <a:prstGeom prst="rect">
            <a:avLst/>
          </a:prstGeom>
        </p:spPr>
      </p:pic>
    </p:spTree>
    <p:extLst>
      <p:ext uri="{BB962C8B-B14F-4D97-AF65-F5344CB8AC3E}">
        <p14:creationId xmlns:p14="http://schemas.microsoft.com/office/powerpoint/2010/main" val="2660355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2652" y="170121"/>
            <a:ext cx="11807898" cy="1220529"/>
          </a:xfrm>
        </p:spPr>
        <p:txBody>
          <a:bodyPr>
            <a:normAutofit fontScale="90000"/>
          </a:bodyPr>
          <a:lstStyle/>
          <a:p>
            <a:r>
              <a:rPr lang="ru-RU" dirty="0" smtClean="0"/>
              <a:t>Параллелизм- стандартная библиотека модуль </a:t>
            </a:r>
            <a:r>
              <a:rPr lang="en-US" dirty="0" smtClean="0"/>
              <a:t>multiprocessing</a:t>
            </a:r>
            <a:r>
              <a:rPr lang="ru-RU" dirty="0" smtClean="0"/>
              <a:t> – класс </a:t>
            </a:r>
            <a:r>
              <a:rPr lang="en-US" dirty="0" smtClean="0"/>
              <a:t>Process</a:t>
            </a:r>
            <a:r>
              <a:rPr lang="ru-RU" dirty="0" smtClean="0"/>
              <a:t> –   конструктор </a:t>
            </a:r>
            <a:endParaRPr lang="ru-RU" dirty="0"/>
          </a:p>
        </p:txBody>
      </p:sp>
      <p:sp>
        <p:nvSpPr>
          <p:cNvPr id="4" name="Прямоугольник 3"/>
          <p:cNvSpPr/>
          <p:nvPr/>
        </p:nvSpPr>
        <p:spPr>
          <a:xfrm>
            <a:off x="212652" y="3236067"/>
            <a:ext cx="11807898" cy="3147015"/>
          </a:xfrm>
          <a:prstGeom prst="rect">
            <a:avLst/>
          </a:prstGeom>
        </p:spPr>
        <p:txBody>
          <a:bodyPr wrap="square">
            <a:spAutoFit/>
          </a:bodyPr>
          <a:lstStyle/>
          <a:p>
            <a:r>
              <a:rPr lang="ru-RU" sz="2800" dirty="0"/>
              <a:t>Модуль многопроцессорной обработки </a:t>
            </a:r>
            <a:r>
              <a:rPr lang="ru-RU" sz="2800" dirty="0" smtClean="0"/>
              <a:t>данных позволяет </a:t>
            </a:r>
            <a:r>
              <a:rPr lang="ru-RU" sz="2800" dirty="0"/>
              <a:t>организовать параллелизм вычислений за счет создания </a:t>
            </a:r>
            <a:r>
              <a:rPr lang="ru-RU" sz="2800" dirty="0" err="1" smtClean="0"/>
              <a:t>подпроцессов</a:t>
            </a:r>
            <a:r>
              <a:rPr lang="ru-RU" sz="2800" dirty="0" smtClean="0"/>
              <a:t> </a:t>
            </a:r>
            <a:r>
              <a:rPr lang="ru-RU" sz="2800" dirty="0"/>
              <a:t>и </a:t>
            </a:r>
            <a:r>
              <a:rPr lang="ru-RU" sz="2800" dirty="0" smtClean="0"/>
              <a:t>использования </a:t>
            </a:r>
            <a:r>
              <a:rPr lang="ru-RU" sz="2800" dirty="0"/>
              <a:t>ядра процессора вместо потоков</a:t>
            </a:r>
            <a:r>
              <a:rPr lang="ru-RU" sz="2800" dirty="0" smtClean="0"/>
              <a:t>.</a:t>
            </a:r>
            <a:endParaRPr lang="en-US" sz="2800" dirty="0"/>
          </a:p>
          <a:p>
            <a:r>
              <a:rPr lang="ru-RU" sz="2000" i="1" dirty="0"/>
              <a:t># узнаем количество ядер у процессора</a:t>
            </a:r>
            <a:endParaRPr lang="ru-RU" sz="2000" dirty="0"/>
          </a:p>
          <a:p>
            <a:r>
              <a:rPr lang="ru-RU" sz="2800" dirty="0"/>
              <a:t>    </a:t>
            </a:r>
            <a:r>
              <a:rPr lang="en-US" sz="2800" dirty="0" err="1"/>
              <a:t>n_proc</a:t>
            </a:r>
            <a:r>
              <a:rPr lang="en-US" sz="2800" dirty="0"/>
              <a:t> = </a:t>
            </a:r>
            <a:r>
              <a:rPr lang="en-US" sz="2800" b="1" dirty="0" err="1"/>
              <a:t>multiprocessing</a:t>
            </a:r>
            <a:r>
              <a:rPr lang="en-US" sz="2800" dirty="0" err="1"/>
              <a:t>.cpu_count</a:t>
            </a:r>
            <a:r>
              <a:rPr lang="en-US" sz="2800" dirty="0"/>
              <a:t>()</a:t>
            </a:r>
          </a:p>
          <a:p>
            <a:endParaRPr lang="ru-RU" sz="1050" dirty="0" smtClean="0"/>
          </a:p>
          <a:p>
            <a:r>
              <a:rPr lang="ru-RU" sz="2800" dirty="0" smtClean="0"/>
              <a:t>Т.к</a:t>
            </a:r>
            <a:r>
              <a:rPr lang="ru-RU" sz="2800" dirty="0"/>
              <a:t>. каждый процесс выполняется независимо от других, этот метод параллелизма позволяет избежать проблем с GIL. </a:t>
            </a:r>
          </a:p>
        </p:txBody>
      </p:sp>
      <p:sp>
        <p:nvSpPr>
          <p:cNvPr id="7" name="Прямоугольник 6"/>
          <p:cNvSpPr/>
          <p:nvPr/>
        </p:nvSpPr>
        <p:spPr>
          <a:xfrm>
            <a:off x="212652" y="1534552"/>
            <a:ext cx="11201400" cy="1077218"/>
          </a:xfrm>
          <a:prstGeom prst="rect">
            <a:avLst/>
          </a:prstGeom>
        </p:spPr>
        <p:txBody>
          <a:bodyPr wrap="square">
            <a:spAutoFit/>
          </a:bodyPr>
          <a:lstStyle/>
          <a:p>
            <a:r>
              <a:rPr lang="en-US" sz="3200" dirty="0" err="1" smtClean="0"/>
              <a:t>multiprocessing.Process</a:t>
            </a:r>
            <a:r>
              <a:rPr lang="en-US" sz="3200" dirty="0" smtClean="0"/>
              <a:t>(group=None</a:t>
            </a:r>
            <a:r>
              <a:rPr lang="en-US" sz="3200" dirty="0"/>
              <a:t>, target=None, name=None, </a:t>
            </a:r>
            <a:r>
              <a:rPr lang="en-US" sz="3200" dirty="0" err="1"/>
              <a:t>args</a:t>
            </a:r>
            <a:r>
              <a:rPr lang="en-US" sz="3200" dirty="0"/>
              <a:t>=(), </a:t>
            </a:r>
            <a:r>
              <a:rPr lang="en-US" sz="3200" dirty="0" err="1"/>
              <a:t>kwargs</a:t>
            </a:r>
            <a:r>
              <a:rPr lang="en-US" sz="3200" dirty="0"/>
              <a:t>={}, *, daemon=None)</a:t>
            </a:r>
            <a:endParaRPr lang="ru-RU" sz="3200" dirty="0"/>
          </a:p>
        </p:txBody>
      </p:sp>
      <p:sp>
        <p:nvSpPr>
          <p:cNvPr id="2" name="Прямоугольник 1"/>
          <p:cNvSpPr/>
          <p:nvPr/>
        </p:nvSpPr>
        <p:spPr>
          <a:xfrm>
            <a:off x="212652" y="2589736"/>
            <a:ext cx="11201400" cy="646331"/>
          </a:xfrm>
          <a:prstGeom prst="rect">
            <a:avLst/>
          </a:prstGeom>
        </p:spPr>
        <p:txBody>
          <a:bodyPr wrap="square">
            <a:spAutoFit/>
          </a:bodyPr>
          <a:lstStyle/>
          <a:p>
            <a:r>
              <a:rPr lang="ru-RU" dirty="0" err="1"/>
              <a:t>daemon</a:t>
            </a:r>
            <a:r>
              <a:rPr lang="ru-RU" dirty="0"/>
              <a:t> позволяет создавать служебные </a:t>
            </a:r>
            <a:r>
              <a:rPr lang="ru-RU" dirty="0" smtClean="0"/>
              <a:t>процессы, которые </a:t>
            </a:r>
            <a:r>
              <a:rPr lang="ru-RU" dirty="0"/>
              <a:t>завершаются вместе с родительским процессом и не могут порождать свои </a:t>
            </a:r>
            <a:r>
              <a:rPr lang="ru-RU" dirty="0" err="1"/>
              <a:t>подпроцессы</a:t>
            </a:r>
            <a:r>
              <a:rPr lang="ru-RU" dirty="0"/>
              <a:t>.</a:t>
            </a:r>
          </a:p>
        </p:txBody>
      </p:sp>
    </p:spTree>
    <p:extLst>
      <p:ext uri="{BB962C8B-B14F-4D97-AF65-F5344CB8AC3E}">
        <p14:creationId xmlns:p14="http://schemas.microsoft.com/office/powerpoint/2010/main" val="1565721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3"/>
            <a:ext cx="11807825" cy="744537"/>
          </a:xfrm>
        </p:spPr>
        <p:txBody>
          <a:bodyPr>
            <a:normAutofit/>
          </a:bodyPr>
          <a:lstStyle/>
          <a:p>
            <a:r>
              <a:rPr lang="ru-RU" dirty="0" smtClean="0"/>
              <a:t>Параллелизм- </a:t>
            </a:r>
            <a:r>
              <a:rPr lang="en-US" dirty="0" smtClean="0"/>
              <a:t>multiprocessing</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1086922"/>
            <a:ext cx="10159938" cy="5279371"/>
          </a:xfrm>
          <a:prstGeom prst="rect">
            <a:avLst/>
          </a:prstGeom>
        </p:spPr>
      </p:pic>
      <p:sp>
        <p:nvSpPr>
          <p:cNvPr id="7" name="Прямоугольник 6"/>
          <p:cNvSpPr/>
          <p:nvPr/>
        </p:nvSpPr>
        <p:spPr>
          <a:xfrm>
            <a:off x="10544112" y="1224799"/>
            <a:ext cx="1647887" cy="4801314"/>
          </a:xfrm>
          <a:prstGeom prst="rect">
            <a:avLst/>
          </a:prstGeom>
        </p:spPr>
        <p:txBody>
          <a:bodyPr wrap="square">
            <a:spAutoFit/>
          </a:bodyPr>
          <a:lstStyle/>
          <a:p>
            <a:r>
              <a:rPr lang="ru-RU" dirty="0"/>
              <a:t>Для того, чтобы произвести 80 циклов вычислений функции </a:t>
            </a:r>
            <a:r>
              <a:rPr lang="ru-RU" dirty="0" err="1"/>
              <a:t>heavy</a:t>
            </a:r>
            <a:r>
              <a:rPr lang="ru-RU" dirty="0"/>
              <a:t>(), узнаем сколько процессор имеет ядер, а потом поделим циклы вычислений на количество ядер.</a:t>
            </a:r>
          </a:p>
        </p:txBody>
      </p:sp>
    </p:spTree>
    <p:extLst>
      <p:ext uri="{BB962C8B-B14F-4D97-AF65-F5344CB8AC3E}">
        <p14:creationId xmlns:p14="http://schemas.microsoft.com/office/powerpoint/2010/main" val="219520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3"/>
            <a:ext cx="11807825" cy="744537"/>
          </a:xfrm>
        </p:spPr>
        <p:txBody>
          <a:bodyPr>
            <a:normAutofit/>
          </a:bodyPr>
          <a:lstStyle/>
          <a:p>
            <a:r>
              <a:rPr lang="ru-RU" dirty="0" smtClean="0"/>
              <a:t>Параллелизм- </a:t>
            </a:r>
            <a:r>
              <a:rPr lang="en-US" dirty="0" smtClean="0"/>
              <a:t>multiprocessing</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4" y="914400"/>
            <a:ext cx="9851365" cy="5382883"/>
          </a:xfrm>
          <a:prstGeom prst="rect">
            <a:avLst/>
          </a:prstGeom>
        </p:spPr>
      </p:pic>
    </p:spTree>
    <p:extLst>
      <p:ext uri="{BB962C8B-B14F-4D97-AF65-F5344CB8AC3E}">
        <p14:creationId xmlns:p14="http://schemas.microsoft.com/office/powerpoint/2010/main" val="1384099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3"/>
            <a:ext cx="11807825" cy="744537"/>
          </a:xfrm>
        </p:spPr>
        <p:txBody>
          <a:bodyPr>
            <a:normAutofit/>
          </a:bodyPr>
          <a:lstStyle/>
          <a:p>
            <a:r>
              <a:rPr lang="ru-RU" dirty="0" smtClean="0"/>
              <a:t>Параллелизм- </a:t>
            </a:r>
            <a:r>
              <a:rPr lang="en-US" dirty="0" smtClean="0"/>
              <a:t>multiprocessing</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91" y="1037073"/>
            <a:ext cx="9878583" cy="4811636"/>
          </a:xfrm>
          <a:prstGeom prst="rect">
            <a:avLst/>
          </a:prstGeom>
        </p:spPr>
      </p:pic>
    </p:spTree>
    <p:extLst>
      <p:ext uri="{BB962C8B-B14F-4D97-AF65-F5344CB8AC3E}">
        <p14:creationId xmlns:p14="http://schemas.microsoft.com/office/powerpoint/2010/main" val="124389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3"/>
            <a:ext cx="11807825" cy="744537"/>
          </a:xfrm>
        </p:spPr>
        <p:txBody>
          <a:bodyPr>
            <a:normAutofit/>
          </a:bodyPr>
          <a:lstStyle/>
          <a:p>
            <a:r>
              <a:rPr lang="ru-RU" dirty="0" smtClean="0"/>
              <a:t>Параллелизм- </a:t>
            </a:r>
            <a:r>
              <a:rPr lang="en-US" dirty="0" smtClean="0"/>
              <a:t>multiprocessing</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914400"/>
            <a:ext cx="2100233" cy="5789830"/>
          </a:xfrm>
          <a:prstGeom prst="rect">
            <a:avLst/>
          </a:prstGeom>
        </p:spPr>
      </p:pic>
      <p:pic>
        <p:nvPicPr>
          <p:cNvPr id="3" name="Рисунок 2"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1431" y="914400"/>
            <a:ext cx="7032051" cy="4951562"/>
          </a:xfrm>
          <a:prstGeom prst="rect">
            <a:avLst/>
          </a:prstGeom>
        </p:spPr>
      </p:pic>
    </p:spTree>
    <p:extLst>
      <p:ext uri="{BB962C8B-B14F-4D97-AF65-F5344CB8AC3E}">
        <p14:creationId xmlns:p14="http://schemas.microsoft.com/office/powerpoint/2010/main" val="11191788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2652" y="170121"/>
            <a:ext cx="11807898" cy="744279"/>
          </a:xfrm>
        </p:spPr>
        <p:txBody>
          <a:bodyPr>
            <a:normAutofit/>
          </a:bodyPr>
          <a:lstStyle/>
          <a:p>
            <a:r>
              <a:rPr lang="ru-RU" dirty="0" smtClean="0"/>
              <a:t>Параллелизм- </a:t>
            </a:r>
            <a:r>
              <a:rPr lang="en-US" dirty="0" smtClean="0"/>
              <a:t>multiprocessing</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37" y="914400"/>
            <a:ext cx="6747444" cy="5772150"/>
          </a:xfrm>
          <a:prstGeom prst="rect">
            <a:avLst/>
          </a:prstGeom>
        </p:spPr>
      </p:pic>
      <p:pic>
        <p:nvPicPr>
          <p:cNvPr id="3" name="Рисунок 2"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769" y="1995441"/>
            <a:ext cx="3817781" cy="1471659"/>
          </a:xfrm>
          <a:prstGeom prst="rect">
            <a:avLst/>
          </a:prstGeom>
        </p:spPr>
      </p:pic>
    </p:spTree>
    <p:extLst>
      <p:ext uri="{BB962C8B-B14F-4D97-AF65-F5344CB8AC3E}">
        <p14:creationId xmlns:p14="http://schemas.microsoft.com/office/powerpoint/2010/main" val="2043647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12650" y="1017793"/>
            <a:ext cx="11793819" cy="5324535"/>
          </a:xfrm>
          <a:prstGeom prst="rect">
            <a:avLst/>
          </a:prstGeom>
        </p:spPr>
        <p:txBody>
          <a:bodyPr wrap="square">
            <a:spAutoFit/>
          </a:bodyPr>
          <a:lstStyle/>
          <a:p>
            <a:r>
              <a:rPr lang="ru-RU" sz="2800" b="1" dirty="0"/>
              <a:t>Процесс</a:t>
            </a:r>
            <a:r>
              <a:rPr lang="ru-RU" sz="2800" dirty="0"/>
              <a:t> - исполняемый экземпляр какой-либо </a:t>
            </a:r>
            <a:r>
              <a:rPr lang="ru-RU" sz="2800" dirty="0" smtClean="0"/>
              <a:t>программы, </a:t>
            </a:r>
          </a:p>
          <a:p>
            <a:r>
              <a:rPr lang="ru-RU" sz="2800" dirty="0" smtClean="0"/>
              <a:t>имеет </a:t>
            </a:r>
            <a:r>
              <a:rPr lang="ru-RU" sz="2800" dirty="0"/>
              <a:t>собственное ядро и следовательно выделенную ему память, которое не используется совместно с другими </a:t>
            </a:r>
            <a:r>
              <a:rPr lang="ru-RU" sz="2800" dirty="0" smtClean="0"/>
              <a:t>процессами,</a:t>
            </a:r>
          </a:p>
          <a:p>
            <a:r>
              <a:rPr lang="ru-RU" sz="2800" dirty="0" smtClean="0"/>
              <a:t>может </a:t>
            </a:r>
            <a:r>
              <a:rPr lang="ru-RU" sz="2800" dirty="0"/>
              <a:t>клонировать себя, создавая два или более экземпляра в одном ядре </a:t>
            </a:r>
            <a:r>
              <a:rPr lang="ru-RU" sz="2800" dirty="0" smtClean="0"/>
              <a:t>процессора,</a:t>
            </a:r>
          </a:p>
          <a:p>
            <a:r>
              <a:rPr lang="ru-RU" sz="2800" dirty="0" smtClean="0"/>
              <a:t>имеет </a:t>
            </a:r>
            <a:r>
              <a:rPr lang="ru-RU" sz="2800" dirty="0"/>
              <a:t>прямой доступ только с своим собственным ресурсам</a:t>
            </a:r>
            <a:r>
              <a:rPr lang="ru-RU" sz="2800" dirty="0" smtClean="0"/>
              <a:t> и состоит </a:t>
            </a:r>
            <a:r>
              <a:rPr lang="ru-RU" sz="2800" dirty="0"/>
              <a:t>из следующих элементов:</a:t>
            </a:r>
          </a:p>
          <a:p>
            <a:pPr marL="457200" indent="-457200">
              <a:buFont typeface="Arial" panose="020B0604020202020204" pitchFamily="34" charset="0"/>
              <a:buChar char="•"/>
            </a:pPr>
            <a:r>
              <a:rPr lang="ru-RU" sz="2400" dirty="0" smtClean="0"/>
              <a:t>образ </a:t>
            </a:r>
            <a:r>
              <a:rPr lang="ru-RU" sz="2400" dirty="0"/>
              <a:t>машинного кода;</a:t>
            </a:r>
          </a:p>
          <a:p>
            <a:pPr marL="457200" indent="-457200">
              <a:buFont typeface="Arial" panose="020B0604020202020204" pitchFamily="34" charset="0"/>
              <a:buChar char="•"/>
            </a:pPr>
            <a:r>
              <a:rPr lang="ru-RU" sz="2400" dirty="0"/>
              <a:t>область памяти, в которую включается исполняемый код, данные процесса (входные и выходные данные), стек вызовов и куча (для хранения динамически создаваемых данных);</a:t>
            </a:r>
          </a:p>
          <a:p>
            <a:pPr marL="457200" indent="-457200">
              <a:buFont typeface="Arial" panose="020B0604020202020204" pitchFamily="34" charset="0"/>
              <a:buChar char="•"/>
            </a:pPr>
            <a:r>
              <a:rPr lang="ru-RU" sz="2400" dirty="0"/>
              <a:t>дескрипторы операционной системы (например, файловые дескрипторы);</a:t>
            </a:r>
          </a:p>
          <a:p>
            <a:pPr marL="457200" indent="-457200">
              <a:buFont typeface="Arial" panose="020B0604020202020204" pitchFamily="34" charset="0"/>
              <a:buChar char="•"/>
            </a:pPr>
            <a:r>
              <a:rPr lang="ru-RU" sz="2400" dirty="0"/>
              <a:t>состояние процесса.</a:t>
            </a:r>
          </a:p>
        </p:txBody>
      </p:sp>
      <p:sp>
        <p:nvSpPr>
          <p:cNvPr id="3" name="Title 1"/>
          <p:cNvSpPr>
            <a:spLocks noGrp="1"/>
          </p:cNvSpPr>
          <p:nvPr>
            <p:ph type="title" idx="4294967295"/>
          </p:nvPr>
        </p:nvSpPr>
        <p:spPr>
          <a:xfrm>
            <a:off x="0" y="169863"/>
            <a:ext cx="10058400" cy="728662"/>
          </a:xfrm>
        </p:spPr>
        <p:txBody>
          <a:bodyPr>
            <a:normAutofit/>
          </a:bodyPr>
          <a:lstStyle/>
          <a:p>
            <a:r>
              <a:rPr lang="ru-RU" dirty="0" smtClean="0"/>
              <a:t>Процесс и поток</a:t>
            </a:r>
            <a:endParaRPr lang="ru-RU" dirty="0"/>
          </a:p>
        </p:txBody>
      </p:sp>
    </p:spTree>
    <p:extLst>
      <p:ext uri="{BB962C8B-B14F-4D97-AF65-F5344CB8AC3E}">
        <p14:creationId xmlns:p14="http://schemas.microsoft.com/office/powerpoint/2010/main" val="3121525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2652" y="170121"/>
            <a:ext cx="11807898" cy="1100539"/>
          </a:xfrm>
        </p:spPr>
        <p:txBody>
          <a:bodyPr>
            <a:normAutofit fontScale="90000"/>
          </a:bodyPr>
          <a:lstStyle/>
          <a:p>
            <a:r>
              <a:rPr lang="ru-RU" dirty="0" smtClean="0"/>
              <a:t>Параллелизм- </a:t>
            </a:r>
            <a:r>
              <a:rPr lang="en-US" dirty="0" smtClean="0"/>
              <a:t>multiprocessing</a:t>
            </a:r>
            <a:r>
              <a:rPr lang="ru-RU" dirty="0" smtClean="0"/>
              <a:t> – контексты и методы запуска</a:t>
            </a:r>
            <a:endParaRPr lang="ru-RU" dirty="0"/>
          </a:p>
        </p:txBody>
      </p:sp>
      <p:sp>
        <p:nvSpPr>
          <p:cNvPr id="5" name="Прямоугольник 4"/>
          <p:cNvSpPr/>
          <p:nvPr/>
        </p:nvSpPr>
        <p:spPr>
          <a:xfrm>
            <a:off x="6899564" y="624329"/>
            <a:ext cx="5603862" cy="646331"/>
          </a:xfrm>
          <a:prstGeom prst="rect">
            <a:avLst/>
          </a:prstGeom>
        </p:spPr>
        <p:txBody>
          <a:bodyPr wrap="square">
            <a:spAutoFit/>
          </a:bodyPr>
          <a:lstStyle/>
          <a:p>
            <a:r>
              <a:rPr lang="ru-RU" dirty="0"/>
              <a:t>В зависимости от платформы </a:t>
            </a:r>
            <a:r>
              <a:rPr lang="ru-RU" dirty="0" err="1"/>
              <a:t>multiprocessing</a:t>
            </a:r>
            <a:r>
              <a:rPr lang="ru-RU" dirty="0"/>
              <a:t> поддерживает три способа запуска процесса</a:t>
            </a:r>
          </a:p>
        </p:txBody>
      </p:sp>
      <p:graphicFrame>
        <p:nvGraphicFramePr>
          <p:cNvPr id="7" name="Таблица 6"/>
          <p:cNvGraphicFramePr>
            <a:graphicFrameLocks noGrp="1"/>
          </p:cNvGraphicFramePr>
          <p:nvPr>
            <p:extLst>
              <p:ext uri="{D42A27DB-BD31-4B8C-83A1-F6EECF244321}">
                <p14:modId xmlns:p14="http://schemas.microsoft.com/office/powerpoint/2010/main" val="958579570"/>
              </p:ext>
            </p:extLst>
          </p:nvPr>
        </p:nvGraphicFramePr>
        <p:xfrm>
          <a:off x="105774" y="1399309"/>
          <a:ext cx="11807898" cy="4998720"/>
        </p:xfrm>
        <a:graphic>
          <a:graphicData uri="http://schemas.openxmlformats.org/drawingml/2006/table">
            <a:tbl>
              <a:tblPr firstRow="1" bandRow="1">
                <a:tableStyleId>{5C22544A-7EE6-4342-B048-85BDC9FD1C3A}</a:tableStyleId>
              </a:tblPr>
              <a:tblGrid>
                <a:gridCol w="856126"/>
                <a:gridCol w="2588821"/>
                <a:gridCol w="6103918"/>
                <a:gridCol w="2259033"/>
              </a:tblGrid>
              <a:tr h="313822">
                <a:tc>
                  <a:txBody>
                    <a:bodyPr/>
                    <a:lstStyle/>
                    <a:p>
                      <a:endParaRPr lang="ru-RU" sz="1600" dirty="0"/>
                    </a:p>
                  </a:txBody>
                  <a:tcPr/>
                </a:tc>
                <a:tc>
                  <a:txBody>
                    <a:bodyPr/>
                    <a:lstStyle/>
                    <a:p>
                      <a:r>
                        <a:rPr lang="ru-RU" sz="1600" dirty="0" smtClean="0"/>
                        <a:t>Родительский</a:t>
                      </a:r>
                      <a:r>
                        <a:rPr lang="ru-RU" sz="1600" baseline="0" dirty="0" smtClean="0"/>
                        <a:t> процесс</a:t>
                      </a:r>
                      <a:endParaRPr lang="ru-RU" sz="1600" dirty="0"/>
                    </a:p>
                  </a:txBody>
                  <a:tcPr/>
                </a:tc>
                <a:tc>
                  <a:txBody>
                    <a:bodyPr/>
                    <a:lstStyle/>
                    <a:p>
                      <a:r>
                        <a:rPr lang="ru-RU" sz="1600" dirty="0" smtClean="0"/>
                        <a:t>Дочерний процесс</a:t>
                      </a:r>
                      <a:endParaRPr lang="ru-RU" sz="1600" dirty="0"/>
                    </a:p>
                  </a:txBody>
                  <a:tcPr/>
                </a:tc>
                <a:tc>
                  <a:txBody>
                    <a:bodyPr/>
                    <a:lstStyle/>
                    <a:p>
                      <a:r>
                        <a:rPr lang="ru-RU" sz="1600" dirty="0" smtClean="0"/>
                        <a:t>Доступен</a:t>
                      </a:r>
                      <a:endParaRPr lang="ru-RU" sz="1600" dirty="0"/>
                    </a:p>
                  </a:txBody>
                  <a:tcPr/>
                </a:tc>
              </a:tr>
              <a:tr h="370840">
                <a:tc>
                  <a:txBody>
                    <a:bodyPr/>
                    <a:lstStyle/>
                    <a:p>
                      <a:r>
                        <a:rPr lang="en-US" sz="2000" b="0" i="1" kern="1200" dirty="0" smtClean="0">
                          <a:solidFill>
                            <a:schemeClr val="lt1"/>
                          </a:solidFill>
                          <a:effectLst/>
                          <a:latin typeface="+mn-lt"/>
                          <a:ea typeface="+mn-ea"/>
                          <a:cs typeface="+mn-cs"/>
                        </a:rPr>
                        <a:t>spawn</a:t>
                      </a:r>
                      <a:endParaRPr lang="ru-RU" sz="2000" dirty="0"/>
                    </a:p>
                  </a:txBody>
                  <a:tcPr/>
                </a:tc>
                <a:tc>
                  <a:txBody>
                    <a:bodyPr/>
                    <a:lstStyle/>
                    <a:p>
                      <a:r>
                        <a:rPr lang="ru-RU" sz="2000" b="0" i="0" kern="1200" dirty="0" smtClean="0">
                          <a:solidFill>
                            <a:schemeClr val="dk1"/>
                          </a:solidFill>
                          <a:effectLst/>
                          <a:latin typeface="+mn-lt"/>
                          <a:ea typeface="+mn-ea"/>
                          <a:cs typeface="+mn-cs"/>
                        </a:rPr>
                        <a:t>запускает новый процесс интерпретатора Python</a:t>
                      </a:r>
                      <a:endParaRPr lang="ru-RU" sz="2000" dirty="0"/>
                    </a:p>
                  </a:txBody>
                  <a:tcPr/>
                </a:tc>
                <a:tc>
                  <a:txBody>
                    <a:bodyPr/>
                    <a:lstStyle/>
                    <a:p>
                      <a:r>
                        <a:rPr lang="ru-RU" sz="2000" b="0" i="0" kern="1200" dirty="0" smtClean="0">
                          <a:solidFill>
                            <a:schemeClr val="dk1"/>
                          </a:solidFill>
                          <a:effectLst/>
                          <a:latin typeface="+mn-lt"/>
                          <a:ea typeface="+mn-ea"/>
                          <a:cs typeface="+mn-cs"/>
                        </a:rPr>
                        <a:t>унаследует только те ресурсы, которые необходимы для выполнения метода </a:t>
                      </a:r>
                      <a:r>
                        <a:rPr lang="ru-RU" sz="2000" b="0" i="0" u="none" strike="noStrike" kern="1200" dirty="0" err="1" smtClean="0">
                          <a:solidFill>
                            <a:schemeClr val="dk1"/>
                          </a:solidFill>
                          <a:effectLst/>
                          <a:latin typeface="+mn-lt"/>
                          <a:ea typeface="+mn-ea"/>
                          <a:cs typeface="+mn-cs"/>
                          <a:hlinkClick r:id="rId3" tooltip="multiprocessing.Process.run"/>
                        </a:rPr>
                        <a:t>run</a:t>
                      </a:r>
                      <a:r>
                        <a:rPr lang="ru-RU" sz="2000" b="0" i="0" u="none" strike="noStrike" kern="1200" dirty="0" smtClean="0">
                          <a:solidFill>
                            <a:schemeClr val="dk1"/>
                          </a:solidFill>
                          <a:effectLst/>
                          <a:latin typeface="+mn-lt"/>
                          <a:ea typeface="+mn-ea"/>
                          <a:cs typeface="+mn-cs"/>
                          <a:hlinkClick r:id="rId3" tooltip="multiprocessing.Process.run"/>
                        </a:rPr>
                        <a:t>()</a:t>
                      </a:r>
                      <a:r>
                        <a:rPr lang="ru-RU" sz="2000" b="0" i="0" kern="1200" dirty="0" smtClean="0">
                          <a:solidFill>
                            <a:schemeClr val="dk1"/>
                          </a:solidFill>
                          <a:effectLst/>
                          <a:latin typeface="+mn-lt"/>
                          <a:ea typeface="+mn-ea"/>
                          <a:cs typeface="+mn-cs"/>
                        </a:rPr>
                        <a:t> объекта процесса. В частности, ненужные файловые дескрипторы и дескрипторы родительского процесса не будут унаследованы. Запуск процесса медленный </a:t>
                      </a:r>
                      <a:endParaRPr lang="ru-RU" sz="2000" dirty="0"/>
                    </a:p>
                  </a:txBody>
                  <a:tcPr/>
                </a:tc>
                <a:tc>
                  <a:txBody>
                    <a:bodyPr/>
                    <a:lstStyle/>
                    <a:p>
                      <a:r>
                        <a:rPr lang="ru-RU" sz="1800" b="0" i="0" kern="1200" dirty="0" err="1" smtClean="0">
                          <a:solidFill>
                            <a:schemeClr val="dk1"/>
                          </a:solidFill>
                          <a:effectLst/>
                          <a:latin typeface="+mn-lt"/>
                          <a:ea typeface="+mn-ea"/>
                          <a:cs typeface="+mn-cs"/>
                        </a:rPr>
                        <a:t>Unix</a:t>
                      </a:r>
                      <a:r>
                        <a:rPr lang="ru-RU" sz="1800" b="0" i="0" kern="1200" dirty="0" smtClean="0">
                          <a:solidFill>
                            <a:schemeClr val="dk1"/>
                          </a:solidFill>
                          <a:effectLst/>
                          <a:latin typeface="+mn-lt"/>
                          <a:ea typeface="+mn-ea"/>
                          <a:cs typeface="+mn-cs"/>
                        </a:rPr>
                        <a:t> и </a:t>
                      </a:r>
                      <a:r>
                        <a:rPr lang="ru-RU" sz="1800" b="0" i="0" kern="1200" dirty="0" err="1" smtClean="0">
                          <a:solidFill>
                            <a:schemeClr val="dk1"/>
                          </a:solidFill>
                          <a:effectLst/>
                          <a:latin typeface="+mn-lt"/>
                          <a:ea typeface="+mn-ea"/>
                          <a:cs typeface="+mn-cs"/>
                        </a:rPr>
                        <a:t>Windows</a:t>
                      </a:r>
                      <a:r>
                        <a:rPr lang="ru-RU" sz="1800" b="0" i="0" kern="1200" dirty="0" smtClean="0">
                          <a:solidFill>
                            <a:schemeClr val="dk1"/>
                          </a:solidFill>
                          <a:effectLst/>
                          <a:latin typeface="+mn-lt"/>
                          <a:ea typeface="+mn-ea"/>
                          <a:cs typeface="+mn-cs"/>
                        </a:rPr>
                        <a:t>. По умолчанию в </a:t>
                      </a:r>
                      <a:r>
                        <a:rPr lang="ru-RU" sz="1800" b="0" i="0" kern="1200" dirty="0" err="1" smtClean="0">
                          <a:solidFill>
                            <a:schemeClr val="dk1"/>
                          </a:solidFill>
                          <a:effectLst/>
                          <a:latin typeface="+mn-lt"/>
                          <a:ea typeface="+mn-ea"/>
                          <a:cs typeface="+mn-cs"/>
                        </a:rPr>
                        <a:t>Windows</a:t>
                      </a:r>
                      <a:r>
                        <a:rPr lang="ru-RU" sz="1800" b="0" i="0" kern="1200" dirty="0" smtClean="0">
                          <a:solidFill>
                            <a:schemeClr val="dk1"/>
                          </a:solidFill>
                          <a:effectLst/>
                          <a:latin typeface="+mn-lt"/>
                          <a:ea typeface="+mn-ea"/>
                          <a:cs typeface="+mn-cs"/>
                        </a:rPr>
                        <a:t> и </a:t>
                      </a:r>
                      <a:r>
                        <a:rPr lang="ru-RU" sz="1800" b="0" i="0" kern="1200" dirty="0" err="1" smtClean="0">
                          <a:solidFill>
                            <a:schemeClr val="dk1"/>
                          </a:solidFill>
                          <a:effectLst/>
                          <a:latin typeface="+mn-lt"/>
                          <a:ea typeface="+mn-ea"/>
                          <a:cs typeface="+mn-cs"/>
                        </a:rPr>
                        <a:t>macOS</a:t>
                      </a:r>
                      <a:endParaRPr lang="ru-RU" sz="1800" dirty="0"/>
                    </a:p>
                  </a:txBody>
                  <a:tcPr/>
                </a:tc>
              </a:tr>
              <a:tr h="370840">
                <a:tc>
                  <a:txBody>
                    <a:bodyPr/>
                    <a:lstStyle/>
                    <a:p>
                      <a:r>
                        <a:rPr lang="en-US" sz="2000" b="0" i="1" kern="1200" dirty="0" smtClean="0">
                          <a:solidFill>
                            <a:schemeClr val="dk1"/>
                          </a:solidFill>
                          <a:effectLst/>
                          <a:latin typeface="+mn-lt"/>
                          <a:ea typeface="+mn-ea"/>
                          <a:cs typeface="+mn-cs"/>
                        </a:rPr>
                        <a:t>fork</a:t>
                      </a:r>
                      <a:endParaRPr lang="ru-RU" sz="2000" dirty="0"/>
                    </a:p>
                  </a:txBody>
                  <a:tcPr/>
                </a:tc>
                <a:tc>
                  <a:txBody>
                    <a:bodyPr/>
                    <a:lstStyle/>
                    <a:p>
                      <a:r>
                        <a:rPr lang="ru-RU" sz="2000" b="0" i="0" kern="1200" dirty="0" smtClean="0">
                          <a:solidFill>
                            <a:schemeClr val="dk1"/>
                          </a:solidFill>
                          <a:effectLst/>
                          <a:latin typeface="+mn-lt"/>
                          <a:ea typeface="+mn-ea"/>
                          <a:cs typeface="+mn-cs"/>
                        </a:rPr>
                        <a:t>использует </a:t>
                      </a:r>
                      <a:r>
                        <a:rPr lang="ru-RU" sz="2000" b="0" i="0" u="none" strike="noStrike" kern="1200" dirty="0" err="1" smtClean="0">
                          <a:solidFill>
                            <a:schemeClr val="dk1"/>
                          </a:solidFill>
                          <a:effectLst/>
                          <a:latin typeface="+mn-lt"/>
                          <a:ea typeface="+mn-ea"/>
                          <a:cs typeface="+mn-cs"/>
                          <a:hlinkClick r:id="rId4" tooltip="os.fork"/>
                        </a:rPr>
                        <a:t>os.fork</a:t>
                      </a:r>
                      <a:r>
                        <a:rPr lang="ru-RU" sz="2000" b="0" i="0" u="none" strike="noStrike" kern="1200" dirty="0" smtClean="0">
                          <a:solidFill>
                            <a:schemeClr val="dk1"/>
                          </a:solidFill>
                          <a:effectLst/>
                          <a:latin typeface="+mn-lt"/>
                          <a:ea typeface="+mn-ea"/>
                          <a:cs typeface="+mn-cs"/>
                          <a:hlinkClick r:id="rId4" tooltip="os.fork"/>
                        </a:rPr>
                        <a:t>()</a:t>
                      </a:r>
                      <a:r>
                        <a:rPr lang="ru-RU" sz="2000" b="0" i="0" kern="1200" dirty="0" smtClean="0">
                          <a:solidFill>
                            <a:schemeClr val="dk1"/>
                          </a:solidFill>
                          <a:effectLst/>
                          <a:latin typeface="+mn-lt"/>
                          <a:ea typeface="+mn-ea"/>
                          <a:cs typeface="+mn-cs"/>
                        </a:rPr>
                        <a:t> для разветвления интерпретатора Python</a:t>
                      </a:r>
                      <a:endParaRPr lang="ru-RU" sz="2000" dirty="0"/>
                    </a:p>
                  </a:txBody>
                  <a:tcPr/>
                </a:tc>
                <a:tc>
                  <a:txBody>
                    <a:bodyPr/>
                    <a:lstStyle/>
                    <a:p>
                      <a:r>
                        <a:rPr lang="ru-RU" sz="2000" b="0" i="0" kern="1200" dirty="0" smtClean="0">
                          <a:solidFill>
                            <a:schemeClr val="dk1"/>
                          </a:solidFill>
                          <a:effectLst/>
                          <a:latin typeface="+mn-lt"/>
                          <a:ea typeface="+mn-ea"/>
                          <a:cs typeface="+mn-cs"/>
                        </a:rPr>
                        <a:t>фактически идентичен родительскому процессу. Все ресурсы родителя наследуются дочерним процессом.  безопасное разветвление многопоточного процесса проблематично</a:t>
                      </a:r>
                      <a:endParaRPr lang="ru-RU" sz="2000" dirty="0"/>
                    </a:p>
                  </a:txBody>
                  <a:tcPr/>
                </a:tc>
                <a:tc>
                  <a:txBody>
                    <a:bodyPr/>
                    <a:lstStyle/>
                    <a:p>
                      <a:r>
                        <a:rPr lang="ru-RU" sz="1800" b="0" i="0" kern="1200" dirty="0" smtClean="0">
                          <a:solidFill>
                            <a:schemeClr val="dk1"/>
                          </a:solidFill>
                          <a:effectLst/>
                          <a:latin typeface="+mn-lt"/>
                          <a:ea typeface="+mn-ea"/>
                          <a:cs typeface="+mn-cs"/>
                        </a:rPr>
                        <a:t>только в </a:t>
                      </a:r>
                      <a:r>
                        <a:rPr lang="en-US" sz="1800" b="0" i="0" kern="1200" dirty="0" smtClean="0">
                          <a:solidFill>
                            <a:schemeClr val="dk1"/>
                          </a:solidFill>
                          <a:effectLst/>
                          <a:latin typeface="+mn-lt"/>
                          <a:ea typeface="+mn-ea"/>
                          <a:cs typeface="+mn-cs"/>
                        </a:rPr>
                        <a:t>Unix</a:t>
                      </a:r>
                      <a:endParaRPr lang="ru-RU" sz="1800" dirty="0"/>
                    </a:p>
                  </a:txBody>
                  <a:tcPr/>
                </a:tc>
              </a:tr>
              <a:tr h="370840">
                <a:tc>
                  <a:txBody>
                    <a:bodyPr/>
                    <a:lstStyle/>
                    <a:p>
                      <a:r>
                        <a:rPr lang="en-US" sz="2000" b="0" i="1" kern="1200" dirty="0" err="1" smtClean="0">
                          <a:solidFill>
                            <a:schemeClr val="dk1"/>
                          </a:solidFill>
                          <a:effectLst/>
                          <a:latin typeface="+mn-lt"/>
                          <a:ea typeface="+mn-ea"/>
                          <a:cs typeface="+mn-cs"/>
                        </a:rPr>
                        <a:t>forkserver</a:t>
                      </a:r>
                      <a:endParaRPr lang="ru-RU" sz="2000" dirty="0"/>
                    </a:p>
                  </a:txBody>
                  <a:tcPr/>
                </a:tc>
                <a:tc gridSpan="2">
                  <a:txBody>
                    <a:bodyPr/>
                    <a:lstStyle/>
                    <a:p>
                      <a:r>
                        <a:rPr lang="ru-RU" sz="2000" b="0" i="0" kern="1200" dirty="0" smtClean="0">
                          <a:solidFill>
                            <a:schemeClr val="dk1"/>
                          </a:solidFill>
                          <a:effectLst/>
                          <a:latin typeface="+mn-lt"/>
                          <a:ea typeface="+mn-ea"/>
                          <a:cs typeface="+mn-cs"/>
                        </a:rPr>
                        <a:t>подключается к серверу и запрашивает у него </a:t>
                      </a:r>
                      <a:r>
                        <a:rPr lang="ru-RU" sz="1800" b="0" i="0" kern="1200" dirty="0" smtClean="0">
                          <a:solidFill>
                            <a:schemeClr val="dk1"/>
                          </a:solidFill>
                          <a:effectLst/>
                          <a:latin typeface="+mn-lt"/>
                          <a:ea typeface="+mn-ea"/>
                          <a:cs typeface="+mn-cs"/>
                        </a:rPr>
                        <a:t>разветвление </a:t>
                      </a:r>
                      <a:r>
                        <a:rPr lang="ru-RU" sz="2000" b="0" i="0" kern="1200" dirty="0" smtClean="0">
                          <a:solidFill>
                            <a:schemeClr val="dk1"/>
                          </a:solidFill>
                          <a:effectLst/>
                          <a:latin typeface="+mn-lt"/>
                          <a:ea typeface="+mn-ea"/>
                          <a:cs typeface="+mn-cs"/>
                        </a:rPr>
                        <a:t>для нового процесса. Процесс сервера </a:t>
                      </a:r>
                      <a:r>
                        <a:rPr lang="ru-RU" sz="2000" b="0" i="0" kern="1200" dirty="0" err="1" smtClean="0">
                          <a:solidFill>
                            <a:schemeClr val="dk1"/>
                          </a:solidFill>
                          <a:effectLst/>
                          <a:latin typeface="+mn-lt"/>
                          <a:ea typeface="+mn-ea"/>
                          <a:cs typeface="+mn-cs"/>
                        </a:rPr>
                        <a:t>форка</a:t>
                      </a:r>
                      <a:r>
                        <a:rPr lang="ru-RU" sz="2000" b="0" i="0" kern="1200" dirty="0" smtClean="0">
                          <a:solidFill>
                            <a:schemeClr val="dk1"/>
                          </a:solidFill>
                          <a:effectLst/>
                          <a:latin typeface="+mn-lt"/>
                          <a:ea typeface="+mn-ea"/>
                          <a:cs typeface="+mn-cs"/>
                        </a:rPr>
                        <a:t> является однопоточным, поэтому для него безопасно использовать </a:t>
                      </a:r>
                      <a:r>
                        <a:rPr lang="ru-RU" sz="2000" b="0" i="0" u="none" strike="noStrike" kern="1200" dirty="0" err="1" smtClean="0">
                          <a:solidFill>
                            <a:schemeClr val="dk1"/>
                          </a:solidFill>
                          <a:effectLst/>
                          <a:latin typeface="+mn-lt"/>
                          <a:ea typeface="+mn-ea"/>
                          <a:cs typeface="+mn-cs"/>
                          <a:hlinkClick r:id="rId4" tooltip="os.fork"/>
                        </a:rPr>
                        <a:t>os.fork</a:t>
                      </a:r>
                      <a:r>
                        <a:rPr lang="ru-RU" sz="2000" b="0" i="0" u="none" strike="noStrike" kern="1200" dirty="0" smtClean="0">
                          <a:solidFill>
                            <a:schemeClr val="dk1"/>
                          </a:solidFill>
                          <a:effectLst/>
                          <a:latin typeface="+mn-lt"/>
                          <a:ea typeface="+mn-ea"/>
                          <a:cs typeface="+mn-cs"/>
                          <a:hlinkClick r:id="rId4" tooltip="os.fork"/>
                        </a:rPr>
                        <a:t>()</a:t>
                      </a:r>
                      <a:r>
                        <a:rPr lang="ru-RU" sz="2000" b="0" i="0" kern="1200" dirty="0" smtClean="0">
                          <a:solidFill>
                            <a:schemeClr val="dk1"/>
                          </a:solidFill>
                          <a:effectLst/>
                          <a:latin typeface="+mn-lt"/>
                          <a:ea typeface="+mn-ea"/>
                          <a:cs typeface="+mn-cs"/>
                        </a:rPr>
                        <a:t>. Никакие ненужные ресурсы не наследуются.</a:t>
                      </a:r>
                      <a:endParaRPr lang="ru-RU" sz="2000" dirty="0"/>
                    </a:p>
                  </a:txBody>
                  <a:tcPr/>
                </a:tc>
                <a:tc hMerge="1">
                  <a:txBody>
                    <a:bodyPr/>
                    <a:lstStyle/>
                    <a:p>
                      <a:endParaRPr lang="ru-RU" dirty="0"/>
                    </a:p>
                  </a:txBody>
                  <a:tcPr/>
                </a:tc>
                <a:tc>
                  <a:txBody>
                    <a:bodyPr/>
                    <a:lstStyle/>
                    <a:p>
                      <a:r>
                        <a:rPr lang="ru-RU" sz="1800" b="0" i="0" kern="1200" dirty="0" smtClean="0">
                          <a:solidFill>
                            <a:schemeClr val="dk1"/>
                          </a:solidFill>
                          <a:effectLst/>
                          <a:latin typeface="+mn-lt"/>
                          <a:ea typeface="+mn-ea"/>
                          <a:cs typeface="+mn-cs"/>
                        </a:rPr>
                        <a:t>на платформах </a:t>
                      </a:r>
                      <a:r>
                        <a:rPr lang="ru-RU" sz="1800" b="0" i="0" kern="1200" dirty="0" err="1" smtClean="0">
                          <a:solidFill>
                            <a:schemeClr val="dk1"/>
                          </a:solidFill>
                          <a:effectLst/>
                          <a:latin typeface="+mn-lt"/>
                          <a:ea typeface="+mn-ea"/>
                          <a:cs typeface="+mn-cs"/>
                        </a:rPr>
                        <a:t>Unix</a:t>
                      </a:r>
                      <a:r>
                        <a:rPr lang="ru-RU" sz="1800" b="0" i="0" kern="1200" dirty="0" smtClean="0">
                          <a:solidFill>
                            <a:schemeClr val="dk1"/>
                          </a:solidFill>
                          <a:effectLst/>
                          <a:latin typeface="+mn-lt"/>
                          <a:ea typeface="+mn-ea"/>
                          <a:cs typeface="+mn-cs"/>
                        </a:rPr>
                        <a:t>, которые поддерживают передачу файловых дескрипторов по каналам (</a:t>
                      </a:r>
                      <a:r>
                        <a:rPr lang="ru-RU" sz="1800" b="0" i="0" kern="1200" dirty="0" err="1" smtClean="0">
                          <a:solidFill>
                            <a:schemeClr val="dk1"/>
                          </a:solidFill>
                          <a:effectLst/>
                          <a:latin typeface="+mn-lt"/>
                          <a:ea typeface="+mn-ea"/>
                          <a:cs typeface="+mn-cs"/>
                        </a:rPr>
                        <a:t>pipes</a:t>
                      </a:r>
                      <a:r>
                        <a:rPr lang="ru-RU" sz="1800" b="0" i="0" kern="1200" dirty="0" smtClean="0">
                          <a:solidFill>
                            <a:schemeClr val="dk1"/>
                          </a:solidFill>
                          <a:effectLst/>
                          <a:latin typeface="+mn-lt"/>
                          <a:ea typeface="+mn-ea"/>
                          <a:cs typeface="+mn-cs"/>
                        </a:rPr>
                        <a:t>) </a:t>
                      </a:r>
                      <a:r>
                        <a:rPr lang="ru-RU" sz="1800" b="0" i="0" kern="1200" dirty="0" err="1" smtClean="0">
                          <a:solidFill>
                            <a:schemeClr val="dk1"/>
                          </a:solidFill>
                          <a:effectLst/>
                          <a:latin typeface="+mn-lt"/>
                          <a:ea typeface="+mn-ea"/>
                          <a:cs typeface="+mn-cs"/>
                        </a:rPr>
                        <a:t>Unix</a:t>
                      </a:r>
                      <a:endParaRPr lang="ru-RU" sz="1800" dirty="0"/>
                    </a:p>
                  </a:txBody>
                  <a:tcPr/>
                </a:tc>
              </a:tr>
            </a:tbl>
          </a:graphicData>
        </a:graphic>
      </p:graphicFrame>
    </p:spTree>
    <p:extLst>
      <p:ext uri="{BB962C8B-B14F-4D97-AF65-F5344CB8AC3E}">
        <p14:creationId xmlns:p14="http://schemas.microsoft.com/office/powerpoint/2010/main" val="3827326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2652" y="170121"/>
            <a:ext cx="11807898" cy="1340627"/>
          </a:xfrm>
        </p:spPr>
        <p:txBody>
          <a:bodyPr>
            <a:normAutofit/>
          </a:bodyPr>
          <a:lstStyle/>
          <a:p>
            <a:r>
              <a:rPr lang="ru-RU" dirty="0" smtClean="0"/>
              <a:t>Параллелизм- </a:t>
            </a:r>
            <a:r>
              <a:rPr lang="en-US" dirty="0" smtClean="0"/>
              <a:t>multiprocessing</a:t>
            </a:r>
            <a:r>
              <a:rPr lang="ru-RU" dirty="0" smtClean="0"/>
              <a:t> – контексты и методы запуска</a:t>
            </a:r>
            <a:endParaRPr lang="ru-RU" dirty="0"/>
          </a:p>
        </p:txBody>
      </p:sp>
      <p:sp>
        <p:nvSpPr>
          <p:cNvPr id="2" name="Прямоугольник 1"/>
          <p:cNvSpPr/>
          <p:nvPr/>
        </p:nvSpPr>
        <p:spPr>
          <a:xfrm>
            <a:off x="0" y="1913787"/>
            <a:ext cx="11787809" cy="646331"/>
          </a:xfrm>
          <a:prstGeom prst="rect">
            <a:avLst/>
          </a:prstGeom>
        </p:spPr>
        <p:txBody>
          <a:bodyPr wrap="square">
            <a:spAutoFit/>
          </a:bodyPr>
          <a:lstStyle/>
          <a:p>
            <a:r>
              <a:rPr lang="ru-RU" dirty="0"/>
              <a:t>Чтобы выбрать метод запуска, используйте </a:t>
            </a:r>
            <a:r>
              <a:rPr lang="ru-RU" dirty="0" err="1"/>
              <a:t>set_start_method</a:t>
            </a:r>
            <a:r>
              <a:rPr lang="ru-RU" dirty="0" smtClean="0"/>
              <a:t>() или </a:t>
            </a:r>
            <a:r>
              <a:rPr lang="en-US" dirty="0"/>
              <a:t> </a:t>
            </a:r>
            <a:r>
              <a:rPr lang="en-US" dirty="0" err="1"/>
              <a:t>get_context</a:t>
            </a:r>
            <a:r>
              <a:rPr lang="en-US" dirty="0" smtClean="0"/>
              <a:t>()</a:t>
            </a:r>
            <a:r>
              <a:rPr lang="ru-RU" dirty="0" smtClean="0"/>
              <a:t> для получения объекта контекста </a:t>
            </a:r>
            <a:r>
              <a:rPr lang="ru-RU" dirty="0"/>
              <a:t>в </a:t>
            </a:r>
            <a:r>
              <a:rPr lang="ru-RU" dirty="0" smtClean="0"/>
              <a:t> </a:t>
            </a:r>
            <a:r>
              <a:rPr lang="ru-RU" dirty="0"/>
              <a:t>основном модуле </a:t>
            </a:r>
            <a:r>
              <a:rPr lang="ru-RU" dirty="0" smtClean="0"/>
              <a:t>не более </a:t>
            </a:r>
            <a:r>
              <a:rPr lang="ru-RU" dirty="0"/>
              <a:t>одного раза </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52" y="2560118"/>
            <a:ext cx="6883887" cy="4119768"/>
          </a:xfrm>
          <a:prstGeom prst="rect">
            <a:avLst/>
          </a:prstGeom>
        </p:spPr>
      </p:pic>
    </p:spTree>
    <p:extLst>
      <p:ext uri="{BB962C8B-B14F-4D97-AF65-F5344CB8AC3E}">
        <p14:creationId xmlns:p14="http://schemas.microsoft.com/office/powerpoint/2010/main" val="40554766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2652" y="170121"/>
            <a:ext cx="11807898" cy="1296729"/>
          </a:xfrm>
        </p:spPr>
        <p:txBody>
          <a:bodyPr>
            <a:normAutofit/>
          </a:bodyPr>
          <a:lstStyle/>
          <a:p>
            <a:r>
              <a:rPr lang="ru-RU" dirty="0" smtClean="0"/>
              <a:t>Параллелизм- </a:t>
            </a:r>
            <a:r>
              <a:rPr lang="en-US" dirty="0" smtClean="0"/>
              <a:t>multiprocessing</a:t>
            </a:r>
            <a:endParaRPr lang="ru-RU" dirty="0"/>
          </a:p>
        </p:txBody>
      </p:sp>
      <p:sp>
        <p:nvSpPr>
          <p:cNvPr id="2" name="Прямоугольник 1"/>
          <p:cNvSpPr/>
          <p:nvPr/>
        </p:nvSpPr>
        <p:spPr>
          <a:xfrm>
            <a:off x="695252" y="2039035"/>
            <a:ext cx="10226748" cy="2246769"/>
          </a:xfrm>
          <a:prstGeom prst="rect">
            <a:avLst/>
          </a:prstGeom>
        </p:spPr>
        <p:txBody>
          <a:bodyPr wrap="square">
            <a:spAutoFit/>
          </a:bodyPr>
          <a:lstStyle/>
          <a:p>
            <a:r>
              <a:rPr lang="ru-RU" sz="2800" dirty="0" err="1"/>
              <a:t>multiprocessing</a:t>
            </a:r>
            <a:r>
              <a:rPr lang="ru-RU" sz="2800" dirty="0"/>
              <a:t> поддерживает два типа конвейеров связи между </a:t>
            </a:r>
            <a:r>
              <a:rPr lang="ru-RU" sz="2800" dirty="0" smtClean="0"/>
              <a:t>процессами:</a:t>
            </a:r>
          </a:p>
          <a:p>
            <a:endParaRPr lang="ru-RU" sz="2800" dirty="0"/>
          </a:p>
          <a:p>
            <a:r>
              <a:rPr lang="ru-RU" sz="2800" dirty="0"/>
              <a:t>Очереди (класс </a:t>
            </a:r>
            <a:r>
              <a:rPr lang="en-US" sz="2800" dirty="0"/>
              <a:t>Queue</a:t>
            </a:r>
            <a:r>
              <a:rPr lang="en-US" sz="2800" dirty="0" smtClean="0"/>
              <a:t>)</a:t>
            </a:r>
            <a:endParaRPr lang="ru-RU" sz="2800" dirty="0" smtClean="0"/>
          </a:p>
          <a:p>
            <a:r>
              <a:rPr lang="ru-RU" sz="2800" dirty="0"/>
              <a:t>Каналы данных (класс </a:t>
            </a:r>
            <a:r>
              <a:rPr lang="en-US" sz="2800" dirty="0"/>
              <a:t>Pipe )</a:t>
            </a:r>
            <a:endParaRPr lang="ru-RU" sz="2800" dirty="0"/>
          </a:p>
        </p:txBody>
      </p:sp>
    </p:spTree>
    <p:extLst>
      <p:ext uri="{BB962C8B-B14F-4D97-AF65-F5344CB8AC3E}">
        <p14:creationId xmlns:p14="http://schemas.microsoft.com/office/powerpoint/2010/main" val="13789059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2652" y="170121"/>
            <a:ext cx="11807898" cy="1296729"/>
          </a:xfrm>
        </p:spPr>
        <p:txBody>
          <a:bodyPr>
            <a:normAutofit fontScale="90000"/>
          </a:bodyPr>
          <a:lstStyle/>
          <a:p>
            <a:r>
              <a:rPr lang="ru-RU" dirty="0" smtClean="0"/>
              <a:t>Параллелизм- </a:t>
            </a:r>
            <a:r>
              <a:rPr lang="en-US" dirty="0" smtClean="0"/>
              <a:t>multiprocessing - </a:t>
            </a:r>
            <a:r>
              <a:rPr lang="ru-RU" dirty="0"/>
              <a:t>Очереди (класс </a:t>
            </a:r>
            <a:r>
              <a:rPr lang="en-US" dirty="0"/>
              <a:t>Queue)</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51" y="2078542"/>
            <a:ext cx="8772323" cy="4284157"/>
          </a:xfrm>
          <a:prstGeom prst="rect">
            <a:avLst/>
          </a:prstGeom>
        </p:spPr>
      </p:pic>
    </p:spTree>
    <p:extLst>
      <p:ext uri="{BB962C8B-B14F-4D97-AF65-F5344CB8AC3E}">
        <p14:creationId xmlns:p14="http://schemas.microsoft.com/office/powerpoint/2010/main" val="3632091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41214" y="0"/>
            <a:ext cx="11807825" cy="1296987"/>
          </a:xfrm>
        </p:spPr>
        <p:txBody>
          <a:bodyPr>
            <a:normAutofit fontScale="90000"/>
          </a:bodyPr>
          <a:lstStyle/>
          <a:p>
            <a:r>
              <a:rPr lang="ru-RU" dirty="0" smtClean="0"/>
              <a:t>Параллелизм- </a:t>
            </a:r>
            <a:r>
              <a:rPr lang="en-US" dirty="0" smtClean="0"/>
              <a:t>multiprocessing – </a:t>
            </a:r>
            <a:r>
              <a:rPr lang="ru-RU" dirty="0" smtClean="0"/>
              <a:t>Каналы данных </a:t>
            </a:r>
            <a:r>
              <a:rPr lang="ru-RU" dirty="0"/>
              <a:t>(класс </a:t>
            </a:r>
            <a:r>
              <a:rPr lang="en-US" dirty="0"/>
              <a:t>Pipe </a:t>
            </a:r>
            <a:r>
              <a:rPr lang="en-US" dirty="0" smtClean="0"/>
              <a:t>)</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4276577452"/>
              </p:ext>
            </p:extLst>
          </p:nvPr>
        </p:nvGraphicFramePr>
        <p:xfrm>
          <a:off x="184363" y="3978669"/>
          <a:ext cx="11634791" cy="2773680"/>
        </p:xfrm>
        <a:graphic>
          <a:graphicData uri="http://schemas.openxmlformats.org/drawingml/2006/table">
            <a:tbl>
              <a:tblPr bandRow="1">
                <a:tableStyleId>{5C22544A-7EE6-4342-B048-85BDC9FD1C3A}</a:tableStyleId>
              </a:tblPr>
              <a:tblGrid>
                <a:gridCol w="1576391"/>
                <a:gridCol w="10058400"/>
              </a:tblGrid>
              <a:tr h="370840">
                <a:tc>
                  <a:txBody>
                    <a:bodyPr/>
                    <a:lstStyle/>
                    <a:p>
                      <a:r>
                        <a:rPr lang="en-US" sz="2800" dirty="0" smtClean="0"/>
                        <a:t>send(</a:t>
                      </a:r>
                      <a:r>
                        <a:rPr lang="en-US" sz="2800" dirty="0" err="1" smtClean="0"/>
                        <a:t>obj</a:t>
                      </a:r>
                      <a:r>
                        <a:rPr lang="en-US" sz="2800" dirty="0" smtClean="0"/>
                        <a:t>)</a:t>
                      </a:r>
                      <a:endParaRPr lang="ru-RU" sz="2800" dirty="0"/>
                    </a:p>
                  </a:txBody>
                  <a:tcPr/>
                </a:tc>
                <a:tc>
                  <a:txBody>
                    <a:bodyPr/>
                    <a:lstStyle/>
                    <a:p>
                      <a:r>
                        <a:rPr lang="ru-RU" sz="2800" b="0" i="0" kern="1200" dirty="0" smtClean="0">
                          <a:solidFill>
                            <a:schemeClr val="dk1"/>
                          </a:solidFill>
                          <a:effectLst/>
                          <a:latin typeface="+mn-lt"/>
                          <a:ea typeface="+mn-ea"/>
                          <a:cs typeface="+mn-cs"/>
                        </a:rPr>
                        <a:t>Отправляет объект на другой конец соединения, который следует прочитать с помощью команды </a:t>
                      </a:r>
                      <a:r>
                        <a:rPr lang="ru-RU" sz="2800" b="0" i="0" u="none" strike="noStrike" kern="1200" dirty="0" err="1" smtClean="0">
                          <a:solidFill>
                            <a:schemeClr val="dk1"/>
                          </a:solidFill>
                          <a:effectLst/>
                          <a:latin typeface="+mn-lt"/>
                          <a:ea typeface="+mn-ea"/>
                          <a:cs typeface="+mn-cs"/>
                          <a:hlinkClick r:id="rId3" tooltip="multiprocessing.connection.Connection.recv"/>
                        </a:rPr>
                        <a:t>recv</a:t>
                      </a:r>
                      <a:r>
                        <a:rPr lang="ru-RU" sz="2800" b="0" i="0" u="none" strike="noStrike" kern="1200" dirty="0" smtClean="0">
                          <a:solidFill>
                            <a:schemeClr val="dk1"/>
                          </a:solidFill>
                          <a:effectLst/>
                          <a:latin typeface="+mn-lt"/>
                          <a:ea typeface="+mn-ea"/>
                          <a:cs typeface="+mn-cs"/>
                          <a:hlinkClick r:id="rId3" tooltip="multiprocessing.connection.Connection.recv"/>
                        </a:rPr>
                        <a:t>()</a:t>
                      </a:r>
                      <a:r>
                        <a:rPr lang="ru-RU" sz="2800" b="0" i="0" kern="1200" dirty="0" smtClean="0">
                          <a:solidFill>
                            <a:schemeClr val="dk1"/>
                          </a:solidFill>
                          <a:effectLst/>
                          <a:latin typeface="+mn-lt"/>
                          <a:ea typeface="+mn-ea"/>
                          <a:cs typeface="+mn-cs"/>
                        </a:rPr>
                        <a:t>.</a:t>
                      </a:r>
                    </a:p>
                    <a:p>
                      <a:r>
                        <a:rPr lang="ru-RU" sz="2000" b="0" i="0" kern="1200" dirty="0" smtClean="0">
                          <a:solidFill>
                            <a:schemeClr val="dk1"/>
                          </a:solidFill>
                          <a:effectLst/>
                          <a:latin typeface="+mn-lt"/>
                          <a:ea typeface="+mn-ea"/>
                          <a:cs typeface="+mn-cs"/>
                        </a:rPr>
                        <a:t>Объект должен быть </a:t>
                      </a:r>
                      <a:r>
                        <a:rPr lang="ru-RU" sz="2000" b="0" i="0" kern="1200" dirty="0" err="1" smtClean="0">
                          <a:solidFill>
                            <a:schemeClr val="dk1"/>
                          </a:solidFill>
                          <a:effectLst/>
                          <a:latin typeface="+mn-lt"/>
                          <a:ea typeface="+mn-ea"/>
                          <a:cs typeface="+mn-cs"/>
                        </a:rPr>
                        <a:t>пиклингуемым</a:t>
                      </a:r>
                      <a:r>
                        <a:rPr lang="ru-RU" sz="2000" b="0" i="0" kern="1200" dirty="0" smtClean="0">
                          <a:solidFill>
                            <a:schemeClr val="dk1"/>
                          </a:solidFill>
                          <a:effectLst/>
                          <a:latin typeface="+mn-lt"/>
                          <a:ea typeface="+mn-ea"/>
                          <a:cs typeface="+mn-cs"/>
                        </a:rPr>
                        <a:t>. Очень большие </a:t>
                      </a:r>
                      <a:r>
                        <a:rPr lang="ru-RU" sz="2000" b="0" i="0" kern="1200" dirty="0" err="1" smtClean="0">
                          <a:solidFill>
                            <a:schemeClr val="dk1"/>
                          </a:solidFill>
                          <a:effectLst/>
                          <a:latin typeface="+mn-lt"/>
                          <a:ea typeface="+mn-ea"/>
                          <a:cs typeface="+mn-cs"/>
                        </a:rPr>
                        <a:t>пикли</a:t>
                      </a:r>
                      <a:r>
                        <a:rPr lang="ru-RU" sz="2000" b="0" i="0" kern="1200" dirty="0" smtClean="0">
                          <a:solidFill>
                            <a:schemeClr val="dk1"/>
                          </a:solidFill>
                          <a:effectLst/>
                          <a:latin typeface="+mn-lt"/>
                          <a:ea typeface="+mn-ea"/>
                          <a:cs typeface="+mn-cs"/>
                        </a:rPr>
                        <a:t> (приблизительно 32 </a:t>
                      </a:r>
                      <a:r>
                        <a:rPr lang="ru-RU" sz="2000" b="0" i="0" kern="1200" dirty="0" err="1" smtClean="0">
                          <a:solidFill>
                            <a:schemeClr val="dk1"/>
                          </a:solidFill>
                          <a:effectLst/>
                          <a:latin typeface="+mn-lt"/>
                          <a:ea typeface="+mn-ea"/>
                          <a:cs typeface="+mn-cs"/>
                        </a:rPr>
                        <a:t>MiB</a:t>
                      </a:r>
                      <a:r>
                        <a:rPr lang="ru-RU" sz="2000" b="0" i="0" kern="1200" dirty="0" smtClean="0">
                          <a:solidFill>
                            <a:schemeClr val="dk1"/>
                          </a:solidFill>
                          <a:effectLst/>
                          <a:latin typeface="+mn-lt"/>
                          <a:ea typeface="+mn-ea"/>
                          <a:cs typeface="+mn-cs"/>
                        </a:rPr>
                        <a:t>+, хотя это зависит от ОС) могут вызвать исключение </a:t>
                      </a:r>
                      <a:r>
                        <a:rPr lang="ru-RU" sz="2000" b="0" i="0" u="none" strike="noStrike" kern="1200" dirty="0" err="1" smtClean="0">
                          <a:solidFill>
                            <a:schemeClr val="dk1"/>
                          </a:solidFill>
                          <a:effectLst/>
                          <a:latin typeface="+mn-lt"/>
                          <a:ea typeface="+mn-ea"/>
                          <a:cs typeface="+mn-cs"/>
                          <a:hlinkClick r:id="rId4" tooltip="ValueError"/>
                        </a:rPr>
                        <a:t>ValueError</a:t>
                      </a:r>
                      <a:r>
                        <a:rPr lang="ru-RU" sz="2000" b="0" i="0" kern="1200" dirty="0" smtClean="0">
                          <a:solidFill>
                            <a:schemeClr val="dk1"/>
                          </a:solidFill>
                          <a:effectLst/>
                          <a:latin typeface="+mn-lt"/>
                          <a:ea typeface="+mn-ea"/>
                          <a:cs typeface="+mn-cs"/>
                        </a:rPr>
                        <a:t>.</a:t>
                      </a:r>
                      <a:endParaRPr lang="ru-RU" sz="2000" dirty="0"/>
                    </a:p>
                  </a:txBody>
                  <a:tcPr/>
                </a:tc>
              </a:tr>
              <a:tr h="370840">
                <a:tc>
                  <a:txBody>
                    <a:bodyPr/>
                    <a:lstStyle/>
                    <a:p>
                      <a:r>
                        <a:rPr lang="en-US" sz="2800" dirty="0" err="1" smtClean="0"/>
                        <a:t>recv</a:t>
                      </a:r>
                      <a:r>
                        <a:rPr lang="en-US" sz="2800" b="0" i="0" kern="1200" dirty="0" smtClean="0">
                          <a:solidFill>
                            <a:schemeClr val="dk1"/>
                          </a:solidFill>
                          <a:effectLst/>
                          <a:latin typeface="+mn-lt"/>
                          <a:ea typeface="+mn-ea"/>
                          <a:cs typeface="+mn-cs"/>
                        </a:rPr>
                        <a:t>()</a:t>
                      </a:r>
                      <a:endParaRPr lang="ru-RU" sz="2800" dirty="0"/>
                    </a:p>
                  </a:txBody>
                  <a:tcPr/>
                </a:tc>
                <a:tc>
                  <a:txBody>
                    <a:bodyPr/>
                    <a:lstStyle/>
                    <a:p>
                      <a:r>
                        <a:rPr lang="ru-RU" sz="2800" b="0" i="0" kern="1200" dirty="0" smtClean="0">
                          <a:solidFill>
                            <a:schemeClr val="dk1"/>
                          </a:solidFill>
                          <a:effectLst/>
                          <a:latin typeface="+mn-lt"/>
                          <a:ea typeface="+mn-ea"/>
                          <a:cs typeface="+mn-cs"/>
                        </a:rPr>
                        <a:t>Возвращает объект, отправленный с другого конца соединения, используя </a:t>
                      </a:r>
                      <a:r>
                        <a:rPr lang="ru-RU" sz="2800" b="0" i="0" u="none" strike="noStrike" kern="1200" dirty="0" err="1" smtClean="0">
                          <a:solidFill>
                            <a:schemeClr val="dk1"/>
                          </a:solidFill>
                          <a:effectLst/>
                          <a:latin typeface="+mn-lt"/>
                          <a:ea typeface="+mn-ea"/>
                          <a:cs typeface="+mn-cs"/>
                          <a:hlinkClick r:id="rId5" tooltip="multiprocessing.connection.Connection.send"/>
                        </a:rPr>
                        <a:t>send</a:t>
                      </a:r>
                      <a:r>
                        <a:rPr lang="ru-RU" sz="2800" b="0" i="0" u="none" strike="noStrike" kern="1200" dirty="0" smtClean="0">
                          <a:solidFill>
                            <a:schemeClr val="dk1"/>
                          </a:solidFill>
                          <a:effectLst/>
                          <a:latin typeface="+mn-lt"/>
                          <a:ea typeface="+mn-ea"/>
                          <a:cs typeface="+mn-cs"/>
                          <a:hlinkClick r:id="rId5" tooltip="multiprocessing.connection.Connection.send"/>
                        </a:rPr>
                        <a:t>()</a:t>
                      </a:r>
                      <a:r>
                        <a:rPr lang="ru-RU" sz="2800" b="0" i="0" kern="1200" dirty="0" smtClean="0">
                          <a:solidFill>
                            <a:schemeClr val="dk1"/>
                          </a:solidFill>
                          <a:effectLst/>
                          <a:latin typeface="+mn-lt"/>
                          <a:ea typeface="+mn-ea"/>
                          <a:cs typeface="+mn-cs"/>
                        </a:rPr>
                        <a:t>. </a:t>
                      </a:r>
                      <a:r>
                        <a:rPr lang="ru-RU" sz="1800" b="0" i="0" kern="1200" dirty="0" smtClean="0">
                          <a:solidFill>
                            <a:schemeClr val="dk1"/>
                          </a:solidFill>
                          <a:effectLst/>
                          <a:latin typeface="+mn-lt"/>
                          <a:ea typeface="+mn-ea"/>
                          <a:cs typeface="+mn-cs"/>
                        </a:rPr>
                        <a:t>Блокирует, пока не будет что получить. Вызывает </a:t>
                      </a:r>
                      <a:r>
                        <a:rPr lang="ru-RU" sz="1800" b="0" i="0" u="none" strike="noStrike" kern="1200" dirty="0" err="1" smtClean="0">
                          <a:solidFill>
                            <a:schemeClr val="dk1"/>
                          </a:solidFill>
                          <a:effectLst/>
                          <a:latin typeface="+mn-lt"/>
                          <a:ea typeface="+mn-ea"/>
                          <a:cs typeface="+mn-cs"/>
                          <a:hlinkClick r:id="rId6" tooltip="EOFError"/>
                        </a:rPr>
                        <a:t>EOFError</a:t>
                      </a:r>
                      <a:r>
                        <a:rPr lang="ru-RU" sz="1800" b="0" i="0" kern="1200" dirty="0" smtClean="0">
                          <a:solidFill>
                            <a:schemeClr val="dk1"/>
                          </a:solidFill>
                          <a:effectLst/>
                          <a:latin typeface="+mn-lt"/>
                          <a:ea typeface="+mn-ea"/>
                          <a:cs typeface="+mn-cs"/>
                        </a:rPr>
                        <a:t>, если нечего принял, а другой конец был закрыт.</a:t>
                      </a:r>
                      <a:endParaRPr lang="ru-RU" sz="1800" dirty="0"/>
                    </a:p>
                  </a:txBody>
                  <a:tcPr/>
                </a:tc>
              </a:tr>
            </a:tbl>
          </a:graphicData>
        </a:graphic>
      </p:graphicFrame>
      <p:sp>
        <p:nvSpPr>
          <p:cNvPr id="2" name="Прямоугольник 1"/>
          <p:cNvSpPr/>
          <p:nvPr/>
        </p:nvSpPr>
        <p:spPr>
          <a:xfrm>
            <a:off x="184363" y="1190109"/>
            <a:ext cx="11936387" cy="2677656"/>
          </a:xfrm>
          <a:prstGeom prst="rect">
            <a:avLst/>
          </a:prstGeom>
        </p:spPr>
        <p:txBody>
          <a:bodyPr wrap="square">
            <a:spAutoFit/>
          </a:bodyPr>
          <a:lstStyle/>
          <a:p>
            <a:r>
              <a:rPr lang="ru-RU" sz="2800" dirty="0" err="1"/>
              <a:t>multiprocessing.Pipe</a:t>
            </a:r>
            <a:r>
              <a:rPr lang="ru-RU" sz="2800" dirty="0"/>
              <a:t>([</a:t>
            </a:r>
            <a:r>
              <a:rPr lang="ru-RU" sz="2800" dirty="0" err="1"/>
              <a:t>duplex</a:t>
            </a:r>
            <a:r>
              <a:rPr lang="ru-RU" sz="2800" dirty="0" smtClean="0"/>
              <a:t>])  - Возвращает </a:t>
            </a:r>
            <a:r>
              <a:rPr lang="ru-RU" sz="2800" dirty="0"/>
              <a:t>пару (conn1, conn2) из </a:t>
            </a:r>
            <a:r>
              <a:rPr lang="ru-RU" sz="2800" dirty="0" err="1"/>
              <a:t>Connection</a:t>
            </a:r>
            <a:r>
              <a:rPr lang="ru-RU" sz="2800" dirty="0"/>
              <a:t> объектов, представляющих концы конвейера.</a:t>
            </a:r>
          </a:p>
          <a:p>
            <a:r>
              <a:rPr lang="ru-RU" sz="2800" dirty="0" smtClean="0"/>
              <a:t>Если </a:t>
            </a:r>
            <a:r>
              <a:rPr lang="ru-RU" sz="2800" dirty="0" err="1"/>
              <a:t>duplex</a:t>
            </a:r>
            <a:r>
              <a:rPr lang="ru-RU" sz="2800" dirty="0"/>
              <a:t> — </a:t>
            </a:r>
            <a:r>
              <a:rPr lang="ru-RU" sz="2800" dirty="0" err="1"/>
              <a:t>True</a:t>
            </a:r>
            <a:r>
              <a:rPr lang="ru-RU" sz="2800" dirty="0"/>
              <a:t> (по умолчанию), то конвейер является двунаправленным. Если </a:t>
            </a:r>
            <a:r>
              <a:rPr lang="ru-RU" sz="2800" dirty="0" err="1"/>
              <a:t>duplex</a:t>
            </a:r>
            <a:r>
              <a:rPr lang="ru-RU" sz="2800" dirty="0"/>
              <a:t> — </a:t>
            </a:r>
            <a:r>
              <a:rPr lang="ru-RU" sz="2800" dirty="0" err="1"/>
              <a:t>False</a:t>
            </a:r>
            <a:r>
              <a:rPr lang="ru-RU" sz="2800" dirty="0"/>
              <a:t>, тогда конвейера является однонаправленными: conn1 можно использовать только для приема сообщений, а conn2 можно использовать только для отправки сообщений.</a:t>
            </a:r>
          </a:p>
        </p:txBody>
      </p:sp>
    </p:spTree>
    <p:extLst>
      <p:ext uri="{BB962C8B-B14F-4D97-AF65-F5344CB8AC3E}">
        <p14:creationId xmlns:p14="http://schemas.microsoft.com/office/powerpoint/2010/main" val="16954982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2652" y="170121"/>
            <a:ext cx="11807898" cy="1296729"/>
          </a:xfrm>
        </p:spPr>
        <p:txBody>
          <a:bodyPr>
            <a:normAutofit fontScale="90000"/>
          </a:bodyPr>
          <a:lstStyle/>
          <a:p>
            <a:r>
              <a:rPr lang="ru-RU" dirty="0" smtClean="0"/>
              <a:t>Параллелизм- </a:t>
            </a:r>
            <a:r>
              <a:rPr lang="en-US" dirty="0" smtClean="0"/>
              <a:t>multiprocessing – </a:t>
            </a:r>
            <a:r>
              <a:rPr lang="ru-RU" dirty="0" smtClean="0"/>
              <a:t>Каналы данных </a:t>
            </a:r>
            <a:r>
              <a:rPr lang="ru-RU" dirty="0"/>
              <a:t>(класс </a:t>
            </a:r>
            <a:r>
              <a:rPr lang="en-US" dirty="0"/>
              <a:t>Pipe </a:t>
            </a:r>
            <a:r>
              <a:rPr lang="en-US" dirty="0" smtClean="0"/>
              <a:t>)</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52" y="1628643"/>
            <a:ext cx="11070698" cy="4314957"/>
          </a:xfrm>
          <a:prstGeom prst="rect">
            <a:avLst/>
          </a:prstGeom>
        </p:spPr>
      </p:pic>
    </p:spTree>
    <p:extLst>
      <p:ext uri="{BB962C8B-B14F-4D97-AF65-F5344CB8AC3E}">
        <p14:creationId xmlns:p14="http://schemas.microsoft.com/office/powerpoint/2010/main" val="35356550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2652" y="170121"/>
            <a:ext cx="11807898" cy="1296729"/>
          </a:xfrm>
        </p:spPr>
        <p:txBody>
          <a:bodyPr>
            <a:normAutofit fontScale="90000"/>
          </a:bodyPr>
          <a:lstStyle/>
          <a:p>
            <a:r>
              <a:rPr lang="ru-RU" dirty="0" smtClean="0"/>
              <a:t>Параллелизм- </a:t>
            </a:r>
            <a:r>
              <a:rPr lang="en-US" dirty="0" smtClean="0"/>
              <a:t>multiprocessing – </a:t>
            </a:r>
            <a:r>
              <a:rPr lang="ru-RU" dirty="0"/>
              <a:t>путем записи/чтения обычных файлов</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19186"/>
            <a:ext cx="7848466" cy="4010165"/>
          </a:xfrm>
          <a:prstGeom prst="rect">
            <a:avLst/>
          </a:prstGeom>
        </p:spPr>
      </p:pic>
      <p:sp>
        <p:nvSpPr>
          <p:cNvPr id="7" name="Прямоугольник 6"/>
          <p:cNvSpPr/>
          <p:nvPr/>
        </p:nvSpPr>
        <p:spPr>
          <a:xfrm>
            <a:off x="8991600" y="1819186"/>
            <a:ext cx="3028950" cy="2585323"/>
          </a:xfrm>
          <a:prstGeom prst="rect">
            <a:avLst/>
          </a:prstGeom>
        </p:spPr>
        <p:txBody>
          <a:bodyPr wrap="square">
            <a:spAutoFit/>
          </a:bodyPr>
          <a:lstStyle/>
          <a:p>
            <a:r>
              <a:rPr lang="ru-RU" dirty="0"/>
              <a:t>Еще один вид обмена данными может быть достигнут путем записи/чтения обычных файлов. Чтобы исключить одновременную работу двух процессов с одним файлом, в библиотеке есть классы аналогичные </a:t>
            </a:r>
            <a:r>
              <a:rPr lang="ru-RU" dirty="0" err="1"/>
              <a:t>threading</a:t>
            </a:r>
            <a:r>
              <a:rPr lang="ru-RU" dirty="0"/>
              <a:t>.</a:t>
            </a:r>
          </a:p>
        </p:txBody>
      </p:sp>
    </p:spTree>
    <p:extLst>
      <p:ext uri="{BB962C8B-B14F-4D97-AF65-F5344CB8AC3E}">
        <p14:creationId xmlns:p14="http://schemas.microsoft.com/office/powerpoint/2010/main" val="7258223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4"/>
            <a:ext cx="11807825" cy="882560"/>
          </a:xfrm>
        </p:spPr>
        <p:txBody>
          <a:bodyPr>
            <a:normAutofit/>
          </a:bodyPr>
          <a:lstStyle/>
          <a:p>
            <a:r>
              <a:rPr lang="ru-RU" dirty="0" smtClean="0"/>
              <a:t>Параллелизм- </a:t>
            </a:r>
            <a:r>
              <a:rPr lang="en-US" dirty="0" smtClean="0"/>
              <a:t>multiprocessing -  </a:t>
            </a:r>
            <a:r>
              <a:rPr lang="ru-RU" dirty="0" smtClean="0"/>
              <a:t>класс </a:t>
            </a:r>
            <a:r>
              <a:rPr lang="en-US" dirty="0" smtClean="0"/>
              <a:t>Pool</a:t>
            </a:r>
            <a:endParaRPr lang="ru-RU" dirty="0"/>
          </a:p>
        </p:txBody>
      </p:sp>
      <p:sp>
        <p:nvSpPr>
          <p:cNvPr id="4" name="Прямоугольник 3"/>
          <p:cNvSpPr/>
          <p:nvPr/>
        </p:nvSpPr>
        <p:spPr>
          <a:xfrm>
            <a:off x="0" y="5357406"/>
            <a:ext cx="12192000" cy="1015663"/>
          </a:xfrm>
          <a:prstGeom prst="rect">
            <a:avLst/>
          </a:prstGeom>
        </p:spPr>
        <p:txBody>
          <a:bodyPr wrap="square">
            <a:spAutoFit/>
          </a:bodyPr>
          <a:lstStyle/>
          <a:p>
            <a:r>
              <a:rPr lang="ru-RU" sz="2000" dirty="0" smtClean="0"/>
              <a:t>Возвращает объект </a:t>
            </a:r>
            <a:r>
              <a:rPr lang="en-US" sz="2000" dirty="0"/>
              <a:t>Pool</a:t>
            </a:r>
            <a:r>
              <a:rPr lang="ru-RU" sz="2000" dirty="0" smtClean="0"/>
              <a:t>,   управляющий пулом </a:t>
            </a:r>
            <a:r>
              <a:rPr lang="ru-RU" sz="2000" dirty="0"/>
              <a:t>рабочих процессов, в который могут быть отправлены </a:t>
            </a:r>
            <a:r>
              <a:rPr lang="ru-RU" sz="2000" dirty="0" smtClean="0"/>
              <a:t>задания</a:t>
            </a:r>
          </a:p>
          <a:p>
            <a:r>
              <a:rPr lang="ru-RU" sz="2000" dirty="0"/>
              <a:t>Пул рабочих процессов поддерживает асинхронное выполнение задач с тайм-аутами и обратными вызовами и имеет параллельную реализацию.</a:t>
            </a:r>
          </a:p>
        </p:txBody>
      </p:sp>
      <p:sp>
        <p:nvSpPr>
          <p:cNvPr id="5" name="Прямоугольник 4"/>
          <p:cNvSpPr/>
          <p:nvPr/>
        </p:nvSpPr>
        <p:spPr>
          <a:xfrm>
            <a:off x="384175" y="1114240"/>
            <a:ext cx="6051131" cy="1815882"/>
          </a:xfrm>
          <a:prstGeom prst="rect">
            <a:avLst/>
          </a:prstGeom>
        </p:spPr>
        <p:txBody>
          <a:bodyPr wrap="square">
            <a:spAutoFit/>
          </a:bodyPr>
          <a:lstStyle/>
          <a:p>
            <a:r>
              <a:rPr lang="en-US" sz="2800" dirty="0"/>
              <a:t>from multiprocessing import Pool</a:t>
            </a:r>
          </a:p>
          <a:p>
            <a:r>
              <a:rPr lang="en-US" sz="2800" dirty="0" smtClean="0"/>
              <a:t>pool </a:t>
            </a:r>
            <a:r>
              <a:rPr lang="en-US" sz="2800" dirty="0"/>
              <a:t>= Pool([processes[, initializer</a:t>
            </a:r>
          </a:p>
          <a:p>
            <a:r>
              <a:rPr lang="en-US" sz="2800" dirty="0"/>
              <a:t>            [, </a:t>
            </a:r>
            <a:r>
              <a:rPr lang="en-US" sz="2800" dirty="0" err="1"/>
              <a:t>initargs</a:t>
            </a:r>
            <a:r>
              <a:rPr lang="en-US" sz="2800" dirty="0"/>
              <a:t>[, </a:t>
            </a:r>
            <a:r>
              <a:rPr lang="en-US" sz="2800" dirty="0" err="1"/>
              <a:t>maxtasksperchild</a:t>
            </a:r>
            <a:endParaRPr lang="en-US" sz="2800" dirty="0"/>
          </a:p>
          <a:p>
            <a:r>
              <a:rPr lang="en-US" sz="2800" dirty="0"/>
              <a:t>            [, context]]]]])</a:t>
            </a:r>
            <a:endParaRPr lang="ru-RU" sz="2800" dirty="0"/>
          </a:p>
        </p:txBody>
      </p:sp>
      <p:sp>
        <p:nvSpPr>
          <p:cNvPr id="7" name="Прямоугольник 6"/>
          <p:cNvSpPr/>
          <p:nvPr/>
        </p:nvSpPr>
        <p:spPr>
          <a:xfrm>
            <a:off x="384175" y="3110637"/>
            <a:ext cx="11254597" cy="2246769"/>
          </a:xfrm>
          <a:prstGeom prst="rect">
            <a:avLst/>
          </a:prstGeom>
        </p:spPr>
        <p:txBody>
          <a:bodyPr wrap="square">
            <a:spAutoFit/>
          </a:bodyPr>
          <a:lstStyle/>
          <a:p>
            <a:r>
              <a:rPr lang="ru-RU" sz="2800" b="1" dirty="0" err="1"/>
              <a:t>processes</a:t>
            </a:r>
            <a:r>
              <a:rPr lang="ru-RU" sz="2800" dirty="0"/>
              <a:t> - </a:t>
            </a:r>
            <a:r>
              <a:rPr lang="ru-RU" sz="2000" dirty="0"/>
              <a:t>количество используемых рабочих </a:t>
            </a:r>
            <a:r>
              <a:rPr lang="ru-RU" sz="2000" dirty="0" smtClean="0"/>
              <a:t>процессов (</a:t>
            </a:r>
            <a:r>
              <a:rPr lang="ru-RU" sz="2000" dirty="0" err="1">
                <a:hlinkClick r:id="rId3" tooltip="Функции getloadavg() и cpu_count() модуля os в Python."/>
              </a:rPr>
              <a:t>os.cpu_count</a:t>
            </a:r>
            <a:r>
              <a:rPr lang="ru-RU" sz="2000" dirty="0" smtClean="0">
                <a:hlinkClick r:id="rId3" tooltip="Функции getloadavg() и cpu_count() модуля os в Python."/>
              </a:rPr>
              <a:t>()</a:t>
            </a:r>
            <a:r>
              <a:rPr lang="ru-RU" sz="2000" dirty="0" smtClean="0"/>
              <a:t> – по умолчанию),</a:t>
            </a:r>
            <a:endParaRPr lang="ru-RU" sz="2000" dirty="0"/>
          </a:p>
          <a:p>
            <a:r>
              <a:rPr lang="ru-RU" sz="2800" b="1" dirty="0" err="1"/>
              <a:t>initializer</a:t>
            </a:r>
            <a:r>
              <a:rPr lang="ru-RU" sz="2800" dirty="0"/>
              <a:t> - вызываемый объект (функция),</a:t>
            </a:r>
          </a:p>
          <a:p>
            <a:r>
              <a:rPr lang="ru-RU" sz="2800" b="1" dirty="0" err="1"/>
              <a:t>initargs</a:t>
            </a:r>
            <a:r>
              <a:rPr lang="ru-RU" sz="2800" dirty="0"/>
              <a:t> - </a:t>
            </a:r>
            <a:r>
              <a:rPr lang="ru-RU" sz="2800" dirty="0" smtClean="0"/>
              <a:t>аргументы </a:t>
            </a:r>
            <a:r>
              <a:rPr lang="ru-RU" sz="2800" dirty="0"/>
              <a:t>для </a:t>
            </a:r>
            <a:r>
              <a:rPr lang="ru-RU" sz="2800" dirty="0" err="1"/>
              <a:t>initializer</a:t>
            </a:r>
            <a:endParaRPr lang="ru-RU" sz="2800" dirty="0"/>
          </a:p>
          <a:p>
            <a:r>
              <a:rPr lang="ru-RU" sz="2800" b="1" dirty="0" err="1"/>
              <a:t>maxtasksperchild</a:t>
            </a:r>
            <a:r>
              <a:rPr lang="ru-RU" sz="2800" dirty="0"/>
              <a:t> - количество задач рабочего процесса до обновления,</a:t>
            </a:r>
          </a:p>
          <a:p>
            <a:r>
              <a:rPr lang="ru-RU" sz="2800" b="1" dirty="0" err="1"/>
              <a:t>context</a:t>
            </a:r>
            <a:r>
              <a:rPr lang="ru-RU" sz="2800" dirty="0"/>
              <a:t> - </a:t>
            </a:r>
            <a:r>
              <a:rPr lang="ru-RU" sz="2800" dirty="0" smtClean="0"/>
              <a:t>контекст </a:t>
            </a:r>
            <a:r>
              <a:rPr lang="ru-RU" sz="2800" dirty="0"/>
              <a:t>для запуска рабочих процессов.</a:t>
            </a:r>
          </a:p>
        </p:txBody>
      </p:sp>
      <p:sp>
        <p:nvSpPr>
          <p:cNvPr id="8" name="Прямоугольник 7"/>
          <p:cNvSpPr/>
          <p:nvPr/>
        </p:nvSpPr>
        <p:spPr>
          <a:xfrm>
            <a:off x="7778338" y="1248589"/>
            <a:ext cx="4203864" cy="1508105"/>
          </a:xfrm>
          <a:prstGeom prst="rect">
            <a:avLst/>
          </a:prstGeom>
        </p:spPr>
        <p:txBody>
          <a:bodyPr wrap="square">
            <a:spAutoFit/>
          </a:bodyPr>
          <a:lstStyle/>
          <a:p>
            <a:r>
              <a:rPr lang="ru-RU" dirty="0"/>
              <a:t>объект </a:t>
            </a:r>
            <a:r>
              <a:rPr lang="en-US" dirty="0"/>
              <a:t>Pool </a:t>
            </a:r>
            <a:r>
              <a:rPr lang="ru-RU" dirty="0" smtClean="0"/>
              <a:t>предлагает </a:t>
            </a:r>
            <a:r>
              <a:rPr lang="ru-RU" dirty="0"/>
              <a:t>удобные средства параллельного выполнения функции для нескольких входных значений, автоматически распределяя их по ядрам процессора.</a:t>
            </a:r>
          </a:p>
        </p:txBody>
      </p:sp>
    </p:spTree>
    <p:extLst>
      <p:ext uri="{BB962C8B-B14F-4D97-AF65-F5344CB8AC3E}">
        <p14:creationId xmlns:p14="http://schemas.microsoft.com/office/powerpoint/2010/main" val="16779897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4"/>
            <a:ext cx="11807825" cy="882560"/>
          </a:xfrm>
        </p:spPr>
        <p:txBody>
          <a:bodyPr>
            <a:normAutofit fontScale="90000"/>
          </a:bodyPr>
          <a:lstStyle/>
          <a:p>
            <a:r>
              <a:rPr lang="ru-RU" dirty="0" smtClean="0"/>
              <a:t>Параллелизм- </a:t>
            </a:r>
            <a:r>
              <a:rPr lang="en-US" dirty="0" smtClean="0"/>
              <a:t>multiprocessing -  </a:t>
            </a:r>
            <a:r>
              <a:rPr lang="ru-RU" dirty="0" smtClean="0"/>
              <a:t>класс </a:t>
            </a:r>
            <a:r>
              <a:rPr lang="en-US" dirty="0" smtClean="0"/>
              <a:t>Pool</a:t>
            </a:r>
            <a:r>
              <a:rPr lang="ru-RU" dirty="0" smtClean="0"/>
              <a:t> - методы</a:t>
            </a:r>
            <a:endParaRPr lang="ru-RU" dirty="0"/>
          </a:p>
        </p:txBody>
      </p:sp>
      <p:sp>
        <p:nvSpPr>
          <p:cNvPr id="2" name="Прямоугольник 1"/>
          <p:cNvSpPr/>
          <p:nvPr/>
        </p:nvSpPr>
        <p:spPr>
          <a:xfrm>
            <a:off x="263404" y="1259458"/>
            <a:ext cx="11796325" cy="4401205"/>
          </a:xfrm>
          <a:prstGeom prst="rect">
            <a:avLst/>
          </a:prstGeom>
        </p:spPr>
        <p:txBody>
          <a:bodyPr wrap="square">
            <a:spAutoFit/>
          </a:bodyPr>
          <a:lstStyle/>
          <a:p>
            <a:r>
              <a:rPr lang="ru-RU" sz="2800" dirty="0"/>
              <a:t>методы объекта </a:t>
            </a:r>
            <a:r>
              <a:rPr lang="ru-RU" sz="2800" dirty="0" err="1" smtClean="0"/>
              <a:t>Pool</a:t>
            </a:r>
            <a:r>
              <a:rPr lang="ru-RU" sz="2800" dirty="0" smtClean="0"/>
              <a:t> должны </a:t>
            </a:r>
            <a:r>
              <a:rPr lang="ru-RU" sz="2800" dirty="0"/>
              <a:t>вызываться только процессом, создавшим </a:t>
            </a:r>
            <a:r>
              <a:rPr lang="ru-RU" sz="2800" dirty="0" smtClean="0"/>
              <a:t>пул из </a:t>
            </a:r>
            <a:r>
              <a:rPr lang="ru-RU" sz="2800" dirty="0"/>
              <a:t>кода, где был создан и запущен пул рабочих процессов</a:t>
            </a:r>
            <a:r>
              <a:rPr lang="ru-RU" sz="2800" dirty="0" smtClean="0"/>
              <a:t>.</a:t>
            </a:r>
          </a:p>
          <a:p>
            <a:endParaRPr lang="ru-RU" sz="2800" dirty="0"/>
          </a:p>
          <a:p>
            <a:r>
              <a:rPr lang="ru-RU" sz="2800" dirty="0" smtClean="0"/>
              <a:t>внутренними ресурсами объекта </a:t>
            </a:r>
            <a:r>
              <a:rPr lang="ru-RU" sz="2800" dirty="0" err="1" smtClean="0"/>
              <a:t>Pool</a:t>
            </a:r>
            <a:r>
              <a:rPr lang="ru-RU" sz="2800" dirty="0" smtClean="0"/>
              <a:t> необходимо </a:t>
            </a:r>
            <a:r>
              <a:rPr lang="ru-RU" sz="2800" dirty="0"/>
              <a:t>правильно управлять, используя пул с менеджером контекста или вручную вызывая методы пула </a:t>
            </a:r>
            <a:r>
              <a:rPr lang="ru-RU" sz="2800" dirty="0" err="1"/>
              <a:t>Pool.close</a:t>
            </a:r>
            <a:r>
              <a:rPr lang="ru-RU" sz="2800" dirty="0"/>
              <a:t>() и </a:t>
            </a:r>
            <a:r>
              <a:rPr lang="ru-RU" sz="2800" dirty="0" err="1"/>
              <a:t>Pool.terminate</a:t>
            </a:r>
            <a:r>
              <a:rPr lang="ru-RU" sz="2800" dirty="0"/>
              <a:t>(). Невыполнение этого требования может привести к зависанию процесса при завершении.</a:t>
            </a:r>
          </a:p>
          <a:p>
            <a:endParaRPr lang="ru-RU" sz="2800" dirty="0"/>
          </a:p>
          <a:p>
            <a:r>
              <a:rPr lang="ru-RU" sz="2800" dirty="0" smtClean="0"/>
              <a:t>неправильно </a:t>
            </a:r>
            <a:r>
              <a:rPr lang="ru-RU" sz="2800" dirty="0"/>
              <a:t>полагаться на сборщик мусора для уничтожения пула, поскольку </a:t>
            </a:r>
            <a:r>
              <a:rPr lang="ru-RU" sz="2800" dirty="0" err="1"/>
              <a:t>CPython</a:t>
            </a:r>
            <a:r>
              <a:rPr lang="ru-RU" sz="2800" dirty="0"/>
              <a:t> не гарантирует, что будет вызван </a:t>
            </a:r>
            <a:r>
              <a:rPr lang="ru-RU" sz="2800" dirty="0" err="1"/>
              <a:t>финализатор</a:t>
            </a:r>
            <a:r>
              <a:rPr lang="ru-RU" sz="2800" dirty="0"/>
              <a:t> пула.</a:t>
            </a:r>
          </a:p>
        </p:txBody>
      </p:sp>
    </p:spTree>
    <p:extLst>
      <p:ext uri="{BB962C8B-B14F-4D97-AF65-F5344CB8AC3E}">
        <p14:creationId xmlns:p14="http://schemas.microsoft.com/office/powerpoint/2010/main" val="27677890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4"/>
            <a:ext cx="11807825" cy="882560"/>
          </a:xfrm>
        </p:spPr>
        <p:txBody>
          <a:bodyPr>
            <a:normAutofit fontScale="90000"/>
          </a:bodyPr>
          <a:lstStyle/>
          <a:p>
            <a:r>
              <a:rPr lang="ru-RU" dirty="0" smtClean="0"/>
              <a:t>Параллелизм- </a:t>
            </a:r>
            <a:r>
              <a:rPr lang="en-US" dirty="0" smtClean="0"/>
              <a:t>multiprocessing -  </a:t>
            </a:r>
            <a:r>
              <a:rPr lang="ru-RU" dirty="0" smtClean="0"/>
              <a:t>класс </a:t>
            </a:r>
            <a:r>
              <a:rPr lang="en-US" dirty="0" smtClean="0"/>
              <a:t>Pool</a:t>
            </a:r>
            <a:r>
              <a:rPr lang="ru-RU" dirty="0" smtClean="0"/>
              <a:t> - методы</a:t>
            </a:r>
            <a:endParaRPr lang="ru-RU" dirty="0"/>
          </a:p>
        </p:txBody>
      </p:sp>
      <p:sp>
        <p:nvSpPr>
          <p:cNvPr id="2" name="Прямоугольник 1"/>
          <p:cNvSpPr/>
          <p:nvPr/>
        </p:nvSpPr>
        <p:spPr>
          <a:xfrm>
            <a:off x="194394" y="1479300"/>
            <a:ext cx="11382256" cy="4401205"/>
          </a:xfrm>
          <a:prstGeom prst="rect">
            <a:avLst/>
          </a:prstGeom>
        </p:spPr>
        <p:txBody>
          <a:bodyPr wrap="square">
            <a:spAutoFit/>
          </a:bodyPr>
          <a:lstStyle/>
          <a:p>
            <a:r>
              <a:rPr lang="en-US" sz="2800" dirty="0" err="1"/>
              <a:t>Pool.apply</a:t>
            </a:r>
            <a:r>
              <a:rPr lang="en-US" sz="2800" dirty="0"/>
              <a:t>() </a:t>
            </a:r>
            <a:r>
              <a:rPr lang="ru-RU" sz="2800" dirty="0"/>
              <a:t>вызывает функцию с аргументами,</a:t>
            </a:r>
          </a:p>
          <a:p>
            <a:r>
              <a:rPr lang="en-US" sz="2800" dirty="0" err="1"/>
              <a:t>Pool.apply_async</a:t>
            </a:r>
            <a:r>
              <a:rPr lang="en-US" sz="2800" dirty="0"/>
              <a:t>() </a:t>
            </a:r>
            <a:r>
              <a:rPr lang="ru-RU" sz="2800" dirty="0"/>
              <a:t>асинхронный вариант метода </a:t>
            </a:r>
            <a:r>
              <a:rPr lang="en-US" sz="2800" dirty="0" err="1"/>
              <a:t>Pool.apply</a:t>
            </a:r>
            <a:r>
              <a:rPr lang="en-US" sz="2800" dirty="0"/>
              <a:t>(),</a:t>
            </a:r>
          </a:p>
          <a:p>
            <a:r>
              <a:rPr lang="en-US" sz="2800" dirty="0" err="1"/>
              <a:t>Pool.map</a:t>
            </a:r>
            <a:r>
              <a:rPr lang="en-US" sz="2800" dirty="0"/>
              <a:t>() </a:t>
            </a:r>
            <a:r>
              <a:rPr lang="ru-RU" sz="2800" dirty="0"/>
              <a:t>многопроцессорный эквивалент встроенной функции </a:t>
            </a:r>
            <a:r>
              <a:rPr lang="en-US" sz="2800" dirty="0"/>
              <a:t>map(),</a:t>
            </a:r>
          </a:p>
          <a:p>
            <a:r>
              <a:rPr lang="en-US" sz="2800" dirty="0" err="1"/>
              <a:t>Pool.map_async</a:t>
            </a:r>
            <a:r>
              <a:rPr lang="en-US" sz="2800" dirty="0"/>
              <a:t>() </a:t>
            </a:r>
            <a:r>
              <a:rPr lang="ru-RU" sz="2800" dirty="0"/>
              <a:t>асинхронный вариант метода </a:t>
            </a:r>
            <a:r>
              <a:rPr lang="en-US" sz="2800" dirty="0" err="1"/>
              <a:t>Pool.map</a:t>
            </a:r>
            <a:r>
              <a:rPr lang="en-US" sz="2800" dirty="0"/>
              <a:t>(),</a:t>
            </a:r>
          </a:p>
          <a:p>
            <a:r>
              <a:rPr lang="en-US" sz="2800" dirty="0" err="1"/>
              <a:t>Pool.imap</a:t>
            </a:r>
            <a:r>
              <a:rPr lang="en-US" sz="2800" dirty="0"/>
              <a:t>() </a:t>
            </a:r>
            <a:r>
              <a:rPr lang="ru-RU" sz="2800" dirty="0"/>
              <a:t>более ленивая версия метода </a:t>
            </a:r>
            <a:r>
              <a:rPr lang="en-US" sz="2800" dirty="0" err="1"/>
              <a:t>Pool.map</a:t>
            </a:r>
            <a:r>
              <a:rPr lang="en-US" sz="2800" dirty="0"/>
              <a:t>(),</a:t>
            </a:r>
          </a:p>
          <a:p>
            <a:r>
              <a:rPr lang="en-US" sz="2800" dirty="0" err="1"/>
              <a:t>Pool.imap_unordered</a:t>
            </a:r>
            <a:r>
              <a:rPr lang="en-US" sz="2800" dirty="0"/>
              <a:t>() </a:t>
            </a:r>
            <a:r>
              <a:rPr lang="ru-RU" sz="2800" dirty="0"/>
              <a:t>то же самое, что и </a:t>
            </a:r>
            <a:r>
              <a:rPr lang="en-US" sz="2800" dirty="0" err="1"/>
              <a:t>Pool.imap</a:t>
            </a:r>
            <a:r>
              <a:rPr lang="en-US" sz="2800" dirty="0"/>
              <a:t>(), </a:t>
            </a:r>
            <a:r>
              <a:rPr lang="ru-RU" sz="2800" dirty="0"/>
              <a:t>только результаты идут по готовности,</a:t>
            </a:r>
          </a:p>
          <a:p>
            <a:r>
              <a:rPr lang="en-US" sz="2800" dirty="0" err="1"/>
              <a:t>Pool.starmap</a:t>
            </a:r>
            <a:r>
              <a:rPr lang="en-US" sz="2800" dirty="0"/>
              <a:t>() </a:t>
            </a:r>
            <a:r>
              <a:rPr lang="ru-RU" sz="2800" dirty="0"/>
              <a:t>аналогичен методу </a:t>
            </a:r>
            <a:r>
              <a:rPr lang="en-US" sz="2800" dirty="0" err="1"/>
              <a:t>Pool.map</a:t>
            </a:r>
            <a:r>
              <a:rPr lang="en-US" sz="2800" dirty="0"/>
              <a:t>(), </a:t>
            </a:r>
            <a:r>
              <a:rPr lang="ru-RU" sz="2800" dirty="0"/>
              <a:t>только другая передача аргументов,</a:t>
            </a:r>
          </a:p>
          <a:p>
            <a:r>
              <a:rPr lang="en-US" sz="2800" dirty="0" err="1"/>
              <a:t>Pool.starmap_async</a:t>
            </a:r>
            <a:r>
              <a:rPr lang="en-US" sz="2800" dirty="0"/>
              <a:t>() </a:t>
            </a:r>
            <a:r>
              <a:rPr lang="ru-RU" sz="2800" dirty="0"/>
              <a:t>комбинация методов </a:t>
            </a:r>
            <a:r>
              <a:rPr lang="en-US" sz="2800" dirty="0" err="1"/>
              <a:t>Pool.starmap</a:t>
            </a:r>
            <a:r>
              <a:rPr lang="en-US" sz="2800" dirty="0"/>
              <a:t>() </a:t>
            </a:r>
            <a:r>
              <a:rPr lang="ru-RU" sz="2800" dirty="0"/>
              <a:t>и </a:t>
            </a:r>
          </a:p>
        </p:txBody>
      </p:sp>
    </p:spTree>
    <p:extLst>
      <p:ext uri="{BB962C8B-B14F-4D97-AF65-F5344CB8AC3E}">
        <p14:creationId xmlns:p14="http://schemas.microsoft.com/office/powerpoint/2010/main" val="4219885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12652" y="1057725"/>
            <a:ext cx="11373424" cy="5262979"/>
          </a:xfrm>
          <a:prstGeom prst="rect">
            <a:avLst/>
          </a:prstGeom>
        </p:spPr>
        <p:txBody>
          <a:bodyPr wrap="square">
            <a:spAutoFit/>
          </a:bodyPr>
          <a:lstStyle/>
          <a:p>
            <a:r>
              <a:rPr lang="ru-RU" sz="2800" dirty="0"/>
              <a:t>Сам процесс может быть разделен на так называемые потоки. </a:t>
            </a:r>
            <a:endParaRPr lang="ru-RU" sz="2800" dirty="0" smtClean="0"/>
          </a:p>
          <a:p>
            <a:endParaRPr lang="ru-RU" sz="2800" dirty="0"/>
          </a:p>
          <a:p>
            <a:r>
              <a:rPr lang="ru-RU" sz="2800" b="1" dirty="0" smtClean="0"/>
              <a:t>Поток</a:t>
            </a:r>
            <a:r>
              <a:rPr lang="ru-RU" sz="2800" dirty="0" smtClean="0"/>
              <a:t> </a:t>
            </a:r>
            <a:r>
              <a:rPr lang="ru-RU" sz="2800" dirty="0"/>
              <a:t>(поток выполнения, </a:t>
            </a:r>
            <a:r>
              <a:rPr lang="ru-RU" sz="2800" dirty="0" err="1"/>
              <a:t>thread</a:t>
            </a:r>
            <a:r>
              <a:rPr lang="ru-RU" sz="2800" dirty="0"/>
              <a:t>) - наименьшая единица обработки, исполнение которой может быть назначено ядром операционной системы. </a:t>
            </a:r>
            <a:endParaRPr lang="ru-RU" sz="2800" dirty="0" smtClean="0"/>
          </a:p>
          <a:p>
            <a:endParaRPr lang="ru-RU" sz="2800" dirty="0"/>
          </a:p>
          <a:p>
            <a:r>
              <a:rPr lang="ru-RU" sz="2800" dirty="0" smtClean="0"/>
              <a:t>В </a:t>
            </a:r>
            <a:r>
              <a:rPr lang="ru-RU" sz="2800" dirty="0"/>
              <a:t>отличии от нескольких процессов, потоки существуют внутри одного процесса и имеют доступ к ресурсам этого </a:t>
            </a:r>
            <a:r>
              <a:rPr lang="ru-RU" sz="2800" dirty="0" smtClean="0"/>
              <a:t>процесса, </a:t>
            </a:r>
            <a:r>
              <a:rPr lang="ru-RU" sz="2800" dirty="0"/>
              <a:t>разделяют состояние и память родительского процесса</a:t>
            </a:r>
            <a:r>
              <a:rPr lang="ru-RU" sz="2800" dirty="0" smtClean="0"/>
              <a:t>. </a:t>
            </a:r>
          </a:p>
          <a:p>
            <a:endParaRPr lang="ru-RU" sz="2800" dirty="0"/>
          </a:p>
          <a:p>
            <a:r>
              <a:rPr lang="ru-RU" sz="2800" dirty="0" smtClean="0"/>
              <a:t>Каждый </a:t>
            </a:r>
            <a:r>
              <a:rPr lang="ru-RU" sz="2800" dirty="0"/>
              <a:t>поток </a:t>
            </a:r>
            <a:r>
              <a:rPr lang="ru-RU" sz="2800" dirty="0" smtClean="0"/>
              <a:t>обладает </a:t>
            </a:r>
            <a:r>
              <a:rPr lang="ru-RU" sz="2800" dirty="0"/>
              <a:t>собственным набором регистров и собственным стеком вызова, но доступ к ним имеют и другие потоки.</a:t>
            </a:r>
          </a:p>
        </p:txBody>
      </p:sp>
      <p:sp>
        <p:nvSpPr>
          <p:cNvPr id="3" name="Title 1"/>
          <p:cNvSpPr>
            <a:spLocks noGrp="1"/>
          </p:cNvSpPr>
          <p:nvPr>
            <p:ph type="title"/>
          </p:nvPr>
        </p:nvSpPr>
        <p:spPr>
          <a:xfrm>
            <a:off x="212652" y="170121"/>
            <a:ext cx="10058400" cy="727743"/>
          </a:xfrm>
        </p:spPr>
        <p:txBody>
          <a:bodyPr>
            <a:normAutofit/>
          </a:bodyPr>
          <a:lstStyle/>
          <a:p>
            <a:r>
              <a:rPr lang="ru-RU" dirty="0" smtClean="0"/>
              <a:t>Процесс и поток</a:t>
            </a:r>
            <a:endParaRPr lang="ru-RU" dirty="0"/>
          </a:p>
        </p:txBody>
      </p:sp>
    </p:spTree>
    <p:extLst>
      <p:ext uri="{BB962C8B-B14F-4D97-AF65-F5344CB8AC3E}">
        <p14:creationId xmlns:p14="http://schemas.microsoft.com/office/powerpoint/2010/main" val="27530636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4"/>
            <a:ext cx="11807825" cy="882560"/>
          </a:xfrm>
        </p:spPr>
        <p:txBody>
          <a:bodyPr>
            <a:normAutofit fontScale="90000"/>
          </a:bodyPr>
          <a:lstStyle/>
          <a:p>
            <a:r>
              <a:rPr lang="ru-RU" dirty="0" smtClean="0"/>
              <a:t>Параллелизм- </a:t>
            </a:r>
            <a:r>
              <a:rPr lang="en-US" dirty="0" smtClean="0"/>
              <a:t>multiprocessing -  </a:t>
            </a:r>
            <a:r>
              <a:rPr lang="ru-RU" dirty="0" smtClean="0"/>
              <a:t>класс </a:t>
            </a:r>
            <a:r>
              <a:rPr lang="en-US" dirty="0" smtClean="0"/>
              <a:t>Pool</a:t>
            </a:r>
            <a:r>
              <a:rPr lang="ru-RU" dirty="0" smtClean="0"/>
              <a:t> - методы</a:t>
            </a:r>
            <a:endParaRPr lang="ru-RU" dirty="0"/>
          </a:p>
        </p:txBody>
      </p:sp>
      <p:sp>
        <p:nvSpPr>
          <p:cNvPr id="2" name="Прямоугольник 1"/>
          <p:cNvSpPr/>
          <p:nvPr/>
        </p:nvSpPr>
        <p:spPr>
          <a:xfrm>
            <a:off x="59814" y="1220985"/>
            <a:ext cx="12132186" cy="3970318"/>
          </a:xfrm>
          <a:prstGeom prst="rect">
            <a:avLst/>
          </a:prstGeom>
        </p:spPr>
        <p:txBody>
          <a:bodyPr wrap="square">
            <a:spAutoFit/>
          </a:bodyPr>
          <a:lstStyle/>
          <a:p>
            <a:r>
              <a:rPr lang="en-US" sz="2800" dirty="0" err="1"/>
              <a:t>Pool.close</a:t>
            </a:r>
            <a:r>
              <a:rPr lang="en-US" sz="2800" dirty="0"/>
              <a:t>() </a:t>
            </a:r>
            <a:r>
              <a:rPr lang="ru-RU" sz="2800" dirty="0"/>
              <a:t>предотвращает отправку задач в пул,</a:t>
            </a:r>
          </a:p>
          <a:p>
            <a:r>
              <a:rPr lang="en-US" sz="2800" dirty="0" err="1"/>
              <a:t>Pool.terminate</a:t>
            </a:r>
            <a:r>
              <a:rPr lang="en-US" sz="2800" dirty="0"/>
              <a:t>() </a:t>
            </a:r>
            <a:r>
              <a:rPr lang="ru-RU" sz="2800" dirty="0"/>
              <a:t>останавливает рабочие процессы,</a:t>
            </a:r>
          </a:p>
          <a:p>
            <a:r>
              <a:rPr lang="en-US" sz="2800" dirty="0" err="1"/>
              <a:t>Pool.join</a:t>
            </a:r>
            <a:r>
              <a:rPr lang="en-US" sz="2800" dirty="0"/>
              <a:t>() </a:t>
            </a:r>
            <a:r>
              <a:rPr lang="ru-RU" sz="2800" dirty="0"/>
              <a:t>ждет, пока рабочие процессы закончатся,</a:t>
            </a:r>
          </a:p>
          <a:p>
            <a:r>
              <a:rPr lang="ru-RU" sz="2800" dirty="0"/>
              <a:t>Объект </a:t>
            </a:r>
            <a:r>
              <a:rPr lang="en-US" sz="2800" dirty="0" err="1" smtClean="0"/>
              <a:t>AsyncResult</a:t>
            </a:r>
            <a:r>
              <a:rPr lang="ru-RU" sz="2800" dirty="0" smtClean="0"/>
              <a:t> -</a:t>
            </a:r>
            <a:r>
              <a:rPr lang="en-US" sz="2800" dirty="0" smtClean="0"/>
              <a:t> </a:t>
            </a:r>
            <a:r>
              <a:rPr lang="ru-RU" sz="2800" dirty="0"/>
              <a:t>результат вызовов методов </a:t>
            </a:r>
            <a:r>
              <a:rPr lang="en-US" sz="2800" dirty="0" err="1"/>
              <a:t>Pool.apply_async</a:t>
            </a:r>
            <a:r>
              <a:rPr lang="en-US" sz="2800" dirty="0"/>
              <a:t>() </a:t>
            </a:r>
            <a:r>
              <a:rPr lang="ru-RU" sz="2800" dirty="0"/>
              <a:t>и </a:t>
            </a:r>
            <a:r>
              <a:rPr lang="en-US" sz="2800" dirty="0" err="1"/>
              <a:t>Pool.map_async</a:t>
            </a:r>
            <a:r>
              <a:rPr lang="en-US" sz="2800" dirty="0"/>
              <a:t>()</a:t>
            </a:r>
          </a:p>
          <a:p>
            <a:pPr lvl="1"/>
            <a:r>
              <a:rPr lang="en-US" sz="2800" dirty="0" err="1"/>
              <a:t>AsyncResult.get</a:t>
            </a:r>
            <a:r>
              <a:rPr lang="en-US" sz="2800" dirty="0"/>
              <a:t>() </a:t>
            </a:r>
            <a:r>
              <a:rPr lang="ru-RU" sz="2800" dirty="0"/>
              <a:t>возвращает результат, как только он придет,</a:t>
            </a:r>
          </a:p>
          <a:p>
            <a:pPr lvl="1"/>
            <a:r>
              <a:rPr lang="en-US" sz="2800" dirty="0" err="1"/>
              <a:t>AsyncResult.wait</a:t>
            </a:r>
            <a:r>
              <a:rPr lang="en-US" sz="2800" dirty="0"/>
              <a:t>() </a:t>
            </a:r>
            <a:r>
              <a:rPr lang="ru-RU" sz="2800" dirty="0"/>
              <a:t>ждет, пока будет доступен результат,</a:t>
            </a:r>
          </a:p>
          <a:p>
            <a:pPr lvl="1"/>
            <a:r>
              <a:rPr lang="en-US" sz="2800" dirty="0" err="1"/>
              <a:t>AsyncResult.ready</a:t>
            </a:r>
            <a:r>
              <a:rPr lang="en-US" sz="2800" dirty="0"/>
              <a:t>() </a:t>
            </a:r>
            <a:r>
              <a:rPr lang="ru-RU" sz="2800" dirty="0"/>
              <a:t>проверяет, завершился ли вызов,</a:t>
            </a:r>
          </a:p>
          <a:p>
            <a:pPr lvl="1"/>
            <a:r>
              <a:rPr lang="en-US" sz="2800" dirty="0" err="1"/>
              <a:t>AsyncResult.successful</a:t>
            </a:r>
            <a:r>
              <a:rPr lang="en-US" sz="2800" dirty="0"/>
              <a:t>() </a:t>
            </a:r>
            <a:r>
              <a:rPr lang="ru-RU" sz="2800" dirty="0"/>
              <a:t>проверяет, был ли завершен вызов без </a:t>
            </a:r>
            <a:r>
              <a:rPr lang="ru-RU" sz="2800" dirty="0" smtClean="0"/>
              <a:t>исключения</a:t>
            </a:r>
            <a:endParaRPr lang="ru-RU" sz="2800" dirty="0"/>
          </a:p>
        </p:txBody>
      </p:sp>
    </p:spTree>
    <p:extLst>
      <p:ext uri="{BB962C8B-B14F-4D97-AF65-F5344CB8AC3E}">
        <p14:creationId xmlns:p14="http://schemas.microsoft.com/office/powerpoint/2010/main" val="17215449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2652" y="170121"/>
            <a:ext cx="11807898" cy="1296729"/>
          </a:xfrm>
        </p:spPr>
        <p:txBody>
          <a:bodyPr>
            <a:normAutofit/>
          </a:bodyPr>
          <a:lstStyle/>
          <a:p>
            <a:r>
              <a:rPr lang="ru-RU" dirty="0" smtClean="0"/>
              <a:t>Параллелизм- </a:t>
            </a:r>
            <a:r>
              <a:rPr lang="en-US" dirty="0" smtClean="0"/>
              <a:t>multiprocessing -  </a:t>
            </a:r>
            <a:r>
              <a:rPr lang="ru-RU" dirty="0" smtClean="0"/>
              <a:t>класс </a:t>
            </a:r>
            <a:r>
              <a:rPr lang="en-US" dirty="0" smtClean="0"/>
              <a:t>Pool</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66850"/>
            <a:ext cx="8464983" cy="5075866"/>
          </a:xfrm>
          <a:prstGeom prst="rect">
            <a:avLst/>
          </a:prstGeom>
        </p:spPr>
      </p:pic>
      <p:pic>
        <p:nvPicPr>
          <p:cNvPr id="3" name="Рисунок 2"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4114" y="2120527"/>
            <a:ext cx="3570534" cy="841334"/>
          </a:xfrm>
          <a:prstGeom prst="rect">
            <a:avLst/>
          </a:prstGeom>
        </p:spPr>
      </p:pic>
      <p:sp>
        <p:nvSpPr>
          <p:cNvPr id="4" name="Прямоугольник 3"/>
          <p:cNvSpPr/>
          <p:nvPr/>
        </p:nvSpPr>
        <p:spPr>
          <a:xfrm>
            <a:off x="8626415" y="3182628"/>
            <a:ext cx="3123023" cy="2862322"/>
          </a:xfrm>
          <a:prstGeom prst="rect">
            <a:avLst/>
          </a:prstGeom>
        </p:spPr>
        <p:txBody>
          <a:bodyPr wrap="square">
            <a:spAutoFit/>
          </a:bodyPr>
          <a:lstStyle/>
          <a:p>
            <a:r>
              <a:rPr lang="ru-RU" dirty="0"/>
              <a:t>Метод </a:t>
            </a:r>
            <a:r>
              <a:rPr lang="ru-RU" dirty="0" err="1"/>
              <a:t>Pool.map</a:t>
            </a:r>
            <a:r>
              <a:rPr lang="ru-RU" dirty="0"/>
              <a:t>() разбивает итерируемый объект на несколько частей, которые отправляет в пул процессов как отдельные задачи. Приблизительный размер этих фрагментов можно указать, задав </a:t>
            </a:r>
            <a:r>
              <a:rPr lang="ru-RU" dirty="0" smtClean="0"/>
              <a:t>для аргумента метода </a:t>
            </a:r>
            <a:r>
              <a:rPr lang="ru-RU" dirty="0" err="1" smtClean="0"/>
              <a:t>chunksize</a:t>
            </a:r>
            <a:r>
              <a:rPr lang="ru-RU" dirty="0" smtClean="0"/>
              <a:t> положительное целое </a:t>
            </a:r>
            <a:r>
              <a:rPr lang="ru-RU" dirty="0"/>
              <a:t>число.</a:t>
            </a:r>
          </a:p>
        </p:txBody>
      </p:sp>
    </p:spTree>
    <p:extLst>
      <p:ext uri="{BB962C8B-B14F-4D97-AF65-F5344CB8AC3E}">
        <p14:creationId xmlns:p14="http://schemas.microsoft.com/office/powerpoint/2010/main" val="14508657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2652" y="170121"/>
            <a:ext cx="11807898" cy="1296729"/>
          </a:xfrm>
        </p:spPr>
        <p:txBody>
          <a:bodyPr>
            <a:normAutofit/>
          </a:bodyPr>
          <a:lstStyle/>
          <a:p>
            <a:r>
              <a:rPr lang="ru-RU" dirty="0" smtClean="0"/>
              <a:t>Параллелизм- </a:t>
            </a:r>
            <a:r>
              <a:rPr lang="en-US" dirty="0" smtClean="0"/>
              <a:t>multiprocessing -  </a:t>
            </a:r>
            <a:r>
              <a:rPr lang="ru-RU" dirty="0" smtClean="0"/>
              <a:t>класс </a:t>
            </a:r>
            <a:r>
              <a:rPr lang="en-US" dirty="0" smtClean="0"/>
              <a:t>Pool</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20" y="2202706"/>
            <a:ext cx="10724407" cy="1633797"/>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20" y="4391358"/>
            <a:ext cx="5691774" cy="617963"/>
          </a:xfrm>
          <a:prstGeom prst="rect">
            <a:avLst/>
          </a:prstGeom>
        </p:spPr>
      </p:pic>
    </p:spTree>
    <p:extLst>
      <p:ext uri="{BB962C8B-B14F-4D97-AF65-F5344CB8AC3E}">
        <p14:creationId xmlns:p14="http://schemas.microsoft.com/office/powerpoint/2010/main" val="3470665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2652" y="170121"/>
            <a:ext cx="11807898" cy="1296729"/>
          </a:xfrm>
        </p:spPr>
        <p:txBody>
          <a:bodyPr>
            <a:normAutofit/>
          </a:bodyPr>
          <a:lstStyle/>
          <a:p>
            <a:r>
              <a:rPr lang="ru-RU" dirty="0" smtClean="0"/>
              <a:t>Параллелизм- </a:t>
            </a:r>
            <a:r>
              <a:rPr lang="en-US" dirty="0" smtClean="0"/>
              <a:t>multiprocessing -  </a:t>
            </a:r>
            <a:r>
              <a:rPr lang="ru-RU" dirty="0" smtClean="0"/>
              <a:t>класс </a:t>
            </a:r>
            <a:r>
              <a:rPr lang="en-US" dirty="0" smtClean="0"/>
              <a:t>Pool</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52" y="1870938"/>
            <a:ext cx="6685105" cy="3279484"/>
          </a:xfrm>
          <a:prstGeom prst="rect">
            <a:avLst/>
          </a:prstGeom>
        </p:spPr>
      </p:pic>
      <p:pic>
        <p:nvPicPr>
          <p:cNvPr id="3" name="Рисунок 2"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52" y="5745420"/>
            <a:ext cx="1795052" cy="521144"/>
          </a:xfrm>
          <a:prstGeom prst="rect">
            <a:avLst/>
          </a:prstGeom>
        </p:spPr>
      </p:pic>
    </p:spTree>
    <p:extLst>
      <p:ext uri="{BB962C8B-B14F-4D97-AF65-F5344CB8AC3E}">
        <p14:creationId xmlns:p14="http://schemas.microsoft.com/office/powerpoint/2010/main" val="8072895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3"/>
            <a:ext cx="11807825" cy="865307"/>
          </a:xfrm>
        </p:spPr>
        <p:txBody>
          <a:bodyPr>
            <a:normAutofit/>
          </a:bodyPr>
          <a:lstStyle/>
          <a:p>
            <a:r>
              <a:rPr lang="ru-RU" dirty="0" smtClean="0"/>
              <a:t>Параллелизм- </a:t>
            </a:r>
            <a:r>
              <a:rPr lang="en-US" dirty="0" smtClean="0"/>
              <a:t>multiprocessing -  </a:t>
            </a:r>
            <a:r>
              <a:rPr lang="ru-RU" dirty="0" smtClean="0"/>
              <a:t>класс </a:t>
            </a:r>
            <a:r>
              <a:rPr lang="en-US" dirty="0" smtClean="0"/>
              <a:t>Pool</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1035170"/>
            <a:ext cx="9605214" cy="5348358"/>
          </a:xfrm>
          <a:prstGeom prst="rect">
            <a:avLst/>
          </a:prstGeom>
        </p:spPr>
      </p:pic>
    </p:spTree>
    <p:extLst>
      <p:ext uri="{BB962C8B-B14F-4D97-AF65-F5344CB8AC3E}">
        <p14:creationId xmlns:p14="http://schemas.microsoft.com/office/powerpoint/2010/main" val="4118218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3"/>
            <a:ext cx="11807825" cy="865307"/>
          </a:xfrm>
        </p:spPr>
        <p:txBody>
          <a:bodyPr>
            <a:normAutofit/>
          </a:bodyPr>
          <a:lstStyle/>
          <a:p>
            <a:r>
              <a:rPr lang="ru-RU" dirty="0" smtClean="0"/>
              <a:t>Параллелизм- </a:t>
            </a:r>
            <a:r>
              <a:rPr lang="en-US" dirty="0" smtClean="0"/>
              <a:t>multiprocessing -  </a:t>
            </a:r>
            <a:r>
              <a:rPr lang="ru-RU" dirty="0" smtClean="0"/>
              <a:t>класс </a:t>
            </a:r>
            <a:r>
              <a:rPr lang="en-US" dirty="0" smtClean="0"/>
              <a:t>Pool</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4" y="1035170"/>
            <a:ext cx="11304147" cy="4951562"/>
          </a:xfrm>
          <a:prstGeom prst="rect">
            <a:avLst/>
          </a:prstGeom>
        </p:spPr>
      </p:pic>
    </p:spTree>
    <p:extLst>
      <p:ext uri="{BB962C8B-B14F-4D97-AF65-F5344CB8AC3E}">
        <p14:creationId xmlns:p14="http://schemas.microsoft.com/office/powerpoint/2010/main" val="22337104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3"/>
            <a:ext cx="11807825" cy="865307"/>
          </a:xfrm>
        </p:spPr>
        <p:txBody>
          <a:bodyPr>
            <a:normAutofit/>
          </a:bodyPr>
          <a:lstStyle/>
          <a:p>
            <a:r>
              <a:rPr lang="ru-RU" dirty="0" smtClean="0"/>
              <a:t>Параллелизм- </a:t>
            </a:r>
            <a:r>
              <a:rPr lang="en-US" dirty="0" smtClean="0"/>
              <a:t>multiprocessing -  </a:t>
            </a:r>
            <a:r>
              <a:rPr lang="ru-RU" dirty="0" smtClean="0"/>
              <a:t>класс </a:t>
            </a:r>
            <a:r>
              <a:rPr lang="en-US" dirty="0" smtClean="0"/>
              <a:t>Pool</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1277031"/>
            <a:ext cx="10673322" cy="4036841"/>
          </a:xfrm>
          <a:prstGeom prst="rect">
            <a:avLst/>
          </a:prstGeom>
        </p:spPr>
      </p:pic>
    </p:spTree>
    <p:extLst>
      <p:ext uri="{BB962C8B-B14F-4D97-AF65-F5344CB8AC3E}">
        <p14:creationId xmlns:p14="http://schemas.microsoft.com/office/powerpoint/2010/main" val="40452718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169863"/>
            <a:ext cx="11807825" cy="865307"/>
          </a:xfrm>
        </p:spPr>
        <p:txBody>
          <a:bodyPr>
            <a:normAutofit/>
          </a:bodyPr>
          <a:lstStyle/>
          <a:p>
            <a:r>
              <a:rPr lang="ru-RU" dirty="0" smtClean="0"/>
              <a:t>Параллелизм- </a:t>
            </a:r>
            <a:r>
              <a:rPr lang="en-US" dirty="0" smtClean="0"/>
              <a:t>multiprocessing -  </a:t>
            </a:r>
            <a:r>
              <a:rPr lang="ru-RU" dirty="0" smtClean="0"/>
              <a:t>класс </a:t>
            </a:r>
            <a:r>
              <a:rPr lang="en-US" dirty="0" smtClean="0"/>
              <a:t>Pool</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1219764"/>
            <a:ext cx="3567731" cy="4180371"/>
          </a:xfrm>
          <a:prstGeom prst="rect">
            <a:avLst/>
          </a:prstGeom>
        </p:spPr>
      </p:pic>
      <p:pic>
        <p:nvPicPr>
          <p:cNvPr id="3" name="Рисунок 2"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2736" y="1219764"/>
            <a:ext cx="5698687" cy="4525428"/>
          </a:xfrm>
          <a:prstGeom prst="rect">
            <a:avLst/>
          </a:prstGeom>
        </p:spPr>
      </p:pic>
    </p:spTree>
    <p:extLst>
      <p:ext uri="{BB962C8B-B14F-4D97-AF65-F5344CB8AC3E}">
        <p14:creationId xmlns:p14="http://schemas.microsoft.com/office/powerpoint/2010/main" val="40239683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a:t>asyncio</a:t>
            </a:r>
            <a:endParaRPr lang="ru-RU" dirty="0"/>
          </a:p>
        </p:txBody>
      </p:sp>
      <p:sp>
        <p:nvSpPr>
          <p:cNvPr id="4" name="Прямоугольник 3"/>
          <p:cNvSpPr/>
          <p:nvPr/>
        </p:nvSpPr>
        <p:spPr>
          <a:xfrm>
            <a:off x="384175" y="865307"/>
            <a:ext cx="11223625" cy="1384995"/>
          </a:xfrm>
          <a:prstGeom prst="rect">
            <a:avLst/>
          </a:prstGeom>
        </p:spPr>
        <p:txBody>
          <a:bodyPr wrap="square">
            <a:spAutoFit/>
          </a:bodyPr>
          <a:lstStyle/>
          <a:p>
            <a:r>
              <a:rPr lang="ru-RU" sz="2800" dirty="0"/>
              <a:t>Асинхронное программирование — это особенность современных языков программирования, которая позволяет выполнять операции, не дожидаясь их завершения.</a:t>
            </a:r>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2250302"/>
            <a:ext cx="8058941" cy="4361010"/>
          </a:xfrm>
          <a:prstGeom prst="rect">
            <a:avLst/>
          </a:prstGeom>
        </p:spPr>
      </p:pic>
      <p:sp>
        <p:nvSpPr>
          <p:cNvPr id="7" name="Прямоугольник 6"/>
          <p:cNvSpPr/>
          <p:nvPr/>
        </p:nvSpPr>
        <p:spPr>
          <a:xfrm>
            <a:off x="8534400" y="2250302"/>
            <a:ext cx="3505200" cy="3970318"/>
          </a:xfrm>
          <a:prstGeom prst="rect">
            <a:avLst/>
          </a:prstGeom>
        </p:spPr>
        <p:txBody>
          <a:bodyPr wrap="square">
            <a:spAutoFit/>
          </a:bodyPr>
          <a:lstStyle/>
          <a:p>
            <a:r>
              <a:rPr lang="ru-RU" sz="2800" dirty="0"/>
              <a:t>однопоточный, однопроцессорный дизайн, использующий </a:t>
            </a:r>
            <a:r>
              <a:rPr lang="ru-RU" sz="2800" dirty="0" smtClean="0"/>
              <a:t>многозадачность, создает </a:t>
            </a:r>
            <a:r>
              <a:rPr lang="ru-RU" sz="2800" dirty="0"/>
              <a:t>впечатление параллелизма, используя один поток в одном процессе.</a:t>
            </a:r>
          </a:p>
        </p:txBody>
      </p:sp>
    </p:spTree>
    <p:extLst>
      <p:ext uri="{BB962C8B-B14F-4D97-AF65-F5344CB8AC3E}">
        <p14:creationId xmlns:p14="http://schemas.microsoft.com/office/powerpoint/2010/main" val="7570642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a:t>asyncio</a:t>
            </a:r>
            <a:endParaRPr lang="ru-RU" dirty="0"/>
          </a:p>
        </p:txBody>
      </p:sp>
      <p:sp>
        <p:nvSpPr>
          <p:cNvPr id="2" name="Прямоугольник 1"/>
          <p:cNvSpPr/>
          <p:nvPr/>
        </p:nvSpPr>
        <p:spPr>
          <a:xfrm>
            <a:off x="384175" y="1130280"/>
            <a:ext cx="11579225" cy="2677656"/>
          </a:xfrm>
          <a:prstGeom prst="rect">
            <a:avLst/>
          </a:prstGeom>
        </p:spPr>
        <p:txBody>
          <a:bodyPr wrap="square">
            <a:spAutoFit/>
          </a:bodyPr>
          <a:lstStyle/>
          <a:p>
            <a:r>
              <a:rPr lang="ru-RU" sz="2800" dirty="0"/>
              <a:t>Асинхронность больше всего подходит для </a:t>
            </a:r>
            <a:r>
              <a:rPr lang="ru-RU" sz="2800" dirty="0" smtClean="0"/>
              <a:t>сценариев</a:t>
            </a:r>
            <a:r>
              <a:rPr lang="ru-RU" sz="2800" dirty="0"/>
              <a:t>:</a:t>
            </a:r>
          </a:p>
          <a:p>
            <a:endParaRPr lang="ru-RU" sz="2800" dirty="0"/>
          </a:p>
          <a:p>
            <a:pPr marL="457200" indent="-457200">
              <a:buFont typeface="Arial" panose="020B0604020202020204" pitchFamily="34" charset="0"/>
              <a:buChar char="•"/>
            </a:pPr>
            <a:r>
              <a:rPr lang="ru-RU" sz="2800" dirty="0"/>
              <a:t>Программа выполняется слишком долго.</a:t>
            </a:r>
          </a:p>
          <a:p>
            <a:pPr marL="457200" indent="-457200">
              <a:buFont typeface="Arial" panose="020B0604020202020204" pitchFamily="34" charset="0"/>
              <a:buChar char="•"/>
            </a:pPr>
            <a:r>
              <a:rPr lang="ru-RU" sz="2800" dirty="0"/>
              <a:t>Причина задержки — не вычисления, а ожидания ввода или вывода.</a:t>
            </a:r>
          </a:p>
          <a:p>
            <a:pPr marL="457200" indent="-457200">
              <a:buFont typeface="Arial" panose="020B0604020202020204" pitchFamily="34" charset="0"/>
              <a:buChar char="•"/>
            </a:pPr>
            <a:r>
              <a:rPr lang="ru-RU" sz="2800" dirty="0"/>
              <a:t>Задачи, которые включают несколько одновременных операций ввода и </a:t>
            </a:r>
            <a:r>
              <a:rPr lang="ru-RU" sz="2800" dirty="0" smtClean="0"/>
              <a:t>вывода: </a:t>
            </a:r>
            <a:r>
              <a:rPr lang="ru-RU" sz="2800" dirty="0" err="1" smtClean="0"/>
              <a:t>Парсеры</a:t>
            </a:r>
            <a:r>
              <a:rPr lang="ru-RU" sz="2800" dirty="0" smtClean="0"/>
              <a:t>, Сетевые </a:t>
            </a:r>
            <a:r>
              <a:rPr lang="ru-RU" sz="2800" dirty="0"/>
              <a:t>сервисы.</a:t>
            </a:r>
          </a:p>
        </p:txBody>
      </p:sp>
      <p:sp>
        <p:nvSpPr>
          <p:cNvPr id="3" name="Прямоугольник 2"/>
          <p:cNvSpPr/>
          <p:nvPr/>
        </p:nvSpPr>
        <p:spPr>
          <a:xfrm>
            <a:off x="384175" y="4072909"/>
            <a:ext cx="10995025" cy="2246769"/>
          </a:xfrm>
          <a:prstGeom prst="rect">
            <a:avLst/>
          </a:prstGeom>
        </p:spPr>
        <p:txBody>
          <a:bodyPr wrap="square">
            <a:spAutoFit/>
          </a:bodyPr>
          <a:lstStyle/>
          <a:p>
            <a:r>
              <a:rPr lang="ru-RU" sz="2800" dirty="0"/>
              <a:t>Модуль </a:t>
            </a:r>
            <a:r>
              <a:rPr lang="ru-RU" sz="2800" dirty="0" err="1"/>
              <a:t>asyncio</a:t>
            </a:r>
            <a:r>
              <a:rPr lang="ru-RU" sz="2800" dirty="0"/>
              <a:t> - это библиотека для написания асинхронного кода, не связанного с блокирующими вызовами, с использованием синтаксиса </a:t>
            </a:r>
            <a:r>
              <a:rPr lang="ru-RU" sz="2800" dirty="0" err="1"/>
              <a:t>async</a:t>
            </a:r>
            <a:r>
              <a:rPr lang="ru-RU" sz="2800" dirty="0"/>
              <a:t>/</a:t>
            </a:r>
            <a:r>
              <a:rPr lang="ru-RU" sz="2800" dirty="0" err="1"/>
              <a:t>await</a:t>
            </a:r>
            <a:r>
              <a:rPr lang="ru-RU" sz="2800" dirty="0"/>
              <a:t>. Предоставляет инструменты для создания асинхронных/параллельных приложений с использованием сопрограмм.</a:t>
            </a:r>
          </a:p>
        </p:txBody>
      </p:sp>
    </p:spTree>
    <p:extLst>
      <p:ext uri="{BB962C8B-B14F-4D97-AF65-F5344CB8AC3E}">
        <p14:creationId xmlns:p14="http://schemas.microsoft.com/office/powerpoint/2010/main" val="531233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12650" y="1150690"/>
            <a:ext cx="11793819" cy="2246769"/>
          </a:xfrm>
          <a:prstGeom prst="rect">
            <a:avLst/>
          </a:prstGeom>
        </p:spPr>
        <p:txBody>
          <a:bodyPr wrap="square">
            <a:spAutoFit/>
          </a:bodyPr>
          <a:lstStyle/>
          <a:p>
            <a:r>
              <a:rPr lang="ru-RU" sz="2800" dirty="0"/>
              <a:t>не является ни потоковым (</a:t>
            </a:r>
            <a:r>
              <a:rPr lang="ru-RU" sz="2800" dirty="0" err="1"/>
              <a:t>threading</a:t>
            </a:r>
            <a:r>
              <a:rPr lang="ru-RU" sz="2800" dirty="0"/>
              <a:t>), ни многопроцессорным (</a:t>
            </a:r>
            <a:r>
              <a:rPr lang="ru-RU" sz="2800" dirty="0" err="1"/>
              <a:t>multiprocessing</a:t>
            </a:r>
            <a:r>
              <a:rPr lang="ru-RU" sz="2800" dirty="0"/>
              <a:t>). </a:t>
            </a:r>
            <a:endParaRPr lang="ru-RU" sz="2800" dirty="0" smtClean="0"/>
          </a:p>
          <a:p>
            <a:endParaRPr lang="ru-RU" sz="2800" dirty="0"/>
          </a:p>
          <a:p>
            <a:r>
              <a:rPr lang="ru-RU" sz="2800" dirty="0" smtClean="0"/>
              <a:t>По </a:t>
            </a:r>
            <a:r>
              <a:rPr lang="ru-RU" sz="2800" dirty="0"/>
              <a:t>сути, это однопоточная, </a:t>
            </a:r>
            <a:r>
              <a:rPr lang="ru-RU" sz="2800" dirty="0" err="1"/>
              <a:t>однопроцессная</a:t>
            </a:r>
            <a:r>
              <a:rPr lang="ru-RU" sz="2800" dirty="0"/>
              <a:t> парадигма и не относится к параллельным вычислениям.</a:t>
            </a:r>
            <a:endParaRPr lang="ru-RU" sz="2400" dirty="0"/>
          </a:p>
        </p:txBody>
      </p:sp>
      <p:sp>
        <p:nvSpPr>
          <p:cNvPr id="3" name="Title 1"/>
          <p:cNvSpPr>
            <a:spLocks noGrp="1"/>
          </p:cNvSpPr>
          <p:nvPr>
            <p:ph type="title" idx="4294967295"/>
          </p:nvPr>
        </p:nvSpPr>
        <p:spPr>
          <a:xfrm>
            <a:off x="0" y="169863"/>
            <a:ext cx="10058400" cy="728662"/>
          </a:xfrm>
        </p:spPr>
        <p:txBody>
          <a:bodyPr>
            <a:normAutofit/>
          </a:bodyPr>
          <a:lstStyle/>
          <a:p>
            <a:r>
              <a:rPr lang="ru-RU" dirty="0"/>
              <a:t>Асинхронный ввод-вывод</a:t>
            </a:r>
          </a:p>
        </p:txBody>
      </p:sp>
    </p:spTree>
    <p:extLst>
      <p:ext uri="{BB962C8B-B14F-4D97-AF65-F5344CB8AC3E}">
        <p14:creationId xmlns:p14="http://schemas.microsoft.com/office/powerpoint/2010/main" val="29765539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smtClean="0"/>
              <a:t>asyncio</a:t>
            </a:r>
            <a:r>
              <a:rPr lang="ru-RU" dirty="0" smtClean="0"/>
              <a:t> - </a:t>
            </a:r>
            <a:r>
              <a:rPr lang="en-US" dirty="0" err="1"/>
              <a:t>coroutine</a:t>
            </a:r>
            <a:endParaRPr lang="ru-RU" dirty="0"/>
          </a:p>
        </p:txBody>
      </p:sp>
      <p:sp>
        <p:nvSpPr>
          <p:cNvPr id="3" name="Прямоугольник 2"/>
          <p:cNvSpPr/>
          <p:nvPr/>
        </p:nvSpPr>
        <p:spPr>
          <a:xfrm>
            <a:off x="384175" y="1551106"/>
            <a:ext cx="11807825" cy="4832092"/>
          </a:xfrm>
          <a:prstGeom prst="rect">
            <a:avLst/>
          </a:prstGeom>
        </p:spPr>
        <p:txBody>
          <a:bodyPr wrap="square">
            <a:spAutoFit/>
          </a:bodyPr>
          <a:lstStyle/>
          <a:p>
            <a:r>
              <a:rPr lang="ru-RU" sz="2800" dirty="0"/>
              <a:t>Сопрограммы (</a:t>
            </a:r>
            <a:r>
              <a:rPr lang="ru-RU" sz="2800" b="1" dirty="0" err="1"/>
              <a:t>coroutine</a:t>
            </a:r>
            <a:r>
              <a:rPr lang="ru-RU" sz="2800" dirty="0"/>
              <a:t>) — это обобщенные формы подпрограмм. Они используются для кооперативных задач и ведут себя как генераторы Python.</a:t>
            </a:r>
          </a:p>
          <a:p>
            <a:endParaRPr lang="ru-RU" sz="2800" dirty="0"/>
          </a:p>
          <a:p>
            <a:r>
              <a:rPr lang="ru-RU" sz="2800" dirty="0"/>
              <a:t>Для определения сопрограммы асинхронная функция использует ключевое слово </a:t>
            </a:r>
            <a:r>
              <a:rPr lang="ru-RU" sz="2800" b="1" dirty="0" err="1"/>
              <a:t>await</a:t>
            </a:r>
            <a:r>
              <a:rPr lang="ru-RU" sz="2800" dirty="0"/>
              <a:t>. При его использовании сопрограмма передает поток управления обратно в цикл событий (также известный как </a:t>
            </a:r>
            <a:r>
              <a:rPr lang="ru-RU" sz="2800" dirty="0" err="1"/>
              <a:t>event</a:t>
            </a:r>
            <a:r>
              <a:rPr lang="ru-RU" sz="2800" dirty="0"/>
              <a:t> </a:t>
            </a:r>
            <a:r>
              <a:rPr lang="ru-RU" sz="2800" dirty="0" err="1"/>
              <a:t>loop</a:t>
            </a:r>
            <a:r>
              <a:rPr lang="ru-RU" sz="2800" dirty="0"/>
              <a:t>).</a:t>
            </a:r>
          </a:p>
          <a:p>
            <a:endParaRPr lang="ru-RU" sz="2800" dirty="0"/>
          </a:p>
          <a:p>
            <a:r>
              <a:rPr lang="ru-RU" sz="2800" dirty="0"/>
              <a:t>Для запуска сопрограммы нужно запланировать его в цикле событий. После этого такие сопрограммы оборачиваются в задачи (</a:t>
            </a:r>
            <a:r>
              <a:rPr lang="ru-RU" sz="2800" b="1" dirty="0" err="1"/>
              <a:t>Tasks</a:t>
            </a:r>
            <a:r>
              <a:rPr lang="ru-RU" sz="2800" dirty="0"/>
              <a:t>) как объекты </a:t>
            </a:r>
            <a:r>
              <a:rPr lang="ru-RU" sz="2800" b="1" dirty="0" err="1"/>
              <a:t>Future</a:t>
            </a:r>
            <a:endParaRPr lang="ru-RU" sz="2800" b="1" dirty="0"/>
          </a:p>
        </p:txBody>
      </p:sp>
      <p:sp>
        <p:nvSpPr>
          <p:cNvPr id="4" name="Прямоугольник 3"/>
          <p:cNvSpPr/>
          <p:nvPr/>
        </p:nvSpPr>
        <p:spPr>
          <a:xfrm>
            <a:off x="384175" y="1023540"/>
            <a:ext cx="8574142" cy="523220"/>
          </a:xfrm>
          <a:prstGeom prst="rect">
            <a:avLst/>
          </a:prstGeom>
        </p:spPr>
        <p:txBody>
          <a:bodyPr wrap="none">
            <a:spAutoFit/>
          </a:bodyPr>
          <a:lstStyle/>
          <a:p>
            <a:r>
              <a:rPr lang="ru-RU" sz="2800" dirty="0"/>
              <a:t>Существуют три типа </a:t>
            </a:r>
            <a:r>
              <a:rPr lang="ru-RU" sz="2800" dirty="0" err="1"/>
              <a:t>awaitable</a:t>
            </a:r>
            <a:r>
              <a:rPr lang="ru-RU" sz="2800" dirty="0"/>
              <a:t> (ожидаемых) объектов:</a:t>
            </a:r>
          </a:p>
        </p:txBody>
      </p:sp>
    </p:spTree>
    <p:extLst>
      <p:ext uri="{BB962C8B-B14F-4D97-AF65-F5344CB8AC3E}">
        <p14:creationId xmlns:p14="http://schemas.microsoft.com/office/powerpoint/2010/main" val="9693216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a:t>asyncio</a:t>
            </a:r>
            <a:endParaRPr lang="ru-RU" dirty="0"/>
          </a:p>
        </p:txBody>
      </p:sp>
      <p:sp>
        <p:nvSpPr>
          <p:cNvPr id="2" name="Прямоугольник 1"/>
          <p:cNvSpPr/>
          <p:nvPr/>
        </p:nvSpPr>
        <p:spPr>
          <a:xfrm>
            <a:off x="8839200" y="0"/>
            <a:ext cx="3352800" cy="3416320"/>
          </a:xfrm>
          <a:prstGeom prst="rect">
            <a:avLst/>
          </a:prstGeom>
        </p:spPr>
        <p:txBody>
          <a:bodyPr wrap="square">
            <a:spAutoFit/>
          </a:bodyPr>
          <a:lstStyle/>
          <a:p>
            <a:r>
              <a:rPr lang="ru-RU" sz="2400" dirty="0"/>
              <a:t>В коде </a:t>
            </a:r>
            <a:r>
              <a:rPr lang="ru-RU" sz="2400" dirty="0" smtClean="0"/>
              <a:t>функция </a:t>
            </a:r>
            <a:r>
              <a:rPr lang="ru-RU" sz="2400" dirty="0" err="1"/>
              <a:t>async_func</a:t>
            </a:r>
            <a:r>
              <a:rPr lang="ru-RU" sz="2400" dirty="0"/>
              <a:t> вызывается из основной функции. Нужно добавить ключевое слово </a:t>
            </a:r>
            <a:r>
              <a:rPr lang="ru-RU" sz="2400" dirty="0" err="1"/>
              <a:t>await</a:t>
            </a:r>
            <a:r>
              <a:rPr lang="ru-RU" sz="2400" dirty="0"/>
              <a:t> при вызове синхронной функции. Функция </a:t>
            </a:r>
            <a:r>
              <a:rPr lang="ru-RU" sz="2400" dirty="0" err="1"/>
              <a:t>async_func</a:t>
            </a:r>
            <a:r>
              <a:rPr lang="ru-RU" sz="2400" dirty="0"/>
              <a:t> не будет делать ничего без </a:t>
            </a:r>
            <a:r>
              <a:rPr lang="ru-RU" sz="2400" dirty="0" err="1"/>
              <a:t>await</a:t>
            </a:r>
            <a:endParaRPr lang="ru-RU" sz="24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4" y="915132"/>
            <a:ext cx="7870825" cy="5098147"/>
          </a:xfrm>
          <a:prstGeom prst="rect">
            <a:avLst/>
          </a:prstGeom>
        </p:spPr>
      </p:pic>
      <p:sp>
        <p:nvSpPr>
          <p:cNvPr id="3" name="Прямоугольник 2"/>
          <p:cNvSpPr/>
          <p:nvPr/>
        </p:nvSpPr>
        <p:spPr>
          <a:xfrm>
            <a:off x="4216400" y="4650363"/>
            <a:ext cx="7975601" cy="1877437"/>
          </a:xfrm>
          <a:prstGeom prst="rect">
            <a:avLst/>
          </a:prstGeom>
        </p:spPr>
        <p:txBody>
          <a:bodyPr wrap="square">
            <a:spAutoFit/>
          </a:bodyPr>
          <a:lstStyle/>
          <a:p>
            <a:r>
              <a:rPr lang="en-US" sz="2000" dirty="0" err="1"/>
              <a:t>RuntimeWarning</a:t>
            </a:r>
            <a:r>
              <a:rPr lang="en-US" sz="2000" dirty="0"/>
              <a:t>: </a:t>
            </a:r>
            <a:r>
              <a:rPr lang="en-US" sz="2000" dirty="0" err="1"/>
              <a:t>coroutine</a:t>
            </a:r>
            <a:r>
              <a:rPr lang="en-US" sz="2000" dirty="0"/>
              <a:t> '</a:t>
            </a:r>
            <a:r>
              <a:rPr lang="en-US" sz="2000" dirty="0" err="1"/>
              <a:t>async_func</a:t>
            </a:r>
            <a:r>
              <a:rPr lang="en-US" sz="2000" dirty="0"/>
              <a:t>' was never awaited</a:t>
            </a:r>
          </a:p>
          <a:p>
            <a:r>
              <a:rPr lang="en-US" sz="2000" dirty="0"/>
              <a:t>  </a:t>
            </a:r>
            <a:r>
              <a:rPr lang="en-US" sz="2000" dirty="0" err="1"/>
              <a:t>async_func</a:t>
            </a:r>
            <a:r>
              <a:rPr lang="en-US" sz="2000" dirty="0"/>
              <a:t>()  # </a:t>
            </a:r>
            <a:r>
              <a:rPr lang="ru-RU" sz="2000" dirty="0"/>
              <a:t>этот код ничего не вернет</a:t>
            </a:r>
          </a:p>
          <a:p>
            <a:r>
              <a:rPr lang="en-US" sz="2000" dirty="0" err="1"/>
              <a:t>RuntimeWarning</a:t>
            </a:r>
            <a:r>
              <a:rPr lang="en-US" sz="2000" dirty="0"/>
              <a:t>: Enable </a:t>
            </a:r>
            <a:r>
              <a:rPr lang="en-US" sz="2000" dirty="0" err="1"/>
              <a:t>tracemalloc</a:t>
            </a:r>
            <a:r>
              <a:rPr lang="en-US" sz="2000" dirty="0"/>
              <a:t> to get the object allocation </a:t>
            </a:r>
            <a:r>
              <a:rPr lang="en-US" sz="2000" dirty="0" err="1"/>
              <a:t>traceback</a:t>
            </a:r>
            <a:endParaRPr lang="en-US" sz="2000" dirty="0"/>
          </a:p>
          <a:p>
            <a:r>
              <a:rPr lang="ru-RU" sz="2800" dirty="0"/>
              <a:t>Запуск ...</a:t>
            </a:r>
          </a:p>
          <a:p>
            <a:r>
              <a:rPr lang="ru-RU" sz="2800" dirty="0"/>
              <a:t>... Готово!</a:t>
            </a:r>
          </a:p>
        </p:txBody>
      </p:sp>
    </p:spTree>
    <p:extLst>
      <p:ext uri="{BB962C8B-B14F-4D97-AF65-F5344CB8AC3E}">
        <p14:creationId xmlns:p14="http://schemas.microsoft.com/office/powerpoint/2010/main" val="9798713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smtClean="0"/>
              <a:t>asyncio</a:t>
            </a:r>
            <a:r>
              <a:rPr lang="ru-RU" dirty="0" smtClean="0"/>
              <a:t> - </a:t>
            </a:r>
            <a:r>
              <a:rPr lang="en-US" b="1" dirty="0" smtClean="0"/>
              <a:t>tasks</a:t>
            </a:r>
            <a:endParaRPr lang="ru-RU" dirty="0"/>
          </a:p>
        </p:txBody>
      </p:sp>
      <p:sp>
        <p:nvSpPr>
          <p:cNvPr id="2" name="Прямоугольник 1"/>
          <p:cNvSpPr/>
          <p:nvPr/>
        </p:nvSpPr>
        <p:spPr>
          <a:xfrm>
            <a:off x="384175" y="1104036"/>
            <a:ext cx="10515600" cy="2677656"/>
          </a:xfrm>
          <a:prstGeom prst="rect">
            <a:avLst/>
          </a:prstGeom>
        </p:spPr>
        <p:txBody>
          <a:bodyPr wrap="square">
            <a:spAutoFit/>
          </a:bodyPr>
          <a:lstStyle/>
          <a:p>
            <a:r>
              <a:rPr lang="ru-RU" sz="2800" dirty="0">
                <a:solidFill>
                  <a:srgbClr val="222222"/>
                </a:solidFill>
              </a:rPr>
              <a:t>Задачи используются для планирования параллельного выполнения сопрограмм</a:t>
            </a:r>
            <a:r>
              <a:rPr lang="ru-RU" sz="2800" dirty="0" smtClean="0">
                <a:solidFill>
                  <a:srgbClr val="222222"/>
                </a:solidFill>
              </a:rPr>
              <a:t>.</a:t>
            </a:r>
          </a:p>
          <a:p>
            <a:endParaRPr lang="ru-RU" sz="2800" dirty="0">
              <a:solidFill>
                <a:srgbClr val="222222"/>
              </a:solidFill>
            </a:endParaRPr>
          </a:p>
          <a:p>
            <a:r>
              <a:rPr lang="ru-RU" sz="2800" dirty="0">
                <a:solidFill>
                  <a:srgbClr val="222222"/>
                </a:solidFill>
              </a:rPr>
              <a:t>При передаче сопрограммы в цикл событий для обработки можно получить объект </a:t>
            </a:r>
            <a:r>
              <a:rPr lang="ru-RU" sz="2800" dirty="0" err="1">
                <a:solidFill>
                  <a:srgbClr val="222222"/>
                </a:solidFill>
              </a:rPr>
              <a:t>Task</a:t>
            </a:r>
            <a:r>
              <a:rPr lang="ru-RU" sz="2800" dirty="0">
                <a:solidFill>
                  <a:srgbClr val="222222"/>
                </a:solidFill>
              </a:rPr>
              <a:t>, который предоставляет способ управления поведением сопрограммы извне цикла событий.</a:t>
            </a:r>
            <a:endParaRPr lang="ru-RU" sz="2800" b="0" i="0" dirty="0">
              <a:solidFill>
                <a:srgbClr val="222222"/>
              </a:solidFill>
              <a:effectLst/>
            </a:endParaRPr>
          </a:p>
        </p:txBody>
      </p:sp>
    </p:spTree>
    <p:extLst>
      <p:ext uri="{BB962C8B-B14F-4D97-AF65-F5344CB8AC3E}">
        <p14:creationId xmlns:p14="http://schemas.microsoft.com/office/powerpoint/2010/main" val="22961924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a:t>asyncio</a:t>
            </a:r>
            <a:endParaRPr lang="ru-RU" dirty="0"/>
          </a:p>
        </p:txBody>
      </p:sp>
      <p:sp>
        <p:nvSpPr>
          <p:cNvPr id="2" name="Прямоугольник 1"/>
          <p:cNvSpPr/>
          <p:nvPr/>
        </p:nvSpPr>
        <p:spPr>
          <a:xfrm>
            <a:off x="9245600" y="1175435"/>
            <a:ext cx="2946400" cy="1200329"/>
          </a:xfrm>
          <a:prstGeom prst="rect">
            <a:avLst/>
          </a:prstGeom>
        </p:spPr>
        <p:txBody>
          <a:bodyPr wrap="square">
            <a:spAutoFit/>
          </a:bodyPr>
          <a:lstStyle/>
          <a:p>
            <a:r>
              <a:rPr lang="ru-RU" dirty="0"/>
              <a:t>создается </a:t>
            </a:r>
            <a:r>
              <a:rPr lang="ru-RU" dirty="0" err="1"/>
              <a:t>create_task</a:t>
            </a:r>
            <a:r>
              <a:rPr lang="ru-RU" dirty="0"/>
              <a:t> (встроенная функция библиотеки </a:t>
            </a:r>
            <a:r>
              <a:rPr lang="ru-RU" dirty="0" err="1"/>
              <a:t>asyncio</a:t>
            </a:r>
            <a:r>
              <a:rPr lang="ru-RU" dirty="0"/>
              <a:t>), после чего она запускается</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1175435"/>
            <a:ext cx="7527316" cy="4996765"/>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802" y="2982888"/>
            <a:ext cx="2781262" cy="1131911"/>
          </a:xfrm>
          <a:prstGeom prst="rect">
            <a:avLst/>
          </a:prstGeom>
        </p:spPr>
      </p:pic>
    </p:spTree>
    <p:extLst>
      <p:ext uri="{BB962C8B-B14F-4D97-AF65-F5344CB8AC3E}">
        <p14:creationId xmlns:p14="http://schemas.microsoft.com/office/powerpoint/2010/main" val="20804388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smtClean="0"/>
              <a:t>asyncio</a:t>
            </a:r>
            <a:r>
              <a:rPr lang="ru-RU" dirty="0" smtClean="0"/>
              <a:t> – циклы событий</a:t>
            </a:r>
            <a:endParaRPr lang="ru-RU" dirty="0"/>
          </a:p>
        </p:txBody>
      </p:sp>
      <p:sp>
        <p:nvSpPr>
          <p:cNvPr id="2" name="Прямоугольник 1"/>
          <p:cNvSpPr/>
          <p:nvPr/>
        </p:nvSpPr>
        <p:spPr>
          <a:xfrm>
            <a:off x="384175" y="1997839"/>
            <a:ext cx="10995025" cy="3539430"/>
          </a:xfrm>
          <a:prstGeom prst="rect">
            <a:avLst/>
          </a:prstGeom>
        </p:spPr>
        <p:txBody>
          <a:bodyPr wrap="square">
            <a:spAutoFit/>
          </a:bodyPr>
          <a:lstStyle/>
          <a:p>
            <a:r>
              <a:rPr lang="ru-RU" sz="2800" dirty="0"/>
              <a:t>выполняет сопрограммы до тех пор, пока те не завершатся. Это можно представить как цикл </a:t>
            </a:r>
            <a:r>
              <a:rPr lang="ru-RU" sz="2800" dirty="0" err="1"/>
              <a:t>while</a:t>
            </a:r>
            <a:r>
              <a:rPr lang="ru-RU" sz="2800" dirty="0"/>
              <a:t> </a:t>
            </a:r>
            <a:r>
              <a:rPr lang="ru-RU" sz="2800" dirty="0" err="1"/>
              <a:t>True</a:t>
            </a:r>
            <a:r>
              <a:rPr lang="ru-RU" sz="2800" dirty="0"/>
              <a:t>, который отслеживает сопрограммы, узнавая, когда те находятся в режиме ожидания, чтобы в этот момент выполнить что-нибудь другое.</a:t>
            </a:r>
          </a:p>
          <a:p>
            <a:endParaRPr lang="ru-RU" sz="2800" dirty="0"/>
          </a:p>
          <a:p>
            <a:r>
              <a:rPr lang="ru-RU" sz="2800" dirty="0"/>
              <a:t>Он может разбудить спящую сопрограмму в тот момент, когда она ожидает своего времени, чтобы выполниться. В одно время может выполняться лишь один цикл </a:t>
            </a:r>
            <a:r>
              <a:rPr lang="ru-RU" sz="2800" dirty="0" smtClean="0"/>
              <a:t>событий.</a:t>
            </a:r>
            <a:endParaRPr lang="ru-RU" sz="2800" dirty="0"/>
          </a:p>
        </p:txBody>
      </p:sp>
    </p:spTree>
    <p:extLst>
      <p:ext uri="{BB962C8B-B14F-4D97-AF65-F5344CB8AC3E}">
        <p14:creationId xmlns:p14="http://schemas.microsoft.com/office/powerpoint/2010/main" val="18311027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a:t>asyncio</a:t>
            </a:r>
            <a:endParaRPr lang="ru-RU" dirty="0"/>
          </a:p>
        </p:txBody>
      </p:sp>
      <p:sp>
        <p:nvSpPr>
          <p:cNvPr id="2" name="Прямоугольник 1"/>
          <p:cNvSpPr/>
          <p:nvPr/>
        </p:nvSpPr>
        <p:spPr>
          <a:xfrm>
            <a:off x="8550234" y="432653"/>
            <a:ext cx="3336966" cy="1754326"/>
          </a:xfrm>
          <a:prstGeom prst="rect">
            <a:avLst/>
          </a:prstGeom>
        </p:spPr>
        <p:txBody>
          <a:bodyPr wrap="square">
            <a:spAutoFit/>
          </a:bodyPr>
          <a:lstStyle/>
          <a:p>
            <a:r>
              <a:rPr lang="ru-RU" dirty="0" smtClean="0"/>
              <a:t>создаются </a:t>
            </a:r>
            <a:r>
              <a:rPr lang="ru-RU" dirty="0"/>
              <a:t>три задачи, которые добавляются в список. Они выполняются асинхронно с помощью </a:t>
            </a:r>
            <a:r>
              <a:rPr lang="ru-RU" dirty="0" err="1"/>
              <a:t>get_event_loop</a:t>
            </a:r>
            <a:r>
              <a:rPr lang="ru-RU" dirty="0"/>
              <a:t>, </a:t>
            </a:r>
            <a:r>
              <a:rPr lang="ru-RU" dirty="0" err="1"/>
              <a:t>create_task</a:t>
            </a:r>
            <a:r>
              <a:rPr lang="ru-RU" dirty="0"/>
              <a:t> и </a:t>
            </a:r>
            <a:r>
              <a:rPr lang="ru-RU" dirty="0" err="1"/>
              <a:t>await</a:t>
            </a:r>
            <a:r>
              <a:rPr lang="ru-RU" dirty="0"/>
              <a:t> библиотеки </a:t>
            </a:r>
            <a:r>
              <a:rPr lang="ru-RU" dirty="0" err="1"/>
              <a:t>asyncio</a:t>
            </a:r>
            <a:r>
              <a:rPr lang="ru-RU" dirty="0"/>
              <a:t>.</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4" y="865307"/>
            <a:ext cx="6296026" cy="5857901"/>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1189" y="2943157"/>
            <a:ext cx="3018112" cy="2314643"/>
          </a:xfrm>
          <a:prstGeom prst="rect">
            <a:avLst/>
          </a:prstGeom>
        </p:spPr>
      </p:pic>
    </p:spTree>
    <p:extLst>
      <p:ext uri="{BB962C8B-B14F-4D97-AF65-F5344CB8AC3E}">
        <p14:creationId xmlns:p14="http://schemas.microsoft.com/office/powerpoint/2010/main" val="28747558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smtClean="0"/>
              <a:t>asyncio</a:t>
            </a:r>
            <a:r>
              <a:rPr lang="ru-RU" dirty="0" smtClean="0"/>
              <a:t> - </a:t>
            </a:r>
            <a:r>
              <a:rPr lang="en-US" dirty="0"/>
              <a:t>Future</a:t>
            </a:r>
            <a:endParaRPr lang="ru-RU" dirty="0"/>
          </a:p>
        </p:txBody>
      </p:sp>
      <p:sp>
        <p:nvSpPr>
          <p:cNvPr id="2" name="Прямоугольник 1"/>
          <p:cNvSpPr/>
          <p:nvPr/>
        </p:nvSpPr>
        <p:spPr>
          <a:xfrm>
            <a:off x="384175" y="687507"/>
            <a:ext cx="11503025" cy="5693866"/>
          </a:xfrm>
          <a:prstGeom prst="rect">
            <a:avLst/>
          </a:prstGeom>
        </p:spPr>
        <p:txBody>
          <a:bodyPr wrap="square">
            <a:spAutoFit/>
          </a:bodyPr>
          <a:lstStyle/>
          <a:p>
            <a:r>
              <a:rPr lang="ru-RU" sz="2800" dirty="0"/>
              <a:t>специальный низкоуровневый объект, который представляет </a:t>
            </a:r>
            <a:r>
              <a:rPr lang="ru-RU" sz="2800" dirty="0" smtClean="0"/>
              <a:t> результат </a:t>
            </a:r>
            <a:r>
              <a:rPr lang="ru-RU" sz="2800" dirty="0"/>
              <a:t>выполнения асинхронной операции.</a:t>
            </a:r>
          </a:p>
          <a:p>
            <a:endParaRPr lang="ru-RU" sz="2800" dirty="0" smtClean="0"/>
          </a:p>
          <a:p>
            <a:r>
              <a:rPr lang="ru-RU" sz="2800" dirty="0"/>
              <a:t>Объекты </a:t>
            </a:r>
            <a:r>
              <a:rPr lang="ru-RU" sz="2800" dirty="0" err="1"/>
              <a:t>Future</a:t>
            </a:r>
            <a:r>
              <a:rPr lang="ru-RU" sz="2800" dirty="0"/>
              <a:t> используются для </a:t>
            </a:r>
            <a:r>
              <a:rPr lang="ru-RU" sz="2800" dirty="0" smtClean="0"/>
              <a:t>соединения низкоуровневого кода, основанного </a:t>
            </a:r>
            <a:r>
              <a:rPr lang="ru-RU" sz="2800" dirty="0"/>
              <a:t>на обратном вызове, с высокоуровневым кодом, основанном на синтаксисе </a:t>
            </a:r>
            <a:r>
              <a:rPr lang="ru-RU" sz="2800" dirty="0" err="1"/>
              <a:t>async</a:t>
            </a:r>
            <a:r>
              <a:rPr lang="ru-RU" sz="2800" dirty="0"/>
              <a:t>/</a:t>
            </a:r>
            <a:r>
              <a:rPr lang="ru-RU" sz="2800" dirty="0" err="1"/>
              <a:t>await</a:t>
            </a:r>
            <a:r>
              <a:rPr lang="ru-RU" sz="2800" dirty="0"/>
              <a:t>.</a:t>
            </a:r>
          </a:p>
          <a:p>
            <a:endParaRPr lang="ru-RU" sz="2800" dirty="0"/>
          </a:p>
          <a:p>
            <a:r>
              <a:rPr lang="ru-RU" sz="2800" dirty="0"/>
              <a:t>Если этот объект подождать (</a:t>
            </a:r>
            <a:r>
              <a:rPr lang="ru-RU" sz="2800" dirty="0" err="1"/>
              <a:t>await</a:t>
            </a:r>
            <a:r>
              <a:rPr lang="ru-RU" sz="2800" dirty="0"/>
              <a:t>), то сопрограмма дождется, пока </a:t>
            </a:r>
            <a:r>
              <a:rPr lang="ru-RU" sz="2800" dirty="0" err="1"/>
              <a:t>Future</a:t>
            </a:r>
            <a:r>
              <a:rPr lang="ru-RU" sz="2800" dirty="0"/>
              <a:t> не будет выполнен в другом месте</a:t>
            </a:r>
            <a:r>
              <a:rPr lang="ru-RU" sz="2800" dirty="0" smtClean="0"/>
              <a:t>.</a:t>
            </a:r>
          </a:p>
          <a:p>
            <a:endParaRPr lang="ru-RU" sz="2800" dirty="0"/>
          </a:p>
          <a:p>
            <a:r>
              <a:rPr lang="en-US" sz="2800" dirty="0" err="1"/>
              <a:t>asyncio.isfuture</a:t>
            </a:r>
            <a:r>
              <a:rPr lang="en-US" sz="2800" dirty="0"/>
              <a:t>() - </a:t>
            </a:r>
            <a:r>
              <a:rPr lang="ru-RU" sz="2800" dirty="0"/>
              <a:t>проверяет на объект </a:t>
            </a:r>
            <a:r>
              <a:rPr lang="en-US" sz="2800" dirty="0"/>
              <a:t>Future,</a:t>
            </a:r>
          </a:p>
          <a:p>
            <a:r>
              <a:rPr lang="en-US" sz="2800" dirty="0" err="1"/>
              <a:t>asyncio.ensure_future</a:t>
            </a:r>
            <a:r>
              <a:rPr lang="en-US" sz="2800" dirty="0"/>
              <a:t>() - </a:t>
            </a:r>
            <a:r>
              <a:rPr lang="ru-RU" sz="2800" dirty="0"/>
              <a:t>оборачивает сопрограмму в задачу,</a:t>
            </a:r>
          </a:p>
          <a:p>
            <a:r>
              <a:rPr lang="en-US" sz="2800" dirty="0" err="1"/>
              <a:t>asyncio.wrap_future</a:t>
            </a:r>
            <a:r>
              <a:rPr lang="en-US" sz="2800" dirty="0"/>
              <a:t>() - </a:t>
            </a:r>
            <a:r>
              <a:rPr lang="ru-RU" sz="2800" dirty="0"/>
              <a:t>оборачивает </a:t>
            </a:r>
            <a:r>
              <a:rPr lang="en-US" sz="2800" dirty="0" err="1"/>
              <a:t>concurrent.futures.Future</a:t>
            </a:r>
            <a:r>
              <a:rPr lang="en-US" sz="2800" dirty="0"/>
              <a:t>().</a:t>
            </a:r>
            <a:endParaRPr lang="ru-RU" sz="2800" dirty="0"/>
          </a:p>
        </p:txBody>
      </p:sp>
    </p:spTree>
    <p:extLst>
      <p:ext uri="{BB962C8B-B14F-4D97-AF65-F5344CB8AC3E}">
        <p14:creationId xmlns:p14="http://schemas.microsoft.com/office/powerpoint/2010/main" val="20947774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a:t>asyncio</a:t>
            </a:r>
            <a:endParaRPr lang="ru-RU" dirty="0"/>
          </a:p>
        </p:txBody>
      </p:sp>
      <p:sp>
        <p:nvSpPr>
          <p:cNvPr id="3" name="Прямоугольник 2"/>
          <p:cNvSpPr/>
          <p:nvPr/>
        </p:nvSpPr>
        <p:spPr>
          <a:xfrm>
            <a:off x="384175" y="6273225"/>
            <a:ext cx="3090911" cy="584775"/>
          </a:xfrm>
          <a:prstGeom prst="rect">
            <a:avLst/>
          </a:prstGeom>
        </p:spPr>
        <p:txBody>
          <a:bodyPr wrap="none">
            <a:spAutoFit/>
          </a:bodyPr>
          <a:lstStyle/>
          <a:p>
            <a:r>
              <a:rPr lang="en-US" sz="3200" dirty="0"/>
              <a:t>pip install </a:t>
            </a:r>
            <a:r>
              <a:rPr lang="en-US" sz="3200" dirty="0" err="1"/>
              <a:t>aiohttp</a:t>
            </a:r>
            <a:endParaRPr lang="ru-RU" sz="32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4" y="865307"/>
            <a:ext cx="9427395" cy="4976693"/>
          </a:xfrm>
          <a:prstGeom prst="rect">
            <a:avLst/>
          </a:prstGeom>
        </p:spPr>
      </p:pic>
      <p:sp>
        <p:nvSpPr>
          <p:cNvPr id="5" name="Прямоугольник 4"/>
          <p:cNvSpPr/>
          <p:nvPr/>
        </p:nvSpPr>
        <p:spPr>
          <a:xfrm>
            <a:off x="4673600" y="5734447"/>
            <a:ext cx="7112000" cy="646331"/>
          </a:xfrm>
          <a:prstGeom prst="rect">
            <a:avLst/>
          </a:prstGeom>
        </p:spPr>
        <p:txBody>
          <a:bodyPr wrap="square">
            <a:spAutoFit/>
          </a:bodyPr>
          <a:lstStyle/>
          <a:p>
            <a:r>
              <a:rPr lang="ru-RU" dirty="0">
                <a:solidFill>
                  <a:srgbClr val="222222"/>
                </a:solidFill>
                <a:latin typeface="Verdana" panose="020B0604030504040204" pitchFamily="34" charset="0"/>
              </a:rPr>
              <a:t>будем получать данные по URL с разной частотой: 1, 10, 50, 100 и 500 раз соответственно</a:t>
            </a:r>
            <a:endParaRPr lang="ru-RU" dirty="0"/>
          </a:p>
        </p:txBody>
      </p:sp>
      <p:sp>
        <p:nvSpPr>
          <p:cNvPr id="7" name="Прямоугольник 6"/>
          <p:cNvSpPr/>
          <p:nvPr/>
        </p:nvSpPr>
        <p:spPr>
          <a:xfrm>
            <a:off x="4413662" y="6380778"/>
            <a:ext cx="7371938" cy="369332"/>
          </a:xfrm>
          <a:prstGeom prst="rect">
            <a:avLst/>
          </a:prstGeom>
        </p:spPr>
        <p:txBody>
          <a:bodyPr wrap="square">
            <a:spAutoFit/>
          </a:bodyPr>
          <a:lstStyle/>
          <a:p>
            <a:r>
              <a:rPr lang="ru-RU" b="1" dirty="0" err="1"/>
              <a:t>fetch_url_data</a:t>
            </a:r>
            <a:r>
              <a:rPr lang="ru-RU" dirty="0"/>
              <a:t> — чтение данных URL с помощью пакета </a:t>
            </a:r>
            <a:r>
              <a:rPr lang="ru-RU" dirty="0" err="1"/>
              <a:t>session</a:t>
            </a:r>
            <a:r>
              <a:rPr lang="ru-RU" dirty="0"/>
              <a:t>. </a:t>
            </a:r>
          </a:p>
        </p:txBody>
      </p:sp>
    </p:spTree>
    <p:extLst>
      <p:ext uri="{BB962C8B-B14F-4D97-AF65-F5344CB8AC3E}">
        <p14:creationId xmlns:p14="http://schemas.microsoft.com/office/powerpoint/2010/main" val="20539355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a:t>asyncio</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1411172"/>
            <a:ext cx="11314180" cy="3618028"/>
          </a:xfrm>
          <a:prstGeom prst="rect">
            <a:avLst/>
          </a:prstGeom>
        </p:spPr>
      </p:pic>
      <p:sp>
        <p:nvSpPr>
          <p:cNvPr id="5" name="Прямоугольник 4"/>
          <p:cNvSpPr/>
          <p:nvPr/>
        </p:nvSpPr>
        <p:spPr>
          <a:xfrm>
            <a:off x="514451" y="6391294"/>
            <a:ext cx="4964179" cy="369332"/>
          </a:xfrm>
          <a:prstGeom prst="rect">
            <a:avLst/>
          </a:prstGeom>
        </p:spPr>
        <p:txBody>
          <a:bodyPr wrap="none">
            <a:spAutoFit/>
          </a:bodyPr>
          <a:lstStyle/>
          <a:p>
            <a:r>
              <a:rPr lang="ru-RU" b="1" dirty="0" err="1"/>
              <a:t>ensure_future</a:t>
            </a:r>
            <a:r>
              <a:rPr lang="ru-RU" dirty="0"/>
              <a:t> - использовать более одного URL, </a:t>
            </a:r>
          </a:p>
        </p:txBody>
      </p:sp>
    </p:spTree>
    <p:extLst>
      <p:ext uri="{BB962C8B-B14F-4D97-AF65-F5344CB8AC3E}">
        <p14:creationId xmlns:p14="http://schemas.microsoft.com/office/powerpoint/2010/main" val="11939104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a:t>asyncio</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5307"/>
            <a:ext cx="12208734" cy="2987791"/>
          </a:xfrm>
          <a:prstGeom prst="rect">
            <a:avLst/>
          </a:prstGeom>
        </p:spPr>
      </p:pic>
      <p:sp>
        <p:nvSpPr>
          <p:cNvPr id="4" name="Прямоугольник 3"/>
          <p:cNvSpPr/>
          <p:nvPr/>
        </p:nvSpPr>
        <p:spPr>
          <a:xfrm>
            <a:off x="757667" y="4101103"/>
            <a:ext cx="10693400" cy="1815882"/>
          </a:xfrm>
          <a:prstGeom prst="rect">
            <a:avLst/>
          </a:prstGeom>
        </p:spPr>
        <p:txBody>
          <a:bodyPr wrap="square">
            <a:spAutoFit/>
          </a:bodyPr>
          <a:lstStyle/>
          <a:p>
            <a:r>
              <a:rPr lang="ru-RU" sz="2800" b="1" dirty="0" err="1"/>
              <a:t>get_event_loop</a:t>
            </a:r>
            <a:r>
              <a:rPr lang="ru-RU" sz="2800" dirty="0"/>
              <a:t> </a:t>
            </a:r>
            <a:r>
              <a:rPr lang="ru-RU" sz="2800" dirty="0" smtClean="0"/>
              <a:t> -  создание </a:t>
            </a:r>
            <a:r>
              <a:rPr lang="ru-RU" sz="2800" dirty="0"/>
              <a:t>и </a:t>
            </a:r>
            <a:r>
              <a:rPr lang="ru-RU" sz="2800" dirty="0" smtClean="0"/>
              <a:t>добавление </a:t>
            </a:r>
            <a:r>
              <a:rPr lang="ru-RU" sz="2800" dirty="0"/>
              <a:t>задач. </a:t>
            </a:r>
            <a:endParaRPr lang="ru-RU" sz="2800" dirty="0" smtClean="0"/>
          </a:p>
          <a:p>
            <a:r>
              <a:rPr lang="ru-RU" sz="2800" b="1" dirty="0" err="1" smtClean="0"/>
              <a:t>ensure_future</a:t>
            </a:r>
            <a:r>
              <a:rPr lang="ru-RU" sz="2800" dirty="0" smtClean="0"/>
              <a:t> - использовать более одного URL, </a:t>
            </a:r>
          </a:p>
          <a:p>
            <a:r>
              <a:rPr lang="ru-RU" sz="2800" b="1" dirty="0" err="1" smtClean="0"/>
              <a:t>fetch_async</a:t>
            </a:r>
            <a:r>
              <a:rPr lang="ru-RU" sz="2800" dirty="0" smtClean="0"/>
              <a:t> - добавление </a:t>
            </a:r>
            <a:r>
              <a:rPr lang="ru-RU" sz="2800" dirty="0"/>
              <a:t>задачи в объект цикла событий, </a:t>
            </a:r>
            <a:endParaRPr lang="ru-RU" sz="2800" dirty="0" smtClean="0"/>
          </a:p>
          <a:p>
            <a:r>
              <a:rPr lang="ru-RU" sz="2800" b="1" dirty="0" err="1" smtClean="0"/>
              <a:t>future_result</a:t>
            </a:r>
            <a:r>
              <a:rPr lang="ru-RU" sz="2800" dirty="0" smtClean="0"/>
              <a:t> </a:t>
            </a:r>
            <a:r>
              <a:rPr lang="ru-RU" sz="2800" dirty="0"/>
              <a:t>возвращает ответ всех задач.</a:t>
            </a:r>
          </a:p>
        </p:txBody>
      </p:sp>
    </p:spTree>
    <p:extLst>
      <p:ext uri="{BB962C8B-B14F-4D97-AF65-F5344CB8AC3E}">
        <p14:creationId xmlns:p14="http://schemas.microsoft.com/office/powerpoint/2010/main" val="589571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12652" y="170121"/>
            <a:ext cx="10058400" cy="727743"/>
          </a:xfrm>
        </p:spPr>
        <p:txBody>
          <a:bodyPr>
            <a:normAutofit/>
          </a:bodyPr>
          <a:lstStyle/>
          <a:p>
            <a:r>
              <a:rPr lang="ru-RU" dirty="0" smtClean="0"/>
              <a:t>Процесс и поток</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52" y="897864"/>
            <a:ext cx="9331398" cy="5820388"/>
          </a:xfrm>
          <a:prstGeom prst="rect">
            <a:avLst/>
          </a:prstGeom>
        </p:spPr>
      </p:pic>
    </p:spTree>
    <p:extLst>
      <p:ext uri="{BB962C8B-B14F-4D97-AF65-F5344CB8AC3E}">
        <p14:creationId xmlns:p14="http://schemas.microsoft.com/office/powerpoint/2010/main" val="26908774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84175" y="0"/>
            <a:ext cx="11807825" cy="865307"/>
          </a:xfrm>
        </p:spPr>
        <p:txBody>
          <a:bodyPr>
            <a:normAutofit/>
          </a:bodyPr>
          <a:lstStyle/>
          <a:p>
            <a:r>
              <a:rPr lang="ru-RU" dirty="0" smtClean="0"/>
              <a:t>Асинхронность - </a:t>
            </a:r>
            <a:r>
              <a:rPr lang="en-US" dirty="0" err="1"/>
              <a:t>asyncio</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75" y="2063694"/>
            <a:ext cx="11067052" cy="2127306"/>
          </a:xfrm>
          <a:prstGeom prst="rect">
            <a:avLst/>
          </a:prstGeom>
        </p:spPr>
      </p:pic>
    </p:spTree>
    <p:extLst>
      <p:ext uri="{BB962C8B-B14F-4D97-AF65-F5344CB8AC3E}">
        <p14:creationId xmlns:p14="http://schemas.microsoft.com/office/powerpoint/2010/main" val="32110357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279400" y="0"/>
            <a:ext cx="11807825" cy="1651000"/>
          </a:xfrm>
        </p:spPr>
        <p:txBody>
          <a:bodyPr>
            <a:normAutofit/>
          </a:bodyPr>
          <a:lstStyle/>
          <a:p>
            <a:r>
              <a:rPr lang="en-US" dirty="0" err="1" smtClean="0"/>
              <a:t>ProcessPoolExecutor</a:t>
            </a:r>
            <a:r>
              <a:rPr lang="ru-RU" dirty="0" smtClean="0"/>
              <a:t> </a:t>
            </a:r>
            <a:r>
              <a:rPr lang="ru-RU" dirty="0"/>
              <a:t>- пакет </a:t>
            </a:r>
            <a:r>
              <a:rPr lang="ru-RU" dirty="0" smtClean="0"/>
              <a:t>для реализации интерфейса </a:t>
            </a:r>
            <a:r>
              <a:rPr lang="ru-RU" dirty="0" err="1"/>
              <a:t>Executor</a:t>
            </a:r>
            <a:endParaRPr lang="ru-RU" dirty="0"/>
          </a:p>
        </p:txBody>
      </p:sp>
      <p:sp>
        <p:nvSpPr>
          <p:cNvPr id="4" name="Прямоугольник 3"/>
          <p:cNvSpPr/>
          <p:nvPr/>
        </p:nvSpPr>
        <p:spPr>
          <a:xfrm>
            <a:off x="279400" y="1764479"/>
            <a:ext cx="11164888" cy="523220"/>
          </a:xfrm>
          <a:prstGeom prst="rect">
            <a:avLst/>
          </a:prstGeom>
        </p:spPr>
        <p:txBody>
          <a:bodyPr wrap="square">
            <a:spAutoFit/>
          </a:bodyPr>
          <a:lstStyle/>
          <a:p>
            <a:r>
              <a:rPr lang="ru-RU" sz="2800" dirty="0">
                <a:solidFill>
                  <a:srgbClr val="212529"/>
                </a:solidFill>
                <a:latin typeface="+mj-lt"/>
              </a:rPr>
              <a:t>Создает пул из ядер процессора для асинхронного выполнения вызовов</a:t>
            </a:r>
            <a:endParaRPr lang="ru-RU" sz="2800" b="0" i="0" dirty="0">
              <a:solidFill>
                <a:srgbClr val="212529"/>
              </a:solidFill>
              <a:effectLst/>
              <a:latin typeface="+mj-lt"/>
            </a:endParaRPr>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0" y="2307188"/>
            <a:ext cx="7613641" cy="2602622"/>
          </a:xfrm>
          <a:prstGeom prst="rect">
            <a:avLst/>
          </a:prstGeom>
        </p:spPr>
      </p:pic>
      <p:sp>
        <p:nvSpPr>
          <p:cNvPr id="7" name="Прямоугольник 6"/>
          <p:cNvSpPr/>
          <p:nvPr/>
        </p:nvSpPr>
        <p:spPr>
          <a:xfrm>
            <a:off x="192088" y="4909810"/>
            <a:ext cx="11895137" cy="1384995"/>
          </a:xfrm>
          <a:prstGeom prst="rect">
            <a:avLst/>
          </a:prstGeom>
        </p:spPr>
        <p:txBody>
          <a:bodyPr wrap="square">
            <a:spAutoFit/>
          </a:bodyPr>
          <a:lstStyle/>
          <a:p>
            <a:r>
              <a:rPr lang="ru-RU" sz="2800" dirty="0"/>
              <a:t>Класс </a:t>
            </a:r>
            <a:r>
              <a:rPr lang="en-US" sz="2800" dirty="0" err="1"/>
              <a:t>ProcessPoolExecutor</a:t>
            </a:r>
            <a:r>
              <a:rPr lang="en-US" sz="2800" dirty="0"/>
              <a:t>() </a:t>
            </a:r>
            <a:r>
              <a:rPr lang="ru-RU" sz="2800" dirty="0"/>
              <a:t>модуля </a:t>
            </a:r>
            <a:r>
              <a:rPr lang="en-US" sz="2800" dirty="0" err="1"/>
              <a:t>concurrent.futures</a:t>
            </a:r>
            <a:r>
              <a:rPr lang="en-US" sz="2800" dirty="0"/>
              <a:t> </a:t>
            </a:r>
            <a:r>
              <a:rPr lang="ru-RU" sz="2800" dirty="0"/>
              <a:t>использует пул не более чем </a:t>
            </a:r>
            <a:r>
              <a:rPr lang="en-US" sz="2800" dirty="0" err="1"/>
              <a:t>max_workers</a:t>
            </a:r>
            <a:r>
              <a:rPr lang="en-US" sz="2800" dirty="0"/>
              <a:t> </a:t>
            </a:r>
            <a:r>
              <a:rPr lang="ru-RU" sz="2800" dirty="0"/>
              <a:t>ядер процессора для асинхронного выполнения вызовов.</a:t>
            </a:r>
          </a:p>
        </p:txBody>
      </p:sp>
    </p:spTree>
    <p:extLst>
      <p:ext uri="{BB962C8B-B14F-4D97-AF65-F5344CB8AC3E}">
        <p14:creationId xmlns:p14="http://schemas.microsoft.com/office/powerpoint/2010/main" val="6658819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279400" y="0"/>
            <a:ext cx="11807825" cy="914400"/>
          </a:xfrm>
        </p:spPr>
        <p:txBody>
          <a:bodyPr>
            <a:normAutofit/>
          </a:bodyPr>
          <a:lstStyle/>
          <a:p>
            <a:r>
              <a:rPr lang="en-US" dirty="0" err="1" smtClean="0"/>
              <a:t>ProcessPoolExecutor</a:t>
            </a:r>
            <a:endParaRPr lang="ru-RU" dirty="0"/>
          </a:p>
        </p:txBody>
      </p:sp>
      <p:sp>
        <p:nvSpPr>
          <p:cNvPr id="2" name="Прямоугольник 1"/>
          <p:cNvSpPr/>
          <p:nvPr/>
        </p:nvSpPr>
        <p:spPr>
          <a:xfrm>
            <a:off x="279400" y="914400"/>
            <a:ext cx="11303000" cy="5693866"/>
          </a:xfrm>
          <a:prstGeom prst="rect">
            <a:avLst/>
          </a:prstGeom>
        </p:spPr>
        <p:txBody>
          <a:bodyPr wrap="square">
            <a:spAutoFit/>
          </a:bodyPr>
          <a:lstStyle/>
          <a:p>
            <a:r>
              <a:rPr lang="en-US" sz="2800" dirty="0" err="1"/>
              <a:t>max_workers</a:t>
            </a:r>
            <a:r>
              <a:rPr lang="en-US" sz="2800" dirty="0"/>
              <a:t>=None - </a:t>
            </a:r>
            <a:r>
              <a:rPr lang="ru-RU" sz="2800" dirty="0"/>
              <a:t>максимальное количество создаваемых потоков, </a:t>
            </a:r>
            <a:r>
              <a:rPr lang="ru-RU" sz="2800" dirty="0" smtClean="0"/>
              <a:t>если </a:t>
            </a:r>
            <a:r>
              <a:rPr lang="ru-RU" sz="2800" dirty="0" err="1" smtClean="0"/>
              <a:t>None</a:t>
            </a:r>
            <a:r>
              <a:rPr lang="ru-RU" sz="2800" dirty="0" smtClean="0"/>
              <a:t> </a:t>
            </a:r>
            <a:r>
              <a:rPr lang="ru-RU" sz="2800" dirty="0"/>
              <a:t>или не задано, то по умолчанию </a:t>
            </a:r>
            <a:r>
              <a:rPr lang="ru-RU" sz="2800" dirty="0" smtClean="0"/>
              <a:t>= количество </a:t>
            </a:r>
            <a:r>
              <a:rPr lang="ru-RU" sz="2800" dirty="0"/>
              <a:t>ядер процессора на машине. </a:t>
            </a:r>
            <a:r>
              <a:rPr lang="ru-RU" sz="2800" dirty="0" smtClean="0"/>
              <a:t>если </a:t>
            </a:r>
            <a:r>
              <a:rPr lang="ru-RU" sz="2800" dirty="0"/>
              <a:t>меньше или равно 0, то возникает ошибка </a:t>
            </a:r>
            <a:r>
              <a:rPr lang="ru-RU" sz="2800" dirty="0" err="1"/>
              <a:t>ValueError</a:t>
            </a:r>
            <a:r>
              <a:rPr lang="ru-RU" sz="2800" dirty="0" smtClean="0"/>
              <a:t>.</a:t>
            </a:r>
          </a:p>
          <a:p>
            <a:endParaRPr lang="ru-RU" sz="2800" dirty="0"/>
          </a:p>
          <a:p>
            <a:r>
              <a:rPr lang="en-US" sz="2800" dirty="0" err="1"/>
              <a:t>mp_context</a:t>
            </a:r>
            <a:r>
              <a:rPr lang="en-US" sz="2800" dirty="0"/>
              <a:t>=None </a:t>
            </a:r>
            <a:r>
              <a:rPr lang="ru-RU" sz="2800" dirty="0" smtClean="0"/>
              <a:t> или контекст многопроцессорности. </a:t>
            </a:r>
            <a:r>
              <a:rPr lang="ru-RU" sz="2800" dirty="0"/>
              <a:t>Он будет использоваться для запуска рабочих процессов. Если </a:t>
            </a:r>
            <a:r>
              <a:rPr lang="ru-RU" sz="2800" dirty="0" smtClean="0"/>
              <a:t>=</a:t>
            </a:r>
            <a:r>
              <a:rPr lang="ru-RU" sz="2800" dirty="0" err="1"/>
              <a:t>None</a:t>
            </a:r>
            <a:r>
              <a:rPr lang="ru-RU" sz="2800" dirty="0"/>
              <a:t> или не задан, то используется контекст многопроцессорной обработки по умолчанию.</a:t>
            </a:r>
            <a:endParaRPr lang="en-US" sz="2800" dirty="0"/>
          </a:p>
          <a:p>
            <a:r>
              <a:rPr lang="en-US" sz="2800" dirty="0"/>
              <a:t>initializer=None - </a:t>
            </a:r>
            <a:r>
              <a:rPr lang="ru-RU" sz="2800" dirty="0"/>
              <a:t>вызываемый объект (функция),</a:t>
            </a:r>
          </a:p>
          <a:p>
            <a:r>
              <a:rPr lang="en-US" sz="2800" dirty="0" err="1"/>
              <a:t>initargs</a:t>
            </a:r>
            <a:r>
              <a:rPr lang="en-US" sz="2800" dirty="0"/>
              <a:t>=() - </a:t>
            </a:r>
            <a:r>
              <a:rPr lang="ru-RU" sz="2800" dirty="0"/>
              <a:t>аргументы, передаваемые </a:t>
            </a:r>
            <a:r>
              <a:rPr lang="en-US" sz="2800" dirty="0"/>
              <a:t>initializer</a:t>
            </a:r>
            <a:r>
              <a:rPr lang="en-US" sz="2800" dirty="0" smtClean="0"/>
              <a:t>.</a:t>
            </a:r>
            <a:endParaRPr lang="ru-RU" sz="2800" dirty="0" smtClean="0"/>
          </a:p>
          <a:p>
            <a:endParaRPr lang="en-US" sz="2800" dirty="0"/>
          </a:p>
          <a:p>
            <a:r>
              <a:rPr lang="ru-RU" sz="2800" dirty="0"/>
              <a:t>Возвращаемое значение</a:t>
            </a:r>
            <a:r>
              <a:rPr lang="ru-RU" sz="2800" dirty="0" smtClean="0"/>
              <a:t>: объект </a:t>
            </a:r>
            <a:r>
              <a:rPr lang="en-US" sz="2800" dirty="0"/>
              <a:t>Executor.</a:t>
            </a:r>
            <a:endParaRPr lang="ru-RU" sz="2800" dirty="0"/>
          </a:p>
        </p:txBody>
      </p:sp>
    </p:spTree>
    <p:extLst>
      <p:ext uri="{BB962C8B-B14F-4D97-AF65-F5344CB8AC3E}">
        <p14:creationId xmlns:p14="http://schemas.microsoft.com/office/powerpoint/2010/main" val="203469444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279400" y="0"/>
            <a:ext cx="11807825" cy="914400"/>
          </a:xfrm>
        </p:spPr>
        <p:txBody>
          <a:bodyPr>
            <a:normAutofit/>
          </a:bodyPr>
          <a:lstStyle/>
          <a:p>
            <a:r>
              <a:rPr lang="en-US" dirty="0" err="1" smtClean="0"/>
              <a:t>ProcessPoolExecutor</a:t>
            </a:r>
            <a:r>
              <a:rPr lang="ru-RU" dirty="0" smtClean="0"/>
              <a:t> - методы</a:t>
            </a:r>
            <a:endParaRPr lang="ru-RU" dirty="0"/>
          </a:p>
        </p:txBody>
      </p:sp>
      <p:sp>
        <p:nvSpPr>
          <p:cNvPr id="3" name="Прямоугольник 2"/>
          <p:cNvSpPr/>
          <p:nvPr/>
        </p:nvSpPr>
        <p:spPr>
          <a:xfrm>
            <a:off x="735012" y="1953736"/>
            <a:ext cx="10896600" cy="1384995"/>
          </a:xfrm>
          <a:prstGeom prst="rect">
            <a:avLst/>
          </a:prstGeom>
        </p:spPr>
        <p:txBody>
          <a:bodyPr wrap="square">
            <a:spAutoFit/>
          </a:bodyPr>
          <a:lstStyle/>
          <a:p>
            <a:r>
              <a:rPr lang="ru-RU" sz="2800" dirty="0" err="1"/>
              <a:t>Executor.submit</a:t>
            </a:r>
            <a:r>
              <a:rPr lang="ru-RU" sz="2800" dirty="0"/>
              <a:t>() планирует выполнение рабочих процессов,</a:t>
            </a:r>
          </a:p>
          <a:p>
            <a:r>
              <a:rPr lang="ru-RU" sz="2800" dirty="0" err="1"/>
              <a:t>Executor.map</a:t>
            </a:r>
            <a:r>
              <a:rPr lang="ru-RU" sz="2800" dirty="0"/>
              <a:t>() работает аналогично функции </a:t>
            </a:r>
            <a:r>
              <a:rPr lang="ru-RU" sz="2800" dirty="0" err="1"/>
              <a:t>map</a:t>
            </a:r>
            <a:r>
              <a:rPr lang="ru-RU" sz="2800" dirty="0"/>
              <a:t>,</a:t>
            </a:r>
          </a:p>
          <a:p>
            <a:r>
              <a:rPr lang="ru-RU" sz="2800" dirty="0" err="1"/>
              <a:t>Executor.shutdown</a:t>
            </a:r>
            <a:r>
              <a:rPr lang="ru-RU" sz="2800" dirty="0"/>
              <a:t>() дает команду на освобождение ресурсов,</a:t>
            </a:r>
          </a:p>
        </p:txBody>
      </p:sp>
      <p:sp>
        <p:nvSpPr>
          <p:cNvPr id="4" name="Прямоугольник 3"/>
          <p:cNvSpPr/>
          <p:nvPr/>
        </p:nvSpPr>
        <p:spPr>
          <a:xfrm>
            <a:off x="735012" y="4897735"/>
            <a:ext cx="10896600" cy="954107"/>
          </a:xfrm>
          <a:prstGeom prst="rect">
            <a:avLst/>
          </a:prstGeom>
        </p:spPr>
        <p:txBody>
          <a:bodyPr wrap="square">
            <a:spAutoFit/>
          </a:bodyPr>
          <a:lstStyle/>
          <a:p>
            <a:r>
              <a:rPr lang="ru-RU" sz="2800" dirty="0" smtClean="0"/>
              <a:t>Вызовы </a:t>
            </a:r>
            <a:r>
              <a:rPr lang="ru-RU" sz="2800" dirty="0"/>
              <a:t>методов </a:t>
            </a:r>
            <a:r>
              <a:rPr lang="en-US" sz="2800" dirty="0" err="1"/>
              <a:t>Executor.submit</a:t>
            </a:r>
            <a:r>
              <a:rPr lang="en-US" sz="2800" dirty="0"/>
              <a:t>() </a:t>
            </a:r>
            <a:r>
              <a:rPr lang="ru-RU" sz="2800" dirty="0"/>
              <a:t>и </a:t>
            </a:r>
            <a:r>
              <a:rPr lang="en-US" sz="2800" dirty="0" err="1"/>
              <a:t>Executor.map</a:t>
            </a:r>
            <a:r>
              <a:rPr lang="en-US" sz="2800" dirty="0"/>
              <a:t>(), </a:t>
            </a:r>
            <a:r>
              <a:rPr lang="ru-RU" sz="2800" dirty="0"/>
              <a:t>сделанные после завершения работы, вызовут исключение </a:t>
            </a:r>
            <a:r>
              <a:rPr lang="en-US" sz="2800" dirty="0" err="1"/>
              <a:t>RuntimeError</a:t>
            </a:r>
            <a:r>
              <a:rPr lang="en-US" sz="2800" dirty="0"/>
              <a:t>.</a:t>
            </a:r>
            <a:endParaRPr lang="ru-RU" sz="2800" dirty="0"/>
          </a:p>
        </p:txBody>
      </p:sp>
    </p:spTree>
    <p:extLst>
      <p:ext uri="{BB962C8B-B14F-4D97-AF65-F5344CB8AC3E}">
        <p14:creationId xmlns:p14="http://schemas.microsoft.com/office/powerpoint/2010/main" val="28856107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279400" y="0"/>
            <a:ext cx="11807825" cy="965200"/>
          </a:xfrm>
        </p:spPr>
        <p:txBody>
          <a:bodyPr>
            <a:normAutofit/>
          </a:bodyPr>
          <a:lstStyle/>
          <a:p>
            <a:r>
              <a:rPr lang="en-US" dirty="0" err="1" smtClean="0"/>
              <a:t>ProcessPoolExecutor</a:t>
            </a:r>
            <a:endParaRPr lang="ru-RU" dirty="0"/>
          </a:p>
        </p:txBody>
      </p:sp>
      <p:sp>
        <p:nvSpPr>
          <p:cNvPr id="3" name="Прямоугольник 2"/>
          <p:cNvSpPr/>
          <p:nvPr/>
        </p:nvSpPr>
        <p:spPr>
          <a:xfrm>
            <a:off x="279400" y="6437868"/>
            <a:ext cx="11252200" cy="369332"/>
          </a:xfrm>
          <a:prstGeom prst="rect">
            <a:avLst/>
          </a:prstGeom>
        </p:spPr>
        <p:txBody>
          <a:bodyPr wrap="square">
            <a:spAutoFit/>
          </a:bodyPr>
          <a:lstStyle/>
          <a:p>
            <a:r>
              <a:rPr lang="ru-RU" dirty="0">
                <a:solidFill>
                  <a:srgbClr val="222222"/>
                </a:solidFill>
                <a:latin typeface="Verdana" panose="020B0604030504040204" pitchFamily="34" charset="0"/>
              </a:rPr>
              <a:t>будем получать данные по URL с разной частотой: 1, 10, 50, 100 и 500 раз соответственно</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99" y="1018570"/>
            <a:ext cx="9937303" cy="3878407"/>
          </a:xfrm>
          <a:prstGeom prst="rect">
            <a:avLst/>
          </a:prstGeom>
        </p:spPr>
      </p:pic>
      <p:sp>
        <p:nvSpPr>
          <p:cNvPr id="7" name="Прямоугольник 6"/>
          <p:cNvSpPr/>
          <p:nvPr/>
        </p:nvSpPr>
        <p:spPr>
          <a:xfrm>
            <a:off x="279399" y="5184169"/>
            <a:ext cx="11807825" cy="1200329"/>
          </a:xfrm>
          <a:prstGeom prst="rect">
            <a:avLst/>
          </a:prstGeom>
        </p:spPr>
        <p:txBody>
          <a:bodyPr wrap="square">
            <a:spAutoFit/>
          </a:bodyPr>
          <a:lstStyle/>
          <a:p>
            <a:r>
              <a:rPr lang="en-US" sz="2400" dirty="0" err="1"/>
              <a:t>fetch_url_data</a:t>
            </a:r>
            <a:r>
              <a:rPr lang="en-US" sz="2400" dirty="0"/>
              <a:t> — </a:t>
            </a:r>
            <a:r>
              <a:rPr lang="ru-RU" sz="2400" dirty="0"/>
              <a:t>функция для получения данных по </a:t>
            </a:r>
            <a:r>
              <a:rPr lang="en-US" sz="2400" dirty="0"/>
              <a:t>URL </a:t>
            </a:r>
            <a:r>
              <a:rPr lang="ru-RU" sz="2400" dirty="0"/>
              <a:t>с помощью библиотеки </a:t>
            </a:r>
            <a:r>
              <a:rPr lang="en-US" sz="2400" dirty="0"/>
              <a:t>request. </a:t>
            </a:r>
            <a:endParaRPr lang="ru-RU" sz="2400" dirty="0" smtClean="0"/>
          </a:p>
          <a:p>
            <a:r>
              <a:rPr lang="ru-RU" sz="2400" dirty="0" smtClean="0"/>
              <a:t>После </a:t>
            </a:r>
            <a:r>
              <a:rPr lang="ru-RU" sz="2400" dirty="0"/>
              <a:t>получения </a:t>
            </a:r>
            <a:r>
              <a:rPr lang="en-US" sz="2400" dirty="0" err="1"/>
              <a:t>get_all_url_data</a:t>
            </a:r>
            <a:r>
              <a:rPr lang="en-US" sz="2400" dirty="0"/>
              <a:t> </a:t>
            </a:r>
            <a:r>
              <a:rPr lang="ru-RU" sz="2400" dirty="0"/>
              <a:t>используется, чтобы </a:t>
            </a:r>
            <a:r>
              <a:rPr lang="ru-RU" sz="2400" dirty="0" err="1"/>
              <a:t>замапить</a:t>
            </a:r>
            <a:r>
              <a:rPr lang="ru-RU" sz="2400" dirty="0"/>
              <a:t> </a:t>
            </a:r>
            <a:r>
              <a:rPr lang="en-US" sz="2400" dirty="0" err="1"/>
              <a:t>function_url_data</a:t>
            </a:r>
            <a:r>
              <a:rPr lang="en-US" sz="2400" dirty="0"/>
              <a:t> </a:t>
            </a:r>
            <a:r>
              <a:rPr lang="ru-RU" sz="2400" dirty="0"/>
              <a:t>на список </a:t>
            </a:r>
            <a:r>
              <a:rPr lang="en-US" sz="2400" dirty="0"/>
              <a:t>URL.</a:t>
            </a:r>
            <a:endParaRPr lang="ru-RU" sz="2400" dirty="0"/>
          </a:p>
        </p:txBody>
      </p:sp>
    </p:spTree>
    <p:extLst>
      <p:ext uri="{BB962C8B-B14F-4D97-AF65-F5344CB8AC3E}">
        <p14:creationId xmlns:p14="http://schemas.microsoft.com/office/powerpoint/2010/main" val="14224837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279400" y="0"/>
            <a:ext cx="11807825" cy="914400"/>
          </a:xfrm>
        </p:spPr>
        <p:txBody>
          <a:bodyPr>
            <a:normAutofit/>
          </a:bodyPr>
          <a:lstStyle/>
          <a:p>
            <a:r>
              <a:rPr lang="en-US" dirty="0" err="1" smtClean="0"/>
              <a:t>ProcessPoolExecutor</a:t>
            </a:r>
            <a:endParaRPr lang="ru-RU" dirty="0"/>
          </a:p>
        </p:txBody>
      </p:sp>
      <p:sp>
        <p:nvSpPr>
          <p:cNvPr id="3" name="Прямоугольник 2"/>
          <p:cNvSpPr/>
          <p:nvPr/>
        </p:nvSpPr>
        <p:spPr>
          <a:xfrm>
            <a:off x="279400" y="6437868"/>
            <a:ext cx="11252200" cy="369332"/>
          </a:xfrm>
          <a:prstGeom prst="rect">
            <a:avLst/>
          </a:prstGeom>
        </p:spPr>
        <p:txBody>
          <a:bodyPr wrap="square">
            <a:spAutoFit/>
          </a:bodyPr>
          <a:lstStyle/>
          <a:p>
            <a:r>
              <a:rPr lang="ru-RU" dirty="0">
                <a:solidFill>
                  <a:srgbClr val="222222"/>
                </a:solidFill>
                <a:latin typeface="Verdana" panose="020B0604030504040204" pitchFamily="34" charset="0"/>
              </a:rPr>
              <a:t>будем получать данные по URL с разной частотой: 1, 10, 50, 100 и 500 раз соответственно</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71" y="1199998"/>
            <a:ext cx="11974654" cy="3829202"/>
          </a:xfrm>
          <a:prstGeom prst="rect">
            <a:avLst/>
          </a:prstGeom>
        </p:spPr>
      </p:pic>
    </p:spTree>
    <p:extLst>
      <p:ext uri="{BB962C8B-B14F-4D97-AF65-F5344CB8AC3E}">
        <p14:creationId xmlns:p14="http://schemas.microsoft.com/office/powerpoint/2010/main" val="10171733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279400" y="0"/>
            <a:ext cx="11807825" cy="914400"/>
          </a:xfrm>
        </p:spPr>
        <p:txBody>
          <a:bodyPr>
            <a:normAutofit/>
          </a:bodyPr>
          <a:lstStyle/>
          <a:p>
            <a:r>
              <a:rPr lang="en-US" dirty="0" err="1" smtClean="0"/>
              <a:t>ProcessPoolExecutor</a:t>
            </a:r>
            <a:endParaRPr lang="ru-RU" dirty="0"/>
          </a:p>
        </p:txBody>
      </p:sp>
      <p:sp>
        <p:nvSpPr>
          <p:cNvPr id="3" name="Прямоугольник 2"/>
          <p:cNvSpPr/>
          <p:nvPr/>
        </p:nvSpPr>
        <p:spPr>
          <a:xfrm>
            <a:off x="279400" y="6437868"/>
            <a:ext cx="11252200" cy="369332"/>
          </a:xfrm>
          <a:prstGeom prst="rect">
            <a:avLst/>
          </a:prstGeom>
        </p:spPr>
        <p:txBody>
          <a:bodyPr wrap="square">
            <a:spAutoFit/>
          </a:bodyPr>
          <a:lstStyle/>
          <a:p>
            <a:r>
              <a:rPr lang="ru-RU" dirty="0">
                <a:solidFill>
                  <a:srgbClr val="222222"/>
                </a:solidFill>
                <a:latin typeface="Verdana" panose="020B0604030504040204" pitchFamily="34" charset="0"/>
              </a:rPr>
              <a:t>будем получать данные по URL с разной частотой: 1, 10, 50, 100 и 500 раз соответственно</a:t>
            </a:r>
            <a:endParaRPr lang="ru-RU" dirty="0"/>
          </a:p>
        </p:txBody>
      </p:sp>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0" y="1698568"/>
            <a:ext cx="11707736" cy="2314632"/>
          </a:xfrm>
          <a:prstGeom prst="rect">
            <a:avLst/>
          </a:prstGeom>
        </p:spPr>
      </p:pic>
    </p:spTree>
    <p:extLst>
      <p:ext uri="{BB962C8B-B14F-4D97-AF65-F5344CB8AC3E}">
        <p14:creationId xmlns:p14="http://schemas.microsoft.com/office/powerpoint/2010/main" val="26283088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52487" y="1214735"/>
            <a:ext cx="10363200" cy="3539430"/>
          </a:xfrm>
          <a:prstGeom prst="rect">
            <a:avLst/>
          </a:prstGeom>
        </p:spPr>
        <p:txBody>
          <a:bodyPr wrap="square">
            <a:spAutoFit/>
          </a:bodyPr>
          <a:lstStyle/>
          <a:p>
            <a:r>
              <a:rPr lang="ru-RU" sz="2800" dirty="0"/>
              <a:t>Используйте модуль </a:t>
            </a:r>
            <a:r>
              <a:rPr lang="ru-RU" sz="2800" dirty="0" err="1"/>
              <a:t>multiprocessing</a:t>
            </a:r>
            <a:r>
              <a:rPr lang="ru-RU" sz="2800" dirty="0"/>
              <a:t> для решения проблем, связанных с операциями ЦП. Этот модуль использует весь потенциал всех ядер в процессоре</a:t>
            </a:r>
            <a:r>
              <a:rPr lang="ru-RU" sz="2800" dirty="0" smtClean="0"/>
              <a:t>.</a:t>
            </a:r>
          </a:p>
          <a:p>
            <a:endParaRPr lang="ru-RU" sz="2800" dirty="0"/>
          </a:p>
          <a:p>
            <a:r>
              <a:rPr lang="ru-RU" sz="2800" dirty="0"/>
              <a:t>Используйте модули </a:t>
            </a:r>
            <a:r>
              <a:rPr lang="ru-RU" sz="2800" dirty="0" err="1"/>
              <a:t>threading</a:t>
            </a:r>
            <a:r>
              <a:rPr lang="ru-RU" sz="2800" dirty="0"/>
              <a:t> или </a:t>
            </a:r>
            <a:r>
              <a:rPr lang="ru-RU" sz="2800" dirty="0" err="1"/>
              <a:t>asyncio</a:t>
            </a:r>
            <a:r>
              <a:rPr lang="ru-RU" sz="2800" dirty="0"/>
              <a:t> для программ, связанных с сетевым вводом-выводом, чтобы значительно повысить производительность.</a:t>
            </a:r>
          </a:p>
          <a:p>
            <a:endParaRPr lang="ru-RU" sz="2800" dirty="0"/>
          </a:p>
        </p:txBody>
      </p:sp>
    </p:spTree>
    <p:extLst>
      <p:ext uri="{BB962C8B-B14F-4D97-AF65-F5344CB8AC3E}">
        <p14:creationId xmlns:p14="http://schemas.microsoft.com/office/powerpoint/2010/main" val="911399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12652" y="170121"/>
            <a:ext cx="10058400" cy="727743"/>
          </a:xfrm>
        </p:spPr>
        <p:txBody>
          <a:bodyPr>
            <a:normAutofit/>
          </a:bodyPr>
          <a:lstStyle/>
          <a:p>
            <a:r>
              <a:rPr lang="ru-RU" dirty="0" smtClean="0"/>
              <a:t>Процесс и поток</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52" y="897865"/>
            <a:ext cx="9541503" cy="5463178"/>
          </a:xfrm>
          <a:prstGeom prst="rect">
            <a:avLst/>
          </a:prstGeom>
        </p:spPr>
      </p:pic>
    </p:spTree>
    <p:extLst>
      <p:ext uri="{BB962C8B-B14F-4D97-AF65-F5344CB8AC3E}">
        <p14:creationId xmlns:p14="http://schemas.microsoft.com/office/powerpoint/2010/main" val="2272409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12652" y="170121"/>
            <a:ext cx="10058400" cy="727743"/>
          </a:xfrm>
        </p:spPr>
        <p:txBody>
          <a:bodyPr>
            <a:normAutofit/>
          </a:bodyPr>
          <a:lstStyle/>
          <a:p>
            <a:r>
              <a:rPr lang="ru-RU" dirty="0" smtClean="0"/>
              <a:t>Процесс и поток</a:t>
            </a:r>
            <a:endParaRPr lang="ru-RU" dirty="0"/>
          </a:p>
        </p:txBody>
      </p:sp>
      <p:sp>
        <p:nvSpPr>
          <p:cNvPr id="2" name="Прямоугольник 1"/>
          <p:cNvSpPr/>
          <p:nvPr/>
        </p:nvSpPr>
        <p:spPr>
          <a:xfrm>
            <a:off x="231702" y="2532787"/>
            <a:ext cx="11045898" cy="2554545"/>
          </a:xfrm>
          <a:prstGeom prst="rect">
            <a:avLst/>
          </a:prstGeom>
        </p:spPr>
        <p:txBody>
          <a:bodyPr wrap="square">
            <a:spAutoFit/>
          </a:bodyPr>
          <a:lstStyle/>
          <a:p>
            <a:pPr marL="457200" indent="-457200">
              <a:spcAft>
                <a:spcPts val="1200"/>
              </a:spcAft>
              <a:buFont typeface="Arial" panose="020B0604020202020204" pitchFamily="34" charset="0"/>
              <a:buChar char="•"/>
            </a:pPr>
            <a:r>
              <a:rPr lang="ru-RU" sz="2800" dirty="0"/>
              <a:t>одно ядро процессора в один момент может исполнять только один поток;</a:t>
            </a:r>
          </a:p>
          <a:p>
            <a:pPr marL="457200" indent="-457200">
              <a:spcAft>
                <a:spcPts val="1200"/>
              </a:spcAft>
              <a:buFont typeface="Arial" panose="020B0604020202020204" pitchFamily="34" charset="0"/>
              <a:buChar char="•"/>
            </a:pPr>
            <a:r>
              <a:rPr lang="ru-RU" sz="2800" dirty="0"/>
              <a:t>потоки одного процесса могут исполняться физически одновременно (на разных ядрах);</a:t>
            </a:r>
          </a:p>
          <a:p>
            <a:pPr marL="457200" indent="-457200">
              <a:spcAft>
                <a:spcPts val="1200"/>
              </a:spcAft>
              <a:buFont typeface="Arial" panose="020B0604020202020204" pitchFamily="34" charset="0"/>
              <a:buChar char="•"/>
            </a:pPr>
            <a:r>
              <a:rPr lang="ru-RU" sz="2800" dirty="0"/>
              <a:t>бессмысленно порождать потоков больше, чем у вас есть ядер.</a:t>
            </a:r>
          </a:p>
        </p:txBody>
      </p:sp>
    </p:spTree>
    <p:extLst>
      <p:ext uri="{BB962C8B-B14F-4D97-AF65-F5344CB8AC3E}">
        <p14:creationId xmlns:p14="http://schemas.microsoft.com/office/powerpoint/2010/main" val="403713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9264</TotalTime>
  <Words>4222</Words>
  <Application>Microsoft Office PowerPoint</Application>
  <PresentationFormat>Широкоэкранный</PresentationFormat>
  <Paragraphs>610</Paragraphs>
  <Slides>77</Slides>
  <Notes>77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77</vt:i4>
      </vt:variant>
    </vt:vector>
  </HeadingPairs>
  <TitlesOfParts>
    <vt:vector size="83" baseType="lpstr">
      <vt:lpstr>Arial</vt:lpstr>
      <vt:lpstr>Calibri</vt:lpstr>
      <vt:lpstr>Calibri Light</vt:lpstr>
      <vt:lpstr>Trebuchet MS</vt:lpstr>
      <vt:lpstr>Verdana</vt:lpstr>
      <vt:lpstr>Retrospect</vt:lpstr>
      <vt:lpstr> </vt:lpstr>
      <vt:lpstr>Параллельное программирование</vt:lpstr>
      <vt:lpstr>Презентация PowerPoint</vt:lpstr>
      <vt:lpstr>Процесс и поток</vt:lpstr>
      <vt:lpstr>Процесс и поток</vt:lpstr>
      <vt:lpstr>Асинхронный ввод-вывод</vt:lpstr>
      <vt:lpstr>Процесс и поток</vt:lpstr>
      <vt:lpstr>Процесс и поток</vt:lpstr>
      <vt:lpstr>Процесс и поток</vt:lpstr>
      <vt:lpstr>Применение потоков</vt:lpstr>
      <vt:lpstr>Параллелизм и конкурентность</vt:lpstr>
      <vt:lpstr>GIL  (Global Interpreter Lock)</vt:lpstr>
      <vt:lpstr>GIL  (Global Interpreter Lock)</vt:lpstr>
      <vt:lpstr>GIL  (Global Interpreter Lock)</vt:lpstr>
      <vt:lpstr>GIL  (Global Interpreter Lock)</vt:lpstr>
      <vt:lpstr>Планирование доступа потоков к общим данным</vt:lpstr>
      <vt:lpstr>Однопоточный режим работы</vt:lpstr>
      <vt:lpstr>Применение потоков - стандартная библиотека threading – класс Thread</vt:lpstr>
      <vt:lpstr>Применение потоков - стандартная библиотека threading – класс Thread –   конструктор </vt:lpstr>
      <vt:lpstr>Применение потоков - threading</vt:lpstr>
      <vt:lpstr>Применение потоков - threading</vt:lpstr>
      <vt:lpstr>Применение потоков - threading</vt:lpstr>
      <vt:lpstr>Применение потоков - threading</vt:lpstr>
      <vt:lpstr>Применение потоков - threading</vt:lpstr>
      <vt:lpstr>Применение потоков - threading</vt:lpstr>
      <vt:lpstr>Применение потоков – threading - функции</vt:lpstr>
      <vt:lpstr>Применение потоков – threading - функции</vt:lpstr>
      <vt:lpstr>Применение потоков – threading - функции</vt:lpstr>
      <vt:lpstr>Применение потоков – threading - функции</vt:lpstr>
      <vt:lpstr>Применение потоков – threading - функции</vt:lpstr>
      <vt:lpstr>Применение потоков – threading - функции</vt:lpstr>
      <vt:lpstr>Применение потоков – threading - функции</vt:lpstr>
      <vt:lpstr>Применение потоков – threading - функции</vt:lpstr>
      <vt:lpstr>Параллелизм- стандартная библиотека модуль multiprocessing – класс Process –   конструктор </vt:lpstr>
      <vt:lpstr>Параллелизм- multiprocessing</vt:lpstr>
      <vt:lpstr>Параллелизм- multiprocessing</vt:lpstr>
      <vt:lpstr>Параллелизм- multiprocessing</vt:lpstr>
      <vt:lpstr>Параллелизм- multiprocessing</vt:lpstr>
      <vt:lpstr>Параллелизм- multiprocessing</vt:lpstr>
      <vt:lpstr>Параллелизм- multiprocessing – контексты и методы запуска</vt:lpstr>
      <vt:lpstr>Параллелизм- multiprocessing – контексты и методы запуска</vt:lpstr>
      <vt:lpstr>Параллелизм- multiprocessing</vt:lpstr>
      <vt:lpstr>Параллелизм- multiprocessing - Очереди (класс Queue)</vt:lpstr>
      <vt:lpstr>Параллелизм- multiprocessing – Каналы данных (класс Pipe )</vt:lpstr>
      <vt:lpstr>Параллелизм- multiprocessing – Каналы данных (класс Pipe )</vt:lpstr>
      <vt:lpstr>Параллелизм- multiprocessing – путем записи/чтения обычных файлов</vt:lpstr>
      <vt:lpstr>Параллелизм- multiprocessing -  класс Pool</vt:lpstr>
      <vt:lpstr>Параллелизм- multiprocessing -  класс Pool - методы</vt:lpstr>
      <vt:lpstr>Параллелизм- multiprocessing -  класс Pool - методы</vt:lpstr>
      <vt:lpstr>Параллелизм- multiprocessing -  класс Pool - методы</vt:lpstr>
      <vt:lpstr>Параллелизм- multiprocessing -  класс Pool</vt:lpstr>
      <vt:lpstr>Параллелизм- multiprocessing -  класс Pool</vt:lpstr>
      <vt:lpstr>Параллелизм- multiprocessing -  класс Pool</vt:lpstr>
      <vt:lpstr>Параллелизм- multiprocessing -  класс Pool</vt:lpstr>
      <vt:lpstr>Параллелизм- multiprocessing -  класс Pool</vt:lpstr>
      <vt:lpstr>Параллелизм- multiprocessing -  класс Pool</vt:lpstr>
      <vt:lpstr>Параллелизм- multiprocessing -  класс Pool</vt:lpstr>
      <vt:lpstr>Асинхронность - asyncio</vt:lpstr>
      <vt:lpstr>Асинхронность - asyncio</vt:lpstr>
      <vt:lpstr>Асинхронность – asyncio - coroutine</vt:lpstr>
      <vt:lpstr>Асинхронность - asyncio</vt:lpstr>
      <vt:lpstr>Асинхронность – asyncio - tasks</vt:lpstr>
      <vt:lpstr>Асинхронность - asyncio</vt:lpstr>
      <vt:lpstr>Асинхронность – asyncio – циклы событий</vt:lpstr>
      <vt:lpstr>Асинхронность - asyncio</vt:lpstr>
      <vt:lpstr>Асинхронность – asyncio - Future</vt:lpstr>
      <vt:lpstr>Асинхронность - asyncio</vt:lpstr>
      <vt:lpstr>Асинхронность - asyncio</vt:lpstr>
      <vt:lpstr>Асинхронность - asyncio</vt:lpstr>
      <vt:lpstr>Асинхронность - asyncio</vt:lpstr>
      <vt:lpstr>ProcessPoolExecutor - пакет для реализации интерфейса Executor</vt:lpstr>
      <vt:lpstr>ProcessPoolExecutor</vt:lpstr>
      <vt:lpstr>ProcessPoolExecutor - методы</vt:lpstr>
      <vt:lpstr>ProcessPoolExecutor</vt:lpstr>
      <vt:lpstr>ProcessPoolExecutor</vt:lpstr>
      <vt:lpstr>ProcessPoolExecutor</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Zhvakina</dc:creator>
  <cp:lastModifiedBy>ANNA</cp:lastModifiedBy>
  <cp:revision>659</cp:revision>
  <cp:lastPrinted>2016-01-26T13:20:45Z</cp:lastPrinted>
  <dcterms:created xsi:type="dcterms:W3CDTF">2015-03-09T11:51:14Z</dcterms:created>
  <dcterms:modified xsi:type="dcterms:W3CDTF">2023-05-12T11:54:15Z</dcterms:modified>
</cp:coreProperties>
</file>