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113"/>
  </p:notesMasterIdLst>
  <p:handoutMasterIdLst>
    <p:handoutMasterId r:id="rId114"/>
  </p:handoutMasterIdLst>
  <p:sldIdLst>
    <p:sldId id="280" r:id="rId2"/>
    <p:sldId id="433" r:id="rId3"/>
    <p:sldId id="557" r:id="rId4"/>
    <p:sldId id="629" r:id="rId5"/>
    <p:sldId id="630" r:id="rId6"/>
    <p:sldId id="576" r:id="rId7"/>
    <p:sldId id="577" r:id="rId8"/>
    <p:sldId id="558" r:id="rId9"/>
    <p:sldId id="674" r:id="rId10"/>
    <p:sldId id="675" r:id="rId11"/>
    <p:sldId id="638" r:id="rId12"/>
    <p:sldId id="559" r:id="rId13"/>
    <p:sldId id="560" r:id="rId14"/>
    <p:sldId id="561" r:id="rId15"/>
    <p:sldId id="633" r:id="rId16"/>
    <p:sldId id="562" r:id="rId17"/>
    <p:sldId id="580" r:id="rId18"/>
    <p:sldId id="635" r:id="rId19"/>
    <p:sldId id="636" r:id="rId20"/>
    <p:sldId id="637" r:id="rId21"/>
    <p:sldId id="673" r:id="rId22"/>
    <p:sldId id="634" r:id="rId23"/>
    <p:sldId id="639" r:id="rId24"/>
    <p:sldId id="581" r:id="rId25"/>
    <p:sldId id="641" r:id="rId26"/>
    <p:sldId id="642" r:id="rId27"/>
    <p:sldId id="582" r:id="rId28"/>
    <p:sldId id="644" r:id="rId29"/>
    <p:sldId id="645" r:id="rId30"/>
    <p:sldId id="647" r:id="rId31"/>
    <p:sldId id="583" r:id="rId32"/>
    <p:sldId id="585" r:id="rId33"/>
    <p:sldId id="584" r:id="rId34"/>
    <p:sldId id="586" r:id="rId35"/>
    <p:sldId id="587" r:id="rId36"/>
    <p:sldId id="588" r:id="rId37"/>
    <p:sldId id="590" r:id="rId38"/>
    <p:sldId id="591" r:id="rId39"/>
    <p:sldId id="589" r:id="rId40"/>
    <p:sldId id="594" r:id="rId41"/>
    <p:sldId id="593" r:id="rId42"/>
    <p:sldId id="601" r:id="rId43"/>
    <p:sldId id="599" r:id="rId44"/>
    <p:sldId id="600" r:id="rId45"/>
    <p:sldId id="602" r:id="rId46"/>
    <p:sldId id="604" r:id="rId47"/>
    <p:sldId id="646" r:id="rId48"/>
    <p:sldId id="605" r:id="rId49"/>
    <p:sldId id="608" r:id="rId50"/>
    <p:sldId id="611" r:id="rId51"/>
    <p:sldId id="610" r:id="rId52"/>
    <p:sldId id="603" r:id="rId53"/>
    <p:sldId id="607" r:id="rId54"/>
    <p:sldId id="654" r:id="rId55"/>
    <p:sldId id="653" r:id="rId56"/>
    <p:sldId id="648" r:id="rId57"/>
    <p:sldId id="563" r:id="rId58"/>
    <p:sldId id="615" r:id="rId59"/>
    <p:sldId id="643" r:id="rId60"/>
    <p:sldId id="650" r:id="rId61"/>
    <p:sldId id="651" r:id="rId62"/>
    <p:sldId id="652" r:id="rId63"/>
    <p:sldId id="682" r:id="rId64"/>
    <p:sldId id="683" r:id="rId65"/>
    <p:sldId id="649" r:id="rId66"/>
    <p:sldId id="614" r:id="rId67"/>
    <p:sldId id="613" r:id="rId68"/>
    <p:sldId id="612" r:id="rId69"/>
    <p:sldId id="616" r:id="rId70"/>
    <p:sldId id="618" r:id="rId71"/>
    <p:sldId id="617" r:id="rId72"/>
    <p:sldId id="655" r:id="rId73"/>
    <p:sldId id="656" r:id="rId74"/>
    <p:sldId id="567" r:id="rId75"/>
    <p:sldId id="609" r:id="rId76"/>
    <p:sldId id="657" r:id="rId77"/>
    <p:sldId id="564" r:id="rId78"/>
    <p:sldId id="684" r:id="rId79"/>
    <p:sldId id="565" r:id="rId80"/>
    <p:sldId id="569" r:id="rId81"/>
    <p:sldId id="620" r:id="rId82"/>
    <p:sldId id="622" r:id="rId83"/>
    <p:sldId id="658" r:id="rId84"/>
    <p:sldId id="623" r:id="rId85"/>
    <p:sldId id="659" r:id="rId86"/>
    <p:sldId id="660" r:id="rId87"/>
    <p:sldId id="661" r:id="rId88"/>
    <p:sldId id="571" r:id="rId89"/>
    <p:sldId id="570" r:id="rId90"/>
    <p:sldId id="662" r:id="rId91"/>
    <p:sldId id="664" r:id="rId92"/>
    <p:sldId id="665" r:id="rId93"/>
    <p:sldId id="663" r:id="rId94"/>
    <p:sldId id="572" r:id="rId95"/>
    <p:sldId id="573" r:id="rId96"/>
    <p:sldId id="574" r:id="rId97"/>
    <p:sldId id="575" r:id="rId98"/>
    <p:sldId id="666" r:id="rId99"/>
    <p:sldId id="676" r:id="rId100"/>
    <p:sldId id="677" r:id="rId101"/>
    <p:sldId id="678" r:id="rId102"/>
    <p:sldId id="679" r:id="rId103"/>
    <p:sldId id="680" r:id="rId104"/>
    <p:sldId id="681" r:id="rId105"/>
    <p:sldId id="667" r:id="rId106"/>
    <p:sldId id="668" r:id="rId107"/>
    <p:sldId id="669" r:id="rId108"/>
    <p:sldId id="670" r:id="rId109"/>
    <p:sldId id="671" r:id="rId110"/>
    <p:sldId id="619" r:id="rId111"/>
    <p:sldId id="672" r:id="rId112"/>
  </p:sldIdLst>
  <p:sldSz cx="12192000" cy="6858000"/>
  <p:notesSz cx="9928225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59BA"/>
    <a:srgbClr val="CC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182" autoAdjust="0"/>
  </p:normalViewPr>
  <p:slideViewPr>
    <p:cSldViewPr snapToGrid="0">
      <p:cViewPr varScale="1">
        <p:scale>
          <a:sx n="47" d="100"/>
          <a:sy n="47" d="100"/>
        </p:scale>
        <p:origin x="46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notesMaster" Target="notesMasters/notesMaster1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93CAB-A6E8-4F84-B002-DB1C4B9BC430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271A0-3214-4C0F-98E9-07E8770F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94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6B409-7F35-4B75-975D-83CC9322541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E2D1D-25A5-45DC-B24F-AC401B916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81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uripetrov.ru/edu/python/ch_03_01.html#float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u.wikipedia.org/wiki/%D0%AD%D0%BA%D1%81%D0%BF%D0%BE%D0%BD%D0%B5%D0%BD%D1%86%D0%B8%D0%B0%D0%BB%D1%8C%D0%BD%D0%B0%D1%8F_%D0%B7%D0%B0%D0%BF%D0%B8%D1%81%D1%8C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ist.ru/ispolzuem-zip-dlya-parnoj-iteraczii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2%D0%B8%D0%BF_%D0%B4%D0%B0%D0%BD%D0%BD%D1%8B%D1%85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typesseq-common" TargetMode="External"/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cs-python.ru/tutorial/strokovye-bajtovye-literaly/" TargetMode="External"/><Relationship Id="rId4" Type="http://schemas.openxmlformats.org/officeDocument/2006/relationships/hyperlink" Target="https://docs.python.org/3/glossary.html#term-bytes-like-object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-python.ru/tutorial/vstroennye-funktsii-interpretatora-python/klass-bytes/" TargetMode="External"/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0%D1%81%D1%81%D0%BE%D1%86%D0%B8%D0%B0%D1%82%D0%B8%D0%B2%D0%BD%D1%8B%D0%B9_%D0%BC%D0%B0%D1%81%D1%81%D0%B8%D0%B2" TargetMode="External"/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yuripetrov.ru/edu/python/ch_03_01.html#id64" TargetMode="Externa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z.net/references/named/slice/" TargetMode="External"/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pythonz.net/references/named/none/" TargetMode="External"/><Relationship Id="rId5" Type="http://schemas.openxmlformats.org/officeDocument/2006/relationships/hyperlink" Target="https://pythonz.net/references/named/pass/" TargetMode="External"/><Relationship Id="rId4" Type="http://schemas.openxmlformats.org/officeDocument/2006/relationships/hyperlink" Target="https://pythonz.net/references/named/object.__getitem__/" TargetMode="Externa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269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Наиболее часто используемый тип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float"/>
              </a:rPr>
              <a:t>float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представляет числа с плавающей точкой двойной точности, диапазон значений которых зависит от компилятора, применявшегося для компиляции интерпретатора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Числа типа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float"/>
              </a:rPr>
              <a:t>float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записываются с десятичной точкой или в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экспоненциальной форме записи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чисел с плавающей точкой существует ряд нюансов: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машинном представлении такие хранятся как двоичные числа. Это означает, что одни дробные значения могут быть представлены точно (такие как 0.5), а другие - только приблизительно (такие как 0.1 и 0.2, например, их сумма будет равна не 0.3, а 0.30000000000000004);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представления используется фиксированное число битов, поэтому существует ограничение на количество цифр в представлении таких чисел.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связи с этим числа типа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float"/>
              </a:rPr>
              <a:t>float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не могут надежно сравниваться на равенство значений, т.к. имеют ограниченную точность. Проблема потери точности - это не проблема, свойственная только языку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особенность компьютерного представления чисел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06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- целочисленное деление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05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75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23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31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55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019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952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Списки встроены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 поэтому язык предоставляет специальный синтаксис для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списков —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списковые литералы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Например, </a:t>
            </a:r>
            <a:r>
              <a:rPr lang="ru-RU" dirty="0" smtClean="0"/>
              <a:t>[1, 2]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литерал списка.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Пустой список создается с помощью пустых квадратных скобок или функции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массивах в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работать с которыми можно после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импорта модуля </a:t>
            </a:r>
            <a:r>
              <a:rPr lang="en-US" dirty="0" smtClean="0"/>
              <a:t>array</a:t>
            </a:r>
            <a:r>
              <a:rPr lang="ru-RU" dirty="0" smtClean="0"/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почитать здесь: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https://pythonist.ru/massiv-v-python/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568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Списки поддерживают все общие операции для последовательностей, и имеют ряд дополнительных методов.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12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434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Списки поддерживают все общие операции для последовательностей, и имеют ряд дополнительных методов.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16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Списки поддерживают все общие операции для последовательностей, и имеют ряд дополнительных методов.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566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append() method adds a single element to the end of a list.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extend() method adds multiple items.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790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Доп. Примеры: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https://pythonist.ru/funkcziya-sum-v-python/</a:t>
            </a:r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Объединение списков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matrix = [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[1, 2, 3],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[4, 5, 6],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[7, 8, 9],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(matrix, [])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[1, 2, 3, 4, 5, 6, 7, 8, 9]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424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&gt;&gt;&gt; </a:t>
            </a:r>
            <a:r>
              <a:rPr lang="en-US" dirty="0" err="1" smtClean="0"/>
              <a:t>english</a:t>
            </a:r>
            <a:r>
              <a:rPr lang="en-US" dirty="0" smtClean="0"/>
              <a:t> = 'Monday', 'Tuesday', 'Wednesday'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french</a:t>
            </a:r>
            <a:r>
              <a:rPr lang="en-US" dirty="0" smtClean="0"/>
              <a:t> = '</a:t>
            </a:r>
            <a:r>
              <a:rPr lang="en-US" dirty="0" err="1" smtClean="0"/>
              <a:t>Lundi</a:t>
            </a:r>
            <a:r>
              <a:rPr lang="en-US" dirty="0" smtClean="0"/>
              <a:t>', 'Mardi', '</a:t>
            </a:r>
            <a:r>
              <a:rPr lang="en-US" dirty="0" err="1" smtClean="0"/>
              <a:t>Mercredi</a:t>
            </a:r>
            <a:r>
              <a:rPr lang="en-US" dirty="0" smtClean="0"/>
              <a:t>'</a:t>
            </a:r>
          </a:p>
          <a:p>
            <a:r>
              <a:rPr lang="ru-RU" dirty="0" smtClean="0"/>
              <a:t>Теперь используем функцию </a:t>
            </a:r>
            <a:r>
              <a:rPr lang="en-US" dirty="0" smtClean="0"/>
              <a:t>zip(), </a:t>
            </a:r>
            <a:r>
              <a:rPr lang="ru-RU" dirty="0" smtClean="0"/>
              <a:t>чтобы объединить эти кортежи в пару. Значение, возвращаемое функцией </a:t>
            </a:r>
            <a:r>
              <a:rPr lang="en-US" dirty="0" smtClean="0"/>
              <a:t>zip(), </a:t>
            </a:r>
            <a:r>
              <a:rPr lang="ru-RU" dirty="0" smtClean="0"/>
              <a:t>само по себе не является списком или кортежем, но его можно преобразовать в любую из этих последовательностей:</a:t>
            </a:r>
          </a:p>
          <a:p>
            <a:r>
              <a:rPr lang="ru-RU" dirty="0" smtClean="0"/>
              <a:t>&gt;&gt;&gt; </a:t>
            </a:r>
            <a:r>
              <a:rPr lang="en-US" dirty="0" smtClean="0"/>
              <a:t>list(zip(</a:t>
            </a:r>
            <a:r>
              <a:rPr lang="en-US" dirty="0" err="1" smtClean="0"/>
              <a:t>english</a:t>
            </a:r>
            <a:r>
              <a:rPr lang="en-US" dirty="0" smtClean="0"/>
              <a:t>, </a:t>
            </a:r>
            <a:r>
              <a:rPr lang="en-US" dirty="0" err="1" smtClean="0"/>
              <a:t>french</a:t>
            </a:r>
            <a:r>
              <a:rPr lang="en-US" dirty="0" smtClean="0"/>
              <a:t>))</a:t>
            </a:r>
          </a:p>
          <a:p>
            <a:r>
              <a:rPr lang="en-US" dirty="0" smtClean="0"/>
              <a:t>[('Monday', '</a:t>
            </a:r>
            <a:r>
              <a:rPr lang="en-US" dirty="0" err="1" smtClean="0"/>
              <a:t>Lundi</a:t>
            </a:r>
            <a:r>
              <a:rPr lang="en-US" dirty="0" smtClean="0"/>
              <a:t>'), ('Tuesday', 'Mardi'), ('Wednesday', '</a:t>
            </a:r>
            <a:r>
              <a:rPr lang="en-US" dirty="0" err="1" smtClean="0"/>
              <a:t>Mercredi</a:t>
            </a:r>
            <a:r>
              <a:rPr lang="en-US" dirty="0" smtClean="0"/>
              <a:t>')]</a:t>
            </a:r>
          </a:p>
          <a:p>
            <a:r>
              <a:rPr lang="ru-RU" dirty="0" smtClean="0"/>
              <a:t>Передайте результат работы функции </a:t>
            </a:r>
            <a:r>
              <a:rPr lang="en-US" dirty="0" smtClean="0"/>
              <a:t>zip() </a:t>
            </a:r>
            <a:r>
              <a:rPr lang="ru-RU" dirty="0" smtClean="0"/>
              <a:t>непосредственно функции </a:t>
            </a:r>
            <a:r>
              <a:rPr lang="en-US" dirty="0" err="1" smtClean="0"/>
              <a:t>dict</a:t>
            </a:r>
            <a:r>
              <a:rPr lang="en-US" dirty="0" smtClean="0"/>
              <a:t>() –</a:t>
            </a:r>
            <a:r>
              <a:rPr lang="en-US" baseline="0" dirty="0" smtClean="0"/>
              <a:t> </a:t>
            </a:r>
            <a:r>
              <a:rPr lang="ru-RU" baseline="0" smtClean="0"/>
              <a:t>конвертация в</a:t>
            </a:r>
            <a:r>
              <a:rPr lang="ru-RU" smtClean="0"/>
              <a:t>  </a:t>
            </a:r>
            <a:r>
              <a:rPr lang="ru-RU" dirty="0" smtClean="0"/>
              <a:t>словарь:</a:t>
            </a:r>
          </a:p>
          <a:p>
            <a:r>
              <a:rPr lang="ru-RU" dirty="0" smtClean="0"/>
              <a:t>&gt;&gt;&gt; </a:t>
            </a:r>
            <a:r>
              <a:rPr lang="en-US" dirty="0" err="1" smtClean="0"/>
              <a:t>dict</a:t>
            </a:r>
            <a:r>
              <a:rPr lang="en-US" dirty="0" smtClean="0"/>
              <a:t>(zip(</a:t>
            </a:r>
            <a:r>
              <a:rPr lang="en-US" dirty="0" err="1" smtClean="0"/>
              <a:t>english</a:t>
            </a:r>
            <a:r>
              <a:rPr lang="en-US" dirty="0" smtClean="0"/>
              <a:t>, </a:t>
            </a:r>
            <a:r>
              <a:rPr lang="en-US" dirty="0" err="1" smtClean="0"/>
              <a:t>french</a:t>
            </a:r>
            <a:r>
              <a:rPr lang="en-US" dirty="0" smtClean="0"/>
              <a:t>))</a:t>
            </a:r>
          </a:p>
          <a:p>
            <a:r>
              <a:rPr lang="en-US" dirty="0" smtClean="0"/>
              <a:t>{'Monday': '</a:t>
            </a:r>
            <a:r>
              <a:rPr lang="en-US" dirty="0" err="1" smtClean="0"/>
              <a:t>Lundi</a:t>
            </a:r>
            <a:r>
              <a:rPr lang="en-US" dirty="0" smtClean="0"/>
              <a:t>', 'Tuesday': 'Mardi', 'Wednesday': '</a:t>
            </a:r>
            <a:r>
              <a:rPr lang="en-US" dirty="0" err="1" smtClean="0"/>
              <a:t>Mercredi</a:t>
            </a:r>
            <a:r>
              <a:rPr lang="en-US" dirty="0" smtClean="0"/>
              <a:t>'}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477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Нахождение скалярного произведения двух последовательностей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извлечь последовательные пары значений, мы можем использовать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zip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()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Затем воспользуемся генератором для умножения каждой пары значений. Наконец,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поможет суммировать произведения:</a:t>
            </a:r>
          </a:p>
          <a:p>
            <a:pPr rtl="0"/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x_vector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(1, 2, 3)</a:t>
            </a:r>
          </a:p>
          <a:p>
            <a:pPr rtl="0"/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y_vector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(4, 5, 6)</a:t>
            </a:r>
          </a:p>
          <a:p>
            <a:pPr rtl="0"/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 * y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x, y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zip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x_vector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y_vector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</a:t>
            </a:r>
          </a:p>
          <a:p>
            <a:pPr rtl="0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32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18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ormat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качестве замены %-форматированию. Он также поддерживает передачу значений по позиции и по имени.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f-строки делают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берут значения переменных, которые есть в текущей области видимости, и подставляют их в строку. В самой строке вам лишь нужно указать имя этой переменной в фигурных скобках.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поддерживают расширенное форматирование чисел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https://shultais.education/blog/python-f-strings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2971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845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https://docs.python.org/3/library/stdtypes.html#string-methods</a:t>
            </a:r>
            <a:r>
              <a:rPr lang="ru-RU" dirty="0" smtClean="0"/>
              <a:t> – еще</a:t>
            </a:r>
            <a:r>
              <a:rPr lang="ru-RU" baseline="0" dirty="0" smtClean="0"/>
              <a:t> больше методов для работы со строками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545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16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Тип данных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англ.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 характеристика, определяющая: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множество допустимых значений, которые могут принимать данные, принадлежащие к этому типу (например, объект типа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Целое число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может принимать только целочисленные значения в определенном диапазоне);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набор операций, которые можно осуществлять над данными, принадлежащими к этому типу (например, объекты типа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Целое число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умеют складываться, умножаться и т.д.).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36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maxsplit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умолчанию ‒ -1, что означает отсутствие ограничения на количество разделений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Источник: https://pythonstart.ru/string/metod-str-split-python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807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300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241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https://www.python.org/dev/peps/pep-0498/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093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от слова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raw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 – это сырые строки (необработанные строки).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Нужны для того, чтобы слеш \ не вызывал экранирование символов.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Популярные примеры \n, \t. Если у вас в строке есть \, который нужен сам по себе, то его нужно дополнительно экранировать самим \.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Пример: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"C:\\Users\\Foo"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raw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-строк текст станет более человеко-читаемый:</a:t>
            </a:r>
          </a:p>
          <a:p>
            <a:pPr fontAlgn="base"/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r"C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:\Users\Foo"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Сырые строки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raw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– строки, в которых обратный слеш (\) не модифицирует следующий за ним символ.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Пример:</a:t>
            </a:r>
          </a:p>
          <a:p>
            <a:pPr fontAlgn="base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ru-RU" dirty="0" smtClean="0"/>
              <a:t>(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abc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\n123'</a:t>
            </a:r>
            <a:r>
              <a:rPr lang="ru-RU" dirty="0" smtClean="0"/>
              <a:t>) </a:t>
            </a:r>
            <a:r>
              <a:rPr lang="ru-RU" dirty="0" err="1" smtClean="0"/>
              <a:t>abc</a:t>
            </a:r>
            <a:r>
              <a:rPr lang="ru-RU" dirty="0" smtClean="0"/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123</a:t>
            </a:r>
            <a:r>
              <a:rPr lang="ru-RU" dirty="0" smtClean="0"/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ru-RU" dirty="0" smtClean="0"/>
              <a:t>(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ru-RU" dirty="0" smtClean="0"/>
              <a:t>(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abc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\n123'</a:t>
            </a:r>
            <a:r>
              <a:rPr lang="ru-RU" dirty="0" smtClean="0"/>
              <a:t>))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ru-RU" dirty="0" smtClean="0"/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И:</a:t>
            </a:r>
          </a:p>
          <a:p>
            <a:pPr fontAlgn="base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ru-RU" dirty="0" smtClean="0"/>
              <a:t>(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r'abc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\n123'</a:t>
            </a:r>
            <a:r>
              <a:rPr lang="ru-RU" dirty="0" smtClean="0"/>
              <a:t>) </a:t>
            </a:r>
            <a:r>
              <a:rPr lang="ru-RU" dirty="0" err="1" smtClean="0"/>
              <a:t>abc</a:t>
            </a:r>
            <a:r>
              <a:rPr lang="ru-RU" dirty="0" smtClean="0"/>
              <a:t>\n123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ru-RU" dirty="0" smtClean="0"/>
              <a:t>(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ru-RU" dirty="0" smtClean="0"/>
              <a:t>(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r'abc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\n123'</a:t>
            </a:r>
            <a:r>
              <a:rPr lang="ru-RU" dirty="0" smtClean="0"/>
              <a:t>))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ru-RU" dirty="0" smtClean="0"/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видно, для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raw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-строк \n – 2 символа, для обычных строк – 1 символ.</a:t>
            </a:r>
          </a:p>
          <a:p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https://docs.python.org/3/tutorial/introduction.html?highlight=raw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741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text= 'Love*thy*neighbor'</a:t>
            </a:r>
          </a:p>
          <a:p>
            <a:r>
              <a:rPr lang="en-US" dirty="0" smtClean="0"/>
              <a:t># splits at space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text.rsplit</a:t>
            </a:r>
            <a:r>
              <a:rPr lang="en-US" dirty="0" smtClean="0"/>
              <a:t>('*'))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735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Кортежи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тоже встроены в язык и создаются с помощью своих собственных литералов. Выражение в круглых скобках </a:t>
            </a:r>
            <a:r>
              <a:rPr lang="ru-RU" dirty="0" smtClean="0"/>
              <a:t>("</a:t>
            </a:r>
            <a:r>
              <a:rPr lang="ru-RU" dirty="0" err="1" smtClean="0"/>
              <a:t>foo</a:t>
            </a:r>
            <a:r>
              <a:rPr lang="ru-RU" dirty="0" smtClean="0"/>
              <a:t>", 42)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литерал кортежа.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124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# 1. Пустой кортеж создается с помощью пустых круглых скобок или функции </a:t>
            </a:r>
            <a:r>
              <a:rPr lang="en-US" dirty="0" smtClean="0"/>
              <a:t>tuple()</a:t>
            </a:r>
          </a:p>
          <a:p>
            <a:r>
              <a:rPr lang="en-US" dirty="0" smtClean="0"/>
              <a:t>()</a:t>
            </a:r>
          </a:p>
          <a:p>
            <a:r>
              <a:rPr lang="en-US" dirty="0" smtClean="0"/>
              <a:t>()</a:t>
            </a:r>
          </a:p>
          <a:p>
            <a:r>
              <a:rPr lang="en-US" dirty="0" smtClean="0"/>
              <a:t>tuple()</a:t>
            </a:r>
          </a:p>
          <a:p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dirty="0" smtClean="0"/>
              <a:t># 2. </a:t>
            </a:r>
            <a:r>
              <a:rPr lang="ru-RU" dirty="0" smtClean="0"/>
              <a:t>Инициализировать кортеж элементами можно одним из следующих способов:</a:t>
            </a:r>
          </a:p>
          <a:p>
            <a:r>
              <a:rPr lang="ru-RU" dirty="0" smtClean="0"/>
              <a:t>1,</a:t>
            </a:r>
          </a:p>
          <a:p>
            <a:r>
              <a:rPr lang="ru-RU" dirty="0" smtClean="0"/>
              <a:t>(1,)</a:t>
            </a:r>
          </a:p>
          <a:p>
            <a:r>
              <a:rPr lang="ru-RU" dirty="0" smtClean="0"/>
              <a:t>1, 2, "</a:t>
            </a:r>
            <a:r>
              <a:rPr lang="en-US" dirty="0" smtClean="0"/>
              <a:t>text"</a:t>
            </a:r>
          </a:p>
          <a:p>
            <a:r>
              <a:rPr lang="en-US" dirty="0" smtClean="0"/>
              <a:t>(1, 2, 'text')</a:t>
            </a:r>
          </a:p>
          <a:p>
            <a:r>
              <a:rPr lang="en-US" dirty="0" smtClean="0"/>
              <a:t>s = tuple("text")</a:t>
            </a:r>
          </a:p>
          <a:p>
            <a:r>
              <a:rPr lang="en-US" dirty="0" smtClean="0"/>
              <a:t>s</a:t>
            </a:r>
          </a:p>
          <a:p>
            <a:r>
              <a:rPr lang="en-US" dirty="0" smtClean="0"/>
              <a:t>('t', 'e', 'x', 't')</a:t>
            </a:r>
          </a:p>
          <a:p>
            <a:r>
              <a:rPr lang="en-US" dirty="0" smtClean="0"/>
              <a:t>&gt;&gt;&gt;</a:t>
            </a:r>
          </a:p>
          <a:p>
            <a:endParaRPr lang="en-US" dirty="0" smtClean="0"/>
          </a:p>
          <a:p>
            <a:r>
              <a:rPr lang="en-US" dirty="0" smtClean="0"/>
              <a:t># 3. </a:t>
            </a:r>
            <a:r>
              <a:rPr lang="ru-RU" dirty="0" smtClean="0"/>
              <a:t>Т.к. структура является неизменяемой, изменение содержимого запрещено</a:t>
            </a:r>
          </a:p>
          <a:p>
            <a:r>
              <a:rPr lang="en-US" dirty="0" smtClean="0"/>
              <a:t>s[0] = "n"</a:t>
            </a:r>
          </a:p>
          <a:p>
            <a:r>
              <a:rPr lang="en-US" dirty="0" err="1" smtClean="0"/>
              <a:t>Traceback</a:t>
            </a:r>
            <a:r>
              <a:rPr lang="en-US" dirty="0" smtClean="0"/>
              <a:t> (most recent call last):</a:t>
            </a:r>
          </a:p>
          <a:p>
            <a:r>
              <a:rPr lang="en-US" dirty="0" smtClean="0"/>
              <a:t>  File "&lt;</a:t>
            </a:r>
            <a:r>
              <a:rPr lang="en-US" dirty="0" err="1" smtClean="0"/>
              <a:t>stdin</a:t>
            </a:r>
            <a:r>
              <a:rPr lang="en-US" dirty="0" smtClean="0"/>
              <a:t>&gt;", line 1, in &lt;module&gt;</a:t>
            </a:r>
          </a:p>
          <a:p>
            <a:r>
              <a:rPr lang="en-US" dirty="0" err="1" smtClean="0"/>
              <a:t>TypeError</a:t>
            </a:r>
            <a:r>
              <a:rPr lang="en-US" dirty="0" smtClean="0"/>
              <a:t>: 'tuple' object does not support item assignment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217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поддерживают все операции, общие для последовательностей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кроме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изменения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dirty="0" smtClean="0"/>
              <a:t># 10 чисел (от 0 до 9), начиная с 0 с шагом 1</a:t>
            </a:r>
          </a:p>
          <a:p>
            <a:r>
              <a:rPr lang="ru-RU" dirty="0" err="1" smtClean="0"/>
              <a:t>tuple</a:t>
            </a:r>
            <a:r>
              <a:rPr lang="ru-RU" dirty="0" smtClean="0"/>
              <a:t>(</a:t>
            </a:r>
            <a:r>
              <a:rPr lang="ru-RU" dirty="0" err="1" smtClean="0"/>
              <a:t>range</a:t>
            </a:r>
            <a:r>
              <a:rPr lang="ru-RU" dirty="0" smtClean="0"/>
              <a:t>(10))</a:t>
            </a:r>
          </a:p>
          <a:p>
            <a:r>
              <a:rPr lang="ru-RU" dirty="0" smtClean="0"/>
              <a:t>(0, 1, 2, 3, 4, 5, 6, 7, 8, 9)</a:t>
            </a:r>
          </a:p>
          <a:p>
            <a:endParaRPr lang="ru-RU" dirty="0" smtClean="0"/>
          </a:p>
          <a:p>
            <a:r>
              <a:rPr lang="ru-RU" dirty="0" smtClean="0"/>
              <a:t># 10 чисел (от 1 до 10), начиная с 1 с шагом 1</a:t>
            </a:r>
          </a:p>
          <a:p>
            <a:r>
              <a:rPr lang="ru-RU" dirty="0" err="1" smtClean="0"/>
              <a:t>tuple</a:t>
            </a:r>
            <a:r>
              <a:rPr lang="ru-RU" dirty="0" smtClean="0"/>
              <a:t>(</a:t>
            </a:r>
            <a:r>
              <a:rPr lang="ru-RU" dirty="0" err="1" smtClean="0"/>
              <a:t>range</a:t>
            </a:r>
            <a:r>
              <a:rPr lang="ru-RU" dirty="0" smtClean="0"/>
              <a:t>(1, 11))</a:t>
            </a:r>
          </a:p>
          <a:p>
            <a:r>
              <a:rPr lang="ru-RU" dirty="0" smtClean="0"/>
              <a:t>(1, 2, 3, 4, 5, 6, 7, 8, 9, 10)</a:t>
            </a:r>
          </a:p>
          <a:p>
            <a:endParaRPr lang="ru-RU" dirty="0" smtClean="0"/>
          </a:p>
          <a:p>
            <a:r>
              <a:rPr lang="ru-RU" dirty="0" smtClean="0"/>
              <a:t># Числа от 0 до 19 с шагом 5</a:t>
            </a:r>
          </a:p>
          <a:p>
            <a:r>
              <a:rPr lang="ru-RU" dirty="0" err="1" smtClean="0"/>
              <a:t>tuple</a:t>
            </a:r>
            <a:r>
              <a:rPr lang="ru-RU" dirty="0" smtClean="0"/>
              <a:t>(</a:t>
            </a:r>
            <a:r>
              <a:rPr lang="ru-RU" dirty="0" err="1" smtClean="0"/>
              <a:t>range</a:t>
            </a:r>
            <a:r>
              <a:rPr lang="ru-RU" dirty="0" smtClean="0"/>
              <a:t>(0, 20, 5))</a:t>
            </a:r>
          </a:p>
          <a:p>
            <a:r>
              <a:rPr lang="ru-RU" dirty="0" smtClean="0"/>
              <a:t>(0, 5, 10, 15)</a:t>
            </a:r>
          </a:p>
          <a:p>
            <a:endParaRPr lang="ru-RU" dirty="0" smtClean="0"/>
          </a:p>
          <a:p>
            <a:r>
              <a:rPr lang="ru-RU" dirty="0" smtClean="0"/>
              <a:t># Числа от 0 до 20 с шагом 3</a:t>
            </a:r>
          </a:p>
          <a:p>
            <a:r>
              <a:rPr lang="ru-RU" dirty="0" err="1" smtClean="0"/>
              <a:t>tuple</a:t>
            </a:r>
            <a:r>
              <a:rPr lang="ru-RU" dirty="0" smtClean="0"/>
              <a:t>(</a:t>
            </a:r>
            <a:r>
              <a:rPr lang="ru-RU" dirty="0" err="1" smtClean="0"/>
              <a:t>range</a:t>
            </a:r>
            <a:r>
              <a:rPr lang="ru-RU" dirty="0" smtClean="0"/>
              <a:t>(0, 20, 3))</a:t>
            </a:r>
          </a:p>
          <a:p>
            <a:r>
              <a:rPr lang="ru-RU" dirty="0" smtClean="0"/>
              <a:t>(0, 3, 6, 9, 12, 15, 18)</a:t>
            </a:r>
          </a:p>
          <a:p>
            <a:endParaRPr lang="ru-RU" dirty="0" smtClean="0"/>
          </a:p>
          <a:p>
            <a:r>
              <a:rPr lang="ru-RU" dirty="0" smtClean="0"/>
              <a:t># Числа от 0 до -9 с шагом -1</a:t>
            </a:r>
          </a:p>
          <a:p>
            <a:r>
              <a:rPr lang="ru-RU" dirty="0" err="1" smtClean="0"/>
              <a:t>tuple</a:t>
            </a:r>
            <a:r>
              <a:rPr lang="ru-RU" dirty="0" smtClean="0"/>
              <a:t>(</a:t>
            </a:r>
            <a:r>
              <a:rPr lang="ru-RU" dirty="0" err="1" smtClean="0"/>
              <a:t>range</a:t>
            </a:r>
            <a:r>
              <a:rPr lang="ru-RU" dirty="0" smtClean="0"/>
              <a:t>(0, -10, -1))</a:t>
            </a:r>
          </a:p>
          <a:p>
            <a:r>
              <a:rPr lang="ru-RU" dirty="0" smtClean="0"/>
              <a:t>(0, -1, -2, -3, -4, -5, -6, -7, -8, -9)</a:t>
            </a:r>
          </a:p>
          <a:p>
            <a:endParaRPr lang="ru-RU" dirty="0" smtClean="0"/>
          </a:p>
          <a:p>
            <a:r>
              <a:rPr lang="ru-RU" dirty="0" smtClean="0"/>
              <a:t># Следующие 2 объекта </a:t>
            </a:r>
            <a:r>
              <a:rPr lang="ru-RU" dirty="0" err="1" smtClean="0"/>
              <a:t>range</a:t>
            </a:r>
            <a:r>
              <a:rPr lang="ru-RU" dirty="0" smtClean="0"/>
              <a:t> не содержат чисел (нет чисел от 0 до -1 с шагом 1)</a:t>
            </a:r>
          </a:p>
          <a:p>
            <a:r>
              <a:rPr lang="ru-RU" dirty="0" err="1" smtClean="0"/>
              <a:t>tuple</a:t>
            </a:r>
            <a:r>
              <a:rPr lang="ru-RU" dirty="0" smtClean="0"/>
              <a:t>(</a:t>
            </a:r>
            <a:r>
              <a:rPr lang="ru-RU" dirty="0" err="1" smtClean="0"/>
              <a:t>range</a:t>
            </a:r>
            <a:r>
              <a:rPr lang="ru-RU" dirty="0" smtClean="0"/>
              <a:t>(0))</a:t>
            </a:r>
          </a:p>
          <a:p>
            <a:r>
              <a:rPr lang="ru-RU" dirty="0" smtClean="0"/>
              <a:t>()</a:t>
            </a:r>
          </a:p>
          <a:p>
            <a:r>
              <a:rPr lang="ru-RU" dirty="0" err="1" smtClean="0"/>
              <a:t>tuple</a:t>
            </a:r>
            <a:r>
              <a:rPr lang="ru-RU" dirty="0" smtClean="0"/>
              <a:t>(</a:t>
            </a:r>
            <a:r>
              <a:rPr lang="ru-RU" dirty="0" err="1" smtClean="0"/>
              <a:t>range</a:t>
            </a:r>
            <a:r>
              <a:rPr lang="ru-RU" dirty="0" smtClean="0"/>
              <a:t>(1, 0))</a:t>
            </a:r>
          </a:p>
          <a:p>
            <a:r>
              <a:rPr lang="ru-RU" dirty="0" smtClean="0"/>
              <a:t>()</a:t>
            </a:r>
          </a:p>
          <a:p>
            <a:endParaRPr lang="ru-RU" dirty="0" smtClean="0"/>
          </a:p>
          <a:p>
            <a:r>
              <a:rPr lang="ru-RU" dirty="0" err="1" smtClean="0"/>
              <a:t>tuple</a:t>
            </a:r>
            <a:r>
              <a:rPr lang="ru-RU" dirty="0" smtClean="0"/>
              <a:t>(</a:t>
            </a:r>
            <a:r>
              <a:rPr lang="ru-RU" dirty="0" err="1" smtClean="0"/>
              <a:t>range</a:t>
            </a:r>
            <a:r>
              <a:rPr lang="ru-RU" dirty="0" smtClean="0"/>
              <a:t>(1, 0, -1))</a:t>
            </a:r>
          </a:p>
          <a:p>
            <a:r>
              <a:rPr lang="ru-RU" dirty="0" smtClean="0"/>
              <a:t>(1,)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511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 bytes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bytearray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objects support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common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sequence operations. They interoperate not just with operands of the same type, but with 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bytes-like object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Due to this flexibility, they can be freely mixed in operations without causing errors. However, the return type of the result may depend on the order of operands.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Синтаксис для байтовых литералов в основном такой же, как и для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Строковые и байтовые литералы"/>
              </a:rPr>
              <a:t>строковых литералов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за исключением того, что добавляется префикс '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b':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Одинарные кавычки: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b'still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allows embedded "double" quotes'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Двойные кавычки: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b"still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allows embedded 'single' quotes"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Тройные кавычки: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b'''3 single quotes'''b"""3 double quotes""“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89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Коллекция - объект, основным предназначением которого является хранение объектов и предоставление к ним доступа.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778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Помимо литеральных форм, объекты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могут быть созданы с помощью встроенного класса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Класс bytes() в Python, преобразует в строку байтов."/>
              </a:rPr>
              <a:t>bytes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Класс bytes() в Python, преобразует в строку байтов."/>
              </a:rPr>
              <a:t>()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Заполненный нулями объект байтов указанной длины: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(10).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итерируемых целых чисел: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(20)).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Копирование существующих двоичных данных через буферный протокол: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то время как байтовые литералы основаны на тексте ASCII, байтовые объекты фактически ведут себя как неизменяемые последовательности целых чисел, причем каждое значение в последовательности ограничено таким образом, что 0 &lt;= x &lt; 256, попытки нарушить это ограничение вызовут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ValueError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Это сделано специально, чтобы подчеркнуть, что слепое применение алгоритмов обработки текста к двоичным форматам данных, которые не совместимы с ASCII, обычно приводит к повреждению данных.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dirty="0" err="1" smtClean="0"/>
              <a:t>bytes.fromhex</a:t>
            </a:r>
            <a:r>
              <a:rPr lang="ru-RU" dirty="0" smtClean="0"/>
              <a:t>(</a:t>
            </a:r>
            <a:r>
              <a:rPr lang="ru-RU" dirty="0" err="1" smtClean="0"/>
              <a:t>string</a:t>
            </a:r>
            <a:r>
              <a:rPr lang="ru-RU" dirty="0" smtClean="0"/>
              <a:t>)::</a:t>
            </a:r>
          </a:p>
          <a:p>
            <a:r>
              <a:rPr lang="ru-RU" dirty="0" smtClean="0"/>
              <a:t>Метод </a:t>
            </a:r>
            <a:r>
              <a:rPr lang="ru-RU" dirty="0" err="1" smtClean="0"/>
              <a:t>bytes.fromhex</a:t>
            </a:r>
            <a:r>
              <a:rPr lang="ru-RU" dirty="0" smtClean="0"/>
              <a:t>() возвращает объект </a:t>
            </a:r>
            <a:r>
              <a:rPr lang="ru-RU" dirty="0" err="1" smtClean="0"/>
              <a:t>bytes</a:t>
            </a:r>
            <a:r>
              <a:rPr lang="ru-RU" dirty="0" smtClean="0"/>
              <a:t>, декодируя данный строковый объект. Строка должна содержать две шестнадцатеричные цифры на байт, при этом пробелы ASCII игнорируются.</a:t>
            </a:r>
          </a:p>
          <a:p>
            <a:r>
              <a:rPr lang="ru-RU" dirty="0" err="1" smtClean="0"/>
              <a:t>bytes.hex</a:t>
            </a:r>
            <a:r>
              <a:rPr lang="ru-RU" dirty="0" smtClean="0"/>
              <a:t>()::</a:t>
            </a:r>
          </a:p>
          <a:p>
            <a:r>
              <a:rPr lang="ru-RU" dirty="0" smtClean="0"/>
              <a:t>Метод </a:t>
            </a:r>
            <a:r>
              <a:rPr lang="ru-RU" dirty="0" err="1" smtClean="0"/>
              <a:t>bytes.hex</a:t>
            </a:r>
            <a:r>
              <a:rPr lang="ru-RU" dirty="0" smtClean="0"/>
              <a:t>() преобразовывает объект </a:t>
            </a:r>
            <a:r>
              <a:rPr lang="ru-RU" dirty="0" err="1" smtClean="0"/>
              <a:t>bytes</a:t>
            </a:r>
            <a:r>
              <a:rPr lang="ru-RU" dirty="0" smtClean="0"/>
              <a:t> в его шестнадцатеричное представление. Возвращает строковый объект, содержащий две шестнадцатеричные цифры для каждого байта.</a:t>
            </a:r>
          </a:p>
          <a:p>
            <a:r>
              <a:rPr lang="ru-RU" dirty="0" err="1" smtClean="0"/>
              <a:t>bytes.hex</a:t>
            </a:r>
            <a:r>
              <a:rPr lang="ru-RU" dirty="0" smtClean="0"/>
              <a:t>() поддерживает необязательные параметры </a:t>
            </a:r>
            <a:r>
              <a:rPr lang="ru-RU" dirty="0" err="1" smtClean="0"/>
              <a:t>sep</a:t>
            </a:r>
            <a:r>
              <a:rPr lang="ru-RU" dirty="0" smtClean="0"/>
              <a:t> и </a:t>
            </a:r>
            <a:r>
              <a:rPr lang="ru-RU" dirty="0" err="1" smtClean="0"/>
              <a:t>bytes_per_sep</a:t>
            </a:r>
            <a:r>
              <a:rPr lang="ru-RU" dirty="0" smtClean="0"/>
              <a:t> для вставки разделителей между байтами в шестнадцатеричный вывод.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76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pythonlearn.ru/stroki-python/tip-dannyx-bytearray-python/#:~:text=%D0%A2%D0%B8%D0%BF%20%D0%B4%D0%B0%D0%BD%D0%BD%D1%8B%D1%85%20bytearray%20%D1%8F%D0%B2%D0%BB%D1%8F%D0%B5%D1%82%D1%81%D1%8F%20%D1%80%D0%B0%D0%B7%D0%BD%D0%BE%D0%B2%D0%B8%D0%B4%D0%BD%D0%BE%D1%81%D1%82%D1%8C%D1%8E,%D0%BC%D0%B5%D1%82%D0%BE%D0%B4%D1%8B%2C%20%D0%BF%D0%BE%D0%B7%D0%B2%D0%BE%D0%BB%D1%8F%D1%8E%D1%89%D0%B8%D0%B5%20%D0%B2%D1%8B%D0%BF%D0%BE%D0%BB%D0%BD%D1%8F%D1%82%D1%8C%20%D1%8D%D1%82%D0%B8%20%D0%B8%D0%B7%D0%BC%D0%B5%D0%BD%D0%B5%D0%BD%D0%B8%D1%8F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629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Отображение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это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неупорядоченная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коллекция пар элементов «ключ-значение». В разных языках синонимом отображений являются термины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словарь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хеш-таблица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или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ассоциативный массив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Отображения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представлены единственным типом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ct"/>
              </a:rPr>
              <a:t>dict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(словарь), в котором в качестве ключа может выступать любой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хешируемый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объект, а в качестве значения - произвольный объект.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133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2. Инициализировать словарь элементами, используя:</a:t>
            </a:r>
          </a:p>
          <a:p>
            <a:r>
              <a:rPr lang="ru-RU" dirty="0" smtClean="0"/>
              <a:t>#    - фигурные скобки с перечислением элементов в виде 'ключ: значение';</a:t>
            </a:r>
          </a:p>
          <a:p>
            <a:r>
              <a:rPr lang="ru-RU" dirty="0" smtClean="0"/>
              <a:t>#    - функцию </a:t>
            </a:r>
            <a:r>
              <a:rPr lang="ru-RU" dirty="0" err="1" smtClean="0"/>
              <a:t>dict</a:t>
            </a:r>
            <a:r>
              <a:rPr lang="ru-RU" dirty="0" smtClean="0"/>
              <a:t>(), передав набор пар 'ключ: значение'.</a:t>
            </a:r>
          </a:p>
          <a:p>
            <a:r>
              <a:rPr lang="ru-RU" dirty="0" smtClean="0"/>
              <a:t>#    Следует обратить внимание, что т.к. множество - неупорядоченный набор данных,</a:t>
            </a:r>
          </a:p>
          <a:p>
            <a:r>
              <a:rPr lang="ru-RU" dirty="0" smtClean="0"/>
              <a:t>#    при выводе порядок его элементов может быть произвольным.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1145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478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201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Зачем использовать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():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вы хотите уберечь себя от неожиданных ошибок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KeyError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работает чуть медленнее, так как проверяет наличие элемента в словаре.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вы уверены, что ключ существует, используйте получение элемента через []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709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709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Наиболее часто множества используются для эффективной проверки на вхождение, удаления повторяющихся элементов а также выполнения математических операций, характерных для математических множеств (пересечение, объединение и др.)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Оба типа обладают различиями, схожими с различиями между списком и кортежем.</a:t>
            </a:r>
          </a:p>
          <a:p>
            <a:endParaRPr lang="ru-RU" dirty="0" smtClean="0"/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Инициализировать множество элементами можно, используя:</a:t>
            </a:r>
            <a:r>
              <a:rPr lang="ru-RU" dirty="0" smtClean="0"/>
              <a:t>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- фигурные скобки с перечислением элементов;</a:t>
            </a:r>
            <a:r>
              <a:rPr lang="ru-RU" dirty="0" smtClean="0"/>
              <a:t>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- функцию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 передав в качестве аргумента любой итерируемый объект.</a:t>
            </a:r>
            <a:r>
              <a:rPr lang="ru-RU" dirty="0" smtClean="0"/>
              <a:t>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Следует обратить внимание, что т.к. множество - неупорядоченный набор данных,</a:t>
            </a:r>
            <a:r>
              <a:rPr lang="ru-RU" dirty="0" smtClean="0"/>
              <a:t>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при выводе порядок его элементов может быть произвольным.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4510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68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470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dirty="0" smtClean="0"/>
              <a:t>a = {2, 4, 6, 8, 10}</a:t>
            </a:r>
          </a:p>
          <a:p>
            <a:r>
              <a:rPr lang="en-US" dirty="0" smtClean="0"/>
              <a:t>b = set(range(11))</a:t>
            </a:r>
          </a:p>
          <a:p>
            <a:endParaRPr lang="en-US" dirty="0" smtClean="0"/>
          </a:p>
          <a:p>
            <a:r>
              <a:rPr lang="en-US" dirty="0" smtClean="0"/>
              <a:t>a</a:t>
            </a:r>
          </a:p>
          <a:p>
            <a:r>
              <a:rPr lang="en-US" dirty="0" smtClean="0"/>
              <a:t>{8, 10, 2, 4, 6}</a:t>
            </a:r>
          </a:p>
          <a:p>
            <a:r>
              <a:rPr lang="en-US" dirty="0" smtClean="0"/>
              <a:t>b</a:t>
            </a:r>
          </a:p>
          <a:p>
            <a:r>
              <a:rPr lang="en-US" dirty="0" smtClean="0"/>
              <a:t>{0, 1, 2, 3, 4, 5, 6, 7, 8, 9, 10}</a:t>
            </a:r>
          </a:p>
          <a:p>
            <a:r>
              <a:rPr lang="en-US" dirty="0" smtClean="0"/>
              <a:t>&gt;&gt;&gt;</a:t>
            </a:r>
          </a:p>
          <a:p>
            <a:endParaRPr lang="en-US" dirty="0" smtClean="0"/>
          </a:p>
          <a:p>
            <a:r>
              <a:rPr lang="en-US" dirty="0" err="1" smtClean="0"/>
              <a:t>b.remove</a:t>
            </a:r>
            <a:r>
              <a:rPr lang="en-US" dirty="0" smtClean="0"/>
              <a:t>(0)</a:t>
            </a:r>
          </a:p>
          <a:p>
            <a:r>
              <a:rPr lang="en-US" dirty="0" smtClean="0"/>
              <a:t>b</a:t>
            </a:r>
          </a:p>
          <a:p>
            <a:r>
              <a:rPr lang="en-US" dirty="0" smtClean="0"/>
              <a:t>{1, 2, 3, 4, 5, 6, 7, 8, 9, 10}</a:t>
            </a:r>
          </a:p>
          <a:p>
            <a:endParaRPr lang="en-US" dirty="0" smtClean="0"/>
          </a:p>
          <a:p>
            <a:r>
              <a:rPr lang="en-US" dirty="0" err="1" smtClean="0"/>
              <a:t>a.add</a:t>
            </a:r>
            <a:r>
              <a:rPr lang="en-US" dirty="0" smtClean="0"/>
              <a:t>(12)</a:t>
            </a:r>
          </a:p>
          <a:p>
            <a:r>
              <a:rPr lang="en-US" dirty="0" smtClean="0"/>
              <a:t>a</a:t>
            </a:r>
          </a:p>
          <a:p>
            <a:r>
              <a:rPr lang="en-US" dirty="0" smtClean="0"/>
              <a:t>{2, 4, 6, 8, 10, 12}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2808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Множества поддерживают математические операции, характерные для множеств (пересечение, объединение и др.)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= set(range(11))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{0, 1, 2, 3, 4, 5, 6, 7, 8, 9, 10}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= set([1,2,2,3])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{1, 2, 3}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a.union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{0, 1, 2, 3, 4, 5, 6, 7, 8, 9, 10}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d={7,77,777}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h={'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'gg'}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a.union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h,c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{0, 1, 2, 3, 4, 5, 6, 'gg', 7, 8, 9, 10, '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'}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6559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= {2, 4, 6, 8, 10}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= set(range(11))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{8, 10, 2, 4, 6}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{0, 1, 2, 3, 4, 5, 6, 7, 8, 9, 10}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b.remove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{1, 2, 3, 4, 5, 6, 7, 8, 9, 10}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a.add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(12)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{2, 4, 6, 8, 10, 12}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&amp; b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{8, 2, 10, 4, 6}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| b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{1, 2, 3, 4, 5, 6, 7, 8, 9, 10, 12}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- b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{12}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- 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{1, 9, 3, 5, 7}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8287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Специальное значение, используемое для передачи различных смыслов.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Представляет специальное значение, используемое в качестве расширения синтаксиса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срезов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для определения пользовательских контейнеров (типов данных).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Значение многоточия обычно определяется пользователем (возможно, с реализацией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__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getitem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__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для данного типа). Например, для взятия срезов в многомерных массивах: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 smtClean="0"/>
              <a:t>matrix</a:t>
            </a:r>
            <a:r>
              <a:rPr lang="ru-RU" dirty="0" smtClean="0"/>
              <a:t>[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ru-RU" dirty="0" smtClean="0"/>
              <a:t>, ...,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ru-RU" dirty="0" smtClean="0"/>
              <a:t>]</a:t>
            </a:r>
            <a:br>
              <a:rPr lang="ru-RU" dirty="0" smtClean="0"/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то же что и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 smtClean="0"/>
              <a:t>matrix</a:t>
            </a:r>
            <a:r>
              <a:rPr lang="ru-RU" dirty="0" smtClean="0"/>
              <a:t>[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ru-RU" dirty="0" smtClean="0"/>
              <a:t>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Ellipsis</a:t>
            </a:r>
            <a:r>
              <a:rPr lang="ru-RU" dirty="0" smtClean="0"/>
              <a:t>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ru-RU" dirty="0" smtClean="0"/>
              <a:t>]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добавлением литерала </a:t>
            </a:r>
            <a:r>
              <a:rPr lang="ru-RU" dirty="0" smtClean="0"/>
              <a:t>...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открылись дополнительные возможности использования многоточия.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«Нужно написать»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отражения концепции «нужно написать» и «умалчивается». Например, при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функции: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ru-RU" dirty="0" smtClean="0">
                <a:effectLst/>
              </a:rPr>
              <a:t> </a:t>
            </a:r>
            <a:r>
              <a:rPr lang="ru-RU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to_be_done</a:t>
            </a:r>
            <a:r>
              <a:rPr lang="ru-RU" dirty="0" smtClean="0">
                <a:effectLst/>
              </a:rPr>
              <a:t>():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...</a:t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заметку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данном случае многоточие не является семантической альтернативой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pass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Если последний принято рассматривать, как индикатор намеренного отсутствия кода, то многоточие обычно ставят в ходе разработки для корректности синтаксиса и указания на то, что код должен быть определён в последующем — TBD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ru-RU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Ниже пример того, как при аннотации многоточие передаёт три разных смысла.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ru-RU" dirty="0" smtClean="0">
                <a:effectLst/>
              </a:rPr>
              <a:t> </a:t>
            </a:r>
            <a:r>
              <a:rPr lang="ru-RU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ru-RU" dirty="0" smtClean="0">
                <a:effectLst/>
              </a:rPr>
              <a:t>(</a:t>
            </a:r>
            <a:r>
              <a:rPr lang="ru-RU" dirty="0" err="1" smtClean="0">
                <a:effectLst/>
              </a:rPr>
              <a:t>some</a:t>
            </a:r>
            <a:r>
              <a:rPr lang="ru-RU" dirty="0" smtClean="0">
                <a:effectLst/>
              </a:rPr>
              <a:t>: </a:t>
            </a:r>
            <a:r>
              <a:rPr lang="ru-RU" dirty="0" err="1" smtClean="0">
                <a:effectLst/>
              </a:rPr>
              <a:t>Callable</a:t>
            </a:r>
            <a:r>
              <a:rPr lang="ru-RU" dirty="0" smtClean="0">
                <a:effectLst/>
              </a:rPr>
              <a:t>[..., </a:t>
            </a:r>
            <a:r>
              <a:rPr lang="ru-RU" dirty="0" err="1" smtClean="0">
                <a:effectLst/>
              </a:rPr>
              <a:t>str</a:t>
            </a:r>
            <a:r>
              <a:rPr lang="ru-RU" dirty="0" smtClean="0">
                <a:effectLst/>
              </a:rPr>
              <a:t>], </a:t>
            </a:r>
            <a:r>
              <a:rPr lang="ru-RU" dirty="0" err="1" smtClean="0">
                <a:effectLst/>
              </a:rPr>
              <a:t>other</a:t>
            </a:r>
            <a:r>
              <a:rPr lang="ru-RU" dirty="0" smtClean="0">
                <a:effectLst/>
              </a:rPr>
              <a:t>: </a:t>
            </a:r>
            <a:r>
              <a:rPr lang="ru-RU" dirty="0" err="1" smtClean="0">
                <a:effectLst/>
              </a:rPr>
              <a:t>str</a:t>
            </a:r>
            <a:r>
              <a:rPr lang="ru-RU" dirty="0" smtClean="0">
                <a:effectLst/>
              </a:rPr>
              <a:t> = ...) -&gt; </a:t>
            </a:r>
            <a:r>
              <a:rPr lang="ru-RU" dirty="0" err="1" smtClean="0">
                <a:effectLst/>
              </a:rPr>
              <a:t>Tuple</a:t>
            </a:r>
            <a:r>
              <a:rPr lang="ru-RU" dirty="0" smtClean="0">
                <a:effectLst/>
              </a:rPr>
              <a:t>[</a:t>
            </a:r>
            <a:r>
              <a:rPr lang="ru-RU" dirty="0" err="1" smtClean="0">
                <a:effectLst/>
              </a:rPr>
              <a:t>str</a:t>
            </a:r>
            <a:r>
              <a:rPr lang="ru-RU" dirty="0" smtClean="0">
                <a:effectLst/>
              </a:rPr>
              <a:t>, ...]: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 smtClean="0"/>
              <a:t>do</a:t>
            </a:r>
            <a:r>
              <a:rPr lang="ru-RU" dirty="0" smtClean="0"/>
              <a:t>()</a:t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«Стражник»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Например, для указания на то, что значение отсутствует или не передано, когда использование других индикаторов, таких как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None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неприменимо.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ru-RU" dirty="0" smtClean="0"/>
              <a:t> </a:t>
            </a:r>
            <a:r>
              <a:rPr lang="ru-RU" dirty="0" err="1" smtClean="0"/>
              <a:t>value</a:t>
            </a:r>
            <a:r>
              <a:rPr lang="ru-RU" dirty="0" smtClean="0"/>
              <a:t> </a:t>
            </a:r>
            <a:r>
              <a:rPr lang="ru-RU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ru-RU" dirty="0" smtClean="0"/>
              <a:t> ...:</a:t>
            </a:r>
            <a:br>
              <a:rPr lang="ru-RU" dirty="0" smtClean="0"/>
            </a:br>
            <a:r>
              <a:rPr lang="ru-RU" dirty="0" err="1" smtClean="0"/>
              <a:t>do</a:t>
            </a:r>
            <a:r>
              <a:rPr lang="ru-RU" dirty="0" smtClean="0"/>
              <a:t>()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6984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Оператор присваивания копирует ссылку на объект, создавая т.н.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поверхностную копию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 ряде случае необходимо создать полную копию объекта (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глубокую копию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например, для изменяемых коллекций, чтобы после изменять новую коллекцию без изменения оригинала.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801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https://django.cowhite.com/blog/python-lists-shallow-and-deep-copy/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8096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2619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2385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https://django.cowhite.com/blog/python-lists-shallow-and-deep-copy/</a:t>
            </a:r>
            <a:endParaRPr lang="ru-RU" dirty="0" smtClean="0"/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Deepcopy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предлагает элегантное решение для копирования списка, но следует заметить, что оно занимает дополнительное место даже в тех случаях, когда оно не требуется. Следует осторожно использовать метод глубокого копирования, чтобы уменьшить использование памяти.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Рекомендуется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 использовании вложенных списков, чтобы исключить проблемы при изменении копии списка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0487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65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Основным преимуществом неизменяемых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типов является гарантия неизменяемости с момента создания: каждый использующий участок кода имеет дело с копией объекта и не может его каким-либо образом изменить. 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Этот же принцип формирует основной недостаток неизменяемых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типов: большее количество потребляемой памяти на дополнительное копирование объектов при необходимости внесения изменений.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4712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 типы поддерживают взаимное преобразование (где оно имеет смысл, например, преобразование списка в кортеж, но не списка в целое число и т.п.), для чего используется конструктор типа с параметром - объектом, который нужно преобразовать.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931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1217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3932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8341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6478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взаимодействия с терминалом в </a:t>
            </a:r>
            <a:r>
              <a:rPr lang="ru-RU" dirty="0" err="1" smtClean="0"/>
              <a:t>Python</a:t>
            </a:r>
            <a:r>
              <a:rPr lang="ru-RU" dirty="0" smtClean="0"/>
              <a:t> существует 2 функции:</a:t>
            </a:r>
          </a:p>
          <a:p>
            <a:endParaRPr lang="ru-RU" dirty="0" smtClean="0"/>
          </a:p>
          <a:p>
            <a:r>
              <a:rPr lang="ru-RU" dirty="0" err="1" smtClean="0"/>
              <a:t>input</a:t>
            </a:r>
            <a:r>
              <a:rPr lang="ru-RU" dirty="0" smtClean="0"/>
              <a:t>([</a:t>
            </a:r>
            <a:r>
              <a:rPr lang="ru-RU" dirty="0" err="1" smtClean="0"/>
              <a:t>prompt</a:t>
            </a:r>
            <a:r>
              <a:rPr lang="ru-RU" dirty="0" smtClean="0"/>
              <a:t>]) → </a:t>
            </a:r>
            <a:r>
              <a:rPr lang="ru-RU" dirty="0" err="1" smtClean="0"/>
              <a:t>str</a:t>
            </a:r>
            <a:endParaRPr lang="ru-RU" dirty="0" smtClean="0"/>
          </a:p>
          <a:p>
            <a:r>
              <a:rPr lang="ru-RU" dirty="0" smtClean="0"/>
              <a:t>Печатает строку </a:t>
            </a:r>
            <a:r>
              <a:rPr lang="ru-RU" dirty="0" err="1" smtClean="0"/>
              <a:t>prompt</a:t>
            </a:r>
            <a:r>
              <a:rPr lang="ru-RU" dirty="0" smtClean="0"/>
              <a:t> (без переноса строки и если задана) и ожидает ввода пользователя. Ввод подтверждается клавишей &lt;ENTER&gt;, возвращая строку с введенными данными в качестве результата.</a:t>
            </a:r>
          </a:p>
          <a:p>
            <a:endParaRPr lang="ru-RU" dirty="0" smtClean="0"/>
          </a:p>
          <a:p>
            <a:r>
              <a:rPr lang="ru-RU" dirty="0" err="1" smtClean="0"/>
              <a:t>print</a:t>
            </a:r>
            <a:r>
              <a:rPr lang="ru-RU" dirty="0" smtClean="0"/>
              <a:t>(*</a:t>
            </a:r>
            <a:r>
              <a:rPr lang="ru-RU" dirty="0" err="1" smtClean="0"/>
              <a:t>objects</a:t>
            </a:r>
            <a:r>
              <a:rPr lang="ru-RU" dirty="0" smtClean="0"/>
              <a:t>, </a:t>
            </a:r>
            <a:r>
              <a:rPr lang="ru-RU" dirty="0" err="1" smtClean="0"/>
              <a:t>sep</a:t>
            </a:r>
            <a:r>
              <a:rPr lang="ru-RU" dirty="0" smtClean="0"/>
              <a:t>=' ', </a:t>
            </a:r>
            <a:r>
              <a:rPr lang="ru-RU" dirty="0" err="1" smtClean="0"/>
              <a:t>end</a:t>
            </a:r>
            <a:r>
              <a:rPr lang="ru-RU" dirty="0" smtClean="0"/>
              <a:t>='\\n', </a:t>
            </a:r>
            <a:r>
              <a:rPr lang="ru-RU" dirty="0" err="1" smtClean="0"/>
              <a:t>file</a:t>
            </a:r>
            <a:r>
              <a:rPr lang="ru-RU" dirty="0" smtClean="0"/>
              <a:t>=</a:t>
            </a:r>
            <a:r>
              <a:rPr lang="ru-RU" dirty="0" err="1" smtClean="0"/>
              <a:t>sys.stdout</a:t>
            </a:r>
            <a:r>
              <a:rPr lang="ru-RU" dirty="0" smtClean="0"/>
              <a:t>, </a:t>
            </a:r>
            <a:r>
              <a:rPr lang="ru-RU" dirty="0" err="1" smtClean="0"/>
              <a:t>flush</a:t>
            </a:r>
            <a:r>
              <a:rPr lang="ru-RU" dirty="0" smtClean="0"/>
              <a:t>=</a:t>
            </a:r>
            <a:r>
              <a:rPr lang="ru-RU" dirty="0" err="1" smtClean="0"/>
              <a:t>False</a:t>
            </a:r>
            <a:r>
              <a:rPr lang="ru-RU" dirty="0" smtClean="0"/>
              <a:t>)</a:t>
            </a:r>
          </a:p>
          <a:p>
            <a:r>
              <a:rPr lang="ru-RU" dirty="0" smtClean="0"/>
              <a:t>Печатает набор объектов </a:t>
            </a:r>
            <a:r>
              <a:rPr lang="ru-RU" dirty="0" err="1" smtClean="0"/>
              <a:t>objects</a:t>
            </a:r>
            <a:r>
              <a:rPr lang="ru-RU" dirty="0" smtClean="0"/>
              <a:t>, разделенных запятой. При печати все объекты преобразуются в строки.</a:t>
            </a:r>
          </a:p>
          <a:p>
            <a:endParaRPr lang="ru-RU" dirty="0" smtClean="0"/>
          </a:p>
          <a:p>
            <a:r>
              <a:rPr lang="ru-RU" dirty="0" smtClean="0"/>
              <a:t>Параметры</a:t>
            </a:r>
          </a:p>
          <a:p>
            <a:r>
              <a:rPr lang="ru-RU" dirty="0" err="1" smtClean="0"/>
              <a:t>sep</a:t>
            </a:r>
            <a:r>
              <a:rPr lang="ru-RU" dirty="0" smtClean="0"/>
              <a:t> – разделитель при выводе нескольких объектов (по умолчанию - пробел);</a:t>
            </a:r>
          </a:p>
          <a:p>
            <a:endParaRPr lang="ru-RU" dirty="0" smtClean="0"/>
          </a:p>
          <a:p>
            <a:r>
              <a:rPr lang="ru-RU" dirty="0" err="1" smtClean="0"/>
              <a:t>end</a:t>
            </a:r>
            <a:r>
              <a:rPr lang="ru-RU" dirty="0" smtClean="0"/>
              <a:t> – строка, завершающая вывод (по умолчанию - перенос строки);</a:t>
            </a:r>
          </a:p>
          <a:p>
            <a:endParaRPr lang="ru-RU" dirty="0" smtClean="0"/>
          </a:p>
          <a:p>
            <a:r>
              <a:rPr lang="ru-RU" dirty="0" err="1" smtClean="0"/>
              <a:t>file</a:t>
            </a:r>
            <a:r>
              <a:rPr lang="ru-RU" dirty="0" smtClean="0"/>
              <a:t> – объект вывода (по умолчанию - терминал).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74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18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практике этот тип данных может быть полезен, когда вы, к примеру, захотите заполнить список отсутствующими значениями, чтобы он разросся, и можно было обращаться к старшим элементам по индексу.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инглтон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(одиночка) – это паттерн проектирования, цель которого ограничить возможность создания объектов данного класса одним экземпляром. Он обеспечивает глобальность до одного экземпляра и глобальный доступ к созданному объекту.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https://proglib.io/p/3-luchshih-patterna-proektirovaniya-v-python-singlton-dekorator-i-iterator-2022-02-03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63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Размер целого числа ограничивается только объемом памяти компьютера. 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Литералы целых чисел по умолчанию записываются в десятичной системе счисления, но при желании можно использовать и другие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11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76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3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5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81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0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2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9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5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642AE0A-37F8-43B6-8A56-4BDD2B51FA78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5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4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42AE0A-37F8-43B6-8A56-4BDD2B51FA78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27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mp"/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tmp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ring.html#format-string-syntax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tmp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-python.ru/tutorial/osnovnye-vstroennye-tipy-python/tip-dannyh-bytes-bajtovye-stroki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library/stdtypes.html#string-methods" TargetMode="Externa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tmp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tmp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tmp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tmp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tmp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uripetrov.ru/edu/python/ch_03_01.html#True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uripetrov.ru/edu/python/ch_03_01.html#True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uripetrov.ru/edu/python/ch_03_01.html#True" TargetMode="Externa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472081"/>
            <a:ext cx="10058400" cy="3566160"/>
          </a:xfrm>
        </p:spPr>
        <p:txBody>
          <a:bodyPr/>
          <a:lstStyle/>
          <a:p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</a:t>
            </a:r>
            <a:r>
              <a:rPr lang="en-US" dirty="0" smtClean="0"/>
              <a:t> </a:t>
            </a:r>
            <a:r>
              <a:rPr lang="ru-RU" smtClean="0"/>
              <a:t>4-5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00051" y="1136993"/>
            <a:ext cx="10058400" cy="22363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Избранные главы информатики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82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94497"/>
          </a:xfrm>
        </p:spPr>
        <p:txBody>
          <a:bodyPr/>
          <a:lstStyle/>
          <a:p>
            <a:r>
              <a:rPr lang="ru-RU" dirty="0" smtClean="0"/>
              <a:t>Типы </a:t>
            </a:r>
            <a:r>
              <a:rPr lang="ru-RU" dirty="0"/>
              <a:t>данных - логический тип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0480" y="1181100"/>
            <a:ext cx="12192000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3200" b="1" dirty="0" smtClean="0"/>
              <a:t>Логические операторы</a:t>
            </a:r>
            <a:endParaRPr lang="ru-RU" sz="3200" dirty="0" smtClean="0"/>
          </a:p>
          <a:p>
            <a:r>
              <a:rPr lang="ru-RU" sz="3200" b="1" dirty="0" err="1" smtClean="0"/>
              <a:t>and</a:t>
            </a:r>
            <a:r>
              <a:rPr lang="ru-RU" sz="3200" b="1" dirty="0" smtClean="0"/>
              <a:t> </a:t>
            </a:r>
            <a:endParaRPr lang="ru-RU" sz="3200" b="1" dirty="0"/>
          </a:p>
          <a:p>
            <a:pPr lvl="0"/>
            <a:r>
              <a:rPr lang="ru-RU" sz="2800" dirty="0"/>
              <a:t>Если любое из значений </a:t>
            </a:r>
            <a:r>
              <a:rPr lang="ru-RU" sz="2800" dirty="0" err="1"/>
              <a:t>False</a:t>
            </a:r>
            <a:r>
              <a:rPr lang="ru-RU" sz="2800" dirty="0"/>
              <a:t> (или приводится к </a:t>
            </a:r>
            <a:r>
              <a:rPr lang="ru-RU" sz="2800" dirty="0" err="1"/>
              <a:t>False</a:t>
            </a:r>
            <a:r>
              <a:rPr lang="ru-RU" sz="2800" dirty="0"/>
              <a:t>), то </a:t>
            </a:r>
            <a:r>
              <a:rPr lang="ru-RU" sz="2800" dirty="0" err="1"/>
              <a:t>and</a:t>
            </a:r>
            <a:r>
              <a:rPr lang="ru-RU" sz="2800" dirty="0"/>
              <a:t> вернёт первое такое значение. </a:t>
            </a:r>
          </a:p>
          <a:p>
            <a:pPr lvl="0"/>
            <a:r>
              <a:rPr lang="ru-RU" sz="2800" dirty="0"/>
              <a:t>Если все значения </a:t>
            </a:r>
            <a:r>
              <a:rPr lang="ru-RU" sz="2800" dirty="0" err="1"/>
              <a:t>True</a:t>
            </a:r>
            <a:r>
              <a:rPr lang="ru-RU" sz="2800" dirty="0"/>
              <a:t> (или приводятся к </a:t>
            </a:r>
            <a:r>
              <a:rPr lang="ru-RU" sz="2800" dirty="0" err="1"/>
              <a:t>True</a:t>
            </a:r>
            <a:r>
              <a:rPr lang="ru-RU" sz="2800" dirty="0"/>
              <a:t>), то </a:t>
            </a:r>
            <a:r>
              <a:rPr lang="ru-RU" sz="2800" dirty="0" err="1"/>
              <a:t>and</a:t>
            </a:r>
            <a:r>
              <a:rPr lang="ru-RU" sz="2800" dirty="0"/>
              <a:t> вернёт последнее такое значение. </a:t>
            </a:r>
          </a:p>
          <a:p>
            <a:r>
              <a:rPr lang="ru-RU" sz="3200" b="1" dirty="0" err="1" smtClean="0"/>
              <a:t>or</a:t>
            </a:r>
            <a:r>
              <a:rPr lang="ru-RU" sz="3200" b="1" dirty="0" smtClean="0"/>
              <a:t> </a:t>
            </a:r>
            <a:endParaRPr lang="ru-RU" sz="3200" b="1" dirty="0"/>
          </a:p>
          <a:p>
            <a:pPr lvl="0"/>
            <a:r>
              <a:rPr lang="ru-RU" sz="2800" dirty="0"/>
              <a:t>Если любое из значений </a:t>
            </a:r>
            <a:r>
              <a:rPr lang="ru-RU" sz="2800" dirty="0" err="1"/>
              <a:t>True</a:t>
            </a:r>
            <a:r>
              <a:rPr lang="ru-RU" sz="2800" dirty="0"/>
              <a:t> (или приводится к </a:t>
            </a:r>
            <a:r>
              <a:rPr lang="ru-RU" sz="2800" dirty="0" err="1"/>
              <a:t>True</a:t>
            </a:r>
            <a:r>
              <a:rPr lang="ru-RU" sz="2800" dirty="0"/>
              <a:t>), то </a:t>
            </a:r>
            <a:r>
              <a:rPr lang="ru-RU" sz="2800" dirty="0" err="1"/>
              <a:t>or</a:t>
            </a:r>
            <a:r>
              <a:rPr lang="ru-RU" sz="2800" dirty="0"/>
              <a:t> вернёт первое такое значение.</a:t>
            </a:r>
          </a:p>
          <a:p>
            <a:pPr lvl="0"/>
            <a:r>
              <a:rPr lang="ru-RU" sz="2800" dirty="0"/>
              <a:t>Если все значения </a:t>
            </a:r>
            <a:r>
              <a:rPr lang="ru-RU" sz="2800" dirty="0" err="1"/>
              <a:t>False</a:t>
            </a:r>
            <a:r>
              <a:rPr lang="ru-RU" sz="2800" dirty="0"/>
              <a:t> (или приводятся к </a:t>
            </a:r>
            <a:r>
              <a:rPr lang="ru-RU" sz="2800" dirty="0" err="1"/>
              <a:t>False</a:t>
            </a:r>
            <a:r>
              <a:rPr lang="ru-RU" sz="2800" dirty="0"/>
              <a:t>), то </a:t>
            </a:r>
            <a:r>
              <a:rPr lang="ru-RU" sz="2800" dirty="0" err="1"/>
              <a:t>or</a:t>
            </a:r>
            <a:r>
              <a:rPr lang="ru-RU" sz="2800" dirty="0"/>
              <a:t> вернёт последнее такое значение.</a:t>
            </a:r>
          </a:p>
        </p:txBody>
      </p:sp>
    </p:spTree>
    <p:extLst>
      <p:ext uri="{BB962C8B-B14F-4D97-AF65-F5344CB8AC3E}">
        <p14:creationId xmlns:p14="http://schemas.microsoft.com/office/powerpoint/2010/main" val="64406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86603"/>
            <a:ext cx="10527030" cy="856397"/>
          </a:xfrm>
        </p:spPr>
        <p:txBody>
          <a:bodyPr/>
          <a:lstStyle/>
          <a:p>
            <a:r>
              <a:rPr lang="ru-RU" dirty="0" smtClean="0"/>
              <a:t>Поверхностное и глубокое копирование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09574" y="1143000"/>
            <a:ext cx="1151572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# 2. Присваивание копирует ссылки на объекты, создавая объекты при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#  </a:t>
            </a:r>
            <a:r>
              <a:rPr lang="ru-RU" sz="2000" dirty="0" smtClean="0"/>
              <a:t>необходимости</a:t>
            </a:r>
            <a:endParaRPr lang="ru-RU" sz="2000" dirty="0"/>
          </a:p>
          <a:p>
            <a:r>
              <a:rPr lang="ru-RU" sz="2000" dirty="0"/>
              <a:t>#    Проверить можно с помощью функции </a:t>
            </a:r>
            <a:r>
              <a:rPr lang="ru-RU" sz="2000" dirty="0" err="1"/>
              <a:t>id</a:t>
            </a:r>
            <a:r>
              <a:rPr lang="ru-RU" sz="2000" dirty="0"/>
              <a:t>()</a:t>
            </a:r>
          </a:p>
          <a:p>
            <a:r>
              <a:rPr lang="ru-RU" sz="2800" dirty="0"/>
              <a:t>a = 5</a:t>
            </a:r>
          </a:p>
          <a:p>
            <a:r>
              <a:rPr lang="ru-RU" sz="2800" dirty="0"/>
              <a:t>b = a</a:t>
            </a:r>
          </a:p>
          <a:p>
            <a:r>
              <a:rPr lang="ru-RU" sz="2800" dirty="0"/>
              <a:t>a, b</a:t>
            </a:r>
          </a:p>
          <a:p>
            <a:r>
              <a:rPr lang="ru-RU" sz="2800" dirty="0">
                <a:solidFill>
                  <a:srgbClr val="3659BA"/>
                </a:solidFill>
              </a:rPr>
              <a:t>(5, 5)</a:t>
            </a:r>
          </a:p>
          <a:p>
            <a:r>
              <a:rPr lang="ru-RU" sz="2800" dirty="0" err="1"/>
              <a:t>id</a:t>
            </a:r>
            <a:r>
              <a:rPr lang="ru-RU" sz="2800" dirty="0"/>
              <a:t>(a), </a:t>
            </a:r>
            <a:r>
              <a:rPr lang="ru-RU" sz="2800" dirty="0" err="1"/>
              <a:t>id</a:t>
            </a:r>
            <a:r>
              <a:rPr lang="ru-RU" sz="2800" dirty="0"/>
              <a:t>(b)</a:t>
            </a:r>
          </a:p>
          <a:p>
            <a:r>
              <a:rPr lang="ru-RU" sz="2800" dirty="0"/>
              <a:t>(</a:t>
            </a:r>
            <a:r>
              <a:rPr lang="ru-RU" sz="2800" dirty="0">
                <a:solidFill>
                  <a:srgbClr val="3659BA"/>
                </a:solidFill>
              </a:rPr>
              <a:t>1431495600, 1431495600</a:t>
            </a:r>
            <a:r>
              <a:rPr lang="ru-RU" sz="2800" dirty="0" smtClean="0">
                <a:solidFill>
                  <a:srgbClr val="3659BA"/>
                </a:solidFill>
              </a:rPr>
              <a:t>)</a:t>
            </a:r>
            <a:endParaRPr lang="en-US" sz="2800" dirty="0" smtClean="0">
              <a:solidFill>
                <a:srgbClr val="3659BA"/>
              </a:solidFill>
            </a:endParaRPr>
          </a:p>
          <a:p>
            <a:r>
              <a:rPr lang="es-ES" sz="2800" dirty="0"/>
              <a:t>c = 5</a:t>
            </a:r>
          </a:p>
          <a:p>
            <a:r>
              <a:rPr lang="es-ES" sz="2800" dirty="0"/>
              <a:t>id(a), id(c)</a:t>
            </a:r>
          </a:p>
          <a:p>
            <a:r>
              <a:rPr lang="es-ES" sz="2800" dirty="0">
                <a:solidFill>
                  <a:srgbClr val="3659BA"/>
                </a:solidFill>
              </a:rPr>
              <a:t>(1431495600, 1431495600)</a:t>
            </a:r>
            <a:endParaRPr lang="ru-RU" sz="2800" dirty="0">
              <a:solidFill>
                <a:srgbClr val="3659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00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86603"/>
            <a:ext cx="10527030" cy="856397"/>
          </a:xfrm>
        </p:spPr>
        <p:txBody>
          <a:bodyPr/>
          <a:lstStyle/>
          <a:p>
            <a:r>
              <a:rPr lang="ru-RU" dirty="0" smtClean="0"/>
              <a:t>Поверхностное и глубокое копирование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8650" y="2399437"/>
            <a:ext cx="10448925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# При изменении значения 'a', </a:t>
            </a:r>
            <a:r>
              <a:rPr lang="ru-RU" sz="2000" dirty="0" err="1"/>
              <a:t>Python</a:t>
            </a:r>
            <a:r>
              <a:rPr lang="ru-RU" sz="2000" dirty="0"/>
              <a:t> не изменяет объект 5</a:t>
            </a:r>
          </a:p>
          <a:p>
            <a:r>
              <a:rPr lang="ru-RU" sz="2000" dirty="0"/>
              <a:t># (оставляя его "как есть", т.к. знает, что он используется другими),</a:t>
            </a:r>
          </a:p>
          <a:p>
            <a:r>
              <a:rPr lang="ru-RU" sz="2000" dirty="0"/>
              <a:t># а создает новый, меняя ссылку у 'a', при этом прочие объекты продолжают ссылаться на </a:t>
            </a:r>
            <a:r>
              <a:rPr lang="ru-RU" sz="2000" dirty="0" smtClean="0"/>
              <a:t>5</a:t>
            </a:r>
          </a:p>
          <a:p>
            <a:endParaRPr lang="ru-RU" sz="2000" dirty="0"/>
          </a:p>
          <a:p>
            <a:r>
              <a:rPr lang="ru-RU" sz="2800" dirty="0"/>
              <a:t>a = 10</a:t>
            </a:r>
          </a:p>
          <a:p>
            <a:r>
              <a:rPr lang="ru-RU" sz="2800" dirty="0" err="1"/>
              <a:t>id</a:t>
            </a:r>
            <a:r>
              <a:rPr lang="ru-RU" sz="2800" dirty="0"/>
              <a:t>(a), </a:t>
            </a:r>
            <a:r>
              <a:rPr lang="ru-RU" sz="2800" dirty="0" err="1"/>
              <a:t>id</a:t>
            </a:r>
            <a:r>
              <a:rPr lang="ru-RU" sz="2800" dirty="0"/>
              <a:t>(c)</a:t>
            </a:r>
          </a:p>
          <a:p>
            <a:r>
              <a:rPr lang="ru-RU" sz="2800" dirty="0">
                <a:solidFill>
                  <a:srgbClr val="3659BA"/>
                </a:solidFill>
              </a:rPr>
              <a:t>(1431495680, 1431495600) </a:t>
            </a:r>
            <a:r>
              <a:rPr lang="en-US" sz="2800" dirty="0" smtClean="0">
                <a:solidFill>
                  <a:srgbClr val="3659BA"/>
                </a:solidFill>
              </a:rPr>
              <a:t> </a:t>
            </a:r>
            <a:endParaRPr lang="ru-RU" sz="2800" dirty="0">
              <a:solidFill>
                <a:srgbClr val="3659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2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86603"/>
            <a:ext cx="10527030" cy="856397"/>
          </a:xfrm>
        </p:spPr>
        <p:txBody>
          <a:bodyPr/>
          <a:lstStyle/>
          <a:p>
            <a:r>
              <a:rPr lang="ru-RU" dirty="0" smtClean="0"/>
              <a:t>Поверхностное и глубокое копирование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28624" y="1770787"/>
            <a:ext cx="1044892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# Но с </a:t>
            </a:r>
            <a:r>
              <a:rPr lang="ru-RU" sz="2000" dirty="0" smtClean="0"/>
              <a:t>изменяемыми типами </a:t>
            </a:r>
            <a:r>
              <a:rPr lang="ru-RU" sz="2000" dirty="0"/>
              <a:t>(например, списком) </a:t>
            </a:r>
            <a:r>
              <a:rPr lang="ru-RU" sz="2000" dirty="0" err="1"/>
              <a:t>Python</a:t>
            </a:r>
            <a:r>
              <a:rPr lang="ru-RU" sz="2000" dirty="0"/>
              <a:t> поступает по-другому</a:t>
            </a:r>
          </a:p>
          <a:p>
            <a:r>
              <a:rPr lang="ru-RU" sz="2800" dirty="0"/>
              <a:t>a = [1, 2, 3]</a:t>
            </a:r>
          </a:p>
          <a:p>
            <a:r>
              <a:rPr lang="ru-RU" sz="2800" dirty="0"/>
              <a:t>b = [1, 2, 3]</a:t>
            </a:r>
          </a:p>
          <a:p>
            <a:r>
              <a:rPr lang="ru-RU" sz="2800" dirty="0"/>
              <a:t>c = a</a:t>
            </a:r>
          </a:p>
          <a:p>
            <a:r>
              <a:rPr lang="ru-RU" sz="2800" dirty="0" err="1"/>
              <a:t>id</a:t>
            </a:r>
            <a:r>
              <a:rPr lang="ru-RU" sz="2800" dirty="0"/>
              <a:t>(a), </a:t>
            </a:r>
            <a:r>
              <a:rPr lang="ru-RU" sz="2800" dirty="0" err="1"/>
              <a:t>id</a:t>
            </a:r>
            <a:r>
              <a:rPr lang="ru-RU" sz="2800" dirty="0"/>
              <a:t>(b), </a:t>
            </a:r>
            <a:r>
              <a:rPr lang="ru-RU" sz="2800" dirty="0" err="1"/>
              <a:t>id</a:t>
            </a:r>
            <a:r>
              <a:rPr lang="ru-RU" sz="2800" dirty="0"/>
              <a:t>(c)</a:t>
            </a:r>
          </a:p>
          <a:p>
            <a:r>
              <a:rPr lang="ru-RU" sz="2800" dirty="0">
                <a:solidFill>
                  <a:srgbClr val="3659BA"/>
                </a:solidFill>
              </a:rPr>
              <a:t>(30431712, 30447736, 30431712) </a:t>
            </a:r>
            <a:r>
              <a:rPr lang="en-US" sz="2800" dirty="0" smtClean="0">
                <a:solidFill>
                  <a:srgbClr val="3659BA"/>
                </a:solidFill>
              </a:rPr>
              <a:t> </a:t>
            </a:r>
            <a:endParaRPr lang="ru-RU" sz="2800" dirty="0" smtClean="0">
              <a:solidFill>
                <a:srgbClr val="3659BA"/>
              </a:solidFill>
            </a:endParaRPr>
          </a:p>
          <a:p>
            <a:r>
              <a:rPr lang="ru-RU" sz="2000" dirty="0"/>
              <a:t># При изменении </a:t>
            </a:r>
            <a:r>
              <a:rPr lang="ru-RU" sz="2000" dirty="0" smtClean="0"/>
              <a:t>изменяемого типа </a:t>
            </a:r>
            <a:r>
              <a:rPr lang="ru-RU" sz="2000" dirty="0"/>
              <a:t>"изменяются" и указывающие на него объекты -</a:t>
            </a:r>
          </a:p>
          <a:p>
            <a:r>
              <a:rPr lang="ru-RU" sz="2000" dirty="0"/>
              <a:t># т.к. они хранят ссылку на тот же объект!</a:t>
            </a:r>
          </a:p>
          <a:p>
            <a:r>
              <a:rPr lang="en-US" sz="2800" dirty="0"/>
              <a:t>a[0] = 5</a:t>
            </a:r>
          </a:p>
          <a:p>
            <a:r>
              <a:rPr lang="en-US" sz="2800" dirty="0"/>
              <a:t>a, b, c</a:t>
            </a:r>
          </a:p>
          <a:p>
            <a:r>
              <a:rPr lang="en-US" sz="2800" dirty="0"/>
              <a:t>([5, 2, 3], [1, 2, 3], [5, 2, 3])</a:t>
            </a:r>
          </a:p>
          <a:p>
            <a:endParaRPr lang="ru-RU" sz="2800" dirty="0">
              <a:solidFill>
                <a:srgbClr val="3659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91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86603"/>
            <a:ext cx="10527030" cy="856397"/>
          </a:xfrm>
        </p:spPr>
        <p:txBody>
          <a:bodyPr/>
          <a:lstStyle/>
          <a:p>
            <a:r>
              <a:rPr lang="ru-RU" dirty="0" smtClean="0"/>
              <a:t>Поверхностное и глубокое копирование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28624" y="1770787"/>
            <a:ext cx="1044892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# </a:t>
            </a:r>
            <a:r>
              <a:rPr lang="ru-RU" sz="2800" dirty="0" smtClean="0"/>
              <a:t>вложенные списки – </a:t>
            </a:r>
            <a:r>
              <a:rPr lang="en-US" sz="2800" dirty="0" err="1" smtClean="0"/>
              <a:t>deepcopy</a:t>
            </a:r>
            <a:endParaRPr lang="ru-RU" sz="2800" dirty="0" smtClean="0"/>
          </a:p>
          <a:p>
            <a:r>
              <a:rPr lang="en-US" sz="2800" dirty="0"/>
              <a:t>&gt;&gt;&gt; from copy import </a:t>
            </a:r>
            <a:r>
              <a:rPr lang="en-US" sz="2800" dirty="0" err="1"/>
              <a:t>deepcopy</a:t>
            </a:r>
            <a:endParaRPr lang="en-US" sz="2800" dirty="0"/>
          </a:p>
          <a:p>
            <a:r>
              <a:rPr lang="en-US" sz="2800" dirty="0"/>
              <a:t>&gt;&gt;&gt; list1 = ['</a:t>
            </a:r>
            <a:r>
              <a:rPr lang="en-US" sz="2800" dirty="0" err="1"/>
              <a:t>a','b</a:t>
            </a:r>
            <a:r>
              <a:rPr lang="en-US" sz="2800" dirty="0"/>
              <a:t>',['x', 'y']]</a:t>
            </a:r>
          </a:p>
          <a:p>
            <a:r>
              <a:rPr lang="en-US" sz="2800" dirty="0"/>
              <a:t>&gt;&gt;&gt; list2 = </a:t>
            </a:r>
            <a:r>
              <a:rPr lang="en-US" sz="2800" dirty="0" err="1"/>
              <a:t>deepcopy</a:t>
            </a:r>
            <a:r>
              <a:rPr lang="en-US" sz="2800" dirty="0"/>
              <a:t>(list1)</a:t>
            </a:r>
          </a:p>
          <a:p>
            <a:r>
              <a:rPr lang="en-US" sz="2800" dirty="0"/>
              <a:t>&gt;&gt;&gt; print list1</a:t>
            </a:r>
          </a:p>
          <a:p>
            <a:r>
              <a:rPr lang="en-US" sz="2800" dirty="0">
                <a:solidFill>
                  <a:srgbClr val="3659BA"/>
                </a:solidFill>
              </a:rPr>
              <a:t>['a', 'b', ['x', 'y']]</a:t>
            </a:r>
          </a:p>
          <a:p>
            <a:r>
              <a:rPr lang="en-US" sz="2800" dirty="0"/>
              <a:t>&gt;&gt;&gt; print list2</a:t>
            </a:r>
          </a:p>
          <a:p>
            <a:r>
              <a:rPr lang="en-US" sz="2800" dirty="0"/>
              <a:t>['a', 'b', ['x', 'y']]</a:t>
            </a:r>
          </a:p>
          <a:p>
            <a:r>
              <a:rPr lang="en-US" sz="2800" dirty="0"/>
              <a:t>&gt;&gt;&gt; print id(list1), id(list2)</a:t>
            </a:r>
          </a:p>
          <a:p>
            <a:r>
              <a:rPr lang="en-US" sz="2800" dirty="0">
                <a:solidFill>
                  <a:srgbClr val="3659BA"/>
                </a:solidFill>
              </a:rPr>
              <a:t>140118925529168 140118925479880</a:t>
            </a:r>
          </a:p>
          <a:p>
            <a:r>
              <a:rPr lang="en-US" sz="2800" dirty="0"/>
              <a:t>&gt;&gt;&gt; </a:t>
            </a:r>
            <a:endParaRPr lang="ru-RU" sz="2800" dirty="0">
              <a:solidFill>
                <a:srgbClr val="3659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65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86603"/>
            <a:ext cx="10527030" cy="856397"/>
          </a:xfrm>
        </p:spPr>
        <p:txBody>
          <a:bodyPr/>
          <a:lstStyle/>
          <a:p>
            <a:r>
              <a:rPr lang="ru-RU" dirty="0" smtClean="0"/>
              <a:t>Поверхностное и глубокое копирование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28624" y="1595021"/>
            <a:ext cx="1044892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&gt;&gt; print id(list1[2]), id(list2[2])</a:t>
            </a:r>
          </a:p>
          <a:p>
            <a:r>
              <a:rPr lang="en-US" sz="2800" dirty="0">
                <a:solidFill>
                  <a:srgbClr val="3659BA"/>
                </a:solidFill>
              </a:rPr>
              <a:t>140118925529240 140118925583136</a:t>
            </a:r>
          </a:p>
          <a:p>
            <a:r>
              <a:rPr lang="en-US" sz="2800" dirty="0"/>
              <a:t>&gt;&gt;&gt; print id(list1[2][1]), id(list2[2][1])</a:t>
            </a:r>
          </a:p>
          <a:p>
            <a:r>
              <a:rPr lang="en-US" sz="2800" dirty="0">
                <a:solidFill>
                  <a:srgbClr val="3659BA"/>
                </a:solidFill>
              </a:rPr>
              <a:t>140118925706504 140118925706504</a:t>
            </a:r>
          </a:p>
          <a:p>
            <a:r>
              <a:rPr lang="en-US" sz="2800" dirty="0"/>
              <a:t>&gt;&gt;&gt;</a:t>
            </a:r>
          </a:p>
          <a:p>
            <a:endParaRPr lang="en-US" sz="2800" dirty="0"/>
          </a:p>
          <a:p>
            <a:r>
              <a:rPr lang="en-US" sz="2800" dirty="0"/>
              <a:t>&gt;&gt;&gt; list2[2][1] = "wow"</a:t>
            </a:r>
          </a:p>
          <a:p>
            <a:r>
              <a:rPr lang="en-US" sz="2800" dirty="0"/>
              <a:t>&gt;&gt;&gt; print list1</a:t>
            </a:r>
          </a:p>
          <a:p>
            <a:r>
              <a:rPr lang="en-US" sz="2800" dirty="0">
                <a:solidFill>
                  <a:srgbClr val="3659BA"/>
                </a:solidFill>
              </a:rPr>
              <a:t>['a', 'b', ['x', 'y']]</a:t>
            </a:r>
          </a:p>
          <a:p>
            <a:r>
              <a:rPr lang="en-US" sz="2800" dirty="0"/>
              <a:t>&gt;&gt;&gt; print list2</a:t>
            </a:r>
          </a:p>
          <a:p>
            <a:r>
              <a:rPr lang="en-US" sz="2800" dirty="0">
                <a:solidFill>
                  <a:srgbClr val="3659BA"/>
                </a:solidFill>
              </a:rPr>
              <a:t>['a', 'b', ['x', 'wow']]</a:t>
            </a:r>
          </a:p>
          <a:p>
            <a:r>
              <a:rPr lang="en-US" sz="2800" dirty="0"/>
              <a:t>&gt;&gt;&gt;</a:t>
            </a:r>
            <a:endParaRPr lang="ru-RU" sz="2800" dirty="0">
              <a:solidFill>
                <a:srgbClr val="3659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96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286603"/>
            <a:ext cx="10850880" cy="1008797"/>
          </a:xfrm>
        </p:spPr>
        <p:txBody>
          <a:bodyPr/>
          <a:lstStyle/>
          <a:p>
            <a:r>
              <a:rPr lang="ru-RU" dirty="0" smtClean="0"/>
              <a:t>Типы данных – взаимное преобразование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0" y="1295400"/>
            <a:ext cx="12192000" cy="4023360"/>
          </a:xfrm>
        </p:spPr>
        <p:txBody>
          <a:bodyPr>
            <a:noAutofit/>
          </a:bodyPr>
          <a:lstStyle/>
          <a:p>
            <a:r>
              <a:rPr lang="ru-RU" sz="2600" dirty="0">
                <a:solidFill>
                  <a:schemeClr val="tx1"/>
                </a:solidFill>
              </a:rPr>
              <a:t># 1. Преобразование в строку</a:t>
            </a:r>
          </a:p>
          <a:p>
            <a:r>
              <a:rPr lang="ru-RU" sz="2600" dirty="0" err="1">
                <a:solidFill>
                  <a:schemeClr val="tx1"/>
                </a:solidFill>
              </a:rPr>
              <a:t>str</a:t>
            </a:r>
            <a:r>
              <a:rPr lang="ru-RU" sz="2600" dirty="0">
                <a:solidFill>
                  <a:schemeClr val="tx1"/>
                </a:solidFill>
              </a:rPr>
              <a:t>(</a:t>
            </a:r>
            <a:r>
              <a:rPr lang="ru-RU" sz="2600" dirty="0" err="1">
                <a:solidFill>
                  <a:schemeClr val="tx1"/>
                </a:solidFill>
              </a:rPr>
              <a:t>True</a:t>
            </a:r>
            <a:r>
              <a:rPr lang="ru-RU" sz="2600" dirty="0">
                <a:solidFill>
                  <a:schemeClr val="tx1"/>
                </a:solidFill>
              </a:rPr>
              <a:t>)</a:t>
            </a:r>
          </a:p>
          <a:p>
            <a:r>
              <a:rPr lang="ru-RU" sz="2600" dirty="0">
                <a:solidFill>
                  <a:srgbClr val="3659BA"/>
                </a:solidFill>
              </a:rPr>
              <a:t>'</a:t>
            </a:r>
            <a:r>
              <a:rPr lang="ru-RU" sz="2600" dirty="0" err="1">
                <a:solidFill>
                  <a:srgbClr val="3659BA"/>
                </a:solidFill>
              </a:rPr>
              <a:t>True</a:t>
            </a:r>
            <a:r>
              <a:rPr lang="ru-RU" sz="2600" dirty="0">
                <a:solidFill>
                  <a:srgbClr val="3659BA"/>
                </a:solidFill>
              </a:rPr>
              <a:t>'</a:t>
            </a:r>
          </a:p>
          <a:p>
            <a:r>
              <a:rPr lang="ru-RU" sz="2600" dirty="0" err="1">
                <a:solidFill>
                  <a:schemeClr val="tx1"/>
                </a:solidFill>
              </a:rPr>
              <a:t>str</a:t>
            </a:r>
            <a:r>
              <a:rPr lang="ru-RU" sz="2600" dirty="0">
                <a:solidFill>
                  <a:schemeClr val="tx1"/>
                </a:solidFill>
              </a:rPr>
              <a:t>(5)</a:t>
            </a:r>
          </a:p>
          <a:p>
            <a:r>
              <a:rPr lang="ru-RU" sz="2600" dirty="0">
                <a:solidFill>
                  <a:srgbClr val="3659BA"/>
                </a:solidFill>
              </a:rPr>
              <a:t>'5'</a:t>
            </a:r>
          </a:p>
          <a:p>
            <a:r>
              <a:rPr lang="ru-RU" sz="2600" dirty="0" err="1">
                <a:solidFill>
                  <a:schemeClr val="tx1"/>
                </a:solidFill>
              </a:rPr>
              <a:t>str</a:t>
            </a:r>
            <a:r>
              <a:rPr lang="ru-RU" sz="2600" dirty="0">
                <a:solidFill>
                  <a:schemeClr val="tx1"/>
                </a:solidFill>
              </a:rPr>
              <a:t>(10.43)</a:t>
            </a:r>
          </a:p>
          <a:p>
            <a:r>
              <a:rPr lang="ru-RU" sz="2600" dirty="0">
                <a:solidFill>
                  <a:srgbClr val="3659BA"/>
                </a:solidFill>
              </a:rPr>
              <a:t>'10.43'</a:t>
            </a:r>
          </a:p>
          <a:p>
            <a:r>
              <a:rPr lang="ru-RU" sz="2600" dirty="0" err="1">
                <a:solidFill>
                  <a:schemeClr val="tx1"/>
                </a:solidFill>
              </a:rPr>
              <a:t>str</a:t>
            </a:r>
            <a:r>
              <a:rPr lang="ru-RU" sz="2600" dirty="0">
                <a:solidFill>
                  <a:schemeClr val="tx1"/>
                </a:solidFill>
              </a:rPr>
              <a:t>([1, 2, 3, 4, 5])</a:t>
            </a:r>
          </a:p>
          <a:p>
            <a:r>
              <a:rPr lang="ru-RU" sz="2600" dirty="0">
                <a:solidFill>
                  <a:srgbClr val="3659BA"/>
                </a:solidFill>
              </a:rPr>
              <a:t>'[1, 2, 3, 4, 5]'</a:t>
            </a:r>
          </a:p>
        </p:txBody>
      </p:sp>
    </p:spTree>
    <p:extLst>
      <p:ext uri="{BB962C8B-B14F-4D97-AF65-F5344CB8AC3E}">
        <p14:creationId xmlns:p14="http://schemas.microsoft.com/office/powerpoint/2010/main" val="52646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286603"/>
            <a:ext cx="10850880" cy="1008797"/>
          </a:xfrm>
        </p:spPr>
        <p:txBody>
          <a:bodyPr/>
          <a:lstStyle/>
          <a:p>
            <a:r>
              <a:rPr lang="ru-RU" dirty="0" smtClean="0"/>
              <a:t>Типы данных – взаимное преобразование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0" y="1921934"/>
            <a:ext cx="12192000" cy="4023360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# 2. Преобразование в целое число</a:t>
            </a:r>
          </a:p>
          <a:p>
            <a:r>
              <a:rPr lang="ru-RU" sz="2800" dirty="0">
                <a:solidFill>
                  <a:schemeClr val="tx1"/>
                </a:solidFill>
              </a:rPr>
              <a:t>int(10.43)  # int отсекает дробную часть</a:t>
            </a:r>
          </a:p>
          <a:p>
            <a:r>
              <a:rPr lang="ru-RU" sz="2800" dirty="0">
                <a:solidFill>
                  <a:srgbClr val="3659BA"/>
                </a:solidFill>
              </a:rPr>
              <a:t>10</a:t>
            </a:r>
          </a:p>
          <a:p>
            <a:r>
              <a:rPr lang="ru-RU" sz="2800" dirty="0">
                <a:solidFill>
                  <a:schemeClr val="tx1"/>
                </a:solidFill>
              </a:rPr>
              <a:t>int("5")</a:t>
            </a:r>
          </a:p>
          <a:p>
            <a:r>
              <a:rPr lang="ru-RU" sz="2800" dirty="0">
                <a:solidFill>
                  <a:srgbClr val="3659BA"/>
                </a:solidFill>
              </a:rPr>
              <a:t>5</a:t>
            </a:r>
          </a:p>
          <a:p>
            <a:r>
              <a:rPr lang="ru-RU" sz="2800" dirty="0">
                <a:solidFill>
                  <a:schemeClr val="tx1"/>
                </a:solidFill>
              </a:rPr>
              <a:t>int(</a:t>
            </a:r>
            <a:r>
              <a:rPr lang="ru-RU" sz="2800" dirty="0" err="1">
                <a:solidFill>
                  <a:schemeClr val="tx1"/>
                </a:solidFill>
              </a:rPr>
              <a:t>True</a:t>
            </a:r>
            <a:r>
              <a:rPr lang="ru-RU" sz="2800" dirty="0">
                <a:solidFill>
                  <a:schemeClr val="tx1"/>
                </a:solidFill>
              </a:rPr>
              <a:t>)</a:t>
            </a:r>
          </a:p>
          <a:p>
            <a:r>
              <a:rPr lang="ru-RU" sz="2800" dirty="0">
                <a:solidFill>
                  <a:srgbClr val="3659BA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3623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286603"/>
            <a:ext cx="10850880" cy="1008797"/>
          </a:xfrm>
        </p:spPr>
        <p:txBody>
          <a:bodyPr/>
          <a:lstStyle/>
          <a:p>
            <a:r>
              <a:rPr lang="ru-RU" dirty="0" smtClean="0"/>
              <a:t>Типы данных – взаимное преобразование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0" y="1921934"/>
            <a:ext cx="12192000" cy="4023360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# 3. Преобразование в вещественное число</a:t>
            </a:r>
          </a:p>
          <a:p>
            <a:r>
              <a:rPr lang="ru-RU" sz="2800" dirty="0" err="1">
                <a:solidFill>
                  <a:schemeClr val="tx1"/>
                </a:solidFill>
              </a:rPr>
              <a:t>float</a:t>
            </a:r>
            <a:r>
              <a:rPr lang="ru-RU" sz="2800" dirty="0">
                <a:solidFill>
                  <a:schemeClr val="tx1"/>
                </a:solidFill>
              </a:rPr>
              <a:t>(5)</a:t>
            </a:r>
          </a:p>
          <a:p>
            <a:r>
              <a:rPr lang="ru-RU" sz="2800" dirty="0">
                <a:solidFill>
                  <a:srgbClr val="3659BA"/>
                </a:solidFill>
              </a:rPr>
              <a:t>5.0</a:t>
            </a:r>
          </a:p>
          <a:p>
            <a:r>
              <a:rPr lang="ru-RU" sz="2800" dirty="0" err="1">
                <a:solidFill>
                  <a:schemeClr val="tx1"/>
                </a:solidFill>
              </a:rPr>
              <a:t>float</a:t>
            </a:r>
            <a:r>
              <a:rPr lang="ru-RU" sz="2800" dirty="0">
                <a:solidFill>
                  <a:schemeClr val="tx1"/>
                </a:solidFill>
              </a:rPr>
              <a:t>("10.43")</a:t>
            </a:r>
          </a:p>
          <a:p>
            <a:r>
              <a:rPr lang="ru-RU" sz="2800" dirty="0">
                <a:solidFill>
                  <a:srgbClr val="3659BA"/>
                </a:solidFill>
              </a:rPr>
              <a:t>10.43</a:t>
            </a:r>
          </a:p>
        </p:txBody>
      </p:sp>
    </p:spTree>
    <p:extLst>
      <p:ext uri="{BB962C8B-B14F-4D97-AF65-F5344CB8AC3E}">
        <p14:creationId xmlns:p14="http://schemas.microsoft.com/office/powerpoint/2010/main" val="405821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286603"/>
            <a:ext cx="10850880" cy="1008797"/>
          </a:xfrm>
        </p:spPr>
        <p:txBody>
          <a:bodyPr/>
          <a:lstStyle/>
          <a:p>
            <a:r>
              <a:rPr lang="ru-RU" dirty="0" smtClean="0"/>
              <a:t>Типы данных – взаимное преобразование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028700" y="1750484"/>
            <a:ext cx="8477250" cy="463126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solidFill>
                  <a:schemeClr val="tx1"/>
                </a:solidFill>
              </a:rPr>
              <a:t># 4. Преобразование в логический тип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solidFill>
                  <a:schemeClr val="tx1"/>
                </a:solidFill>
              </a:rPr>
              <a:t>#    Всегда возвращает </a:t>
            </a:r>
            <a:r>
              <a:rPr lang="en-US" sz="2800" dirty="0">
                <a:solidFill>
                  <a:schemeClr val="tx1"/>
                </a:solidFill>
              </a:rPr>
              <a:t>False, </a:t>
            </a:r>
            <a:r>
              <a:rPr lang="ru-RU" sz="2800" dirty="0">
                <a:solidFill>
                  <a:schemeClr val="tx1"/>
                </a:solidFill>
              </a:rPr>
              <a:t>для: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solidFill>
                  <a:schemeClr val="tx1"/>
                </a:solidFill>
              </a:rPr>
              <a:t>#    - </a:t>
            </a:r>
            <a:r>
              <a:rPr lang="en-US" sz="2800" dirty="0">
                <a:solidFill>
                  <a:schemeClr val="tx1"/>
                </a:solidFill>
              </a:rPr>
              <a:t>None, False;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#    - </a:t>
            </a:r>
            <a:r>
              <a:rPr lang="ru-RU" sz="2800" dirty="0">
                <a:solidFill>
                  <a:schemeClr val="tx1"/>
                </a:solidFill>
              </a:rPr>
              <a:t>нулевых чисел;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solidFill>
                  <a:schemeClr val="tx1"/>
                </a:solidFill>
              </a:rPr>
              <a:t>#    - пустых последовательностей и отображений.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solidFill>
                  <a:schemeClr val="tx1"/>
                </a:solidFill>
              </a:rPr>
              <a:t>#    - ...</a:t>
            </a:r>
          </a:p>
          <a:p>
            <a:r>
              <a:rPr lang="en-US" sz="2800" dirty="0">
                <a:solidFill>
                  <a:schemeClr val="tx1"/>
                </a:solidFill>
              </a:rPr>
              <a:t>bool(None), bool(0), bool(0.0), bool(""), bool({})</a:t>
            </a:r>
          </a:p>
          <a:p>
            <a:r>
              <a:rPr lang="en-US" sz="2800" dirty="0">
                <a:solidFill>
                  <a:srgbClr val="3659BA"/>
                </a:solidFill>
              </a:rPr>
              <a:t>(False, False, False, False, False)</a:t>
            </a:r>
          </a:p>
          <a:p>
            <a:r>
              <a:rPr lang="en-US" sz="2800" dirty="0">
                <a:solidFill>
                  <a:schemeClr val="tx1"/>
                </a:solidFill>
              </a:rPr>
              <a:t>bool(5), bool({1: "</a:t>
            </a:r>
            <a:r>
              <a:rPr lang="ru-RU" sz="2800" dirty="0">
                <a:solidFill>
                  <a:schemeClr val="tx1"/>
                </a:solidFill>
              </a:rPr>
              <a:t>первый"})</a:t>
            </a:r>
          </a:p>
          <a:p>
            <a:r>
              <a:rPr lang="ru-RU" sz="2800" dirty="0">
                <a:solidFill>
                  <a:srgbClr val="3659BA"/>
                </a:solidFill>
              </a:rPr>
              <a:t>(</a:t>
            </a:r>
            <a:r>
              <a:rPr lang="en-US" sz="2800" dirty="0">
                <a:solidFill>
                  <a:srgbClr val="3659BA"/>
                </a:solidFill>
              </a:rPr>
              <a:t>True, True)</a:t>
            </a:r>
            <a:endParaRPr lang="ru-RU" sz="2800" dirty="0">
              <a:solidFill>
                <a:srgbClr val="3659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86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286603"/>
            <a:ext cx="10850880" cy="1008797"/>
          </a:xfrm>
        </p:spPr>
        <p:txBody>
          <a:bodyPr/>
          <a:lstStyle/>
          <a:p>
            <a:r>
              <a:rPr lang="ru-RU" dirty="0" smtClean="0"/>
              <a:t>Типы данных – взаимное преобразование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028700" y="1750484"/>
            <a:ext cx="8477250" cy="463126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solidFill>
                  <a:schemeClr val="tx1"/>
                </a:solidFill>
              </a:rPr>
              <a:t># 5. Преобразования последовательностей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tuple([1, 2, 3])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3659BA"/>
                </a:solidFill>
              </a:rPr>
              <a:t>(1, 2, 3)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8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d = </a:t>
            </a:r>
            <a:r>
              <a:rPr lang="en-US" sz="2800" dirty="0" err="1">
                <a:solidFill>
                  <a:schemeClr val="tx1"/>
                </a:solidFill>
              </a:rPr>
              <a:t>dict</a:t>
            </a:r>
            <a:r>
              <a:rPr lang="en-US" sz="2800" dirty="0">
                <a:solidFill>
                  <a:schemeClr val="tx1"/>
                </a:solidFill>
              </a:rPr>
              <a:t>(one=1, two=2, three=2)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list(</a:t>
            </a:r>
            <a:r>
              <a:rPr lang="en-US" sz="2800" dirty="0" err="1">
                <a:solidFill>
                  <a:schemeClr val="tx1"/>
                </a:solidFill>
              </a:rPr>
              <a:t>d.keys</a:t>
            </a:r>
            <a:r>
              <a:rPr lang="en-US" sz="2800" dirty="0">
                <a:solidFill>
                  <a:schemeClr val="tx1"/>
                </a:solidFill>
              </a:rPr>
              <a:t>())  # </a:t>
            </a:r>
            <a:r>
              <a:rPr lang="ru-RU" sz="2800" dirty="0">
                <a:solidFill>
                  <a:schemeClr val="tx1"/>
                </a:solidFill>
              </a:rPr>
              <a:t>Получаем список ключей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solidFill>
                  <a:srgbClr val="3659BA"/>
                </a:solidFill>
              </a:rPr>
              <a:t>['</a:t>
            </a:r>
            <a:r>
              <a:rPr lang="en-US" sz="2800" dirty="0">
                <a:solidFill>
                  <a:srgbClr val="3659BA"/>
                </a:solidFill>
              </a:rPr>
              <a:t>one', 'three', 'two']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set(</a:t>
            </a:r>
            <a:r>
              <a:rPr lang="en-US" sz="2800" dirty="0" err="1">
                <a:solidFill>
                  <a:schemeClr val="tx1"/>
                </a:solidFill>
              </a:rPr>
              <a:t>d.values</a:t>
            </a:r>
            <a:r>
              <a:rPr lang="en-US" sz="2800" dirty="0">
                <a:solidFill>
                  <a:schemeClr val="tx1"/>
                </a:solidFill>
              </a:rPr>
              <a:t>())  # </a:t>
            </a:r>
            <a:r>
              <a:rPr lang="ru-RU" sz="2800" dirty="0">
                <a:solidFill>
                  <a:schemeClr val="tx1"/>
                </a:solidFill>
              </a:rPr>
              <a:t>И множество значений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solidFill>
                  <a:srgbClr val="3659BA"/>
                </a:solidFill>
              </a:rPr>
              <a:t>{1, 2}</a:t>
            </a:r>
          </a:p>
        </p:txBody>
      </p:sp>
    </p:spTree>
    <p:extLst>
      <p:ext uri="{BB962C8B-B14F-4D97-AF65-F5344CB8AC3E}">
        <p14:creationId xmlns:p14="http://schemas.microsoft.com/office/powerpoint/2010/main" val="262185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</a:t>
            </a:r>
            <a:r>
              <a:rPr lang="ru-RU" dirty="0"/>
              <a:t>данных - логический тип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995382"/>
            <a:ext cx="4929555" cy="413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7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Приоритет операций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38198"/>
            <a:ext cx="4427220" cy="432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0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простого ввода и вывода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1" y="1737360"/>
            <a:ext cx="5684012" cy="3089566"/>
          </a:xfrm>
          <a:prstGeom prst="rect">
            <a:avLst/>
          </a:prstGeom>
        </p:spPr>
      </p:pic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772" y="4546927"/>
            <a:ext cx="9442479" cy="173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7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5750" y="1611854"/>
            <a:ext cx="11753849" cy="484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3200" b="1" dirty="0"/>
              <a:t>NoneType</a:t>
            </a:r>
            <a:r>
              <a:rPr lang="ru-RU" sz="3200" dirty="0"/>
              <a:t> — объект со значением </a:t>
            </a:r>
            <a:r>
              <a:rPr lang="ru-RU" sz="3200" dirty="0" err="1"/>
              <a:t>None</a:t>
            </a:r>
            <a:r>
              <a:rPr lang="ru-RU" sz="3200" dirty="0"/>
              <a:t> (обозначает отсутствие </a:t>
            </a:r>
            <a:r>
              <a:rPr lang="ru-RU" sz="3200" dirty="0" smtClean="0"/>
              <a:t>значения, </a:t>
            </a:r>
            <a:r>
              <a:rPr lang="en-US" sz="3200" dirty="0" smtClean="0"/>
              <a:t>X=None – </a:t>
            </a:r>
            <a:r>
              <a:rPr lang="ru-RU" sz="3200" dirty="0" smtClean="0"/>
              <a:t>идентификатор задан, но ни с чем не связан):</a:t>
            </a:r>
          </a:p>
          <a:p>
            <a:r>
              <a:rPr lang="en-US" sz="3200" dirty="0" smtClean="0"/>
              <a:t>&gt;&gt;&gt; type </a:t>
            </a:r>
            <a:r>
              <a:rPr lang="en-US" sz="3200" dirty="0"/>
              <a:t>(None</a:t>
            </a:r>
            <a:r>
              <a:rPr lang="en-US" sz="3200" dirty="0" smtClean="0"/>
              <a:t>)</a:t>
            </a:r>
            <a:r>
              <a:rPr lang="ru-RU" sz="3200" dirty="0" smtClean="0"/>
              <a:t> 			</a:t>
            </a:r>
            <a:r>
              <a:rPr lang="en-US" sz="3200" dirty="0" smtClean="0"/>
              <a:t>&gt;&gt;&gt;bool </a:t>
            </a:r>
            <a:r>
              <a:rPr lang="en-US" sz="3200" dirty="0"/>
              <a:t>(None)</a:t>
            </a:r>
          </a:p>
          <a:p>
            <a:r>
              <a:rPr lang="en-US" sz="3200" dirty="0" smtClean="0">
                <a:solidFill>
                  <a:srgbClr val="3659BA"/>
                </a:solidFill>
              </a:rPr>
              <a:t>       &lt;class </a:t>
            </a:r>
            <a:r>
              <a:rPr lang="en-US" sz="3200" dirty="0">
                <a:solidFill>
                  <a:srgbClr val="3659BA"/>
                </a:solidFill>
              </a:rPr>
              <a:t>'</a:t>
            </a:r>
            <a:r>
              <a:rPr lang="en-US" sz="3200" dirty="0" err="1">
                <a:solidFill>
                  <a:srgbClr val="3659BA"/>
                </a:solidFill>
              </a:rPr>
              <a:t>NoneType</a:t>
            </a:r>
            <a:r>
              <a:rPr lang="en-US" sz="3200" dirty="0" smtClean="0">
                <a:solidFill>
                  <a:srgbClr val="3659BA"/>
                </a:solidFill>
              </a:rPr>
              <a:t>'&gt;</a:t>
            </a:r>
            <a:r>
              <a:rPr lang="ru-RU" sz="3200" dirty="0" smtClean="0">
                <a:solidFill>
                  <a:srgbClr val="3659BA"/>
                </a:solidFill>
              </a:rPr>
              <a:t>		</a:t>
            </a:r>
            <a:r>
              <a:rPr lang="en-US" sz="3200" dirty="0">
                <a:solidFill>
                  <a:srgbClr val="3659BA"/>
                </a:solidFill>
              </a:rPr>
              <a:t> </a:t>
            </a:r>
            <a:r>
              <a:rPr lang="en-US" sz="3200" dirty="0" smtClean="0">
                <a:solidFill>
                  <a:srgbClr val="3659BA"/>
                </a:solidFill>
              </a:rPr>
              <a:t>      False</a:t>
            </a:r>
          </a:p>
          <a:p>
            <a:endParaRPr lang="en-US" sz="32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Аналог типа </a:t>
            </a:r>
            <a:r>
              <a:rPr lang="en-US" sz="2400" dirty="0" smtClean="0"/>
              <a:t>NULL</a:t>
            </a:r>
            <a:r>
              <a:rPr lang="ru-RU" sz="2400" dirty="0" smtClean="0"/>
              <a:t> </a:t>
            </a:r>
            <a:r>
              <a:rPr lang="ru-RU" sz="2400" dirty="0"/>
              <a:t>для языка </a:t>
            </a:r>
            <a:r>
              <a:rPr lang="en-US" sz="2400" dirty="0"/>
              <a:t>C/</a:t>
            </a:r>
            <a:r>
              <a:rPr lang="ru-RU" sz="2400" dirty="0"/>
              <a:t>С</a:t>
            </a:r>
            <a:r>
              <a:rPr lang="ru-RU" sz="2400" dirty="0" smtClean="0"/>
              <a:t>++.</a:t>
            </a:r>
            <a:endParaRPr lang="en-US" sz="24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Возвращается функциями как объект по умолчанию.</a:t>
            </a:r>
            <a:endParaRPr lang="ru-RU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Сравнивать на равенство </a:t>
            </a:r>
            <a:r>
              <a:rPr lang="ru-RU" sz="2400" dirty="0" err="1"/>
              <a:t>None</a:t>
            </a:r>
            <a:r>
              <a:rPr lang="ru-RU" sz="2400" dirty="0"/>
              <a:t> надо с помощью оператора </a:t>
            </a:r>
            <a:r>
              <a:rPr lang="ru-RU" sz="2400" dirty="0" err="1"/>
              <a:t>is</a:t>
            </a:r>
            <a:r>
              <a:rPr lang="ru-RU" sz="2400" dirty="0"/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Через == возможно, но считается плохим стилем.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Про это есть в </a:t>
            </a:r>
            <a:r>
              <a:rPr lang="ru-RU" sz="2400" dirty="0">
                <a:hlinkClick r:id="rId3"/>
              </a:rPr>
              <a:t>https://www.python.org/dev/peps/pep-0008/</a:t>
            </a:r>
            <a:r>
              <a:rPr lang="ru-RU" sz="2400" dirty="0"/>
              <a:t> в части </a:t>
            </a:r>
            <a:r>
              <a:rPr lang="ru-RU" sz="2400" dirty="0" err="1"/>
              <a:t>Programming</a:t>
            </a:r>
            <a:r>
              <a:rPr lang="ru-RU" sz="2400" dirty="0"/>
              <a:t> </a:t>
            </a:r>
            <a:r>
              <a:rPr lang="ru-RU" sz="2400" dirty="0" err="1"/>
              <a:t>Recommendations</a:t>
            </a:r>
            <a:r>
              <a:rPr lang="ru-RU" sz="2400" dirty="0"/>
              <a:t> про сравнение </a:t>
            </a:r>
            <a:r>
              <a:rPr lang="ru-RU" sz="2400" dirty="0" err="1"/>
              <a:t>синглтонов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733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r>
              <a:rPr lang="en-US" dirty="0" smtClean="0"/>
              <a:t> - </a:t>
            </a:r>
            <a:r>
              <a:rPr lang="ru-RU" dirty="0" smtClean="0"/>
              <a:t>числа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97280" y="1963287"/>
            <a:ext cx="1027355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err="1"/>
              <a:t>int</a:t>
            </a:r>
            <a:r>
              <a:rPr lang="ru-RU" sz="3200" b="1" dirty="0"/>
              <a:t> </a:t>
            </a:r>
            <a:r>
              <a:rPr lang="ru-RU" sz="3200" dirty="0" smtClean="0"/>
              <a:t>– </a:t>
            </a:r>
            <a:r>
              <a:rPr lang="ru-RU" sz="3200" dirty="0"/>
              <a:t>целые числа. Размер числа ограничен </a:t>
            </a:r>
            <a:r>
              <a:rPr lang="ru-RU" sz="3200" dirty="0" smtClean="0"/>
              <a:t>лишь </a:t>
            </a:r>
            <a:r>
              <a:rPr lang="ru-RU" sz="3200" dirty="0"/>
              <a:t>объемом оперативной памяти</a:t>
            </a:r>
            <a:r>
              <a:rPr lang="ru-RU" sz="3200" dirty="0" smtClean="0"/>
              <a:t>:</a:t>
            </a:r>
          </a:p>
          <a:p>
            <a:r>
              <a:rPr lang="en-US" sz="2800" dirty="0" smtClean="0"/>
              <a:t>&gt;&gt;&gt; </a:t>
            </a:r>
            <a:r>
              <a:rPr lang="en-US" sz="2800" dirty="0"/>
              <a:t>type (2147483647), type (999999999999999999999999)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</a:t>
            </a:r>
            <a:r>
              <a:rPr lang="en-US" sz="2800" dirty="0" smtClean="0">
                <a:solidFill>
                  <a:srgbClr val="3659BA"/>
                </a:solidFill>
              </a:rPr>
              <a:t>(&lt;</a:t>
            </a:r>
            <a:r>
              <a:rPr lang="en-US" sz="2800" dirty="0">
                <a:solidFill>
                  <a:srgbClr val="3659BA"/>
                </a:solidFill>
              </a:rPr>
              <a:t>class 'int'&gt;, &lt;class 'int</a:t>
            </a:r>
            <a:r>
              <a:rPr lang="en-US" sz="2800" dirty="0" smtClean="0">
                <a:solidFill>
                  <a:srgbClr val="3659BA"/>
                </a:solidFill>
              </a:rPr>
              <a:t>’&gt;)</a:t>
            </a:r>
            <a:endParaRPr lang="ru-RU" sz="2800" dirty="0" smtClean="0">
              <a:solidFill>
                <a:srgbClr val="3659BA"/>
              </a:solidFill>
            </a:endParaRPr>
          </a:p>
          <a:p>
            <a:r>
              <a:rPr lang="fr-FR" sz="2600" dirty="0" err="1"/>
              <a:t>print</a:t>
            </a:r>
            <a:r>
              <a:rPr lang="fr-FR" sz="2600" dirty="0"/>
              <a:t>(42)</a:t>
            </a:r>
          </a:p>
          <a:p>
            <a:r>
              <a:rPr lang="fr-FR" sz="2600" dirty="0" err="1"/>
              <a:t>print</a:t>
            </a:r>
            <a:r>
              <a:rPr lang="fr-FR" sz="2600" dirty="0"/>
              <a:t>(int())</a:t>
            </a:r>
          </a:p>
          <a:p>
            <a:r>
              <a:rPr lang="fr-FR" sz="2600" dirty="0" err="1"/>
              <a:t>print</a:t>
            </a:r>
            <a:r>
              <a:rPr lang="fr-FR" sz="2600" dirty="0"/>
              <a:t>(int("42"))</a:t>
            </a:r>
          </a:p>
          <a:p>
            <a:r>
              <a:rPr lang="fr-FR" sz="2600" dirty="0" err="1"/>
              <a:t>print</a:t>
            </a:r>
            <a:r>
              <a:rPr lang="fr-FR" sz="2600" dirty="0"/>
              <a:t>(int("0x2A", 16))</a:t>
            </a:r>
          </a:p>
          <a:p>
            <a:r>
              <a:rPr lang="fr-FR" sz="2600" dirty="0" err="1"/>
              <a:t>print</a:t>
            </a:r>
            <a:r>
              <a:rPr lang="fr-FR" sz="2600" dirty="0"/>
              <a:t>(int("0b101010", 2))</a:t>
            </a:r>
          </a:p>
          <a:p>
            <a:r>
              <a:rPr lang="fr-FR" sz="2600" dirty="0" err="1"/>
              <a:t>print</a:t>
            </a:r>
            <a:r>
              <a:rPr lang="fr-FR" sz="2600" dirty="0"/>
              <a:t>(type(3 // 2), 3 // 2)</a:t>
            </a:r>
          </a:p>
          <a:p>
            <a:endParaRPr lang="ru-RU"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500" y="3950125"/>
            <a:ext cx="2806601" cy="228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8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97280" y="1963287"/>
            <a:ext cx="102735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вещественные </a:t>
            </a:r>
            <a:r>
              <a:rPr lang="ru-RU" sz="3200" dirty="0"/>
              <a:t>числа: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err="1"/>
              <a:t>float</a:t>
            </a:r>
            <a:r>
              <a:rPr lang="ru-RU" sz="3200" dirty="0"/>
              <a:t> (двойная точность)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err="1"/>
              <a:t>complex</a:t>
            </a:r>
            <a:r>
              <a:rPr lang="ru-RU" sz="3200" dirty="0"/>
              <a:t> (комплексные числа вида 3.5 + 5j)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err="1"/>
              <a:t>decimal.Decimal</a:t>
            </a:r>
            <a:r>
              <a:rPr lang="ru-RU" sz="3200" dirty="0"/>
              <a:t> (большая точность, по умолчанию 28 знаков после запятой)</a:t>
            </a:r>
            <a:endParaRPr lang="ru-RU" sz="3200" dirty="0">
              <a:solidFill>
                <a:srgbClr val="3659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84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97280" y="1963287"/>
            <a:ext cx="1027355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float </a:t>
            </a:r>
            <a:r>
              <a:rPr lang="en-US" sz="3200" dirty="0" smtClean="0"/>
              <a:t> </a:t>
            </a:r>
            <a:endParaRPr lang="ru-RU" sz="3200" dirty="0"/>
          </a:p>
          <a:p>
            <a:r>
              <a:rPr lang="en-US" sz="2800" dirty="0" smtClean="0"/>
              <a:t>&gt;&gt;&gt;type(5.1</a:t>
            </a:r>
            <a:r>
              <a:rPr lang="en-US" sz="2800" dirty="0"/>
              <a:t>), type(8.5e-3)</a:t>
            </a:r>
          </a:p>
          <a:p>
            <a:r>
              <a:rPr lang="en-US" sz="2800" dirty="0" smtClean="0"/>
              <a:t>      </a:t>
            </a:r>
            <a:r>
              <a:rPr lang="en-US" sz="2800" dirty="0" smtClean="0">
                <a:solidFill>
                  <a:srgbClr val="3659BA"/>
                </a:solidFill>
              </a:rPr>
              <a:t>(&lt;</a:t>
            </a:r>
            <a:r>
              <a:rPr lang="en-US" sz="2800" dirty="0">
                <a:solidFill>
                  <a:srgbClr val="3659BA"/>
                </a:solidFill>
              </a:rPr>
              <a:t>class 'float’&gt;, &lt;class 'float'&gt;)</a:t>
            </a:r>
            <a:endParaRPr lang="ru-RU" sz="2800" dirty="0">
              <a:solidFill>
                <a:srgbClr val="3659BA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651" y="3790332"/>
            <a:ext cx="9912750" cy="1821573"/>
          </a:xfrm>
          <a:prstGeom prst="rect">
            <a:avLst/>
          </a:prstGeom>
        </p:spPr>
      </p:pic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651" y="5611905"/>
            <a:ext cx="1273299" cy="73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92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97280" y="1963287"/>
            <a:ext cx="102735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complex </a:t>
            </a:r>
            <a:r>
              <a:rPr lang="en-US" sz="3200" dirty="0"/>
              <a:t>— </a:t>
            </a:r>
            <a:r>
              <a:rPr lang="ru-RU" sz="3200" dirty="0"/>
              <a:t>комплексные числа</a:t>
            </a:r>
            <a:r>
              <a:rPr lang="ru-RU" sz="3200" dirty="0" smtClean="0"/>
              <a:t>:</a:t>
            </a:r>
            <a:endParaRPr lang="en-US" sz="3200" dirty="0" smtClean="0"/>
          </a:p>
          <a:p>
            <a:endParaRPr lang="ru-RU" sz="3200" dirty="0"/>
          </a:p>
          <a:p>
            <a:r>
              <a:rPr lang="en-US" sz="2800" dirty="0" smtClean="0"/>
              <a:t>&gt;&gt;&gt;type </a:t>
            </a:r>
            <a:r>
              <a:rPr lang="en-US" sz="2800" dirty="0"/>
              <a:t>(2+2j</a:t>
            </a:r>
            <a:r>
              <a:rPr lang="en-US" sz="2800" dirty="0" smtClean="0"/>
              <a:t>)</a:t>
            </a:r>
          </a:p>
          <a:p>
            <a:r>
              <a:rPr lang="en-US" sz="2800" dirty="0" smtClean="0">
                <a:solidFill>
                  <a:srgbClr val="00B0F0"/>
                </a:solidFill>
              </a:rPr>
              <a:t>     </a:t>
            </a:r>
            <a:r>
              <a:rPr lang="en-US" sz="2800" dirty="0">
                <a:solidFill>
                  <a:srgbClr val="3659BA"/>
                </a:solidFill>
              </a:rPr>
              <a:t> &lt;class 'complex'&gt;</a:t>
            </a:r>
            <a:endParaRPr lang="ru-RU" sz="2800" dirty="0">
              <a:solidFill>
                <a:srgbClr val="3659BA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35" y="4320331"/>
            <a:ext cx="10394645" cy="157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8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 над числами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97280" y="1963287"/>
            <a:ext cx="102735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/>
              <a:t>Арифметические</a:t>
            </a:r>
            <a:r>
              <a:rPr lang="ru-RU" sz="3200" dirty="0" smtClean="0"/>
              <a:t>:   +, </a:t>
            </a:r>
            <a:r>
              <a:rPr lang="ru-RU" sz="3200" dirty="0"/>
              <a:t>-, *, /, //, %.</a:t>
            </a:r>
          </a:p>
          <a:p>
            <a:endParaRPr lang="ru-RU" sz="3200" dirty="0" smtClean="0"/>
          </a:p>
          <a:p>
            <a:pPr lvl="0"/>
            <a:r>
              <a:rPr lang="ru-RU" sz="3200" b="1" dirty="0" smtClean="0"/>
              <a:t>Сравнение</a:t>
            </a:r>
            <a:r>
              <a:rPr lang="ru-RU" sz="3200" dirty="0" smtClean="0"/>
              <a:t>:  ==, </a:t>
            </a:r>
            <a:r>
              <a:rPr lang="ru-RU" sz="3200" dirty="0"/>
              <a:t>&lt;, &lt;=, &gt;, &gt;= .</a:t>
            </a:r>
            <a:endParaRPr lang="ru-RU" sz="3200" dirty="0" smtClean="0"/>
          </a:p>
          <a:p>
            <a:pPr lvl="0"/>
            <a:r>
              <a:rPr lang="ru-RU" sz="3200" dirty="0" smtClean="0"/>
              <a:t>a </a:t>
            </a:r>
            <a:r>
              <a:rPr lang="ru-RU" sz="3200" dirty="0"/>
              <a:t>&lt; b &lt; c - составное сравнение.</a:t>
            </a:r>
          </a:p>
          <a:p>
            <a:pPr lvl="0"/>
            <a:r>
              <a:rPr lang="en-US" sz="3200" dirty="0" smtClean="0"/>
              <a:t> </a:t>
            </a:r>
            <a:r>
              <a:rPr lang="ru-RU" sz="3200" dirty="0" smtClean="0"/>
              <a:t>Результат </a:t>
            </a:r>
            <a:r>
              <a:rPr lang="ru-RU" sz="3200" dirty="0" err="1"/>
              <a:t>bool</a:t>
            </a:r>
            <a:r>
              <a:rPr lang="ru-RU" sz="3200" dirty="0" smtClean="0"/>
              <a:t>().</a:t>
            </a:r>
            <a:endParaRPr lang="en-US" sz="3200" dirty="0" smtClean="0"/>
          </a:p>
          <a:p>
            <a:pPr lvl="0"/>
            <a:endParaRPr lang="en-US" sz="3200" dirty="0" smtClean="0"/>
          </a:p>
          <a:p>
            <a:r>
              <a:rPr lang="ru-RU" sz="3200" b="1" dirty="0" smtClean="0"/>
              <a:t>Бинарные</a:t>
            </a:r>
            <a:r>
              <a:rPr lang="en-US" sz="3200" dirty="0" smtClean="0"/>
              <a:t>: </a:t>
            </a:r>
            <a:r>
              <a:rPr lang="ru-RU" sz="3200" dirty="0" smtClean="0"/>
              <a:t>&amp; </a:t>
            </a:r>
            <a:r>
              <a:rPr lang="ru-RU" sz="3200" dirty="0"/>
              <a:t>- побитовое </a:t>
            </a:r>
            <a:r>
              <a:rPr lang="ru-RU" sz="3200" dirty="0" smtClean="0"/>
              <a:t>и</a:t>
            </a:r>
            <a:r>
              <a:rPr lang="en-US" sz="3200" dirty="0" smtClean="0"/>
              <a:t>, </a:t>
            </a:r>
            <a:r>
              <a:rPr lang="ru-RU" sz="3200" dirty="0" smtClean="0"/>
              <a:t>| </a:t>
            </a:r>
            <a:r>
              <a:rPr lang="ru-RU" sz="3200" dirty="0"/>
              <a:t>- побитовое </a:t>
            </a:r>
            <a:r>
              <a:rPr lang="ru-RU" sz="3200" dirty="0" smtClean="0"/>
              <a:t>или</a:t>
            </a:r>
            <a:r>
              <a:rPr lang="en-US" sz="3200" dirty="0" smtClean="0"/>
              <a:t>,</a:t>
            </a:r>
            <a:endParaRPr lang="ru-RU" sz="3200" dirty="0"/>
          </a:p>
          <a:p>
            <a:pPr lvl="0"/>
            <a:r>
              <a:rPr lang="en-US" sz="3200" dirty="0" smtClean="0"/>
              <a:t>		  </a:t>
            </a:r>
            <a:r>
              <a:rPr lang="ru-RU" sz="3200" dirty="0" smtClean="0"/>
              <a:t>^ </a:t>
            </a:r>
            <a:r>
              <a:rPr lang="ru-RU" sz="3200" dirty="0"/>
              <a:t>- исключающее </a:t>
            </a:r>
            <a:r>
              <a:rPr lang="ru-RU" sz="3200" dirty="0" smtClean="0"/>
              <a:t>или</a:t>
            </a:r>
            <a:r>
              <a:rPr lang="en-US" sz="3200" dirty="0" smtClean="0"/>
              <a:t>, </a:t>
            </a:r>
            <a:r>
              <a:rPr lang="ru-RU" sz="3200" dirty="0" smtClean="0"/>
              <a:t>&lt;&lt; </a:t>
            </a:r>
            <a:r>
              <a:rPr lang="ru-RU" sz="3200" dirty="0"/>
              <a:t>и &gt;&gt; - сдвиги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67218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 над числами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97280" y="1737360"/>
            <a:ext cx="102735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/>
              <a:t>Арифметические</a:t>
            </a:r>
            <a:r>
              <a:rPr lang="ru-RU" sz="3200" dirty="0" smtClean="0"/>
              <a:t>:   +, </a:t>
            </a:r>
            <a:r>
              <a:rPr lang="ru-RU" sz="3200" dirty="0"/>
              <a:t>-, *, /, //, </a:t>
            </a:r>
            <a:r>
              <a:rPr lang="ru-RU" sz="3200" dirty="0" smtClean="0"/>
              <a:t>%</a:t>
            </a:r>
            <a:endParaRPr lang="ru-RU" sz="3200" dirty="0"/>
          </a:p>
        </p:txBody>
      </p:sp>
      <p:pic>
        <p:nvPicPr>
          <p:cNvPr id="10" name="Рисунок 9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360841"/>
            <a:ext cx="4141470" cy="3938898"/>
          </a:xfrm>
          <a:prstGeom prst="rect">
            <a:avLst/>
          </a:prstGeom>
        </p:spPr>
      </p:pic>
      <p:pic>
        <p:nvPicPr>
          <p:cNvPr id="11" name="Рисунок 10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902" y="2360841"/>
            <a:ext cx="3112385" cy="274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3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 над числами</a:t>
            </a:r>
            <a:endParaRPr lang="ru-RU" dirty="0"/>
          </a:p>
        </p:txBody>
      </p:sp>
      <p:pic>
        <p:nvPicPr>
          <p:cNvPr id="11" name="Рисунок 10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371684"/>
            <a:ext cx="6684150" cy="1324016"/>
          </a:xfrm>
          <a:prstGeom prst="rect">
            <a:avLst/>
          </a:prstGeom>
        </p:spPr>
      </p:pic>
      <p:pic>
        <p:nvPicPr>
          <p:cNvPr id="12" name="Рисунок 11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6" y="3953712"/>
            <a:ext cx="11720188" cy="183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0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Clr>
                <a:srgbClr val="FF0000"/>
              </a:buClr>
            </a:pPr>
            <a:r>
              <a:rPr lang="ru-RU" dirty="0"/>
              <a:t>Базовые типы и операции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34053"/>
          </a:xfrm>
        </p:spPr>
        <p:txBody>
          <a:bodyPr>
            <a:normAutofit/>
          </a:bodyPr>
          <a:lstStyle/>
          <a:p>
            <a:pPr marL="514350" lvl="0" indent="-514350">
              <a:buClr>
                <a:srgbClr val="FF0000"/>
              </a:buClr>
              <a:buFont typeface="+mj-lt"/>
              <a:buAutoNum type="arabicPeriod"/>
            </a:pPr>
            <a:r>
              <a:rPr lang="ru-RU" sz="3600" dirty="0" smtClean="0"/>
              <a:t>Классификация</a:t>
            </a:r>
            <a:endParaRPr lang="en-US" sz="3600" dirty="0" smtClean="0"/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ru-RU" sz="3600" dirty="0" smtClean="0"/>
              <a:t>Логический тип</a:t>
            </a:r>
            <a:endParaRPr lang="en-US" sz="3600" dirty="0"/>
          </a:p>
          <a:p>
            <a:pPr marL="514350" lvl="0" indent="-514350">
              <a:buClr>
                <a:srgbClr val="FF0000"/>
              </a:buClr>
              <a:buFont typeface="+mj-lt"/>
              <a:buAutoNum type="arabicPeriod"/>
            </a:pPr>
            <a:r>
              <a:rPr lang="ru-RU" sz="3600" dirty="0" err="1" smtClean="0"/>
              <a:t>NoneType</a:t>
            </a:r>
            <a:endParaRPr lang="ru-RU" sz="3600" dirty="0" smtClean="0"/>
          </a:p>
          <a:p>
            <a:pPr marL="514350" lvl="0" indent="-514350">
              <a:buClr>
                <a:srgbClr val="FF0000"/>
              </a:buClr>
              <a:buFont typeface="+mj-lt"/>
              <a:buAutoNum type="arabicPeriod"/>
            </a:pPr>
            <a:r>
              <a:rPr lang="ru-RU" sz="3600" dirty="0" smtClean="0"/>
              <a:t>Числа</a:t>
            </a:r>
          </a:p>
          <a:p>
            <a:pPr marL="514350" lvl="0" indent="-514350">
              <a:buClr>
                <a:srgbClr val="FF0000"/>
              </a:buClr>
              <a:buFont typeface="+mj-lt"/>
              <a:buAutoNum type="arabicPeriod"/>
            </a:pPr>
            <a:r>
              <a:rPr lang="ru-RU" sz="3600" dirty="0" smtClean="0"/>
              <a:t>Коллекции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59457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 над числами</a:t>
            </a:r>
            <a:endParaRPr lang="ru-RU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780" y="1876295"/>
            <a:ext cx="2560320" cy="413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1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 над числами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2128756"/>
            <a:ext cx="11440232" cy="188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9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r>
              <a:rPr lang="en-US" dirty="0" smtClean="0"/>
              <a:t> - </a:t>
            </a:r>
            <a:r>
              <a:rPr lang="ru-RU" b="1" dirty="0"/>
              <a:t>коллекции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19100" y="2458587"/>
            <a:ext cx="1156335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Коллекции поддерживают: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3200" dirty="0"/>
              <a:t>проверку на вхождения элементов </a:t>
            </a:r>
            <a:r>
              <a:rPr lang="ru-RU" sz="3200" b="1" dirty="0" err="1"/>
              <a:t>in</a:t>
            </a:r>
            <a:r>
              <a:rPr lang="ru-RU" sz="3200" dirty="0"/>
              <a:t> и </a:t>
            </a:r>
            <a:r>
              <a:rPr lang="ru-RU" sz="3200" b="1" dirty="0" err="1"/>
              <a:t>not</a:t>
            </a:r>
            <a:r>
              <a:rPr lang="ru-RU" sz="3200" b="1" dirty="0"/>
              <a:t> </a:t>
            </a:r>
            <a:r>
              <a:rPr lang="ru-RU" sz="3200" b="1" dirty="0" err="1"/>
              <a:t>in</a:t>
            </a:r>
            <a:r>
              <a:rPr lang="ru-RU" sz="3200" b="1" dirty="0"/>
              <a:t> </a:t>
            </a:r>
            <a:r>
              <a:rPr lang="ru-RU" sz="3200" dirty="0"/>
              <a:t>(</a:t>
            </a:r>
            <a:r>
              <a:rPr lang="ru-RU" sz="3200" dirty="0" err="1"/>
              <a:t>True</a:t>
            </a:r>
            <a:r>
              <a:rPr lang="ru-RU" sz="3200" dirty="0"/>
              <a:t>/</a:t>
            </a:r>
            <a:r>
              <a:rPr lang="ru-RU" sz="3200" dirty="0" err="1"/>
              <a:t>False</a:t>
            </a:r>
            <a:r>
              <a:rPr lang="ru-RU" sz="3200" dirty="0"/>
              <a:t>);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3200" dirty="0" smtClean="0"/>
              <a:t>определение </a:t>
            </a:r>
            <a:r>
              <a:rPr lang="ru-RU" sz="3200" dirty="0"/>
              <a:t>размера </a:t>
            </a:r>
            <a:r>
              <a:rPr lang="ru-RU" sz="3200" b="1" dirty="0" err="1"/>
              <a:t>len</a:t>
            </a:r>
            <a:r>
              <a:rPr lang="ru-RU" sz="3200" dirty="0"/>
              <a:t>();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3200" dirty="0" smtClean="0"/>
              <a:t>возможность </a:t>
            </a:r>
            <a:r>
              <a:rPr lang="ru-RU" sz="3200" dirty="0"/>
              <a:t>выполнения итераций (перемещения по элементам последовательности) - из-за этого коллекции также называются итерируемыми объектами</a:t>
            </a:r>
          </a:p>
        </p:txBody>
      </p:sp>
    </p:spTree>
    <p:extLst>
      <p:ext uri="{BB962C8B-B14F-4D97-AF65-F5344CB8AC3E}">
        <p14:creationId xmlns:p14="http://schemas.microsoft.com/office/powerpoint/2010/main" val="184469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r>
              <a:rPr lang="en-US" dirty="0" smtClean="0"/>
              <a:t> - </a:t>
            </a:r>
            <a:r>
              <a:rPr lang="ru-RU" b="1" dirty="0"/>
              <a:t>коллекции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97280" y="2458587"/>
            <a:ext cx="1044702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/>
              <a:t>Последовательность - </a:t>
            </a:r>
            <a:r>
              <a:rPr lang="ru-RU" sz="3200" dirty="0"/>
              <a:t>это </a:t>
            </a:r>
            <a:r>
              <a:rPr lang="ru-RU" sz="3200" i="1" dirty="0"/>
              <a:t>упорядоченная</a:t>
            </a:r>
            <a:r>
              <a:rPr lang="ru-RU" sz="3200" dirty="0"/>
              <a:t> коллекция, поддерживающая </a:t>
            </a:r>
            <a:r>
              <a:rPr lang="ru-RU" sz="3200" i="1" dirty="0"/>
              <a:t>индексированный доступ</a:t>
            </a:r>
            <a:r>
              <a:rPr lang="ru-RU" sz="3200" dirty="0"/>
              <a:t> к элементам.</a:t>
            </a:r>
            <a:endParaRPr lang="ru-RU" sz="3200" b="1" dirty="0"/>
          </a:p>
          <a:p>
            <a:r>
              <a:rPr lang="ru-RU" sz="3200" dirty="0" smtClean="0"/>
              <a:t>Примеры:</a:t>
            </a:r>
            <a:endParaRPr lang="ru-RU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3200" dirty="0" err="1"/>
              <a:t>list</a:t>
            </a:r>
            <a:r>
              <a:rPr lang="ru-RU" sz="3200" dirty="0"/>
              <a:t>()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3200" dirty="0" err="1"/>
              <a:t>tuple</a:t>
            </a:r>
            <a:r>
              <a:rPr lang="ru-RU" sz="3200" dirty="0"/>
              <a:t>()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3200" dirty="0" err="1"/>
              <a:t>str</a:t>
            </a:r>
            <a:r>
              <a:rPr lang="ru-RU" sz="3200" dirty="0"/>
              <a:t>() </a:t>
            </a:r>
            <a:endParaRPr lang="ru-RU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/>
              <a:t>r</a:t>
            </a:r>
            <a:r>
              <a:rPr lang="en-US" sz="3200" dirty="0" smtClean="0"/>
              <a:t>ange()</a:t>
            </a:r>
            <a:endParaRPr lang="ru-RU" sz="3200" dirty="0"/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55719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r>
              <a:rPr lang="en-US" dirty="0" smtClean="0"/>
              <a:t> - </a:t>
            </a:r>
            <a:r>
              <a:rPr lang="ru-RU" b="1" dirty="0"/>
              <a:t>Последовательности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40659" y="1963287"/>
            <a:ext cx="11654117" cy="426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Свойства:</a:t>
            </a:r>
          </a:p>
          <a:p>
            <a:pPr marL="457200" lvl="0" indent="-4572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Имеют последовательную индексацию в промежутке [0, </a:t>
            </a:r>
            <a:r>
              <a:rPr lang="ru-RU" sz="2800" dirty="0" err="1"/>
              <a:t>length</a:t>
            </a:r>
            <a:r>
              <a:rPr lang="ru-RU" sz="2800" dirty="0"/>
              <a:t> - 1]. </a:t>
            </a:r>
          </a:p>
          <a:p>
            <a:pPr marL="457200" lvl="0" indent="-4572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Могут содержать одновременно объекты различных типов. </a:t>
            </a:r>
          </a:p>
          <a:p>
            <a:pPr marL="457200" lvl="0" indent="-4572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Строки - исключение, в них только символы (строки длины 1). </a:t>
            </a:r>
          </a:p>
          <a:p>
            <a:pPr marL="457200" lvl="0" indent="-4572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2800" dirty="0" err="1"/>
              <a:t>tuple</a:t>
            </a:r>
            <a:r>
              <a:rPr lang="ru-RU" sz="2800" dirty="0"/>
              <a:t>() и </a:t>
            </a:r>
            <a:r>
              <a:rPr lang="ru-RU" sz="2800" dirty="0" err="1"/>
              <a:t>str</a:t>
            </a:r>
            <a:r>
              <a:rPr lang="ru-RU" sz="2800" dirty="0"/>
              <a:t>() неизменяемые - </a:t>
            </a:r>
            <a:r>
              <a:rPr lang="ru-RU" sz="2800" dirty="0" err="1"/>
              <a:t>immutable</a:t>
            </a:r>
            <a:r>
              <a:rPr lang="ru-RU" sz="2800" dirty="0"/>
              <a:t>. </a:t>
            </a:r>
          </a:p>
          <a:p>
            <a:pPr marL="457200" lvl="0" indent="-4572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Можно создавать пользовательские коллекции-последовательности. </a:t>
            </a:r>
          </a:p>
          <a:p>
            <a:pPr marL="457200" lvl="0" indent="-4572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Многие коллекции поддерживают умножение на число. </a:t>
            </a:r>
          </a:p>
          <a:p>
            <a:pPr marL="457200" indent="-4572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Встроенная функция </a:t>
            </a:r>
            <a:r>
              <a:rPr lang="ru-RU" sz="2800" dirty="0" err="1"/>
              <a:t>zip</a:t>
            </a:r>
            <a:r>
              <a:rPr lang="ru-RU" sz="2800" dirty="0"/>
              <a:t>(..) для объединения перечисляемых последовательностей.</a:t>
            </a:r>
          </a:p>
        </p:txBody>
      </p:sp>
    </p:spTree>
    <p:extLst>
      <p:ext uri="{BB962C8B-B14F-4D97-AF65-F5344CB8AC3E}">
        <p14:creationId xmlns:p14="http://schemas.microsoft.com/office/powerpoint/2010/main" val="407645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5463" y="133350"/>
            <a:ext cx="10466387" cy="799247"/>
          </a:xfrm>
        </p:spPr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оследовательности </a:t>
            </a:r>
            <a:r>
              <a:rPr lang="ru-RU" dirty="0"/>
              <a:t>-</a:t>
            </a:r>
            <a:r>
              <a:rPr lang="en-US" dirty="0"/>
              <a:t> </a:t>
            </a:r>
            <a:r>
              <a:rPr lang="ru-RU" dirty="0"/>
              <a:t>общие операции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4145255"/>
              </p:ext>
            </p:extLst>
          </p:nvPr>
        </p:nvGraphicFramePr>
        <p:xfrm>
          <a:off x="1333501" y="1408847"/>
          <a:ext cx="8572499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2323"/>
                <a:gridCol w="4140176"/>
              </a:tblGrid>
              <a:tr h="0">
                <a:tc>
                  <a:txBody>
                    <a:bodyPr/>
                    <a:lstStyle/>
                    <a:p>
                      <a:endParaRPr lang="ru-RU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Длина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len</a:t>
                      </a:r>
                      <a:r>
                        <a:rPr lang="en-US" sz="2800" dirty="0" smtClean="0"/>
                        <a:t>(s)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Конкатенация («склеивание»)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 + t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Дублирование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 * n</a:t>
                      </a:r>
                    </a:p>
                    <a:p>
                      <a:r>
                        <a:rPr lang="en-US" sz="2800" dirty="0" smtClean="0"/>
                        <a:t>n * s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Индексация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[ ]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/>
                        <a:t>Срезы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(</a:t>
                      </a:r>
                      <a:r>
                        <a:rPr lang="ru-RU" sz="1800" dirty="0" err="1" smtClean="0"/>
                        <a:t>start</a:t>
                      </a:r>
                      <a:r>
                        <a:rPr lang="ru-RU" sz="1800" dirty="0" smtClean="0"/>
                        <a:t>, </a:t>
                      </a:r>
                      <a:r>
                        <a:rPr lang="ru-RU" sz="1800" dirty="0" err="1" smtClean="0"/>
                        <a:t>end</a:t>
                      </a:r>
                      <a:r>
                        <a:rPr lang="ru-RU" sz="1800" dirty="0" smtClean="0"/>
                        <a:t> или </a:t>
                      </a:r>
                      <a:r>
                        <a:rPr lang="ru-RU" sz="1800" dirty="0" err="1" smtClean="0"/>
                        <a:t>step</a:t>
                      </a:r>
                      <a:r>
                        <a:rPr lang="ru-RU" sz="1800" dirty="0" smtClean="0"/>
                        <a:t> могут быть опущены.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Элемент с индексом </a:t>
                      </a:r>
                      <a:r>
                        <a:rPr lang="ru-RU" sz="1800" dirty="0" err="1" smtClean="0"/>
                        <a:t>end</a:t>
                      </a:r>
                      <a:r>
                        <a:rPr lang="ru-RU" sz="1800" dirty="0" smtClean="0"/>
                        <a:t> не включается в результат при взятии срезов)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s[start:]</a:t>
                      </a:r>
                    </a:p>
                    <a:p>
                      <a:r>
                        <a:rPr lang="en-US" sz="2800" dirty="0" smtClean="0"/>
                        <a:t>s[</a:t>
                      </a:r>
                      <a:r>
                        <a:rPr lang="en-US" sz="2800" dirty="0" err="1" smtClean="0"/>
                        <a:t>start:end</a:t>
                      </a:r>
                      <a:r>
                        <a:rPr lang="en-US" sz="2800" dirty="0" smtClean="0"/>
                        <a:t>]</a:t>
                      </a:r>
                    </a:p>
                    <a:p>
                      <a:r>
                        <a:rPr lang="en-US" sz="2800" dirty="0" smtClean="0"/>
                        <a:t>s[</a:t>
                      </a:r>
                      <a:r>
                        <a:rPr lang="en-US" sz="2800" dirty="0" err="1" smtClean="0"/>
                        <a:t>start:end:step</a:t>
                      </a:r>
                      <a:r>
                        <a:rPr lang="en-US" sz="2800" dirty="0" smtClean="0"/>
                        <a:t>] </a:t>
                      </a:r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5463" y="133350"/>
            <a:ext cx="10466387" cy="799247"/>
          </a:xfrm>
        </p:spPr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оследовательности </a:t>
            </a:r>
            <a:r>
              <a:rPr lang="ru-RU" dirty="0"/>
              <a:t>-</a:t>
            </a:r>
            <a:r>
              <a:rPr lang="en-US" dirty="0"/>
              <a:t> </a:t>
            </a:r>
            <a:r>
              <a:rPr lang="ru-RU" dirty="0"/>
              <a:t>общие операции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2314435"/>
              </p:ext>
            </p:extLst>
          </p:nvPr>
        </p:nvGraphicFramePr>
        <p:xfrm>
          <a:off x="133351" y="932597"/>
          <a:ext cx="11906249" cy="562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694"/>
                <a:gridCol w="6371555"/>
              </a:tblGrid>
              <a:tr h="0">
                <a:tc>
                  <a:txBody>
                    <a:bodyPr/>
                    <a:lstStyle/>
                    <a:p>
                      <a:endParaRPr lang="ru-RU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Минимальное и максимальное значения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min(s)</a:t>
                      </a:r>
                      <a:r>
                        <a:rPr lang="ru-RU" sz="2800" dirty="0" smtClean="0"/>
                        <a:t>,</a:t>
                      </a:r>
                      <a:r>
                        <a:rPr lang="ru-RU" sz="2800" baseline="0" dirty="0" smtClean="0"/>
                        <a:t>  </a:t>
                      </a:r>
                      <a:r>
                        <a:rPr lang="en-US" sz="2800" dirty="0" smtClean="0"/>
                        <a:t>max(s)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Проверка на вхождение </a:t>
                      </a:r>
                      <a:r>
                        <a:rPr lang="ru-RU" sz="1800" dirty="0" smtClean="0"/>
                        <a:t>(</a:t>
                      </a:r>
                      <a:r>
                        <a:rPr lang="en-US" sz="1800" dirty="0" smtClean="0"/>
                        <a:t>True/False)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x in s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Индекс первого</a:t>
                      </a:r>
                      <a:r>
                        <a:rPr lang="ru-RU" sz="2800" baseline="0" dirty="0" smtClean="0"/>
                        <a:t> </a:t>
                      </a:r>
                      <a:r>
                        <a:rPr lang="ru-RU" sz="2800" dirty="0" smtClean="0"/>
                        <a:t>элемента со значением x в последовательности 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(между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ндексами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dirty="0" err="1" smtClean="0">
                          <a:effectLst/>
                        </a:rPr>
                        <a:t>start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1800" dirty="0" err="1" smtClean="0">
                          <a:effectLst/>
                        </a:rPr>
                        <a:t>end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они заданы)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s.index</a:t>
                      </a:r>
                      <a:r>
                        <a:rPr lang="en-US" sz="2800" dirty="0" smtClean="0"/>
                        <a:t>(x[, start[, end]]) --&gt; int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Количество повторений элемента со значением х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s.count</a:t>
                      </a:r>
                      <a:r>
                        <a:rPr lang="en-US" sz="2800" dirty="0" smtClean="0"/>
                        <a:t>(x)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/>
                        <a:t>Сортировка</a:t>
                      </a:r>
                      <a:endParaRPr lang="en-US" sz="28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отсортированный объект в виде списка. Исходный объект при этом не изменяется.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sorted(s, key=None, reverse=False)</a:t>
                      </a:r>
                      <a:endParaRPr lang="ru-RU" sz="2800" dirty="0" smtClean="0"/>
                    </a:p>
                    <a:p>
                      <a:endParaRPr lang="ru-RU" sz="900" dirty="0" smtClean="0"/>
                    </a:p>
                    <a:p>
                      <a:r>
                        <a:rPr lang="ru-RU" sz="2000" dirty="0" err="1" smtClean="0"/>
                        <a:t>key</a:t>
                      </a:r>
                      <a:r>
                        <a:rPr lang="ru-RU" sz="2000" dirty="0" smtClean="0"/>
                        <a:t> – функция сортировки (по умолчанию не учитывается, сортировка осуществляется поэлементно);</a:t>
                      </a:r>
                    </a:p>
                    <a:p>
                      <a:r>
                        <a:rPr lang="ru-RU" sz="2000" dirty="0" err="1" smtClean="0"/>
                        <a:t>reverse</a:t>
                      </a:r>
                      <a:r>
                        <a:rPr lang="ru-RU" sz="2000" dirty="0" smtClean="0"/>
                        <a:t> – если равен </a:t>
                      </a:r>
                      <a:r>
                        <a:rPr lang="ru-RU" sz="2000" dirty="0" err="1" smtClean="0"/>
                        <a:t>True</a:t>
                      </a:r>
                      <a:r>
                        <a:rPr lang="ru-RU" sz="2000" dirty="0" smtClean="0"/>
                        <a:t>, сортировка осуществляется в обратном порядке.</a:t>
                      </a:r>
                      <a:endParaRPr lang="ru-RU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276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списки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97280" y="1963287"/>
            <a:ext cx="1027355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err="1"/>
              <a:t>list</a:t>
            </a:r>
            <a:r>
              <a:rPr lang="ru-RU" sz="3200" b="1" dirty="0"/>
              <a:t> </a:t>
            </a:r>
            <a:r>
              <a:rPr lang="ru-RU" sz="3200" dirty="0"/>
              <a:t>— списки. Тип данных </a:t>
            </a:r>
            <a:r>
              <a:rPr lang="ru-RU" sz="3200" dirty="0" err="1"/>
              <a:t>list</a:t>
            </a:r>
            <a:r>
              <a:rPr lang="ru-RU" sz="3200" dirty="0"/>
              <a:t> </a:t>
            </a:r>
            <a:r>
              <a:rPr lang="ru-RU" sz="3200" dirty="0" smtClean="0"/>
              <a:t>похож на динамические массивы </a:t>
            </a:r>
            <a:r>
              <a:rPr lang="ru-RU" sz="3200" dirty="0"/>
              <a:t>в других языках </a:t>
            </a:r>
            <a:r>
              <a:rPr lang="ru-RU" sz="3200" dirty="0" smtClean="0"/>
              <a:t>программирования, но может хранить различные типы данных:</a:t>
            </a:r>
          </a:p>
          <a:p>
            <a:pPr lvl="0"/>
            <a:r>
              <a:rPr lang="ru-RU" sz="3200" dirty="0"/>
              <a:t>Литерал для списка - </a:t>
            </a:r>
            <a:r>
              <a:rPr lang="ru-RU" sz="3200" dirty="0" smtClean="0"/>
              <a:t>[]</a:t>
            </a:r>
            <a:endParaRPr lang="ru-RU" sz="3200" dirty="0"/>
          </a:p>
          <a:p>
            <a:pPr lvl="0"/>
            <a:r>
              <a:rPr lang="ru-RU" sz="3200" dirty="0"/>
              <a:t>Индексация через </a:t>
            </a:r>
            <a:r>
              <a:rPr lang="ru-RU" sz="3200" dirty="0" smtClean="0"/>
              <a:t>[]</a:t>
            </a:r>
            <a:endParaRPr lang="ru-RU" sz="3200" dirty="0"/>
          </a:p>
          <a:p>
            <a:pPr lvl="0"/>
            <a:r>
              <a:rPr lang="ru-RU" sz="3200" dirty="0"/>
              <a:t>Механизм срезов [:] и </a:t>
            </a:r>
            <a:r>
              <a:rPr lang="ru-RU" sz="3200" dirty="0" smtClean="0"/>
              <a:t>[::]</a:t>
            </a:r>
            <a:endParaRPr lang="ru-RU" sz="3200" dirty="0"/>
          </a:p>
          <a:p>
            <a:endParaRPr lang="en-US" sz="3200" dirty="0" smtClean="0"/>
          </a:p>
          <a:p>
            <a:r>
              <a:rPr lang="en-US" sz="2800" dirty="0" smtClean="0"/>
              <a:t>&gt;&gt;&gt;type </a:t>
            </a:r>
            <a:r>
              <a:rPr lang="en-US" sz="2800" dirty="0"/>
              <a:t>( [1, 2, 3] )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</a:t>
            </a:r>
            <a:r>
              <a:rPr lang="en-US" sz="2800" dirty="0" smtClean="0">
                <a:solidFill>
                  <a:srgbClr val="3659BA"/>
                </a:solidFill>
              </a:rPr>
              <a:t>&lt;class </a:t>
            </a:r>
            <a:r>
              <a:rPr lang="en-US" sz="2800" dirty="0">
                <a:solidFill>
                  <a:srgbClr val="3659BA"/>
                </a:solidFill>
              </a:rPr>
              <a:t>'list'&gt;</a:t>
            </a:r>
            <a:endParaRPr lang="ru-RU" sz="2800" dirty="0">
              <a:solidFill>
                <a:srgbClr val="3659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19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5463" y="133350"/>
            <a:ext cx="10466387" cy="799247"/>
          </a:xfrm>
        </p:spPr>
        <p:txBody>
          <a:bodyPr/>
          <a:lstStyle/>
          <a:p>
            <a:r>
              <a:rPr lang="ru-RU" dirty="0" smtClean="0"/>
              <a:t>Списки -</a:t>
            </a:r>
            <a:r>
              <a:rPr lang="en-US" dirty="0" smtClean="0"/>
              <a:t> </a:t>
            </a:r>
            <a:r>
              <a:rPr lang="ru-RU" dirty="0" smtClean="0"/>
              <a:t>операции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4144340"/>
              </p:ext>
            </p:extLst>
          </p:nvPr>
        </p:nvGraphicFramePr>
        <p:xfrm>
          <a:off x="266701" y="988894"/>
          <a:ext cx="11353799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6549"/>
                <a:gridCol w="4667250"/>
              </a:tblGrid>
              <a:tr h="0">
                <a:tc>
                  <a:txBody>
                    <a:bodyPr/>
                    <a:lstStyle/>
                    <a:p>
                      <a:endParaRPr lang="ru-RU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Добавляет элемент x в конец списка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s.append</a:t>
                      </a:r>
                      <a:r>
                        <a:rPr lang="en-US" sz="2800" dirty="0" smtClean="0"/>
                        <a:t>(x)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Добавляет в конец списка все элементы коллекции m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s.extend</a:t>
                      </a:r>
                      <a:r>
                        <a:rPr lang="en-US" sz="2800" dirty="0" smtClean="0"/>
                        <a:t>(m)</a:t>
                      </a:r>
                    </a:p>
                    <a:p>
                      <a:r>
                        <a:rPr lang="en-US" sz="2800" dirty="0" err="1" smtClean="0"/>
                        <a:t>lst</a:t>
                      </a:r>
                      <a:r>
                        <a:rPr lang="en-US" sz="2800" dirty="0" smtClean="0"/>
                        <a:t> += m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Вставляет элемент х в список   в позицию i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s.insert</a:t>
                      </a:r>
                      <a:r>
                        <a:rPr lang="en-US" sz="2800" dirty="0" smtClean="0"/>
                        <a:t>(</a:t>
                      </a:r>
                      <a:r>
                        <a:rPr lang="en-US" sz="2800" dirty="0" err="1" smtClean="0"/>
                        <a:t>i</a:t>
                      </a:r>
                      <a:r>
                        <a:rPr lang="en-US" sz="2800" dirty="0" smtClean="0"/>
                        <a:t>, x)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Удаляет из списка первый элемент со значением x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s.remove</a:t>
                      </a:r>
                      <a:r>
                        <a:rPr lang="en-US" sz="2800" dirty="0" smtClean="0"/>
                        <a:t>(x)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/>
                        <a:t>Возвращает последний или i-й элемент, удаляя его из последовательности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s.pop</a:t>
                      </a:r>
                      <a:r>
                        <a:rPr lang="en-US" sz="2800" dirty="0" smtClean="0"/>
                        <a:t>([</a:t>
                      </a:r>
                      <a:r>
                        <a:rPr lang="en-US" sz="2800" dirty="0" err="1" smtClean="0"/>
                        <a:t>i</a:t>
                      </a:r>
                      <a:r>
                        <a:rPr lang="en-US" sz="2800" dirty="0" smtClean="0"/>
                        <a:t>])</a:t>
                      </a:r>
                      <a:endParaRPr lang="ru-RU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84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5463" y="133350"/>
            <a:ext cx="10466387" cy="799247"/>
          </a:xfrm>
        </p:spPr>
        <p:txBody>
          <a:bodyPr/>
          <a:lstStyle/>
          <a:p>
            <a:r>
              <a:rPr lang="ru-RU" dirty="0" smtClean="0"/>
              <a:t>Списки -</a:t>
            </a:r>
            <a:r>
              <a:rPr lang="en-US" dirty="0" smtClean="0"/>
              <a:t> </a:t>
            </a:r>
            <a:r>
              <a:rPr lang="ru-RU" dirty="0" smtClean="0"/>
              <a:t>операции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8840294"/>
              </p:ext>
            </p:extLst>
          </p:nvPr>
        </p:nvGraphicFramePr>
        <p:xfrm>
          <a:off x="133351" y="932597"/>
          <a:ext cx="11925299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2099"/>
                <a:gridCol w="6553200"/>
              </a:tblGrid>
              <a:tr h="0">
                <a:tc>
                  <a:txBody>
                    <a:bodyPr/>
                    <a:lstStyle/>
                    <a:p>
                      <a:endParaRPr lang="ru-RU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Удаляет из списка все элементы (очищает список).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s.clear</a:t>
                      </a:r>
                      <a:r>
                        <a:rPr lang="en-US" sz="2800" dirty="0" smtClean="0"/>
                        <a:t>()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Выполняет сортировку списка. Отличается от функции </a:t>
                      </a:r>
                      <a:r>
                        <a:rPr lang="ru-RU" sz="2800" dirty="0" err="1" smtClean="0"/>
                        <a:t>sorted</a:t>
                      </a:r>
                      <a:r>
                        <a:rPr lang="ru-RU" sz="2800" dirty="0" smtClean="0"/>
                        <a:t>() тем, что сортирует исходный объект, а не возвращает новый.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s.sort</a:t>
                      </a:r>
                      <a:r>
                        <a:rPr lang="en-US" sz="2800" dirty="0" smtClean="0"/>
                        <a:t>(</a:t>
                      </a:r>
                      <a:r>
                        <a:rPr lang="en-US" sz="2800" dirty="0" err="1" smtClean="0"/>
                        <a:t>lst</a:t>
                      </a:r>
                      <a:r>
                        <a:rPr lang="en-US" sz="2800" dirty="0" smtClean="0"/>
                        <a:t>, key=None, reverse=None)</a:t>
                      </a:r>
                      <a:endParaRPr lang="ru-RU" sz="2800" dirty="0" smtClean="0"/>
                    </a:p>
                    <a:p>
                      <a:r>
                        <a:rPr lang="ru-RU" sz="2800" dirty="0" smtClean="0"/>
                        <a:t>Где </a:t>
                      </a:r>
                      <a:r>
                        <a:rPr lang="ru-RU" sz="2800" dirty="0" err="1" smtClean="0"/>
                        <a:t>key</a:t>
                      </a:r>
                      <a:r>
                        <a:rPr lang="ru-RU" sz="2800" dirty="0" smtClean="0"/>
                        <a:t> – функция сортировки (по умолчанию не учитывается, сортировка осуществляется поэлементно);</a:t>
                      </a:r>
                    </a:p>
                    <a:p>
                      <a:r>
                        <a:rPr lang="ru-RU" sz="2800" dirty="0" err="1" smtClean="0"/>
                        <a:t>reverse</a:t>
                      </a:r>
                      <a:r>
                        <a:rPr lang="ru-RU" sz="2800" dirty="0" smtClean="0"/>
                        <a:t> – если равен </a:t>
                      </a:r>
                      <a:r>
                        <a:rPr lang="ru-RU" sz="2800" dirty="0" err="1" smtClean="0"/>
                        <a:t>True</a:t>
                      </a:r>
                      <a:r>
                        <a:rPr lang="ru-RU" sz="2800" dirty="0" smtClean="0"/>
                        <a:t>, сортировка осуществляется в обратном порядке.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Переворачивает элементы списка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s.reverse</a:t>
                      </a:r>
                      <a:r>
                        <a:rPr lang="en-US" sz="2800" dirty="0" smtClean="0"/>
                        <a:t>()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Удаляет из списка элемент с индексом i (или несколько элементов, если задан индекс j).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del </a:t>
                      </a:r>
                      <a:r>
                        <a:rPr lang="en-US" sz="2800" dirty="0" err="1" smtClean="0"/>
                        <a:t>lst</a:t>
                      </a:r>
                      <a:r>
                        <a:rPr lang="en-US" sz="2800" dirty="0" smtClean="0"/>
                        <a:t>[</a:t>
                      </a:r>
                      <a:r>
                        <a:rPr lang="en-US" sz="2800" dirty="0" err="1" smtClean="0"/>
                        <a:t>i</a:t>
                      </a:r>
                      <a:r>
                        <a:rPr lang="en-US" sz="2800" dirty="0" smtClean="0"/>
                        <a:t>[:j]]</a:t>
                      </a:r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32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err="1"/>
              <a:t>Python</a:t>
            </a:r>
            <a:r>
              <a:rPr lang="ru-RU" sz="3200" dirty="0"/>
              <a:t> — язык с динамической типизацией. </a:t>
            </a:r>
            <a:endParaRPr lang="en-US" sz="3200" dirty="0" smtClean="0"/>
          </a:p>
          <a:p>
            <a:r>
              <a:rPr lang="en-US" sz="3200" dirty="0"/>
              <a:t>O</a:t>
            </a:r>
            <a:r>
              <a:rPr lang="ru-RU" sz="3200" dirty="0" smtClean="0"/>
              <a:t>дна </a:t>
            </a:r>
            <a:r>
              <a:rPr lang="ru-RU" sz="3200" dirty="0"/>
              <a:t>и та же переменная, при многократной инициализации, может </a:t>
            </a:r>
            <a:r>
              <a:rPr lang="ru-RU" sz="3200" dirty="0" smtClean="0"/>
              <a:t>представлять </a:t>
            </a:r>
            <a:r>
              <a:rPr lang="ru-RU" sz="3200" dirty="0"/>
              <a:t>объекты разных типов: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44" y="4081967"/>
            <a:ext cx="2943503" cy="178712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5757" y="4081967"/>
            <a:ext cx="3044395" cy="163751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8162" y="4081966"/>
            <a:ext cx="3284452" cy="178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2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5463" y="133350"/>
            <a:ext cx="10466387" cy="799247"/>
          </a:xfrm>
        </p:spPr>
        <p:txBody>
          <a:bodyPr/>
          <a:lstStyle/>
          <a:p>
            <a:r>
              <a:rPr lang="ru-RU" dirty="0" smtClean="0"/>
              <a:t>Списки -</a:t>
            </a:r>
            <a:r>
              <a:rPr lang="en-US" dirty="0" smtClean="0"/>
              <a:t> </a:t>
            </a:r>
            <a:r>
              <a:rPr lang="ru-RU" dirty="0" smtClean="0"/>
              <a:t>операции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3992596"/>
              </p:ext>
            </p:extLst>
          </p:nvPr>
        </p:nvGraphicFramePr>
        <p:xfrm>
          <a:off x="133351" y="932597"/>
          <a:ext cx="11925299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2099"/>
                <a:gridCol w="6553200"/>
              </a:tblGrid>
              <a:tr h="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итератор, который объединяет элементы из нескольких источников данных. Эта функция работает со списками, кортежами, множествами и словарями для создания списков или кортежей, включающих все эти данные.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zip(s1, s2)</a:t>
                      </a:r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1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списки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89781"/>
            <a:ext cx="6432055" cy="341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67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списки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08034"/>
            <a:ext cx="6499933" cy="294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4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списки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b="41371"/>
          <a:stretch/>
        </p:blipFill>
        <p:spPr>
          <a:xfrm>
            <a:off x="-140134" y="2228850"/>
            <a:ext cx="7516452" cy="400889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59072"/>
          <a:stretch/>
        </p:blipFill>
        <p:spPr>
          <a:xfrm>
            <a:off x="4781550" y="3478677"/>
            <a:ext cx="7410450" cy="275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5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списки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37360"/>
            <a:ext cx="5951220" cy="452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23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списки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4945"/>
            <a:ext cx="7934741" cy="3344223"/>
          </a:xfrm>
          <a:prstGeom prst="rect">
            <a:avLst/>
          </a:prstGeom>
        </p:spPr>
      </p:pic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849" y="1894945"/>
            <a:ext cx="3829151" cy="136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8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списки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05196"/>
            <a:ext cx="7394349" cy="368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24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списки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70710"/>
            <a:ext cx="9497967" cy="439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2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списки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37360"/>
            <a:ext cx="5646420" cy="469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39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25021"/>
          </a:xfrm>
        </p:spPr>
        <p:txBody>
          <a:bodyPr/>
          <a:lstStyle/>
          <a:p>
            <a:r>
              <a:rPr lang="ru-RU" dirty="0" smtClean="0"/>
              <a:t>Типы данных - списки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b="46028"/>
          <a:stretch/>
        </p:blipFill>
        <p:spPr>
          <a:xfrm>
            <a:off x="318915" y="1111624"/>
            <a:ext cx="7375426" cy="4469492"/>
          </a:xfrm>
          <a:prstGeom prst="rect">
            <a:avLst/>
          </a:prstGeom>
        </p:spPr>
      </p:pic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577" y="1629071"/>
            <a:ext cx="5514680" cy="41407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1247" y="2905146"/>
            <a:ext cx="6444386" cy="44877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4488" y="5490586"/>
            <a:ext cx="8479705" cy="52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1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классификация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703070"/>
            <a:ext cx="10058400" cy="4568190"/>
          </a:xfrm>
        </p:spPr>
        <p:txBody>
          <a:bodyPr>
            <a:noAutofit/>
          </a:bodyPr>
          <a:lstStyle/>
          <a:p>
            <a:r>
              <a:rPr lang="ru-RU" sz="2800" b="1" dirty="0"/>
              <a:t>Скалярные (неделимые</a:t>
            </a:r>
            <a:r>
              <a:rPr lang="ru-RU" sz="2800" b="1" dirty="0" smtClean="0"/>
              <a:t>):</a:t>
            </a:r>
            <a:endParaRPr lang="ru-RU" sz="2800" b="1" dirty="0"/>
          </a:p>
          <a:p>
            <a:pPr marL="90488" indent="366713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600" dirty="0" smtClean="0"/>
              <a:t>Числа </a:t>
            </a:r>
            <a:r>
              <a:rPr lang="ru-RU" sz="2600" dirty="0"/>
              <a:t>(целое, вещественное).</a:t>
            </a:r>
          </a:p>
          <a:p>
            <a:pPr marL="90488" indent="366713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600" dirty="0" smtClean="0"/>
              <a:t>Логический </a:t>
            </a:r>
            <a:r>
              <a:rPr lang="ru-RU" sz="2600" dirty="0"/>
              <a:t>тип.</a:t>
            </a:r>
          </a:p>
          <a:p>
            <a:pPr marL="90488" indent="366713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600" dirty="0" smtClean="0"/>
              <a:t>NoneType</a:t>
            </a:r>
            <a:r>
              <a:rPr lang="ru-RU" sz="2600" dirty="0"/>
              <a:t>.</a:t>
            </a:r>
          </a:p>
          <a:p>
            <a:endParaRPr lang="ru-RU" sz="800" dirty="0"/>
          </a:p>
          <a:p>
            <a:r>
              <a:rPr lang="ru-RU" sz="2800" b="1" dirty="0"/>
              <a:t>Структурированные (составные) / </a:t>
            </a:r>
            <a:r>
              <a:rPr lang="ru-RU" sz="2800" b="1" dirty="0" smtClean="0"/>
              <a:t>коллекции:</a:t>
            </a:r>
            <a:endParaRPr lang="ru-RU" sz="2800" b="1" dirty="0"/>
          </a:p>
          <a:p>
            <a:pPr marL="90488" indent="366713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600" dirty="0"/>
              <a:t>Последовательности: строка, список, кортеж, числовой </a:t>
            </a:r>
            <a:r>
              <a:rPr lang="ru-RU" sz="2600" dirty="0" smtClean="0"/>
              <a:t>диапазон, </a:t>
            </a:r>
            <a:r>
              <a:rPr lang="ru-RU" sz="2600" dirty="0" err="1"/>
              <a:t>bytes</a:t>
            </a:r>
            <a:r>
              <a:rPr lang="ru-RU" sz="2600" dirty="0"/>
              <a:t> и </a:t>
            </a:r>
            <a:r>
              <a:rPr lang="ru-RU" sz="2600" dirty="0" err="1"/>
              <a:t>bytearray</a:t>
            </a:r>
            <a:r>
              <a:rPr lang="ru-RU" sz="2600" dirty="0" smtClean="0"/>
              <a:t>.</a:t>
            </a:r>
            <a:endParaRPr lang="ru-RU" sz="2600" dirty="0"/>
          </a:p>
          <a:p>
            <a:pPr marL="90488" indent="366713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600" dirty="0"/>
              <a:t>Отображения: словарь.</a:t>
            </a:r>
          </a:p>
          <a:p>
            <a:pPr marL="90488" indent="366713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600" dirty="0" smtClean="0"/>
              <a:t>Множества.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409224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25021"/>
          </a:xfrm>
        </p:spPr>
        <p:txBody>
          <a:bodyPr/>
          <a:lstStyle/>
          <a:p>
            <a:r>
              <a:rPr lang="ru-RU" dirty="0" smtClean="0"/>
              <a:t>Типы данных - списки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59382"/>
          <a:stretch/>
        </p:blipFill>
        <p:spPr>
          <a:xfrm>
            <a:off x="253418" y="1983279"/>
            <a:ext cx="6258277" cy="28541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903" y="2589554"/>
            <a:ext cx="9115594" cy="38114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7341" y="5164558"/>
            <a:ext cx="12289341" cy="72189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036" y="6097937"/>
            <a:ext cx="11895524" cy="49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8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списки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04" y="1737360"/>
            <a:ext cx="3035814" cy="489739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377" y="2666317"/>
            <a:ext cx="6887754" cy="396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3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списки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57928"/>
            <a:ext cx="6492058" cy="182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43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списки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27034"/>
            <a:ext cx="6217920" cy="373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4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списки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34627"/>
            <a:ext cx="7530586" cy="272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27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списки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948551"/>
            <a:ext cx="4478767" cy="430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9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списки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038240"/>
            <a:ext cx="10271458" cy="346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7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списки</a:t>
            </a:r>
            <a:endParaRPr lang="ru-RU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39" y="2009719"/>
            <a:ext cx="11039411" cy="2181281"/>
          </a:xfrm>
          <a:prstGeom prst="rect">
            <a:avLst/>
          </a:prstGeom>
        </p:spPr>
      </p:pic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39" y="4711009"/>
            <a:ext cx="5284470" cy="89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12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6484620" cy="856397"/>
          </a:xfrm>
        </p:spPr>
        <p:txBody>
          <a:bodyPr/>
          <a:lstStyle/>
          <a:p>
            <a:r>
              <a:rPr lang="ru-RU" dirty="0" smtClean="0"/>
              <a:t>Типы данных - списки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12263722" cy="306593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67" y="4208930"/>
            <a:ext cx="1466626" cy="205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9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списки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69" y="2026024"/>
            <a:ext cx="10465969" cy="437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классификация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346960"/>
            <a:ext cx="10058400" cy="188214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3200" dirty="0" smtClean="0"/>
              <a:t>  Изменяемые (</a:t>
            </a:r>
            <a:r>
              <a:rPr lang="en-US" sz="3200" dirty="0"/>
              <a:t>Mutable</a:t>
            </a:r>
            <a:r>
              <a:rPr lang="ru-RU" sz="3200" dirty="0" smtClean="0"/>
              <a:t>)</a:t>
            </a:r>
            <a:endParaRPr lang="ru-RU" sz="3200" dirty="0"/>
          </a:p>
          <a:p>
            <a:pPr>
              <a:buFont typeface="Arial" panose="020B0604020202020204" pitchFamily="34" charset="0"/>
              <a:buChar char="•"/>
            </a:pPr>
            <a:endParaRPr lang="ru-RU" sz="8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 smtClean="0"/>
              <a:t>  Неизменяемые(</a:t>
            </a:r>
            <a:r>
              <a:rPr lang="en-US" sz="3200" dirty="0" smtClean="0"/>
              <a:t>Immutable</a:t>
            </a:r>
            <a:r>
              <a:rPr lang="ru-RU" sz="3200" dirty="0" smtClean="0"/>
              <a:t>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4613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списки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791589"/>
            <a:ext cx="6085973" cy="271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списки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2442526"/>
            <a:ext cx="6902495" cy="284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1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списки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47" y="1725934"/>
            <a:ext cx="7710998" cy="275642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50" y="5145417"/>
            <a:ext cx="12002650" cy="104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39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списки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13584" y="2148398"/>
            <a:ext cx="11245386" cy="41549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zip two</a:t>
            </a:r>
            <a:endParaRPr lang="ru-RU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employee_numbers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[2, 9, 18, 28]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employee_names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["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Дима", "Марина", "Андрей", "Никита"]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создание нового массива кортежей, объединив списки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zipped_values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zip(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employee_names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employee_numbers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# zip</a:t>
            </a:r>
            <a:endParaRPr lang="ru-RU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конвертация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zip 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 список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zipped_list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list(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zipped_values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# list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zipped_list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[('Дима', 2), ('Марина', 9), ('Андрей', 18), ('Никита', 28)]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56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26372"/>
            <a:ext cx="10058400" cy="913547"/>
          </a:xfrm>
        </p:spPr>
        <p:txBody>
          <a:bodyPr/>
          <a:lstStyle/>
          <a:p>
            <a:r>
              <a:rPr lang="ru-RU" dirty="0" smtClean="0"/>
              <a:t>Типы данных - списки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78985" y="1957898"/>
            <a:ext cx="10876695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zip three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employee_numbers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[2, 9, 18, 28]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employee_names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["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Дима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Марина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Андрей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Никита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name, number in zip(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employee_names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employee_numbers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print(name, number)</a:t>
            </a:r>
          </a:p>
          <a:p>
            <a:endParaRPr lang="ru-RU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826054"/>
            <a:ext cx="1735761" cy="146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0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списки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2167448"/>
            <a:ext cx="1219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unzip</a:t>
            </a:r>
            <a:endParaRPr lang="ru-RU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employees_zipped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[('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Дима', 2), ('Марина', 9), ('Андрей', 18), ('Никита', 28)]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employee_names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employee_numbers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zip(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employees_zipped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employee_names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employee_numbers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'Дима', 'Марина', 'Андрей', 'Никита')</a:t>
            </a: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(2, 9, 18, 28)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06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списки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266084" y="2053148"/>
            <a:ext cx="5161991" cy="41549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zip - one argument</a:t>
            </a:r>
          </a:p>
          <a:p>
            <a:r>
              <a:rPr 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zip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])))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1,), (2,), (3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,)]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zip - no argument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zipped_object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zip()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print(list(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zipped_object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54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r>
              <a:rPr lang="en-US" dirty="0" smtClean="0"/>
              <a:t> – </a:t>
            </a:r>
            <a:r>
              <a:rPr lang="ru-RU" dirty="0" smtClean="0"/>
              <a:t>строки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97280" y="1963287"/>
            <a:ext cx="1027355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/>
              <a:t>str</a:t>
            </a:r>
            <a:r>
              <a:rPr lang="en-US" sz="3200" b="1" dirty="0"/>
              <a:t> </a:t>
            </a:r>
            <a:r>
              <a:rPr lang="en-US" sz="3200" dirty="0"/>
              <a:t>— </a:t>
            </a:r>
            <a:r>
              <a:rPr lang="ru-RU" sz="3200" dirty="0"/>
              <a:t>упорядоченная неизменяемая последовательность </a:t>
            </a:r>
            <a:r>
              <a:rPr lang="ru-RU" sz="3200" dirty="0" smtClean="0"/>
              <a:t>символов </a:t>
            </a:r>
            <a:r>
              <a:rPr lang="en-US" sz="3200" dirty="0" smtClean="0"/>
              <a:t>Unicode</a:t>
            </a:r>
            <a:endParaRPr lang="ru-RU" sz="3200" dirty="0" smtClean="0"/>
          </a:p>
          <a:p>
            <a:r>
              <a:rPr lang="ru-RU" sz="3200" dirty="0" smtClean="0"/>
              <a:t>Строку можно указать с использованием одинарных или двойных кавычек.</a:t>
            </a:r>
          </a:p>
          <a:p>
            <a:r>
              <a:rPr lang="ru-RU" sz="3200" dirty="0" smtClean="0"/>
              <a:t>Многострочные строки – тройные кавычки (двойные или одинарные)</a:t>
            </a:r>
            <a:endParaRPr lang="en-US" sz="3200" dirty="0" smtClean="0"/>
          </a:p>
          <a:p>
            <a:endParaRPr lang="ru-RU" sz="3200" dirty="0"/>
          </a:p>
          <a:p>
            <a:r>
              <a:rPr lang="en-US" sz="2800" dirty="0" smtClean="0"/>
              <a:t>&gt;&gt;&gt;type </a:t>
            </a:r>
            <a:r>
              <a:rPr lang="en-US" sz="2800" dirty="0"/>
              <a:t>("</a:t>
            </a:r>
            <a:r>
              <a:rPr lang="ru-RU" sz="2800" dirty="0"/>
              <a:t>Строка")</a:t>
            </a:r>
          </a:p>
          <a:p>
            <a:r>
              <a:rPr lang="en-US" sz="2800" dirty="0" smtClean="0"/>
              <a:t>      </a:t>
            </a:r>
            <a:r>
              <a:rPr lang="en-US" sz="2800" dirty="0" smtClean="0">
                <a:solidFill>
                  <a:srgbClr val="3659BA"/>
                </a:solidFill>
              </a:rPr>
              <a:t>&lt;</a:t>
            </a:r>
            <a:r>
              <a:rPr lang="en-US" sz="2800" dirty="0">
                <a:solidFill>
                  <a:srgbClr val="3659BA"/>
                </a:solidFill>
              </a:rPr>
              <a:t>class '</a:t>
            </a:r>
            <a:r>
              <a:rPr lang="en-US" sz="2800" dirty="0" err="1">
                <a:solidFill>
                  <a:srgbClr val="3659BA"/>
                </a:solidFill>
              </a:rPr>
              <a:t>str</a:t>
            </a:r>
            <a:r>
              <a:rPr lang="en-US" sz="2800" dirty="0">
                <a:solidFill>
                  <a:srgbClr val="3659BA"/>
                </a:solidFill>
              </a:rPr>
              <a:t>'&gt;</a:t>
            </a:r>
            <a:endParaRPr lang="ru-RU" sz="2800" dirty="0">
              <a:solidFill>
                <a:srgbClr val="3659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92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r>
              <a:rPr lang="en-US" dirty="0" smtClean="0"/>
              <a:t> – </a:t>
            </a:r>
            <a:r>
              <a:rPr lang="ru-RU" dirty="0" smtClean="0"/>
              <a:t>строки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15153" y="1963287"/>
            <a:ext cx="1179755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r"..." - </a:t>
            </a:r>
            <a:r>
              <a:rPr lang="ru-RU" sz="2800" dirty="0" err="1"/>
              <a:t>raw</a:t>
            </a:r>
            <a:r>
              <a:rPr lang="ru-RU" sz="2800" dirty="0"/>
              <a:t> </a:t>
            </a:r>
            <a:r>
              <a:rPr lang="ru-RU" sz="2800" dirty="0" err="1"/>
              <a:t>string</a:t>
            </a:r>
            <a:r>
              <a:rPr lang="ru-RU" sz="2800" dirty="0"/>
              <a:t>, символ '\' не интерпретируется в таких литералах.</a:t>
            </a:r>
          </a:p>
          <a:p>
            <a:pPr marL="457200" lvl="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В </a:t>
            </a:r>
            <a:r>
              <a:rPr lang="ru-RU" sz="2800" dirty="0" err="1"/>
              <a:t>Python</a:t>
            </a:r>
            <a:r>
              <a:rPr lang="ru-RU" sz="2800" dirty="0"/>
              <a:t> строки неизменяемые (</a:t>
            </a:r>
            <a:r>
              <a:rPr lang="ru-RU" sz="2800" dirty="0" err="1"/>
              <a:t>immutable</a:t>
            </a:r>
            <a:r>
              <a:rPr lang="ru-RU" sz="2800" dirty="0"/>
              <a:t>) - при изменении значения (например, одной буквы) создаётся новый объект. </a:t>
            </a:r>
          </a:p>
          <a:p>
            <a:pPr marL="457200" lvl="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Надо учитывать при большом количестве изменяющих операций над строками в программами и оптимизировать при необходимости. </a:t>
            </a:r>
          </a:p>
          <a:p>
            <a:pPr marL="457200" lvl="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Способы форматирования: </a:t>
            </a:r>
          </a:p>
          <a:p>
            <a:pPr marL="914400" lvl="1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ru-RU" sz="2800" dirty="0"/>
              <a:t>старый через % </a:t>
            </a:r>
          </a:p>
          <a:p>
            <a:pPr marL="914400" lvl="1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ru-RU" sz="2800" dirty="0"/>
              <a:t>современный через .</a:t>
            </a:r>
            <a:r>
              <a:rPr lang="ru-RU" sz="2800" dirty="0" err="1"/>
              <a:t>format</a:t>
            </a:r>
            <a:endParaRPr lang="ru-RU" sz="2800" dirty="0"/>
          </a:p>
          <a:p>
            <a:pPr marL="914400" lvl="1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ru-RU" sz="2800" dirty="0"/>
              <a:t>интерполяция строк, f - строки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126480" y="49624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750"/>
              </a:spcAft>
            </a:pPr>
            <a:r>
              <a:rPr lang="ru-RU" dirty="0">
                <a:solidFill>
                  <a:srgbClr val="182026"/>
                </a:solidFill>
                <a:latin typeface="var(--jp-content-font-family)"/>
                <a:ea typeface="Times New Roman" panose="02020603050405020304" pitchFamily="18" charset="0"/>
                <a:cs typeface="Segoe UI" panose="020B0502040204020203" pitchFamily="34" charset="0"/>
              </a:rPr>
              <a:t>Описание синтаксиса и более сложных примеров форматирования: </a:t>
            </a:r>
            <a:r>
              <a:rPr lang="ru-RU" dirty="0">
                <a:solidFill>
                  <a:srgbClr val="182026"/>
                </a:solidFill>
                <a:latin typeface="var(--jp-content-font-family)"/>
                <a:ea typeface="Times New Roman" panose="02020603050405020304" pitchFamily="18" charset="0"/>
                <a:cs typeface="Segoe UI" panose="020B0502040204020203" pitchFamily="34" charset="0"/>
                <a:hlinkClick r:id="rId3"/>
              </a:rPr>
              <a:t>https://docs.python.org/3/library/string.html#format-string-syntax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3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r>
              <a:rPr lang="en-US" dirty="0" smtClean="0"/>
              <a:t> – </a:t>
            </a:r>
            <a:r>
              <a:rPr lang="ru-RU" dirty="0" smtClean="0"/>
              <a:t>строки</a:t>
            </a:r>
            <a:endParaRPr lang="ru-RU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2090229"/>
            <a:ext cx="8153400" cy="384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40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97280" y="2249037"/>
            <a:ext cx="102735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К </a:t>
            </a:r>
            <a:r>
              <a:rPr lang="ru-RU" sz="3200" dirty="0"/>
              <a:t>изменяемым типам </a:t>
            </a:r>
            <a:r>
              <a:rPr lang="ru-RU" sz="3200" dirty="0" smtClean="0"/>
              <a:t>относятся </a:t>
            </a:r>
            <a:r>
              <a:rPr lang="en-US" sz="3200" i="1" dirty="0"/>
              <a:t>list, </a:t>
            </a:r>
            <a:r>
              <a:rPr lang="en-US" sz="3200" i="1" dirty="0" err="1"/>
              <a:t>dict</a:t>
            </a:r>
            <a:r>
              <a:rPr lang="en-US" sz="3200" i="1" dirty="0"/>
              <a:t>, set, </a:t>
            </a:r>
            <a:r>
              <a:rPr lang="en-US" sz="3200" i="1" dirty="0" err="1" smtClean="0"/>
              <a:t>bytearray</a:t>
            </a:r>
            <a:r>
              <a:rPr lang="ru-RU" sz="3200" b="1" dirty="0" smtClean="0"/>
              <a:t>. </a:t>
            </a:r>
          </a:p>
          <a:p>
            <a:r>
              <a:rPr lang="ru-RU" sz="3200" dirty="0" smtClean="0"/>
              <a:t>Пример </a:t>
            </a:r>
            <a:r>
              <a:rPr lang="ru-RU" sz="3200" dirty="0"/>
              <a:t>изменения элемента списка: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850" y="4003482"/>
            <a:ext cx="3473840" cy="169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54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</a:t>
            </a:r>
            <a:r>
              <a:rPr lang="ru-RU" dirty="0"/>
              <a:t>строки</a:t>
            </a:r>
          </a:p>
        </p:txBody>
      </p:sp>
      <p:graphicFrame>
        <p:nvGraphicFramePr>
          <p:cNvPr id="5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7467993"/>
              </p:ext>
            </p:extLst>
          </p:nvPr>
        </p:nvGraphicFramePr>
        <p:xfrm>
          <a:off x="268605" y="1737360"/>
          <a:ext cx="11715749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9745"/>
                <a:gridCol w="2326004"/>
              </a:tblGrid>
              <a:tr h="0">
                <a:tc>
                  <a:txBody>
                    <a:bodyPr/>
                    <a:lstStyle/>
                    <a:p>
                      <a:endParaRPr lang="ru-RU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Возвращает символ </a:t>
                      </a:r>
                      <a:r>
                        <a:rPr lang="en-US" sz="2800" dirty="0" smtClean="0"/>
                        <a:t> c </a:t>
                      </a:r>
                      <a:r>
                        <a:rPr lang="ru-RU" sz="2800" dirty="0" smtClean="0"/>
                        <a:t>номером </a:t>
                      </a:r>
                      <a:r>
                        <a:rPr lang="en-US" sz="2800" dirty="0" smtClean="0"/>
                        <a:t>N</a:t>
                      </a:r>
                      <a:r>
                        <a:rPr lang="ru-RU" sz="2800" dirty="0" smtClean="0"/>
                        <a:t> из таблицы </a:t>
                      </a:r>
                      <a:r>
                        <a:rPr lang="ru-RU" sz="2800" dirty="0" err="1" smtClean="0"/>
                        <a:t>Unicode</a:t>
                      </a:r>
                      <a:r>
                        <a:rPr lang="ru-RU" sz="2800" dirty="0" smtClean="0"/>
                        <a:t>.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chr</a:t>
                      </a:r>
                      <a:r>
                        <a:rPr lang="en-US" sz="2800" dirty="0" smtClean="0"/>
                        <a:t>(N)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Возвращает номер символа c из таблицы </a:t>
                      </a:r>
                      <a:r>
                        <a:rPr lang="ru-RU" sz="2800" dirty="0" err="1" smtClean="0"/>
                        <a:t>Unicode</a:t>
                      </a:r>
                      <a:r>
                        <a:rPr lang="ru-RU" sz="2800" dirty="0" smtClean="0"/>
                        <a:t>.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ord</a:t>
                      </a:r>
                      <a:r>
                        <a:rPr lang="en-US" sz="2800" dirty="0" smtClean="0"/>
                        <a:t>(c)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/>
                        <a:t>Возвращает копию строки в верхнем регистре.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 smtClean="0"/>
                        <a:t>s.upper</a:t>
                      </a:r>
                      <a:r>
                        <a:rPr lang="en-US" sz="2800" dirty="0" smtClean="0"/>
                        <a:t>()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/>
                        <a:t>Возвращает копию строки в нижнем регистре.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 smtClean="0"/>
                        <a:t>s.lower</a:t>
                      </a:r>
                      <a:r>
                        <a:rPr lang="en-US" sz="2800" dirty="0" smtClean="0"/>
                        <a:t>()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строки с первым символом в верхнем регистре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err="1" smtClean="0"/>
                        <a:t>s.capitalize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строки, в которой первые символы каждого слова преобразованы в верхний регистр, а все остальные - в нижний регистр.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err="1" smtClean="0"/>
                        <a:t>s.title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28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52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</a:t>
            </a:r>
            <a:r>
              <a:rPr lang="ru-RU" dirty="0"/>
              <a:t>строки</a:t>
            </a:r>
          </a:p>
        </p:txBody>
      </p:sp>
      <p:graphicFrame>
        <p:nvGraphicFramePr>
          <p:cNvPr id="5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0085488"/>
              </p:ext>
            </p:extLst>
          </p:nvPr>
        </p:nvGraphicFramePr>
        <p:xfrm>
          <a:off x="268605" y="2232660"/>
          <a:ext cx="11715749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2945"/>
                <a:gridCol w="3392804"/>
              </a:tblGrid>
              <a:tr h="0">
                <a:tc>
                  <a:txBody>
                    <a:bodyPr/>
                    <a:lstStyle/>
                    <a:p>
                      <a:endParaRPr lang="ru-RU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Возвращает число вхождений строки t в строку s (или в срез s[</a:t>
                      </a:r>
                      <a:r>
                        <a:rPr lang="ru-RU" sz="2800" dirty="0" err="1" smtClean="0"/>
                        <a:t>start:end</a:t>
                      </a:r>
                      <a:r>
                        <a:rPr lang="ru-RU" sz="2800" dirty="0" smtClean="0"/>
                        <a:t>]).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s.count</a:t>
                      </a:r>
                      <a:r>
                        <a:rPr lang="en-US" sz="2800" dirty="0" smtClean="0"/>
                        <a:t>(t[, start[, end]])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Возвращает позицию самого первого (крайнего слева) вхождения подстроки t в строку s (или в срез s[</a:t>
                      </a:r>
                      <a:r>
                        <a:rPr lang="ru-RU" sz="2800" dirty="0" err="1" smtClean="0"/>
                        <a:t>start:end</a:t>
                      </a:r>
                      <a:r>
                        <a:rPr lang="ru-RU" sz="2800" dirty="0" smtClean="0"/>
                        <a:t>]); если подстрока t не найдена, возвращается -1.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s.find</a:t>
                      </a:r>
                      <a:r>
                        <a:rPr lang="en-US" sz="2800" dirty="0" smtClean="0"/>
                        <a:t>(t[, start[, end]])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/>
                        <a:t>Аналогично </a:t>
                      </a:r>
                      <a:r>
                        <a:rPr lang="ru-RU" sz="2800" dirty="0" err="1" smtClean="0"/>
                        <a:t>find</a:t>
                      </a:r>
                      <a:r>
                        <a:rPr lang="ru-RU" sz="2800" dirty="0" smtClean="0"/>
                        <a:t>(), но генерируется исключение </a:t>
                      </a:r>
                      <a:r>
                        <a:rPr lang="ru-RU" sz="2800" dirty="0" err="1" smtClean="0"/>
                        <a:t>ValueError</a:t>
                      </a:r>
                      <a:r>
                        <a:rPr lang="ru-RU" sz="2800" dirty="0" smtClean="0"/>
                        <a:t>, если подстрока не найдена.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 smtClean="0"/>
                        <a:t>s.index</a:t>
                      </a:r>
                      <a:r>
                        <a:rPr lang="en-US" sz="2800" dirty="0" smtClean="0"/>
                        <a:t>(t[, start[, end]])</a:t>
                      </a:r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67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</a:t>
            </a:r>
            <a:r>
              <a:rPr lang="ru-RU" dirty="0"/>
              <a:t>строки</a:t>
            </a:r>
          </a:p>
        </p:txBody>
      </p:sp>
      <p:graphicFrame>
        <p:nvGraphicFramePr>
          <p:cNvPr id="5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3009522"/>
              </p:ext>
            </p:extLst>
          </p:nvPr>
        </p:nvGraphicFramePr>
        <p:xfrm>
          <a:off x="268605" y="2194560"/>
          <a:ext cx="11715749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4445"/>
                <a:gridCol w="2821304"/>
              </a:tblGrid>
              <a:tr h="0">
                <a:tc>
                  <a:txBody>
                    <a:bodyPr/>
                    <a:lstStyle/>
                    <a:p>
                      <a:endParaRPr lang="ru-RU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/>
                        <a:t>Возвращает копию строки s, в которой каждое (но не более </a:t>
                      </a:r>
                      <a:r>
                        <a:rPr lang="ru-RU" sz="2800" dirty="0" err="1" smtClean="0"/>
                        <a:t>count</a:t>
                      </a:r>
                      <a:r>
                        <a:rPr lang="ru-RU" sz="2800" dirty="0" smtClean="0"/>
                        <a:t>, если этот аргумент определен) вхождение подстроки </a:t>
                      </a:r>
                      <a:r>
                        <a:rPr lang="ru-RU" sz="2800" dirty="0" err="1" smtClean="0"/>
                        <a:t>old</a:t>
                      </a:r>
                      <a:r>
                        <a:rPr lang="ru-RU" sz="2800" dirty="0" smtClean="0"/>
                        <a:t> замещается подстрокой </a:t>
                      </a:r>
                      <a:r>
                        <a:rPr lang="ru-RU" sz="2800" dirty="0" err="1" smtClean="0"/>
                        <a:t>new</a:t>
                      </a:r>
                      <a:r>
                        <a:rPr lang="ru-RU" sz="2800" dirty="0" smtClean="0"/>
                        <a:t>.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 smtClean="0"/>
                        <a:t>s.replace</a:t>
                      </a:r>
                      <a:r>
                        <a:rPr lang="en-US" sz="2800" dirty="0" smtClean="0"/>
                        <a:t>(old, new[, count])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список строк, разбитых по строке </a:t>
                      </a:r>
                      <a:r>
                        <a:rPr lang="ru-RU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без</a:t>
                      </a:r>
                      <a:r>
                        <a:rPr lang="ru-RU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аргументов – разделитель запятая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err="1" smtClean="0"/>
                        <a:t>s.split</a:t>
                      </a:r>
                      <a:r>
                        <a:rPr lang="en-US" sz="2800" b="0" dirty="0" smtClean="0"/>
                        <a:t>(</a:t>
                      </a:r>
                      <a:r>
                        <a:rPr lang="en-US" sz="2800" b="0" dirty="0" err="1" smtClean="0"/>
                        <a:t>sep</a:t>
                      </a:r>
                      <a:r>
                        <a:rPr lang="en-US" sz="2800" b="0" dirty="0" smtClean="0"/>
                        <a:t>=None, </a:t>
                      </a:r>
                      <a:r>
                        <a:rPr lang="en-US" sz="2800" b="0" dirty="0" err="1" smtClean="0"/>
                        <a:t>maxsplit</a:t>
                      </a:r>
                      <a:r>
                        <a:rPr lang="en-US" sz="2800" b="0" dirty="0" smtClean="0"/>
                        <a:t>=- 1)</a:t>
                      </a:r>
                      <a:endParaRPr lang="ru-RU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разделяет строку справа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налево по указанному разделителю и возвращает список строк</a:t>
                      </a:r>
                      <a:r>
                        <a:rPr lang="ru-RU" sz="2400" dirty="0" smtClean="0"/>
                        <a:t/>
                      </a:r>
                      <a:br>
                        <a:rPr lang="ru-RU" sz="2400" dirty="0" smtClean="0"/>
                      </a:b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err="1" smtClean="0"/>
                        <a:t>s.rsplit</a:t>
                      </a:r>
                      <a:r>
                        <a:rPr lang="en-US" sz="2800" b="0" dirty="0" smtClean="0"/>
                        <a:t>(</a:t>
                      </a:r>
                      <a:r>
                        <a:rPr lang="en-US" sz="2800" b="0" dirty="0" err="1" smtClean="0"/>
                        <a:t>sep</a:t>
                      </a:r>
                      <a:r>
                        <a:rPr lang="en-US" sz="2800" b="0" dirty="0" smtClean="0"/>
                        <a:t>=None, </a:t>
                      </a:r>
                      <a:r>
                        <a:rPr lang="en-US" sz="2800" b="0" dirty="0" err="1" smtClean="0"/>
                        <a:t>maxsplit</a:t>
                      </a:r>
                      <a:r>
                        <a:rPr lang="en-US" sz="2800" b="0" dirty="0" smtClean="0"/>
                        <a:t>=- 1)</a:t>
                      </a:r>
                      <a:endParaRPr lang="ru-RU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строку-«склейку» элементов </a:t>
                      </a:r>
                      <a:r>
                        <a:rPr lang="ru-RU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используя 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 качестве разделителя.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“ * “.join(</a:t>
                      </a:r>
                      <a:r>
                        <a:rPr lang="en-US" sz="2800" b="0" dirty="0" err="1" smtClean="0"/>
                        <a:t>seq</a:t>
                      </a:r>
                      <a:r>
                        <a:rPr lang="en-US" sz="2800" b="0" dirty="0" smtClean="0"/>
                        <a:t>)</a:t>
                      </a:r>
                      <a:endParaRPr lang="ru-RU" sz="28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565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</a:t>
            </a:r>
            <a:r>
              <a:rPr lang="ru-RU" dirty="0"/>
              <a:t>строки</a:t>
            </a:r>
          </a:p>
        </p:txBody>
      </p:sp>
      <p:graphicFrame>
        <p:nvGraphicFramePr>
          <p:cNvPr id="5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7467527"/>
              </p:ext>
            </p:extLst>
          </p:nvPr>
        </p:nvGraphicFramePr>
        <p:xfrm>
          <a:off x="268605" y="1737360"/>
          <a:ext cx="11715749" cy="504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0995"/>
                <a:gridCol w="3754754"/>
              </a:tblGrid>
              <a:tr h="0">
                <a:tc>
                  <a:txBody>
                    <a:bodyPr/>
                    <a:lstStyle/>
                    <a:p>
                      <a:endParaRPr lang="ru-RU" sz="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отформатированную строку по заданному шаблону.</a:t>
                      </a:r>
                    </a:p>
                    <a:p>
                      <a:r>
                        <a:rPr lang="ru-RU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Строка s может содержать фигурные скобки {} (заполнители), указывающие, что их необходимо заменить на какое-либо значение. Заполнитель может содержать индекс или ключевое слово - в противном случае замена будет производится слева направо.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/>
                        <a:t>format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2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r>
                        <a:rPr lang="en-US" sz="2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kwargs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 </a:t>
                      </a:r>
                      <a:r>
                        <a:rPr lang="ru-RU" sz="2800" b="0" dirty="0" err="1" smtClean="0"/>
                        <a:t>True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строка </a:t>
                      </a:r>
                      <a:r>
                        <a:rPr lang="ru-RU" sz="2800" b="0" dirty="0" err="1" smtClean="0"/>
                        <a:t>str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начинается указанным префиксом </a:t>
                      </a:r>
                      <a:r>
                        <a:rPr lang="ru-RU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prefix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 противном случае возвращает </a:t>
                      </a:r>
                      <a:r>
                        <a:rPr lang="ru-RU" sz="2800" b="0" dirty="0" err="1" smtClean="0"/>
                        <a:t>False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s.startswith</a:t>
                      </a:r>
                      <a:r>
                        <a:rPr lang="en-US" sz="2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(‘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prefix’</a:t>
                      </a:r>
                      <a:r>
                        <a:rPr lang="en-US" sz="2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 </a:t>
                      </a:r>
                      <a:endParaRPr lang="ru-RU" sz="2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 </a:t>
                      </a:r>
                      <a:r>
                        <a:rPr lang="ru-RU" sz="2800" b="0" dirty="0" err="1" smtClean="0"/>
                        <a:t>True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строка </a:t>
                      </a:r>
                      <a:r>
                        <a:rPr lang="ru-RU" sz="2800" b="0" dirty="0" err="1" smtClean="0"/>
                        <a:t>str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заканчивается</a:t>
                      </a:r>
                      <a:r>
                        <a:rPr lang="ru-RU" sz="2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указанным префиксом </a:t>
                      </a:r>
                      <a:r>
                        <a:rPr lang="ru-RU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prefix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 противном случае возвращает </a:t>
                      </a:r>
                      <a:r>
                        <a:rPr lang="ru-RU" sz="2800" b="0" dirty="0" err="1" smtClean="0"/>
                        <a:t>False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</a:t>
                      </a:r>
                      <a:r>
                        <a:rPr lang="en-US" sz="2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ru-RU" sz="2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ndswith</a:t>
                      </a:r>
                      <a:r>
                        <a:rPr lang="en-US" sz="2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(‘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prefix’</a:t>
                      </a:r>
                      <a:r>
                        <a:rPr lang="en-US" sz="2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 </a:t>
                      </a:r>
                      <a:endParaRPr lang="ru-RU" sz="28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831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</a:t>
            </a:r>
            <a:r>
              <a:rPr lang="ru-RU" dirty="0"/>
              <a:t>строки</a:t>
            </a:r>
          </a:p>
        </p:txBody>
      </p:sp>
      <p:graphicFrame>
        <p:nvGraphicFramePr>
          <p:cNvPr id="5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1204766"/>
              </p:ext>
            </p:extLst>
          </p:nvPr>
        </p:nvGraphicFramePr>
        <p:xfrm>
          <a:off x="268605" y="1737360"/>
          <a:ext cx="11715749" cy="486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5845"/>
                <a:gridCol w="3049904"/>
              </a:tblGrid>
              <a:tr h="0">
                <a:tc>
                  <a:txBody>
                    <a:bodyPr/>
                    <a:lstStyle/>
                    <a:p>
                      <a:endParaRPr lang="ru-RU" sz="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строки с измененным регистром символов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err="1" smtClean="0"/>
                        <a:t>s.</a:t>
                      </a:r>
                      <a:r>
                        <a:rPr lang="en-US" sz="2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swapcase</a:t>
                      </a:r>
                      <a:r>
                        <a:rPr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dirty="0" smtClean="0"/>
                        <a:t>Выравнивает</a:t>
                      </a:r>
                      <a:r>
                        <a:rPr lang="ru-RU" sz="2800" b="0" baseline="0" dirty="0" smtClean="0"/>
                        <a:t> строку по центру в промежутке из </a:t>
                      </a:r>
                      <a:r>
                        <a:rPr lang="en-US" sz="2800" b="0" baseline="0" dirty="0" smtClean="0"/>
                        <a:t>n </a:t>
                      </a:r>
                      <a:r>
                        <a:rPr lang="ru-RU" sz="2800" b="0" baseline="0" dirty="0" smtClean="0"/>
                        <a:t>пробелов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s.</a:t>
                      </a:r>
                      <a:r>
                        <a:rPr lang="en-US" sz="2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center</a:t>
                      </a:r>
                      <a:r>
                        <a:rPr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(n)</a:t>
                      </a:r>
                      <a:endParaRPr lang="ru-RU" sz="2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dirty="0" smtClean="0"/>
                        <a:t>Выравнивает</a:t>
                      </a:r>
                      <a:r>
                        <a:rPr lang="ru-RU" sz="2800" b="0" baseline="0" dirty="0" smtClean="0"/>
                        <a:t> строку по левому краю в промежутке из </a:t>
                      </a:r>
                      <a:r>
                        <a:rPr lang="en-US" sz="2800" b="0" baseline="0" dirty="0" smtClean="0"/>
                        <a:t>n </a:t>
                      </a:r>
                      <a:r>
                        <a:rPr lang="ru-RU" sz="2800" b="0" baseline="0" dirty="0" smtClean="0"/>
                        <a:t>пробелов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s.ljust</a:t>
                      </a:r>
                      <a:r>
                        <a:rPr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(30)</a:t>
                      </a:r>
                      <a:endParaRPr lang="ru-RU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dirty="0" smtClean="0"/>
                        <a:t>Выравнивает</a:t>
                      </a:r>
                      <a:r>
                        <a:rPr lang="ru-RU" sz="2800" b="0" baseline="0" dirty="0" smtClean="0"/>
                        <a:t> строку по правому краю в промежутке из </a:t>
                      </a:r>
                      <a:r>
                        <a:rPr lang="en-US" sz="2800" b="0" baseline="0" dirty="0" smtClean="0"/>
                        <a:t>n </a:t>
                      </a:r>
                      <a:r>
                        <a:rPr lang="ru-RU" sz="2800" b="0" baseline="0" dirty="0" smtClean="0"/>
                        <a:t>пробелов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s.rjust</a:t>
                      </a:r>
                      <a:r>
                        <a:rPr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(30)</a:t>
                      </a:r>
                      <a:endParaRPr lang="ru-RU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строки 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удаленными</a:t>
                      </a:r>
                      <a:r>
                        <a:rPr lang="ru-RU" sz="2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символами, указанными в скобках 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err="1" smtClean="0"/>
                        <a:t>s.strip</a:t>
                      </a:r>
                      <a:r>
                        <a:rPr lang="en-US" sz="2800" b="0" dirty="0" smtClean="0"/>
                        <a:t>('.')</a:t>
                      </a:r>
                      <a:endParaRPr lang="ru-RU" sz="28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404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</a:t>
            </a:r>
            <a:r>
              <a:rPr lang="ru-RU" dirty="0"/>
              <a:t>строки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330" y="1897140"/>
            <a:ext cx="4230134" cy="434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0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</a:t>
            </a:r>
            <a:r>
              <a:rPr lang="ru-RU" dirty="0"/>
              <a:t>строки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309" y="1972235"/>
            <a:ext cx="4718133" cy="423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9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</a:t>
            </a:r>
            <a:r>
              <a:rPr lang="ru-RU" dirty="0"/>
              <a:t>строки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099266"/>
            <a:ext cx="3295426" cy="414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6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</a:t>
            </a:r>
            <a:r>
              <a:rPr lang="ru-RU" dirty="0"/>
              <a:t>строки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964006"/>
            <a:ext cx="8121696" cy="352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6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</a:t>
            </a:r>
            <a:r>
              <a:rPr lang="ru-RU" dirty="0"/>
              <a:t>строки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3" y="2025970"/>
            <a:ext cx="11802367" cy="165068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676650"/>
            <a:ext cx="4400550" cy="268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9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97280" y="1963287"/>
            <a:ext cx="102735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К неизменяемым типам относятся </a:t>
            </a:r>
            <a:r>
              <a:rPr lang="en-US" sz="3200" i="1" dirty="0"/>
              <a:t>int, float, complex, </a:t>
            </a:r>
            <a:r>
              <a:rPr lang="en-US" sz="3200" i="1" dirty="0" err="1" smtClean="0"/>
              <a:t>str</a:t>
            </a:r>
            <a:r>
              <a:rPr lang="en-US" sz="3200" i="1" dirty="0" smtClean="0"/>
              <a:t>, </a:t>
            </a:r>
            <a:r>
              <a:rPr lang="en-US" sz="3200" i="1" dirty="0"/>
              <a:t>tuple, </a:t>
            </a:r>
            <a:r>
              <a:rPr lang="en-US" sz="3200" i="1" dirty="0" err="1"/>
              <a:t>frozenset</a:t>
            </a:r>
            <a:r>
              <a:rPr lang="en-US" sz="3200" i="1" dirty="0"/>
              <a:t> (</a:t>
            </a:r>
            <a:r>
              <a:rPr lang="ru-RU" sz="3200" i="1" dirty="0"/>
              <a:t>неизменяемая версия </a:t>
            </a:r>
            <a:r>
              <a:rPr lang="en-US" sz="3200" i="1" dirty="0"/>
              <a:t>set), bytes</a:t>
            </a:r>
            <a:r>
              <a:rPr lang="ru-RU" sz="3200" dirty="0" smtClean="0"/>
              <a:t>. </a:t>
            </a:r>
            <a:r>
              <a:rPr lang="ru-RU" sz="3200" dirty="0"/>
              <a:t>Например</a:t>
            </a:r>
            <a:r>
              <a:rPr lang="ru-RU" sz="3200" dirty="0" smtClean="0"/>
              <a:t>, чтобы </a:t>
            </a:r>
            <a:r>
              <a:rPr lang="ru-RU" sz="3200" dirty="0"/>
              <a:t>получить строку из двух других строк, необходимо использовать операцию </a:t>
            </a:r>
            <a:r>
              <a:rPr lang="ru-RU" sz="3200" i="1" dirty="0"/>
              <a:t>конкатенации,</a:t>
            </a:r>
          </a:p>
          <a:p>
            <a:r>
              <a:rPr lang="ru-RU" sz="3200" dirty="0"/>
              <a:t>а ссылку на новый объект присвоить переменной: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517832"/>
            <a:ext cx="4391760" cy="177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6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</a:t>
            </a:r>
            <a:r>
              <a:rPr lang="ru-RU" dirty="0"/>
              <a:t>строки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98699"/>
            <a:ext cx="6648226" cy="434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58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6603"/>
            <a:ext cx="10698480" cy="989747"/>
          </a:xfrm>
        </p:spPr>
        <p:txBody>
          <a:bodyPr/>
          <a:lstStyle/>
          <a:p>
            <a:r>
              <a:rPr lang="ru-RU" dirty="0" smtClean="0"/>
              <a:t>Типы данных – строки</a:t>
            </a:r>
            <a:r>
              <a:rPr lang="en-US" dirty="0" smtClean="0"/>
              <a:t> - </a:t>
            </a:r>
            <a:r>
              <a:rPr lang="ru-RU" dirty="0" smtClean="0"/>
              <a:t>форматирование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28690"/>
            <a:ext cx="10191934" cy="397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4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6603"/>
            <a:ext cx="10698480" cy="989747"/>
          </a:xfrm>
        </p:spPr>
        <p:txBody>
          <a:bodyPr/>
          <a:lstStyle/>
          <a:p>
            <a:r>
              <a:rPr lang="ru-RU" dirty="0" smtClean="0"/>
              <a:t>Типы данных – строки</a:t>
            </a:r>
            <a:r>
              <a:rPr lang="en-US" dirty="0" smtClean="0"/>
              <a:t> - </a:t>
            </a:r>
            <a:r>
              <a:rPr lang="ru-RU" dirty="0" smtClean="0"/>
              <a:t>форматирование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31" y="2071588"/>
            <a:ext cx="10808524" cy="398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46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6603"/>
            <a:ext cx="10698480" cy="989747"/>
          </a:xfrm>
        </p:spPr>
        <p:txBody>
          <a:bodyPr/>
          <a:lstStyle/>
          <a:p>
            <a:r>
              <a:rPr lang="ru-RU" dirty="0" smtClean="0"/>
              <a:t>Типы данных – строки</a:t>
            </a:r>
            <a:r>
              <a:rPr lang="en-US" dirty="0" smtClean="0"/>
              <a:t> - </a:t>
            </a:r>
            <a:r>
              <a:rPr lang="ru-RU" dirty="0" smtClean="0"/>
              <a:t>форматирование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0" y="1905000"/>
            <a:ext cx="11867819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45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r>
              <a:rPr lang="en-US" dirty="0" smtClean="0"/>
              <a:t> - </a:t>
            </a:r>
            <a:r>
              <a:rPr lang="ru-RU" dirty="0"/>
              <a:t>кортежи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97280" y="1963287"/>
            <a:ext cx="102735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tuple </a:t>
            </a:r>
            <a:r>
              <a:rPr lang="en-US" sz="3200" dirty="0"/>
              <a:t>— </a:t>
            </a:r>
            <a:r>
              <a:rPr lang="ru-RU" sz="3200" dirty="0"/>
              <a:t>кортежи</a:t>
            </a:r>
            <a:r>
              <a:rPr lang="ru-RU" sz="3200" dirty="0" smtClean="0"/>
              <a:t>:</a:t>
            </a:r>
            <a:endParaRPr lang="en-US" sz="3200" dirty="0" smtClean="0"/>
          </a:p>
          <a:p>
            <a:endParaRPr lang="ru-RU" sz="3200" dirty="0"/>
          </a:p>
          <a:p>
            <a:r>
              <a:rPr lang="en-US" sz="2800" dirty="0" smtClean="0"/>
              <a:t>&gt;&gt;&gt;type </a:t>
            </a:r>
            <a:r>
              <a:rPr lang="en-US" sz="2800" dirty="0"/>
              <a:t>( (1, 2, 3) )</a:t>
            </a:r>
          </a:p>
          <a:p>
            <a:r>
              <a:rPr lang="en-US" sz="2800" dirty="0" smtClean="0"/>
              <a:t>      </a:t>
            </a:r>
            <a:r>
              <a:rPr lang="en-US" sz="2800" dirty="0" smtClean="0">
                <a:solidFill>
                  <a:srgbClr val="3659BA"/>
                </a:solidFill>
              </a:rPr>
              <a:t>&lt;class 'tuple</a:t>
            </a:r>
            <a:r>
              <a:rPr lang="en-US" sz="2800" dirty="0">
                <a:solidFill>
                  <a:srgbClr val="3659BA"/>
                </a:solidFill>
              </a:rPr>
              <a:t>'</a:t>
            </a:r>
            <a:r>
              <a:rPr lang="en-US" sz="2800" dirty="0" smtClean="0">
                <a:solidFill>
                  <a:srgbClr val="3659BA"/>
                </a:solidFill>
              </a:rPr>
              <a:t>&gt;</a:t>
            </a:r>
            <a:endParaRPr lang="ru-RU" sz="2800" dirty="0">
              <a:solidFill>
                <a:srgbClr val="3659BA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191000" y="1963287"/>
            <a:ext cx="771412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800" dirty="0" smtClean="0">
                <a:solidFill>
                  <a:srgbClr val="182026"/>
                </a:solidFill>
                <a:latin typeface="var(--jp-content-font-family)"/>
                <a:ea typeface="Times New Roman" panose="02020603050405020304" pitchFamily="18" charset="0"/>
                <a:cs typeface="Segoe UI" panose="020B0502040204020203" pitchFamily="34" charset="0"/>
              </a:rPr>
              <a:t>Возможности как у </a:t>
            </a:r>
            <a:r>
              <a:rPr lang="ru-RU" sz="2800" dirty="0" err="1" smtClean="0">
                <a:solidFill>
                  <a:srgbClr val="182026"/>
                </a:solidFill>
                <a:latin typeface="var(--jp-content-font-family)"/>
                <a:ea typeface="Times New Roman" panose="02020603050405020304" pitchFamily="18" charset="0"/>
                <a:cs typeface="Segoe UI" panose="020B0502040204020203" pitchFamily="34" charset="0"/>
              </a:rPr>
              <a:t>list</a:t>
            </a:r>
            <a:r>
              <a:rPr lang="ru-RU" sz="2800" dirty="0">
                <a:solidFill>
                  <a:srgbClr val="182026"/>
                </a:solidFill>
                <a:latin typeface="var(--jp-content-font-family)"/>
                <a:ea typeface="Times New Roman" panose="02020603050405020304" pitchFamily="18" charset="0"/>
                <a:cs typeface="Segoe UI" panose="020B0502040204020203" pitchFamily="34" charset="0"/>
              </a:rPr>
              <a:t>(), только нельзя изменять.</a:t>
            </a:r>
            <a:endParaRPr lang="ru-RU" sz="2800" dirty="0">
              <a:solidFill>
                <a:srgbClr val="182026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800" dirty="0">
                <a:solidFill>
                  <a:srgbClr val="182026"/>
                </a:solidFill>
                <a:latin typeface="var(--jp-content-font-family)"/>
                <a:ea typeface="Times New Roman" panose="02020603050405020304" pitchFamily="18" charset="0"/>
                <a:cs typeface="Segoe UI" panose="020B0502040204020203" pitchFamily="34" charset="0"/>
              </a:rPr>
              <a:t>Используется там, где нужно свойство неизменяемости.</a:t>
            </a:r>
            <a:endParaRPr lang="ru-RU" sz="2800" dirty="0">
              <a:solidFill>
                <a:srgbClr val="182026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800" dirty="0">
                <a:solidFill>
                  <a:srgbClr val="182026"/>
                </a:solidFill>
                <a:latin typeface="var(--jp-content-font-family)"/>
                <a:ea typeface="Times New Roman" panose="02020603050405020304" pitchFamily="18" charset="0"/>
                <a:cs typeface="Segoe UI" panose="020B0502040204020203" pitchFamily="34" charset="0"/>
              </a:rPr>
              <a:t>Также можно использовать, чтобы явно указывать на то, что определённый набор данных задумывался неизменяемым.</a:t>
            </a:r>
            <a:endParaRPr lang="ru-RU" sz="2800" dirty="0">
              <a:solidFill>
                <a:srgbClr val="182026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800" dirty="0">
                <a:solidFill>
                  <a:srgbClr val="182026"/>
                </a:solidFill>
                <a:latin typeface="var(--jp-content-font-family)"/>
                <a:ea typeface="Times New Roman" panose="02020603050405020304" pitchFamily="18" charset="0"/>
                <a:cs typeface="Segoe UI" panose="020B0502040204020203" pitchFamily="34" charset="0"/>
              </a:rPr>
              <a:t>С помощью этого типа неявно выполняется операция параллельного присваивания.</a:t>
            </a:r>
            <a:endParaRPr lang="ru-RU" sz="2800" dirty="0">
              <a:solidFill>
                <a:srgbClr val="18202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82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</a:t>
            </a:r>
            <a:r>
              <a:rPr lang="en-US" dirty="0" smtClean="0"/>
              <a:t> </a:t>
            </a:r>
            <a:r>
              <a:rPr lang="ru-RU" dirty="0" smtClean="0"/>
              <a:t>кортежи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25824" y="2002962"/>
            <a:ext cx="523202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((1, 2))</a:t>
            </a:r>
          </a:p>
          <a:p>
            <a:r>
              <a:rPr 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3]))</a:t>
            </a:r>
          </a:p>
          <a:p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a, b = 4, 5</a:t>
            </a:r>
          </a:p>
          <a:p>
            <a:r>
              <a:rPr 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((a, b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(1, 2)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(1, 2, 3)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(4, 5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524750" y="2433849"/>
            <a:ext cx="447675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('t', 'e', 'x', 't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1, 2, "text"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(1, 2, 'text')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58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97280" y="1963287"/>
            <a:ext cx="1027355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range </a:t>
            </a:r>
            <a:r>
              <a:rPr lang="en-US" sz="3200" dirty="0"/>
              <a:t>— </a:t>
            </a:r>
            <a:r>
              <a:rPr lang="ru-RU" sz="3200" dirty="0"/>
              <a:t>диапазоны</a:t>
            </a:r>
            <a:r>
              <a:rPr lang="ru-RU" sz="3200" dirty="0" smtClean="0"/>
              <a:t>: </a:t>
            </a:r>
            <a:r>
              <a:rPr lang="ru-RU" sz="3200" dirty="0"/>
              <a:t>это упорядоченная неизменяемая последовательность элементов - целых чисел.</a:t>
            </a:r>
            <a:endParaRPr lang="en-US" sz="3200" dirty="0" smtClean="0"/>
          </a:p>
          <a:p>
            <a:endParaRPr lang="ru-RU" sz="3200" dirty="0"/>
          </a:p>
          <a:p>
            <a:r>
              <a:rPr lang="en-US" sz="2800" dirty="0" smtClean="0"/>
              <a:t>&gt;&gt;&gt; </a:t>
            </a:r>
            <a:r>
              <a:rPr lang="en-US" sz="2800" dirty="0"/>
              <a:t>type( range (1, 10) )</a:t>
            </a:r>
          </a:p>
          <a:p>
            <a:r>
              <a:rPr lang="en-US" sz="2800" dirty="0" smtClean="0">
                <a:solidFill>
                  <a:srgbClr val="3659BA"/>
                </a:solidFill>
              </a:rPr>
              <a:t>       &lt;</a:t>
            </a:r>
            <a:r>
              <a:rPr lang="en-US" sz="2800" dirty="0">
                <a:solidFill>
                  <a:srgbClr val="3659BA"/>
                </a:solidFill>
              </a:rPr>
              <a:t>class </a:t>
            </a:r>
            <a:r>
              <a:rPr lang="en-US" sz="2800" dirty="0" smtClean="0">
                <a:solidFill>
                  <a:srgbClr val="3659BA"/>
                </a:solidFill>
              </a:rPr>
              <a:t>'range'&gt;</a:t>
            </a:r>
            <a:endParaRPr lang="ru-RU" sz="2800" dirty="0" smtClean="0">
              <a:solidFill>
                <a:srgbClr val="3659BA"/>
              </a:solidFill>
            </a:endParaRPr>
          </a:p>
          <a:p>
            <a:endParaRPr lang="ru-RU" sz="2800" dirty="0" smtClean="0">
              <a:solidFill>
                <a:srgbClr val="3659BA"/>
              </a:solidFill>
            </a:endParaRPr>
          </a:p>
          <a:p>
            <a:endParaRPr lang="ru-RU" sz="2800" dirty="0">
              <a:solidFill>
                <a:srgbClr val="3659BA"/>
              </a:solidFill>
            </a:endParaRPr>
          </a:p>
          <a:p>
            <a:r>
              <a:rPr lang="en-US" sz="2800" dirty="0"/>
              <a:t> range(stop)</a:t>
            </a:r>
          </a:p>
          <a:p>
            <a:r>
              <a:rPr lang="en-US" sz="2800" dirty="0"/>
              <a:t> range(start, stop[, step])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151382" y="5164164"/>
            <a:ext cx="35072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err="1"/>
              <a:t>tuple</a:t>
            </a:r>
            <a:r>
              <a:rPr lang="ru-RU" sz="2800" dirty="0"/>
              <a:t>(</a:t>
            </a:r>
            <a:r>
              <a:rPr lang="ru-RU" sz="2800" dirty="0" err="1"/>
              <a:t>range</a:t>
            </a:r>
            <a:r>
              <a:rPr lang="ru-RU" sz="2800" dirty="0"/>
              <a:t>(0, 20, 3))</a:t>
            </a:r>
          </a:p>
          <a:p>
            <a:r>
              <a:rPr lang="ru-RU" sz="2800" dirty="0"/>
              <a:t>(0, 3, 6, 9, 12, 15, 18)</a:t>
            </a:r>
          </a:p>
        </p:txBody>
      </p:sp>
    </p:spTree>
    <p:extLst>
      <p:ext uri="{BB962C8B-B14F-4D97-AF65-F5344CB8AC3E}">
        <p14:creationId xmlns:p14="http://schemas.microsoft.com/office/powerpoint/2010/main" val="209498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97280" y="1963287"/>
            <a:ext cx="10273552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bytes </a:t>
            </a:r>
            <a:r>
              <a:rPr lang="en-US" sz="3200" dirty="0"/>
              <a:t>— </a:t>
            </a:r>
            <a:r>
              <a:rPr lang="ru-RU" sz="3200" dirty="0"/>
              <a:t>неизменяемая последовательность байтов</a:t>
            </a:r>
            <a:r>
              <a:rPr lang="ru-RU" sz="3200" dirty="0" smtClean="0"/>
              <a:t>:</a:t>
            </a:r>
            <a:endParaRPr lang="en-US" sz="3200" dirty="0" smtClean="0"/>
          </a:p>
          <a:p>
            <a:endParaRPr lang="ru-RU" sz="3200" dirty="0"/>
          </a:p>
          <a:p>
            <a:r>
              <a:rPr lang="en-US" sz="2800" dirty="0" smtClean="0"/>
              <a:t>&gt;&gt;&gt;type </a:t>
            </a:r>
            <a:r>
              <a:rPr lang="en-US" sz="2800" dirty="0"/>
              <a:t>(bytes ("</a:t>
            </a:r>
            <a:r>
              <a:rPr lang="ru-RU" sz="2800" dirty="0"/>
              <a:t>Строка", "</a:t>
            </a:r>
            <a:r>
              <a:rPr lang="en-US" sz="2800" dirty="0"/>
              <a:t>utf-8") )</a:t>
            </a:r>
          </a:p>
          <a:p>
            <a:r>
              <a:rPr lang="en-US" sz="2800" dirty="0" smtClean="0"/>
              <a:t>      </a:t>
            </a:r>
            <a:r>
              <a:rPr lang="en-US" sz="2800" dirty="0" smtClean="0">
                <a:solidFill>
                  <a:srgbClr val="3659BA"/>
                </a:solidFill>
              </a:rPr>
              <a:t>&lt;class </a:t>
            </a:r>
            <a:r>
              <a:rPr lang="en-US" sz="2800" dirty="0">
                <a:solidFill>
                  <a:srgbClr val="3659BA"/>
                </a:solidFill>
              </a:rPr>
              <a:t>'bytes</a:t>
            </a:r>
            <a:r>
              <a:rPr lang="en-US" sz="2800" dirty="0" smtClean="0">
                <a:solidFill>
                  <a:srgbClr val="3659BA"/>
                </a:solidFill>
              </a:rPr>
              <a:t>'&gt;</a:t>
            </a:r>
          </a:p>
          <a:p>
            <a:endParaRPr lang="en-US" sz="2800" dirty="0">
              <a:solidFill>
                <a:srgbClr val="3659BA"/>
              </a:solidFill>
            </a:endParaRPr>
          </a:p>
          <a:p>
            <a:r>
              <a:rPr lang="en-US" sz="2800" dirty="0">
                <a:solidFill>
                  <a:srgbClr val="3659BA"/>
                </a:solidFill>
              </a:rPr>
              <a:t>b = </a:t>
            </a:r>
            <a:r>
              <a:rPr lang="en-US" sz="2800" dirty="0" err="1">
                <a:solidFill>
                  <a:srgbClr val="3659BA"/>
                </a:solidFill>
              </a:rPr>
              <a:t>b'still</a:t>
            </a:r>
            <a:r>
              <a:rPr lang="en-US" sz="2800" dirty="0">
                <a:solidFill>
                  <a:srgbClr val="3659BA"/>
                </a:solidFill>
              </a:rPr>
              <a:t> allows embedded "double" quotes'</a:t>
            </a:r>
            <a:endParaRPr lang="ru-RU" sz="2800" dirty="0" smtClean="0">
              <a:solidFill>
                <a:srgbClr val="3659BA"/>
              </a:solidFill>
            </a:endParaRPr>
          </a:p>
          <a:p>
            <a:endParaRPr lang="ru-RU" sz="2800" dirty="0">
              <a:solidFill>
                <a:srgbClr val="3659BA"/>
              </a:solidFill>
            </a:endParaRPr>
          </a:p>
          <a:p>
            <a:r>
              <a:rPr lang="en-US" dirty="0">
                <a:solidFill>
                  <a:srgbClr val="FF0000"/>
                </a:solidFill>
                <a:hlinkClick r:id="rId3"/>
              </a:rPr>
              <a:t>https://docs-python.ru/tutorial/osnovnye-vstroennye-tipy-python/tip-dannyh-bytes-bajtovye-stroki</a:t>
            </a:r>
            <a:r>
              <a:rPr lang="en-US" dirty="0" smtClean="0">
                <a:solidFill>
                  <a:srgbClr val="FF0000"/>
                </a:solidFill>
                <a:hlinkClick r:id="rId3"/>
              </a:rPr>
              <a:t>/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  <a:p>
            <a:endParaRPr lang="ru-RU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  <a:hlinkClick r:id="rId4"/>
              </a:rPr>
              <a:t>https://</a:t>
            </a:r>
            <a:r>
              <a:rPr lang="en-US" dirty="0" smtClean="0">
                <a:solidFill>
                  <a:srgbClr val="FF0000"/>
                </a:solidFill>
                <a:hlinkClick r:id="rId4"/>
              </a:rPr>
              <a:t>docs.python.org/3/library/stdtypes.html#string-methods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890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endParaRPr lang="ru-RU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13" y="1737360"/>
            <a:ext cx="7691046" cy="458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8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97280" y="1963287"/>
            <a:ext cx="1027355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/>
              <a:t>bytearray</a:t>
            </a:r>
            <a:r>
              <a:rPr lang="en-US" sz="3200" b="1" dirty="0"/>
              <a:t> </a:t>
            </a:r>
            <a:r>
              <a:rPr lang="en-US" sz="3200" dirty="0"/>
              <a:t>— </a:t>
            </a:r>
            <a:r>
              <a:rPr lang="ru-RU" sz="3200" dirty="0"/>
              <a:t>изменяемая последовательность байтов</a:t>
            </a:r>
            <a:r>
              <a:rPr lang="ru-RU" sz="3200" dirty="0" smtClean="0"/>
              <a:t>:</a:t>
            </a:r>
            <a:endParaRPr lang="en-US" sz="3200" dirty="0" smtClean="0"/>
          </a:p>
          <a:p>
            <a:endParaRPr lang="ru-RU" sz="3200" dirty="0"/>
          </a:p>
          <a:p>
            <a:r>
              <a:rPr lang="en-US" sz="3200" dirty="0" smtClean="0"/>
              <a:t>&gt;&gt;&gt;type </a:t>
            </a:r>
            <a:r>
              <a:rPr lang="en-US" sz="3200" dirty="0"/>
              <a:t>(</a:t>
            </a:r>
            <a:r>
              <a:rPr lang="en-US" sz="3200" dirty="0" err="1"/>
              <a:t>bytearray</a:t>
            </a:r>
            <a:r>
              <a:rPr lang="en-US" sz="3200" dirty="0"/>
              <a:t> ("</a:t>
            </a:r>
            <a:r>
              <a:rPr lang="ru-RU" sz="3200" dirty="0"/>
              <a:t>Строка", "</a:t>
            </a:r>
            <a:r>
              <a:rPr lang="en-US" sz="3200" dirty="0"/>
              <a:t>utf-8"))</a:t>
            </a:r>
          </a:p>
          <a:p>
            <a:r>
              <a:rPr lang="en-US" sz="3200" dirty="0" smtClean="0"/>
              <a:t>      </a:t>
            </a:r>
            <a:r>
              <a:rPr lang="en-US" sz="3200" dirty="0" smtClean="0">
                <a:solidFill>
                  <a:srgbClr val="3659BA"/>
                </a:solidFill>
              </a:rPr>
              <a:t>&lt;class '</a:t>
            </a:r>
            <a:r>
              <a:rPr lang="en-US" sz="3200" dirty="0" err="1" smtClean="0">
                <a:solidFill>
                  <a:srgbClr val="3659BA"/>
                </a:solidFill>
              </a:rPr>
              <a:t>bytearray</a:t>
            </a:r>
            <a:r>
              <a:rPr lang="en-US" sz="3200" dirty="0" smtClean="0">
                <a:solidFill>
                  <a:srgbClr val="3659BA"/>
                </a:solidFill>
              </a:rPr>
              <a:t>'&gt;</a:t>
            </a:r>
            <a:endParaRPr lang="ru-RU" sz="2800" dirty="0">
              <a:solidFill>
                <a:srgbClr val="3659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21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</a:t>
            </a:r>
            <a:r>
              <a:rPr lang="ru-RU" dirty="0"/>
              <a:t>данных - логический тип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97280" y="1963287"/>
            <a:ext cx="10273552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3200" b="1" dirty="0" err="1"/>
              <a:t>bool</a:t>
            </a:r>
            <a:r>
              <a:rPr lang="ru-RU" sz="3200" dirty="0"/>
              <a:t> </a:t>
            </a:r>
            <a:endParaRPr lang="ru-RU" sz="3200" dirty="0" smtClean="0"/>
          </a:p>
          <a:p>
            <a:pPr>
              <a:spcAft>
                <a:spcPts val="600"/>
              </a:spcAft>
            </a:pPr>
            <a:r>
              <a:rPr lang="ru-RU" sz="3200" dirty="0" smtClean="0"/>
              <a:t>Может </a:t>
            </a:r>
            <a:r>
              <a:rPr lang="ru-RU" sz="3200" dirty="0"/>
              <a:t>содержать значения </a:t>
            </a:r>
            <a:r>
              <a:rPr lang="ru-RU" sz="3200" dirty="0" err="1"/>
              <a:t>True</a:t>
            </a:r>
            <a:r>
              <a:rPr lang="ru-RU" sz="3200" dirty="0"/>
              <a:t> или </a:t>
            </a:r>
            <a:r>
              <a:rPr lang="ru-RU" sz="3200" dirty="0" err="1"/>
              <a:t>False</a:t>
            </a:r>
            <a:r>
              <a:rPr lang="ru-RU" sz="3200" dirty="0"/>
              <a:t>, </a:t>
            </a:r>
            <a:r>
              <a:rPr lang="ru-RU" sz="3200" dirty="0" smtClean="0"/>
              <a:t>которые ведут </a:t>
            </a:r>
            <a:r>
              <a:rPr lang="ru-RU" sz="3200" dirty="0"/>
              <a:t>себя как числа 1 и 0 соответственно</a:t>
            </a:r>
            <a:r>
              <a:rPr lang="ru-RU" sz="3200" dirty="0" smtClean="0"/>
              <a:t>:</a:t>
            </a:r>
            <a:endParaRPr lang="ru-RU" sz="32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00" y="3609892"/>
            <a:ext cx="5110868" cy="280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93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отображения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0980" y="1737360"/>
            <a:ext cx="118110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err="1" smtClean="0"/>
              <a:t>di</a:t>
            </a:r>
            <a:r>
              <a:rPr lang="en-US" sz="3200" b="1" dirty="0" smtClean="0"/>
              <a:t>c</a:t>
            </a:r>
            <a:r>
              <a:rPr lang="ru-RU" sz="3200" b="1" dirty="0" smtClean="0"/>
              <a:t>t </a:t>
            </a:r>
            <a:r>
              <a:rPr lang="ru-RU" sz="3200" dirty="0"/>
              <a:t>— </a:t>
            </a:r>
            <a:r>
              <a:rPr lang="ru-RU" sz="3200" dirty="0" smtClean="0"/>
              <a:t>словари, </a:t>
            </a:r>
            <a:r>
              <a:rPr lang="ru-RU" sz="3200" dirty="0"/>
              <a:t>отображающие множество неизменяемых ключей на соответствующие значения</a:t>
            </a:r>
            <a:r>
              <a:rPr lang="ru-RU" sz="3200" dirty="0" smtClean="0"/>
              <a:t>. </a:t>
            </a:r>
            <a:r>
              <a:rPr lang="ru-RU" sz="2400" dirty="0" smtClean="0"/>
              <a:t>Тип </a:t>
            </a:r>
            <a:r>
              <a:rPr lang="ru-RU" sz="2400" dirty="0"/>
              <a:t>данных </a:t>
            </a:r>
            <a:r>
              <a:rPr lang="ru-RU" sz="2400" b="1" dirty="0" err="1" smtClean="0"/>
              <a:t>di</a:t>
            </a:r>
            <a:r>
              <a:rPr lang="en-US" sz="2400" b="1" dirty="0" smtClean="0"/>
              <a:t>c</a:t>
            </a:r>
            <a:r>
              <a:rPr lang="ru-RU" sz="2400" b="1" dirty="0" smtClean="0"/>
              <a:t>t </a:t>
            </a:r>
            <a:r>
              <a:rPr lang="ru-RU" sz="2400" dirty="0"/>
              <a:t>аналогичен ассоциативным массивам в других </a:t>
            </a:r>
            <a:r>
              <a:rPr lang="ru-RU" sz="2400" dirty="0" smtClean="0"/>
              <a:t>языках программирования:</a:t>
            </a:r>
            <a:endParaRPr lang="en-US" sz="2400" dirty="0" smtClean="0"/>
          </a:p>
          <a:p>
            <a:r>
              <a:rPr lang="en-US" sz="2800" dirty="0" smtClean="0"/>
              <a:t>&gt;&gt;&gt;</a:t>
            </a:r>
            <a:r>
              <a:rPr lang="ru-RU" sz="2800" dirty="0" smtClean="0"/>
              <a:t> </a:t>
            </a:r>
            <a:r>
              <a:rPr lang="ru-RU" sz="2800" dirty="0" err="1"/>
              <a:t>type</a:t>
            </a:r>
            <a:r>
              <a:rPr lang="ru-RU" sz="2800" dirty="0"/>
              <a:t> </a:t>
            </a:r>
            <a:r>
              <a:rPr lang="ru-RU" sz="2800" dirty="0" smtClean="0"/>
              <a:t>(</a:t>
            </a:r>
            <a:r>
              <a:rPr lang="en-US" sz="2800" dirty="0" smtClean="0"/>
              <a:t>{</a:t>
            </a:r>
            <a:r>
              <a:rPr lang="ru-RU" sz="2800" dirty="0" smtClean="0"/>
              <a:t>"х</a:t>
            </a:r>
            <a:r>
              <a:rPr lang="ru-RU" sz="2800" dirty="0"/>
              <a:t>": 5, "у": 20} )</a:t>
            </a:r>
          </a:p>
          <a:p>
            <a:r>
              <a:rPr lang="en-US" sz="2800" dirty="0" smtClean="0"/>
              <a:t>       </a:t>
            </a:r>
            <a:r>
              <a:rPr lang="en-US" sz="2800" dirty="0" smtClean="0">
                <a:solidFill>
                  <a:srgbClr val="3659BA"/>
                </a:solidFill>
              </a:rPr>
              <a:t>&lt;</a:t>
            </a:r>
            <a:r>
              <a:rPr lang="en-US" sz="2800" dirty="0">
                <a:solidFill>
                  <a:srgbClr val="3659BA"/>
                </a:solidFill>
              </a:rPr>
              <a:t>class '</a:t>
            </a:r>
            <a:r>
              <a:rPr lang="en-US" sz="2800" dirty="0" err="1">
                <a:solidFill>
                  <a:srgbClr val="3659BA"/>
                </a:solidFill>
              </a:rPr>
              <a:t>dict</a:t>
            </a:r>
            <a:r>
              <a:rPr lang="en-US" sz="2800" dirty="0" smtClean="0">
                <a:solidFill>
                  <a:srgbClr val="3659BA"/>
                </a:solidFill>
              </a:rPr>
              <a:t>'&gt;</a:t>
            </a:r>
            <a:endParaRPr lang="ru-RU" sz="2800" dirty="0" smtClean="0">
              <a:solidFill>
                <a:srgbClr val="3659BA"/>
              </a:solidFill>
            </a:endParaRPr>
          </a:p>
          <a:p>
            <a:r>
              <a:rPr lang="ru-RU" sz="2800" dirty="0" smtClean="0"/>
              <a:t># Пустой </a:t>
            </a:r>
            <a:r>
              <a:rPr lang="ru-RU" sz="2800" dirty="0"/>
              <a:t>словарь создается с помощью {} или функции </a:t>
            </a:r>
            <a:r>
              <a:rPr lang="ru-RU" sz="2800" dirty="0" err="1"/>
              <a:t>dict</a:t>
            </a:r>
            <a:r>
              <a:rPr lang="ru-RU" sz="2800" dirty="0"/>
              <a:t>()</a:t>
            </a:r>
          </a:p>
          <a:p>
            <a:r>
              <a:rPr lang="ru-RU" sz="2800" dirty="0"/>
              <a:t>{}</a:t>
            </a:r>
          </a:p>
          <a:p>
            <a:r>
              <a:rPr lang="ru-RU" sz="2800" dirty="0">
                <a:solidFill>
                  <a:srgbClr val="3659BA"/>
                </a:solidFill>
              </a:rPr>
              <a:t>{}</a:t>
            </a:r>
          </a:p>
          <a:p>
            <a:r>
              <a:rPr lang="ru-RU" sz="2800" dirty="0" err="1"/>
              <a:t>dict</a:t>
            </a:r>
            <a:r>
              <a:rPr lang="ru-RU" sz="2800" dirty="0"/>
              <a:t>()</a:t>
            </a:r>
          </a:p>
          <a:p>
            <a:r>
              <a:rPr lang="ru-RU" sz="2800" dirty="0">
                <a:solidFill>
                  <a:srgbClr val="3659BA"/>
                </a:solidFill>
              </a:rPr>
              <a:t>{}</a:t>
            </a:r>
          </a:p>
        </p:txBody>
      </p:sp>
    </p:spTree>
    <p:extLst>
      <p:ext uri="{BB962C8B-B14F-4D97-AF65-F5344CB8AC3E}">
        <p14:creationId xmlns:p14="http://schemas.microsoft.com/office/powerpoint/2010/main" val="175775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отображения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95" y="2024692"/>
            <a:ext cx="5142156" cy="145361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145" y="3391631"/>
            <a:ext cx="3266317" cy="7480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26480" y="4139643"/>
            <a:ext cx="49707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{"one": 1, "two": 2, "three": 3}</a:t>
            </a:r>
          </a:p>
          <a:p>
            <a:r>
              <a:rPr lang="en-US" sz="2800" dirty="0">
                <a:solidFill>
                  <a:srgbClr val="3659BA"/>
                </a:solidFill>
              </a:rPr>
              <a:t>{'two': 2, 'one': 1, 'three': 3}</a:t>
            </a:r>
          </a:p>
          <a:p>
            <a:r>
              <a:rPr lang="en-US" sz="2800" dirty="0" err="1"/>
              <a:t>dict</a:t>
            </a:r>
            <a:r>
              <a:rPr lang="en-US" sz="2800" dirty="0"/>
              <a:t>(one=1, two=2, three=3)</a:t>
            </a:r>
          </a:p>
          <a:p>
            <a:r>
              <a:rPr lang="en-US" sz="2800" dirty="0">
                <a:solidFill>
                  <a:srgbClr val="3659BA"/>
                </a:solidFill>
              </a:rPr>
              <a:t>{'two': 2, 'one': 1, 'three': 3}</a:t>
            </a:r>
            <a:endParaRPr lang="ru-RU" sz="2800" dirty="0">
              <a:solidFill>
                <a:srgbClr val="3659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40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отображения</a:t>
            </a:r>
            <a:endParaRPr lang="ru-RU" dirty="0"/>
          </a:p>
        </p:txBody>
      </p:sp>
      <p:graphicFrame>
        <p:nvGraphicFramePr>
          <p:cNvPr id="6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3285592"/>
              </p:ext>
            </p:extLst>
          </p:nvPr>
        </p:nvGraphicFramePr>
        <p:xfrm>
          <a:off x="247651" y="1884244"/>
          <a:ext cx="11753849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7749"/>
                <a:gridCol w="3086100"/>
              </a:tblGrid>
              <a:tr h="0">
                <a:tc>
                  <a:txBody>
                    <a:bodyPr/>
                    <a:lstStyle/>
                    <a:p>
                      <a:endParaRPr lang="ru-RU" sz="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словаря 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 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ключа </a:t>
                      </a:r>
                      <a:r>
                        <a:rPr lang="ru-RU" sz="2800" dirty="0" err="1" smtClean="0">
                          <a:effectLst/>
                        </a:rPr>
                        <a:t>key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Если ключ не существует, возникает ошибка.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d[key]</a:t>
                      </a:r>
                      <a:endParaRPr lang="ru-RU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словаря для ключа </a:t>
                      </a:r>
                      <a:r>
                        <a:rPr lang="ru-RU" sz="2800" dirty="0" err="1" smtClean="0">
                          <a:effectLst/>
                        </a:rPr>
                        <a:t>key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Если ключ не существует возвращается значение </a:t>
                      </a:r>
                      <a:r>
                        <a:rPr lang="ru-RU" sz="2800" dirty="0" err="1" smtClean="0">
                          <a:effectLst/>
                        </a:rPr>
                        <a:t>default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или </a:t>
                      </a:r>
                      <a:r>
                        <a:rPr lang="ru-RU" sz="2800" dirty="0" err="1" smtClean="0">
                          <a:effectLst/>
                        </a:rPr>
                        <a:t>None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get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 </a:t>
                      </a:r>
                      <a:r>
                        <a:rPr lang="en-US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Устанавливает значение словаря по ключу </a:t>
                      </a:r>
                      <a:r>
                        <a:rPr lang="ru-RU" sz="2800" dirty="0" err="1" smtClean="0">
                          <a:effectLst/>
                        </a:rPr>
                        <a:t>key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Если ключ не существует, он создается.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d[key] = value</a:t>
                      </a:r>
                      <a:endParaRPr lang="ru-RU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набор пар «ключ-значение» для словаря </a:t>
                      </a:r>
                      <a:r>
                        <a:rPr lang="ru-RU" sz="2800" dirty="0" smtClean="0">
                          <a:effectLst/>
                        </a:rPr>
                        <a:t>d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items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28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49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отображения</a:t>
            </a:r>
            <a:endParaRPr lang="ru-RU" dirty="0"/>
          </a:p>
        </p:txBody>
      </p:sp>
      <p:graphicFrame>
        <p:nvGraphicFramePr>
          <p:cNvPr id="6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502847"/>
              </p:ext>
            </p:extLst>
          </p:nvPr>
        </p:nvGraphicFramePr>
        <p:xfrm>
          <a:off x="247651" y="1884244"/>
          <a:ext cx="11753849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7749"/>
                <a:gridCol w="3086100"/>
              </a:tblGrid>
              <a:tr h="0">
                <a:tc>
                  <a:txBody>
                    <a:bodyPr/>
                    <a:lstStyle/>
                    <a:p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набор ключей для словаря </a:t>
                      </a:r>
                      <a:r>
                        <a:rPr lang="ru-RU" sz="2800" b="0" dirty="0" smtClean="0">
                          <a:effectLst/>
                        </a:rPr>
                        <a:t>d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keys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набор значений для словаря </a:t>
                      </a:r>
                      <a:r>
                        <a:rPr lang="ru-RU" sz="2800" b="0" dirty="0" smtClean="0">
                          <a:effectLst/>
                        </a:rPr>
                        <a:t>d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values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из словаря все элементы.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clear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пару «ключ-значение» на основании ключа </a:t>
                      </a:r>
                      <a:r>
                        <a:rPr lang="ru-RU" sz="2800" b="0" dirty="0" err="1" smtClean="0">
                          <a:effectLst/>
                        </a:rPr>
                        <a:t>key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 d[key]</a:t>
                      </a:r>
                      <a:endParaRPr lang="ru-RU" sz="28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536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отображения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87705" y="2046238"/>
            <a:ext cx="1087755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err="1"/>
              <a:t>phonebook</a:t>
            </a:r>
            <a:r>
              <a:rPr lang="ru-RU" sz="2800" dirty="0"/>
              <a:t> = {"Петров Петр": "+79102222222"}</a:t>
            </a:r>
          </a:p>
          <a:p>
            <a:r>
              <a:rPr lang="ru-RU" sz="2800" dirty="0" err="1"/>
              <a:t>phonebook</a:t>
            </a:r>
            <a:r>
              <a:rPr lang="ru-RU" sz="2800" dirty="0"/>
              <a:t>["Иванов Сергей"] = "+79101111111"</a:t>
            </a:r>
          </a:p>
          <a:p>
            <a:r>
              <a:rPr lang="ru-RU" sz="2800" dirty="0" err="1"/>
              <a:t>phonebook</a:t>
            </a:r>
            <a:endParaRPr lang="ru-RU" sz="2800" dirty="0"/>
          </a:p>
          <a:p>
            <a:r>
              <a:rPr lang="ru-RU" sz="2800" dirty="0"/>
              <a:t>{'Иванов Сергей': '+79101111111', 'Петров Петр': '+79102222222'}</a:t>
            </a:r>
          </a:p>
          <a:p>
            <a:endParaRPr lang="ru-RU" sz="2800" dirty="0"/>
          </a:p>
          <a:p>
            <a:r>
              <a:rPr lang="ru-RU" sz="2800" dirty="0" err="1"/>
              <a:t>phonebook</a:t>
            </a:r>
            <a:r>
              <a:rPr lang="ru-RU" sz="2800" dirty="0"/>
              <a:t>["Петров Петр"]</a:t>
            </a:r>
          </a:p>
          <a:p>
            <a:r>
              <a:rPr lang="ru-RU" sz="2800" dirty="0"/>
              <a:t>'+79102222222'</a:t>
            </a:r>
          </a:p>
        </p:txBody>
      </p:sp>
    </p:spTree>
    <p:extLst>
      <p:ext uri="{BB962C8B-B14F-4D97-AF65-F5344CB8AC3E}">
        <p14:creationId xmlns:p14="http://schemas.microsoft.com/office/powerpoint/2010/main" val="76957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отображения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90500" y="2046238"/>
            <a:ext cx="1186814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# Обновили номер телефона</a:t>
            </a:r>
          </a:p>
          <a:p>
            <a:r>
              <a:rPr lang="en-US" sz="2800" dirty="0"/>
              <a:t>phonebook["</a:t>
            </a:r>
            <a:r>
              <a:rPr lang="ru-RU" sz="2800" dirty="0"/>
              <a:t>Петров Петр"] = "+79103333333"</a:t>
            </a:r>
          </a:p>
          <a:p>
            <a:r>
              <a:rPr lang="en-US" sz="2800" dirty="0"/>
              <a:t>phonebook</a:t>
            </a:r>
          </a:p>
          <a:p>
            <a:r>
              <a:rPr lang="en-US" sz="2800" dirty="0"/>
              <a:t>{'</a:t>
            </a:r>
            <a:r>
              <a:rPr lang="ru-RU" sz="2800" dirty="0"/>
              <a:t>Иванов Сергей': '+79101111111', 'Петров Петр': '+79103333333'}</a:t>
            </a:r>
          </a:p>
          <a:p>
            <a:endParaRPr lang="ru-RU" sz="2800" dirty="0"/>
          </a:p>
          <a:p>
            <a:r>
              <a:rPr lang="ru-RU" sz="2800" dirty="0"/>
              <a:t>"Васильев Василий" </a:t>
            </a:r>
            <a:r>
              <a:rPr lang="en-US" sz="2800" dirty="0"/>
              <a:t>in phonebook</a:t>
            </a:r>
          </a:p>
          <a:p>
            <a:r>
              <a:rPr lang="en-US" sz="2800" dirty="0"/>
              <a:t>False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3883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отображения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97281" y="1912888"/>
            <a:ext cx="899922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/>
              <a:t>phonebook.get</a:t>
            </a:r>
            <a:r>
              <a:rPr lang="en-US" sz="2800" dirty="0"/>
              <a:t>("</a:t>
            </a:r>
            <a:r>
              <a:rPr lang="ru-RU" sz="2800" dirty="0"/>
              <a:t>Васильев Василий", "Номер не найден")</a:t>
            </a:r>
          </a:p>
          <a:p>
            <a:r>
              <a:rPr lang="ru-RU" sz="2800" dirty="0"/>
              <a:t>'Номер не найден'</a:t>
            </a:r>
          </a:p>
          <a:p>
            <a:endParaRPr lang="ru-RU" sz="2800" dirty="0"/>
          </a:p>
          <a:p>
            <a:r>
              <a:rPr lang="en-US" sz="2800" dirty="0" err="1"/>
              <a:t>phonebook.keys</a:t>
            </a:r>
            <a:r>
              <a:rPr lang="en-US" sz="2800" dirty="0"/>
              <a:t>()</a:t>
            </a:r>
          </a:p>
          <a:p>
            <a:r>
              <a:rPr lang="en-US" sz="2800" dirty="0" err="1"/>
              <a:t>dict_keys</a:t>
            </a:r>
            <a:r>
              <a:rPr lang="en-US" sz="2800" dirty="0"/>
              <a:t>(['</a:t>
            </a:r>
            <a:r>
              <a:rPr lang="ru-RU" sz="2800" dirty="0"/>
              <a:t>Иванов Сергей', 'Петров Петр'])</a:t>
            </a:r>
          </a:p>
          <a:p>
            <a:r>
              <a:rPr lang="en-US" sz="2800" dirty="0" err="1"/>
              <a:t>phonebook.values</a:t>
            </a:r>
            <a:r>
              <a:rPr lang="en-US" sz="2800" dirty="0"/>
              <a:t>()</a:t>
            </a:r>
          </a:p>
          <a:p>
            <a:r>
              <a:rPr lang="en-US" sz="2800" dirty="0" err="1"/>
              <a:t>dict_values</a:t>
            </a:r>
            <a:r>
              <a:rPr lang="en-US" sz="2800" dirty="0"/>
              <a:t>(['+79101111111', '+79103333333'])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5650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- отображения</a:t>
            </a:r>
            <a:endParaRPr lang="ru-RU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9614"/>
            <a:ext cx="5797306" cy="4091136"/>
          </a:xfrm>
          <a:prstGeom prst="rect">
            <a:avLst/>
          </a:prstGeom>
        </p:spPr>
      </p:pic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245" y="1737360"/>
            <a:ext cx="4981755" cy="457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3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</a:t>
            </a:r>
            <a:r>
              <a:rPr lang="ru-RU" dirty="0"/>
              <a:t>данных - множества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97280" y="1963287"/>
            <a:ext cx="102735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/>
              <a:t>frozenset</a:t>
            </a:r>
            <a:r>
              <a:rPr lang="en-US" sz="3200" b="1" dirty="0"/>
              <a:t> </a:t>
            </a:r>
            <a:r>
              <a:rPr lang="en-US" sz="3200" dirty="0"/>
              <a:t>— </a:t>
            </a:r>
            <a:r>
              <a:rPr lang="ru-RU" sz="3200" dirty="0"/>
              <a:t>неизменяемые множества</a:t>
            </a:r>
            <a:r>
              <a:rPr lang="ru-RU" sz="3200" dirty="0" smtClean="0"/>
              <a:t>:</a:t>
            </a:r>
            <a:endParaRPr lang="en-US" sz="3200" dirty="0" smtClean="0"/>
          </a:p>
          <a:p>
            <a:endParaRPr lang="ru-RU" sz="3200" dirty="0"/>
          </a:p>
          <a:p>
            <a:r>
              <a:rPr lang="en-US" sz="2800" dirty="0" smtClean="0"/>
              <a:t>&gt;&gt;&gt;type </a:t>
            </a:r>
            <a:r>
              <a:rPr lang="en-US" sz="2800" dirty="0"/>
              <a:t>(</a:t>
            </a:r>
            <a:r>
              <a:rPr lang="en-US" sz="2800" dirty="0" err="1"/>
              <a:t>frozenset</a:t>
            </a:r>
            <a:r>
              <a:rPr lang="en-US" sz="2800" dirty="0"/>
              <a:t> (["a", "b", "с"]))</a:t>
            </a:r>
          </a:p>
          <a:p>
            <a:r>
              <a:rPr lang="en-US" sz="2800" dirty="0" smtClean="0">
                <a:solidFill>
                  <a:srgbClr val="3659BA"/>
                </a:solidFill>
              </a:rPr>
              <a:t>      &lt;</a:t>
            </a:r>
            <a:r>
              <a:rPr lang="en-US" sz="2800" dirty="0">
                <a:solidFill>
                  <a:srgbClr val="3659BA"/>
                </a:solidFill>
              </a:rPr>
              <a:t>class '</a:t>
            </a:r>
            <a:r>
              <a:rPr lang="en-US" sz="2800" dirty="0" err="1">
                <a:solidFill>
                  <a:srgbClr val="3659BA"/>
                </a:solidFill>
              </a:rPr>
              <a:t>frozenset</a:t>
            </a:r>
            <a:r>
              <a:rPr lang="en-US" sz="2800" dirty="0">
                <a:solidFill>
                  <a:srgbClr val="3659BA"/>
                </a:solidFill>
              </a:rPr>
              <a:t>'&gt;</a:t>
            </a:r>
            <a:endParaRPr lang="ru-RU" sz="2800" dirty="0">
              <a:solidFill>
                <a:srgbClr val="3659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40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</a:t>
            </a:r>
            <a:r>
              <a:rPr lang="ru-RU" dirty="0"/>
              <a:t>данных - множества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97280" y="1737360"/>
            <a:ext cx="10273552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err="1"/>
              <a:t>set</a:t>
            </a:r>
            <a:r>
              <a:rPr lang="ru-RU" sz="3200" b="1" dirty="0"/>
              <a:t> </a:t>
            </a:r>
            <a:r>
              <a:rPr lang="ru-RU" sz="3200" dirty="0"/>
              <a:t>— множества (коллекции уникальных </a:t>
            </a:r>
            <a:r>
              <a:rPr lang="ru-RU" sz="3200" dirty="0" smtClean="0"/>
              <a:t>объектов</a:t>
            </a:r>
            <a:r>
              <a:rPr lang="ru-RU" sz="3200" dirty="0"/>
              <a:t>):</a:t>
            </a:r>
          </a:p>
          <a:p>
            <a:endParaRPr lang="en-US" sz="2800" dirty="0" smtClean="0"/>
          </a:p>
          <a:p>
            <a:r>
              <a:rPr lang="en-US" sz="2800" dirty="0" smtClean="0"/>
              <a:t>&gt;&gt;&gt; type({</a:t>
            </a:r>
            <a:r>
              <a:rPr lang="ru-RU" sz="2800" dirty="0" smtClean="0"/>
              <a:t>"а", "</a:t>
            </a:r>
            <a:r>
              <a:rPr lang="en-US" sz="2800" dirty="0" smtClean="0"/>
              <a:t>b</a:t>
            </a:r>
            <a:r>
              <a:rPr lang="ru-RU" sz="2800" dirty="0" smtClean="0"/>
              <a:t>", "с</a:t>
            </a:r>
            <a:r>
              <a:rPr lang="ru-RU" sz="2800" dirty="0"/>
              <a:t>"</a:t>
            </a:r>
            <a:r>
              <a:rPr lang="en-US" sz="2800" dirty="0" smtClean="0"/>
              <a:t>}</a:t>
            </a:r>
            <a:r>
              <a:rPr lang="ru-RU" sz="2800" dirty="0" smtClean="0"/>
              <a:t> )</a:t>
            </a:r>
          </a:p>
          <a:p>
            <a:r>
              <a:rPr lang="en-US" sz="2800" dirty="0" smtClean="0"/>
              <a:t>       </a:t>
            </a:r>
            <a:r>
              <a:rPr lang="en-US" sz="2800" dirty="0" smtClean="0">
                <a:solidFill>
                  <a:srgbClr val="3659BA"/>
                </a:solidFill>
              </a:rPr>
              <a:t>&lt;</a:t>
            </a:r>
            <a:r>
              <a:rPr lang="en-US" sz="2800" dirty="0">
                <a:solidFill>
                  <a:srgbClr val="3659BA"/>
                </a:solidFill>
              </a:rPr>
              <a:t>class 'set</a:t>
            </a:r>
            <a:r>
              <a:rPr lang="en-US" sz="2800" dirty="0" smtClean="0">
                <a:solidFill>
                  <a:srgbClr val="3659BA"/>
                </a:solidFill>
              </a:rPr>
              <a:t>'&gt;</a:t>
            </a:r>
            <a:endParaRPr lang="ru-RU" sz="2800" dirty="0">
              <a:solidFill>
                <a:srgbClr val="3659BA"/>
              </a:solidFill>
            </a:endParaRPr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614797"/>
            <a:ext cx="6337216" cy="276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04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</a:t>
            </a:r>
            <a:r>
              <a:rPr lang="ru-RU" dirty="0"/>
              <a:t>данных - логический тип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97280" y="1963287"/>
            <a:ext cx="10273552" cy="460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3200" b="1" dirty="0" smtClean="0"/>
              <a:t>Логические операторы</a:t>
            </a:r>
            <a:endParaRPr lang="ru-RU" sz="3200" dirty="0" smtClean="0"/>
          </a:p>
          <a:p>
            <a:pPr lvl="0"/>
            <a:r>
              <a:rPr lang="ru-RU" sz="3200" dirty="0" err="1"/>
              <a:t>and</a:t>
            </a:r>
            <a:r>
              <a:rPr lang="ru-RU" sz="3200" dirty="0"/>
              <a:t> - логическое и</a:t>
            </a:r>
          </a:p>
          <a:p>
            <a:pPr lvl="0"/>
            <a:r>
              <a:rPr lang="ru-RU" sz="3200" dirty="0" err="1"/>
              <a:t>or</a:t>
            </a:r>
            <a:r>
              <a:rPr lang="ru-RU" sz="3200" dirty="0"/>
              <a:t> - логическое или</a:t>
            </a:r>
          </a:p>
          <a:p>
            <a:pPr lvl="0"/>
            <a:r>
              <a:rPr lang="ru-RU" sz="3200" dirty="0" err="1"/>
              <a:t>not</a:t>
            </a:r>
            <a:r>
              <a:rPr lang="ru-RU" sz="3200" dirty="0"/>
              <a:t> - унарное отрицание</a:t>
            </a:r>
          </a:p>
          <a:p>
            <a:pPr lvl="0"/>
            <a:r>
              <a:rPr lang="ru-RU" sz="3200" dirty="0"/>
              <a:t>Результат </a:t>
            </a:r>
            <a:r>
              <a:rPr lang="ru-RU" sz="3200" dirty="0" err="1"/>
              <a:t>and</a:t>
            </a:r>
            <a:r>
              <a:rPr lang="ru-RU" sz="3200" dirty="0"/>
              <a:t> и </a:t>
            </a:r>
            <a:r>
              <a:rPr lang="ru-RU" sz="3200" dirty="0" err="1"/>
              <a:t>or</a:t>
            </a:r>
            <a:r>
              <a:rPr lang="ru-RU" sz="3200" dirty="0"/>
              <a:t> не обязательно </a:t>
            </a:r>
            <a:r>
              <a:rPr lang="ru-RU" sz="3200" dirty="0" err="1"/>
              <a:t>bool</a:t>
            </a:r>
            <a:r>
              <a:rPr lang="ru-RU" sz="3200" dirty="0"/>
              <a:t>() и на вход не обязательно </a:t>
            </a:r>
            <a:r>
              <a:rPr lang="ru-RU" sz="3200" dirty="0" err="1"/>
              <a:t>bool</a:t>
            </a:r>
            <a:r>
              <a:rPr lang="ru-RU" sz="3200" dirty="0"/>
              <a:t>() - подробности ниже.</a:t>
            </a:r>
          </a:p>
          <a:p>
            <a:pPr lvl="0"/>
            <a:r>
              <a:rPr lang="ru-RU" sz="3200" dirty="0"/>
              <a:t>Все пустые значения приводятся к </a:t>
            </a:r>
            <a:r>
              <a:rPr lang="ru-RU" sz="3200" dirty="0" err="1"/>
              <a:t>False</a:t>
            </a:r>
            <a:r>
              <a:rPr lang="ru-RU" sz="3200" dirty="0"/>
              <a:t> ("", 0, </a:t>
            </a:r>
            <a:r>
              <a:rPr lang="ru-RU" sz="3200" dirty="0" err="1"/>
              <a:t>None</a:t>
            </a:r>
            <a:r>
              <a:rPr lang="ru-RU" sz="3200" dirty="0"/>
              <a:t>, 0.0, [], </a:t>
            </a:r>
            <a:r>
              <a:rPr lang="ru-RU" sz="3200" dirty="0" err="1"/>
              <a:t>and</a:t>
            </a:r>
            <a:r>
              <a:rPr lang="ru-RU" sz="3200" dirty="0"/>
              <a:t> {}), непустые - к </a:t>
            </a:r>
            <a:r>
              <a:rPr lang="ru-RU" sz="3200" dirty="0" err="1"/>
              <a:t>True</a:t>
            </a:r>
            <a:r>
              <a:rPr lang="ru-RU" sz="3200" dirty="0"/>
              <a:t>.</a:t>
            </a:r>
          </a:p>
          <a:p>
            <a:r>
              <a:rPr lang="ru-RU" sz="3200" dirty="0"/>
              <a:t>Помнить и понимать, что </a:t>
            </a:r>
            <a:r>
              <a:rPr lang="ru-RU" sz="3200" dirty="0" err="1"/>
              <a:t>and</a:t>
            </a:r>
            <a:r>
              <a:rPr lang="ru-RU" sz="3200" dirty="0"/>
              <a:t> и </a:t>
            </a:r>
            <a:r>
              <a:rPr lang="ru-RU" sz="3200" dirty="0" err="1"/>
              <a:t>or</a:t>
            </a:r>
            <a:r>
              <a:rPr lang="ru-RU" sz="3200" dirty="0"/>
              <a:t> вычисляются лениво</a:t>
            </a:r>
          </a:p>
        </p:txBody>
      </p:sp>
    </p:spTree>
    <p:extLst>
      <p:ext uri="{BB962C8B-B14F-4D97-AF65-F5344CB8AC3E}">
        <p14:creationId xmlns:p14="http://schemas.microsoft.com/office/powerpoint/2010/main" val="314949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</a:t>
            </a:r>
            <a:r>
              <a:rPr lang="ru-RU" dirty="0"/>
              <a:t>данных - множества</a:t>
            </a:r>
          </a:p>
        </p:txBody>
      </p:sp>
      <p:graphicFrame>
        <p:nvGraphicFramePr>
          <p:cNvPr id="6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8837214"/>
              </p:ext>
            </p:extLst>
          </p:nvPr>
        </p:nvGraphicFramePr>
        <p:xfrm>
          <a:off x="247651" y="1884244"/>
          <a:ext cx="11753849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7749"/>
                <a:gridCol w="3086100"/>
              </a:tblGrid>
              <a:tr h="0">
                <a:tc>
                  <a:txBody>
                    <a:bodyPr/>
                    <a:lstStyle/>
                    <a:p>
                      <a:endParaRPr lang="ru-RU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Добавляем элемент </a:t>
                      </a:r>
                      <a:r>
                        <a:rPr lang="ru-RU" sz="2800" b="0" dirty="0" err="1" smtClean="0">
                          <a:effectLst/>
                        </a:rPr>
                        <a:t>elem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множество </a:t>
                      </a:r>
                      <a:r>
                        <a:rPr lang="ru-RU" sz="2800" b="0" dirty="0" err="1" smtClean="0">
                          <a:effectLst/>
                        </a:rPr>
                        <a:t>st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add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 </a:t>
                      </a:r>
                      <a:r>
                        <a:rPr lang="ru-RU" sz="2800" b="0" dirty="0" err="1" smtClean="0">
                          <a:effectLst/>
                        </a:rPr>
                        <a:t>elem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из множества </a:t>
                      </a:r>
                      <a:r>
                        <a:rPr lang="ru-RU" sz="2800" b="0" dirty="0" err="1" smtClean="0">
                          <a:effectLst/>
                        </a:rPr>
                        <a:t>st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Если элемент не находится в множестве, возникает ошибка.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remove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 </a:t>
                      </a:r>
                      <a:r>
                        <a:rPr lang="ru-RU" sz="2800" b="0" dirty="0" err="1" smtClean="0">
                          <a:effectLst/>
                        </a:rPr>
                        <a:t>elem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из множества </a:t>
                      </a:r>
                      <a:r>
                        <a:rPr lang="ru-RU" sz="2800" b="0" dirty="0" err="1" smtClean="0">
                          <a:effectLst/>
                        </a:rPr>
                        <a:t>st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он присутствует в множестве.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discard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ru-RU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произвольный элемент из множества </a:t>
                      </a:r>
                      <a:r>
                        <a:rPr lang="ru-RU" sz="2800" b="0" dirty="0" err="1" smtClean="0">
                          <a:effectLst/>
                        </a:rPr>
                        <a:t>st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 возвращает в качестве результата.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pop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все элементы из множества.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clear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28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63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</a:t>
            </a:r>
            <a:r>
              <a:rPr lang="ru-RU" dirty="0"/>
              <a:t>данных - множества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09" y="2175510"/>
            <a:ext cx="3742934" cy="3463290"/>
          </a:xfrm>
          <a:prstGeom prst="rect">
            <a:avLst/>
          </a:prstGeom>
        </p:spPr>
      </p:pic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743" y="1737360"/>
            <a:ext cx="3224357" cy="479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2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</a:t>
            </a:r>
            <a:r>
              <a:rPr lang="ru-RU" dirty="0"/>
              <a:t>данных - множества</a:t>
            </a:r>
          </a:p>
        </p:txBody>
      </p:sp>
      <p:graphicFrame>
        <p:nvGraphicFramePr>
          <p:cNvPr id="6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0054864"/>
              </p:ext>
            </p:extLst>
          </p:nvPr>
        </p:nvGraphicFramePr>
        <p:xfrm>
          <a:off x="247651" y="1884244"/>
          <a:ext cx="11753849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1399"/>
                <a:gridCol w="4362450"/>
              </a:tblGrid>
              <a:tr h="0">
                <a:tc>
                  <a:txBody>
                    <a:bodyPr/>
                    <a:lstStyle/>
                    <a:p>
                      <a:endParaRPr lang="ru-RU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новое множество - объединение множеств </a:t>
                      </a:r>
                      <a:r>
                        <a:rPr lang="ru-RU" sz="2800" dirty="0" err="1" smtClean="0">
                          <a:effectLst/>
                        </a:rPr>
                        <a:t>st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2800" dirty="0" err="1" smtClean="0">
                          <a:effectLst/>
                        </a:rPr>
                        <a:t>other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800" b="0" dirty="0" smtClean="0"/>
                        <a:t>a = </a:t>
                      </a:r>
                      <a:r>
                        <a:rPr lang="en-US" sz="2800" b="0" dirty="0" err="1" smtClean="0"/>
                        <a:t>st.union</a:t>
                      </a:r>
                      <a:r>
                        <a:rPr lang="en-US" sz="2800" b="0" dirty="0" smtClean="0"/>
                        <a:t>(other)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union</a:t>
                      </a:r>
                      <a:r>
                        <a:rPr lang="en-US" sz="2800" dirty="0" smtClean="0">
                          <a:effectLst/>
                        </a:rPr>
                        <a:t>(</a:t>
                      </a:r>
                      <a:r>
                        <a:rPr lang="en-US" sz="2800" i="1" dirty="0" smtClean="0">
                          <a:effectLst/>
                        </a:rPr>
                        <a:t>other</a:t>
                      </a:r>
                      <a:r>
                        <a:rPr lang="en-US" sz="2800" dirty="0" smtClean="0"/>
                        <a:t>, </a:t>
                      </a:r>
                      <a:r>
                        <a:rPr lang="en-US" sz="2800" i="1" dirty="0" smtClean="0">
                          <a:effectLst/>
                        </a:rPr>
                        <a:t>...</a:t>
                      </a:r>
                      <a:r>
                        <a:rPr lang="en-US" sz="2800" dirty="0" smtClean="0">
                          <a:effectLst/>
                        </a:rPr>
                        <a:t>)</a:t>
                      </a:r>
                    </a:p>
                    <a:p>
                      <a:r>
                        <a:rPr lang="en-US" sz="2800" dirty="0" err="1" smtClean="0"/>
                        <a:t>st</a:t>
                      </a:r>
                      <a:r>
                        <a:rPr lang="en-US" sz="2800" dirty="0" smtClean="0"/>
                        <a:t> | other | ...</a:t>
                      </a:r>
                      <a:endParaRPr lang="ru-RU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новое множество - пересечение множеств </a:t>
                      </a:r>
                      <a:r>
                        <a:rPr lang="ru-RU" sz="2800" dirty="0" err="1" smtClean="0">
                          <a:effectLst/>
                        </a:rPr>
                        <a:t>st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2800" dirty="0" err="1" smtClean="0">
                          <a:effectLst/>
                        </a:rPr>
                        <a:t>other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intersection</a:t>
                      </a:r>
                      <a:r>
                        <a:rPr lang="en-US" sz="2800" dirty="0" smtClean="0">
                          <a:effectLst/>
                        </a:rPr>
                        <a:t>(</a:t>
                      </a:r>
                      <a:r>
                        <a:rPr lang="en-US" sz="2800" i="1" dirty="0" smtClean="0">
                          <a:effectLst/>
                        </a:rPr>
                        <a:t>other</a:t>
                      </a:r>
                      <a:r>
                        <a:rPr lang="en-US" sz="2800" dirty="0" smtClean="0"/>
                        <a:t>, </a:t>
                      </a:r>
                      <a:r>
                        <a:rPr lang="en-US" sz="2800" i="1" dirty="0" smtClean="0">
                          <a:effectLst/>
                        </a:rPr>
                        <a:t>...</a:t>
                      </a:r>
                      <a:r>
                        <a:rPr lang="en-US" sz="2800" dirty="0" smtClean="0">
                          <a:effectLst/>
                        </a:rPr>
                        <a:t>)</a:t>
                      </a:r>
                    </a:p>
                    <a:p>
                      <a:r>
                        <a:rPr lang="en-US" sz="2800" dirty="0" err="1" smtClean="0"/>
                        <a:t>st</a:t>
                      </a:r>
                      <a:r>
                        <a:rPr lang="en-US" sz="2800" dirty="0" smtClean="0"/>
                        <a:t> &amp; other &amp; ...</a:t>
                      </a:r>
                      <a:endParaRPr lang="ru-RU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новое множество - разность множеств </a:t>
                      </a:r>
                      <a:r>
                        <a:rPr lang="ru-RU" sz="2800" dirty="0" err="1" smtClean="0">
                          <a:effectLst/>
                        </a:rPr>
                        <a:t>st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2800" dirty="0" err="1" smtClean="0">
                          <a:effectLst/>
                        </a:rPr>
                        <a:t>other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difference</a:t>
                      </a:r>
                      <a:r>
                        <a:rPr lang="en-US" sz="2800" dirty="0" smtClean="0">
                          <a:effectLst/>
                        </a:rPr>
                        <a:t>(</a:t>
                      </a:r>
                      <a:r>
                        <a:rPr lang="en-US" sz="2800" i="1" dirty="0" smtClean="0">
                          <a:effectLst/>
                        </a:rPr>
                        <a:t>other</a:t>
                      </a:r>
                      <a:r>
                        <a:rPr lang="en-US" sz="2800" dirty="0" smtClean="0"/>
                        <a:t>, </a:t>
                      </a:r>
                      <a:r>
                        <a:rPr lang="en-US" sz="2800" i="1" dirty="0" smtClean="0">
                          <a:effectLst/>
                        </a:rPr>
                        <a:t>...</a:t>
                      </a:r>
                      <a:r>
                        <a:rPr lang="en-US" sz="2800" dirty="0" smtClean="0">
                          <a:effectLst/>
                        </a:rPr>
                        <a:t>) </a:t>
                      </a:r>
                    </a:p>
                    <a:p>
                      <a:r>
                        <a:rPr lang="en-US" sz="2800" dirty="0" err="1" smtClean="0"/>
                        <a:t>st</a:t>
                      </a:r>
                      <a:r>
                        <a:rPr lang="en-US" sz="2800" dirty="0" smtClean="0"/>
                        <a:t> - other - ...</a:t>
                      </a:r>
                      <a:endParaRPr lang="ru-RU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 </a:t>
                      </a:r>
                      <a:r>
                        <a:rPr lang="ru-RU" sz="2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True"/>
                        </a:rPr>
                        <a:t>True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если </a:t>
                      </a:r>
                      <a:r>
                        <a:rPr lang="ru-RU" sz="2800" dirty="0" err="1" smtClean="0">
                          <a:effectLst/>
                        </a:rPr>
                        <a:t>st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не содержит общий элементов с </a:t>
                      </a:r>
                      <a:r>
                        <a:rPr lang="ru-RU" sz="2800" dirty="0" err="1" smtClean="0">
                          <a:effectLst/>
                        </a:rPr>
                        <a:t>other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err="1" smtClean="0"/>
                        <a:t>isdisjoint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34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</a:t>
            </a:r>
            <a:r>
              <a:rPr lang="ru-RU" dirty="0"/>
              <a:t>данных - множества</a:t>
            </a:r>
          </a:p>
        </p:txBody>
      </p:sp>
      <p:graphicFrame>
        <p:nvGraphicFramePr>
          <p:cNvPr id="6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9345422"/>
              </p:ext>
            </p:extLst>
          </p:nvPr>
        </p:nvGraphicFramePr>
        <p:xfrm>
          <a:off x="1" y="1737360"/>
          <a:ext cx="12003404" cy="489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3999"/>
                <a:gridCol w="2859405"/>
              </a:tblGrid>
              <a:tr h="0">
                <a:tc>
                  <a:txBody>
                    <a:bodyPr/>
                    <a:lstStyle/>
                    <a:p>
                      <a:endParaRPr lang="ru-RU" sz="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 </a:t>
                      </a:r>
                      <a:r>
                        <a:rPr lang="ru-RU" sz="2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True"/>
                        </a:rPr>
                        <a:t>True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если все элементы </a:t>
                      </a:r>
                      <a:r>
                        <a:rPr lang="ru-RU" sz="2800" b="0" dirty="0" err="1" smtClean="0">
                          <a:effectLst/>
                        </a:rPr>
                        <a:t>st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содержатся в </a:t>
                      </a:r>
                      <a:r>
                        <a:rPr lang="ru-RU" sz="2800" b="0" dirty="0" err="1" smtClean="0">
                          <a:effectLst/>
                        </a:rPr>
                        <a:t>other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err="1" smtClean="0"/>
                        <a:t>issubset</a:t>
                      </a:r>
                      <a:r>
                        <a:rPr lang="en-US" sz="2800" b="0" dirty="0" smtClean="0">
                          <a:effectLst/>
                        </a:rPr>
                        <a:t>(</a:t>
                      </a:r>
                      <a:r>
                        <a:rPr lang="en-US" sz="2800" b="0" i="1" dirty="0" smtClean="0">
                          <a:effectLst/>
                        </a:rPr>
                        <a:t>other</a:t>
                      </a:r>
                      <a:r>
                        <a:rPr lang="en-US" sz="2800" b="0" dirty="0" smtClean="0">
                          <a:effectLst/>
                        </a:rPr>
                        <a:t>)</a:t>
                      </a:r>
                    </a:p>
                    <a:p>
                      <a:r>
                        <a:rPr lang="en-US" sz="2800" b="0" dirty="0" err="1" smtClean="0"/>
                        <a:t>st</a:t>
                      </a:r>
                      <a:r>
                        <a:rPr lang="en-US" sz="2800" b="0" dirty="0" smtClean="0"/>
                        <a:t> &lt;= other</a:t>
                      </a:r>
                      <a:endParaRPr lang="ru-RU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Аналогично </a:t>
                      </a:r>
                      <a:r>
                        <a:rPr lang="ru-RU" sz="2800" b="0" dirty="0" err="1" smtClean="0">
                          <a:effectLst/>
                        </a:rPr>
                        <a:t>st</a:t>
                      </a:r>
                      <a:r>
                        <a:rPr lang="ru-RU" sz="2800" b="0" dirty="0" smtClean="0"/>
                        <a:t> </a:t>
                      </a:r>
                      <a:r>
                        <a:rPr lang="ru-RU" sz="2800" b="0" dirty="0" smtClean="0">
                          <a:effectLst/>
                        </a:rPr>
                        <a:t>&lt;=</a:t>
                      </a:r>
                      <a:r>
                        <a:rPr lang="ru-RU" sz="2800" b="0" dirty="0" smtClean="0"/>
                        <a:t> </a:t>
                      </a:r>
                      <a:r>
                        <a:rPr lang="ru-RU" sz="2800" b="0" dirty="0" err="1" smtClean="0">
                          <a:effectLst/>
                        </a:rPr>
                        <a:t>other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но множества не должны полностью совпадать.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 </a:t>
                      </a:r>
                      <a:r>
                        <a:rPr lang="en-US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other</a:t>
                      </a:r>
                      <a:endParaRPr lang="ru-RU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800" b="0" dirty="0" smtClean="0"/>
                        <a:t>Возвращает </a:t>
                      </a:r>
                      <a:r>
                        <a:rPr lang="ru-RU" sz="2800" b="0" dirty="0" err="1" smtClean="0"/>
                        <a:t>True</a:t>
                      </a:r>
                      <a:r>
                        <a:rPr lang="ru-RU" sz="2800" b="0" dirty="0" smtClean="0"/>
                        <a:t> если все элементы </a:t>
                      </a:r>
                      <a:r>
                        <a:rPr lang="ru-RU" sz="2800" b="0" dirty="0" err="1" smtClean="0"/>
                        <a:t>other</a:t>
                      </a:r>
                      <a:r>
                        <a:rPr lang="ru-RU" sz="2800" b="0" dirty="0" smtClean="0"/>
                        <a:t> содержатся в </a:t>
                      </a:r>
                      <a:r>
                        <a:rPr lang="ru-RU" sz="2800" b="0" dirty="0" err="1" smtClean="0"/>
                        <a:t>st</a:t>
                      </a:r>
                      <a:r>
                        <a:rPr lang="ru-RU" sz="2800" b="0" dirty="0" smtClean="0"/>
                        <a:t>.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 </a:t>
                      </a:r>
                      <a:r>
                        <a:rPr lang="en-US" sz="2800" b="0" dirty="0" err="1" smtClean="0"/>
                        <a:t>issuperset</a:t>
                      </a:r>
                      <a:r>
                        <a:rPr lang="en-US" sz="2800" b="0" dirty="0" smtClean="0"/>
                        <a:t>(other)</a:t>
                      </a:r>
                    </a:p>
                    <a:p>
                      <a:r>
                        <a:rPr lang="en-US" sz="2800" b="0" dirty="0" err="1" smtClean="0"/>
                        <a:t>st</a:t>
                      </a:r>
                      <a:r>
                        <a:rPr lang="en-US" sz="2800" b="0" dirty="0" smtClean="0"/>
                        <a:t> &gt;= other</a:t>
                      </a:r>
                      <a:endParaRPr lang="ru-RU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800" b="0" dirty="0" smtClean="0"/>
                        <a:t>Аналогично </a:t>
                      </a:r>
                      <a:r>
                        <a:rPr lang="ru-RU" sz="2800" b="0" dirty="0" err="1" smtClean="0"/>
                        <a:t>st</a:t>
                      </a:r>
                      <a:r>
                        <a:rPr lang="ru-RU" sz="2800" b="0" dirty="0" smtClean="0"/>
                        <a:t> &gt;= </a:t>
                      </a:r>
                      <a:r>
                        <a:rPr lang="ru-RU" sz="2800" b="0" dirty="0" err="1" smtClean="0"/>
                        <a:t>other</a:t>
                      </a:r>
                      <a:r>
                        <a:rPr lang="ru-RU" sz="2800" b="0" dirty="0" smtClean="0"/>
                        <a:t>, но множества не должны полностью совпадать.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 </a:t>
                      </a:r>
                      <a:r>
                        <a:rPr lang="en-US" sz="2800" b="0" dirty="0" err="1" smtClean="0"/>
                        <a:t>st</a:t>
                      </a:r>
                      <a:r>
                        <a:rPr lang="en-US" sz="2800" b="0" dirty="0" smtClean="0"/>
                        <a:t> &gt; other</a:t>
                      </a:r>
                      <a:endParaRPr lang="ru-RU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dirty="0" smtClean="0"/>
                        <a:t>Добавляет элементы из </a:t>
                      </a:r>
                      <a:r>
                        <a:rPr lang="ru-RU" sz="2800" b="0" dirty="0" err="1" smtClean="0"/>
                        <a:t>other</a:t>
                      </a:r>
                      <a:r>
                        <a:rPr lang="ru-RU" sz="2800" b="0" dirty="0" smtClean="0"/>
                        <a:t> в </a:t>
                      </a:r>
                      <a:r>
                        <a:rPr lang="ru-RU" sz="2800" b="0" dirty="0" err="1" smtClean="0"/>
                        <a:t>st</a:t>
                      </a:r>
                      <a:r>
                        <a:rPr lang="ru-RU" sz="2800" b="0" dirty="0" smtClean="0"/>
                        <a:t>.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update(other, ...)</a:t>
                      </a:r>
                    </a:p>
                    <a:p>
                      <a:r>
                        <a:rPr lang="en-US" sz="2800" b="0" dirty="0" err="1" smtClean="0"/>
                        <a:t>st</a:t>
                      </a:r>
                      <a:r>
                        <a:rPr lang="en-US" sz="2800" b="0" dirty="0" smtClean="0"/>
                        <a:t> |= other | ...</a:t>
                      </a:r>
                      <a:endParaRPr lang="ru-RU" sz="28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98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97280" y="1963287"/>
            <a:ext cx="10273552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err="1"/>
              <a:t>ellipsis</a:t>
            </a:r>
            <a:r>
              <a:rPr lang="ru-RU" sz="3200" b="1" dirty="0"/>
              <a:t> </a:t>
            </a:r>
            <a:r>
              <a:rPr lang="ru-RU" sz="3200" dirty="0"/>
              <a:t>— обозначается в виде трех точек или слова </a:t>
            </a:r>
            <a:r>
              <a:rPr lang="ru-RU" sz="3200" b="1" dirty="0" err="1"/>
              <a:t>Ellipsis</a:t>
            </a:r>
            <a:r>
              <a:rPr lang="ru-RU" sz="3200" b="1" dirty="0"/>
              <a:t>. </a:t>
            </a:r>
            <a:r>
              <a:rPr lang="ru-RU" sz="3200" dirty="0"/>
              <a:t>Тип </a:t>
            </a:r>
            <a:r>
              <a:rPr lang="ru-RU" sz="3200" b="1" dirty="0" err="1"/>
              <a:t>ellipsis</a:t>
            </a:r>
            <a:r>
              <a:rPr lang="ru-RU" sz="3200" b="1" dirty="0"/>
              <a:t> </a:t>
            </a:r>
            <a:r>
              <a:rPr lang="ru-RU" sz="3200" dirty="0" smtClean="0"/>
              <a:t>используется</a:t>
            </a:r>
            <a:r>
              <a:rPr lang="en-US" sz="3200" dirty="0" smtClean="0"/>
              <a:t> </a:t>
            </a:r>
            <a:r>
              <a:rPr lang="ru-RU" sz="3200" dirty="0" smtClean="0"/>
              <a:t>в </a:t>
            </a:r>
            <a:r>
              <a:rPr lang="ru-RU" sz="3200" dirty="0"/>
              <a:t>расширенном синтаксисе получения среза</a:t>
            </a:r>
            <a:r>
              <a:rPr lang="ru-RU" sz="3200" dirty="0" smtClean="0"/>
              <a:t>:</a:t>
            </a:r>
            <a:endParaRPr lang="en-US" sz="3200" dirty="0" smtClean="0"/>
          </a:p>
          <a:p>
            <a:endParaRPr lang="en-US" sz="3200" dirty="0">
              <a:solidFill>
                <a:srgbClr val="3659BA"/>
              </a:solidFill>
            </a:endParaRPr>
          </a:p>
          <a:p>
            <a:r>
              <a:rPr lang="en-US" sz="2800" dirty="0" smtClean="0"/>
              <a:t>&gt;&gt;&gt;type </a:t>
            </a:r>
            <a:r>
              <a:rPr lang="en-US" sz="2800" dirty="0"/>
              <a:t>(...), ..., ... is Ellipsis</a:t>
            </a:r>
          </a:p>
          <a:p>
            <a:endParaRPr lang="en-US" sz="2800" dirty="0">
              <a:solidFill>
                <a:srgbClr val="3659BA"/>
              </a:solidFill>
            </a:endParaRPr>
          </a:p>
          <a:p>
            <a:r>
              <a:rPr lang="en-US" sz="2800" dirty="0" smtClean="0">
                <a:solidFill>
                  <a:srgbClr val="3659BA"/>
                </a:solidFill>
              </a:rPr>
              <a:t>      (&lt;</a:t>
            </a:r>
            <a:r>
              <a:rPr lang="en-US" sz="2800" dirty="0">
                <a:solidFill>
                  <a:srgbClr val="3659BA"/>
                </a:solidFill>
              </a:rPr>
              <a:t>class 'ellipsis'&gt;, Ellipsis, True)</a:t>
            </a:r>
            <a:endParaRPr lang="ru-RU" sz="2800" dirty="0">
              <a:solidFill>
                <a:srgbClr val="3659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42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97280" y="1963287"/>
            <a:ext cx="102735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function </a:t>
            </a:r>
            <a:r>
              <a:rPr lang="en-US" sz="3200" dirty="0"/>
              <a:t>— </a:t>
            </a:r>
            <a:r>
              <a:rPr lang="ru-RU" sz="3200" dirty="0"/>
              <a:t>функции</a:t>
            </a:r>
            <a:r>
              <a:rPr lang="ru-RU" sz="3200" dirty="0" smtClean="0"/>
              <a:t>:</a:t>
            </a:r>
            <a:endParaRPr lang="ru-RU"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846" y="2961940"/>
            <a:ext cx="3361872" cy="174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97280" y="1963287"/>
            <a:ext cx="102735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module </a:t>
            </a:r>
            <a:r>
              <a:rPr lang="en-US" sz="3200" dirty="0"/>
              <a:t>— </a:t>
            </a:r>
            <a:r>
              <a:rPr lang="ru-RU" sz="3200" dirty="0"/>
              <a:t>модули</a:t>
            </a:r>
            <a:r>
              <a:rPr lang="ru-RU" sz="3200" dirty="0" smtClean="0"/>
              <a:t>:</a:t>
            </a:r>
            <a:endParaRPr lang="en-US" sz="3200" dirty="0" smtClean="0"/>
          </a:p>
          <a:p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062" y="3040504"/>
            <a:ext cx="3122497" cy="122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18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97280" y="1963287"/>
            <a:ext cx="102735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err="1"/>
              <a:t>type</a:t>
            </a:r>
            <a:r>
              <a:rPr lang="ru-RU" sz="3200" b="1" dirty="0"/>
              <a:t> </a:t>
            </a:r>
            <a:r>
              <a:rPr lang="ru-RU" sz="3200" dirty="0"/>
              <a:t>— классы и типы данных. </a:t>
            </a:r>
            <a:endParaRPr lang="en-US" sz="3200" dirty="0" smtClean="0"/>
          </a:p>
          <a:p>
            <a:r>
              <a:rPr lang="ru-RU" sz="3200" dirty="0" smtClean="0"/>
              <a:t>Все </a:t>
            </a:r>
            <a:r>
              <a:rPr lang="ru-RU" sz="3200" dirty="0"/>
              <a:t>данные в языке </a:t>
            </a:r>
            <a:r>
              <a:rPr lang="ru-RU" sz="3200" dirty="0" err="1"/>
              <a:t>Python</a:t>
            </a:r>
            <a:r>
              <a:rPr lang="ru-RU" sz="3200" dirty="0"/>
              <a:t> являются</a:t>
            </a:r>
          </a:p>
          <a:p>
            <a:r>
              <a:rPr lang="ru-RU" sz="3200" dirty="0"/>
              <a:t>объектами, даже сами типы данных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606452"/>
            <a:ext cx="3575314" cy="89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2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286603"/>
            <a:ext cx="10850880" cy="1008797"/>
          </a:xfrm>
        </p:spPr>
        <p:txBody>
          <a:bodyPr/>
          <a:lstStyle/>
          <a:p>
            <a:r>
              <a:rPr lang="ru-RU" dirty="0"/>
              <a:t>О</a:t>
            </a:r>
            <a:r>
              <a:rPr lang="ru-RU" dirty="0" smtClean="0"/>
              <a:t>бщие функции объектов</a:t>
            </a:r>
            <a:endParaRPr lang="ru-RU" dirty="0"/>
          </a:p>
        </p:txBody>
      </p:sp>
      <p:graphicFrame>
        <p:nvGraphicFramePr>
          <p:cNvPr id="3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964280"/>
              </p:ext>
            </p:extLst>
          </p:nvPr>
        </p:nvGraphicFramePr>
        <p:xfrm>
          <a:off x="0" y="1451610"/>
          <a:ext cx="12003404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3999"/>
                <a:gridCol w="2859405"/>
              </a:tblGrid>
              <a:tr h="0">
                <a:tc>
                  <a:txBody>
                    <a:bodyPr/>
                    <a:lstStyle/>
                    <a:p>
                      <a:endParaRPr lang="ru-RU" sz="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уникальный идентификатор </a:t>
                      </a:r>
                      <a:r>
                        <a:rPr lang="ru-RU" sz="2800" b="0" dirty="0" err="1" smtClean="0">
                          <a:effectLst/>
                        </a:rPr>
                        <a:t>object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(для реализации </a:t>
                      </a:r>
                      <a:r>
                        <a:rPr lang="ru-RU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CPython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адрес в памяти).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id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 </a:t>
                      </a:r>
                      <a:r>
                        <a:rPr lang="ru-RU" sz="2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True"/>
                        </a:rPr>
                        <a:t>True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 </a:t>
                      </a:r>
                      <a:r>
                        <a:rPr lang="ru-RU" sz="2800" b="0" dirty="0" smtClean="0">
                          <a:effectLst/>
                        </a:rPr>
                        <a:t>x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2800" b="0" dirty="0" smtClean="0">
                          <a:effectLst/>
                        </a:rPr>
                        <a:t>y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указывают на один и тот же объект.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is y</a:t>
                      </a:r>
                      <a:endParaRPr lang="ru-RU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Отображает справку для </a:t>
                      </a:r>
                      <a:r>
                        <a:rPr lang="en-US" sz="2800" b="0" dirty="0" smtClean="0">
                          <a:effectLst/>
                        </a:rPr>
                        <a:t>object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 help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en-US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smtClean="0">
                          <a:solidFill>
                            <a:srgbClr val="404040"/>
                          </a:solidFill>
                          <a:effectLst/>
                          <a:latin typeface="Lato" panose="020F0502020204030203" pitchFamily="34" charset="0"/>
                        </a:rPr>
                        <a:t>Возвращает тип </a:t>
                      </a:r>
                      <a:r>
                        <a:rPr lang="en-US" sz="2800" b="0" smtClean="0">
                          <a:effectLst/>
                        </a:rPr>
                        <a:t>object</a:t>
                      </a:r>
                      <a:r>
                        <a:rPr lang="en-US" sz="2800" b="0" i="0" smtClean="0">
                          <a:solidFill>
                            <a:srgbClr val="404040"/>
                          </a:solidFill>
                          <a:effectLst/>
                          <a:latin typeface="Lato" panose="020F0502020204030203" pitchFamily="34" charset="0"/>
                        </a:rPr>
                        <a:t>.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dirty="0" smtClean="0">
                          <a:solidFill>
                            <a:srgbClr val="404040"/>
                          </a:solidFill>
                          <a:effectLst/>
                          <a:latin typeface="Lato" panose="020F0502020204030203" pitchFamily="34" charset="0"/>
                        </a:rPr>
                        <a:t> </a:t>
                      </a:r>
                      <a:r>
                        <a:rPr lang="en-US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2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ype(</a:t>
                      </a:r>
                      <a:r>
                        <a:rPr lang="en-US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 </a:t>
                      </a:r>
                      <a:r>
                        <a:rPr lang="ru-RU" sz="2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True"/>
                        </a:rPr>
                        <a:t>True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 </a:t>
                      </a:r>
                      <a:r>
                        <a:rPr lang="ru-RU" sz="2800" b="0" dirty="0" err="1" smtClean="0">
                          <a:effectLst/>
                        </a:rPr>
                        <a:t>object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является классом или подклассом </a:t>
                      </a:r>
                      <a:r>
                        <a:rPr lang="ru-RU" sz="2800" b="0" dirty="0" err="1" smtClean="0">
                          <a:effectLst/>
                        </a:rPr>
                        <a:t>class-or-type-or-tuple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err="1" smtClean="0"/>
                        <a:t>isinstance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class-or-type-or-tuple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</a:t>
                      </a:r>
                      <a:r>
                        <a:rPr lang="en-US" sz="2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800" smtClean="0"/>
                        <a:t>список </a:t>
                      </a:r>
                      <a:r>
                        <a:rPr lang="ru-RU" sz="2800" dirty="0" smtClean="0"/>
                        <a:t>полей объекта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err="1" smtClean="0"/>
                        <a:t>dir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ru-RU" sz="2800" dirty="0" smtClean="0"/>
                        <a:t> </a:t>
                      </a:r>
                      <a:endParaRPr lang="ru-RU" sz="28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67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86603"/>
            <a:ext cx="10527030" cy="856397"/>
          </a:xfrm>
        </p:spPr>
        <p:txBody>
          <a:bodyPr/>
          <a:lstStyle/>
          <a:p>
            <a:r>
              <a:rPr lang="ru-RU" dirty="0" smtClean="0"/>
              <a:t>Поверхностное и глубокое копирование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71474" y="1751737"/>
            <a:ext cx="1044892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# 1. Поверхностная и глубокая копии</a:t>
            </a:r>
          </a:p>
          <a:p>
            <a:r>
              <a:rPr lang="ru-RU" sz="2800" dirty="0"/>
              <a:t>x = [53, 68, ["А", "В", "С"]]</a:t>
            </a:r>
          </a:p>
          <a:p>
            <a:endParaRPr lang="ru-RU" sz="2800" dirty="0"/>
          </a:p>
          <a:p>
            <a:r>
              <a:rPr lang="ru-RU" sz="2800" dirty="0"/>
              <a:t>x1 = x  # Поверхностная копия (через присваивание)</a:t>
            </a:r>
          </a:p>
          <a:p>
            <a:r>
              <a:rPr lang="ru-RU" sz="2800" dirty="0"/>
              <a:t>x2 = x[:]  # Глубокая копия (создается при срезе)</a:t>
            </a:r>
          </a:p>
          <a:p>
            <a:r>
              <a:rPr lang="ru-RU" sz="2800" dirty="0"/>
              <a:t>x3 = </a:t>
            </a:r>
            <a:r>
              <a:rPr lang="ru-RU" sz="2800" dirty="0" err="1"/>
              <a:t>x.copy</a:t>
            </a:r>
            <a:r>
              <a:rPr lang="ru-RU" sz="2800" dirty="0"/>
              <a:t>()  # Глубокая копия (через метод </a:t>
            </a:r>
            <a:r>
              <a:rPr lang="ru-RU" sz="2800" dirty="0" err="1"/>
              <a:t>copy</a:t>
            </a:r>
            <a:r>
              <a:rPr lang="ru-RU" sz="2800" dirty="0" smtClean="0"/>
              <a:t>())</a:t>
            </a:r>
          </a:p>
          <a:p>
            <a:endParaRPr lang="ru-RU" sz="2800" dirty="0"/>
          </a:p>
          <a:p>
            <a:r>
              <a:rPr lang="en-US" sz="2800" dirty="0"/>
              <a:t>id(x), id(x1), id(x2), id(x3)</a:t>
            </a:r>
          </a:p>
          <a:p>
            <a:r>
              <a:rPr lang="en-US" sz="2800" dirty="0">
                <a:solidFill>
                  <a:srgbClr val="3659BA"/>
                </a:solidFill>
              </a:rPr>
              <a:t>(4813768, 4813768, 4813848, 4813808)</a:t>
            </a:r>
          </a:p>
          <a:p>
            <a:r>
              <a:rPr lang="en-US" sz="2800" dirty="0"/>
              <a:t>x1 is x, x2 is x, x3 is x</a:t>
            </a:r>
          </a:p>
          <a:p>
            <a:r>
              <a:rPr lang="en-US" sz="2800" dirty="0">
                <a:solidFill>
                  <a:srgbClr val="3659BA"/>
                </a:solidFill>
              </a:rPr>
              <a:t>(True, False, False)</a:t>
            </a:r>
            <a:endParaRPr lang="ru-RU" sz="2800" dirty="0">
              <a:solidFill>
                <a:srgbClr val="3659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9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7035</TotalTime>
  <Words>5218</Words>
  <Application>Microsoft Office PowerPoint</Application>
  <PresentationFormat>Широкоэкранный</PresentationFormat>
  <Paragraphs>962</Paragraphs>
  <Slides>111</Slides>
  <Notes>65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111</vt:i4>
      </vt:variant>
    </vt:vector>
  </HeadingPairs>
  <TitlesOfParts>
    <vt:vector size="121" baseType="lpstr">
      <vt:lpstr>Arial</vt:lpstr>
      <vt:lpstr>Calibri</vt:lpstr>
      <vt:lpstr>Calibri Light</vt:lpstr>
      <vt:lpstr>Courier New</vt:lpstr>
      <vt:lpstr>Lato</vt:lpstr>
      <vt:lpstr>Segoe UI</vt:lpstr>
      <vt:lpstr>Symbol</vt:lpstr>
      <vt:lpstr>Times New Roman</vt:lpstr>
      <vt:lpstr>var(--jp-content-font-family)</vt:lpstr>
      <vt:lpstr>Retrospect</vt:lpstr>
      <vt:lpstr> </vt:lpstr>
      <vt:lpstr>Базовые типы и операции</vt:lpstr>
      <vt:lpstr>Типы данных</vt:lpstr>
      <vt:lpstr>Типы данных - классификация</vt:lpstr>
      <vt:lpstr>Типы данных - классификация</vt:lpstr>
      <vt:lpstr>Типы данных</vt:lpstr>
      <vt:lpstr>Типы данных</vt:lpstr>
      <vt:lpstr>Типы данных - логический тип</vt:lpstr>
      <vt:lpstr>Типы данных - логический тип</vt:lpstr>
      <vt:lpstr>Типы данных - логический тип</vt:lpstr>
      <vt:lpstr>Типы данных - логический тип</vt:lpstr>
      <vt:lpstr>Типы данных</vt:lpstr>
      <vt:lpstr>Типы данных - числа</vt:lpstr>
      <vt:lpstr>Типы данных</vt:lpstr>
      <vt:lpstr>Типы данных</vt:lpstr>
      <vt:lpstr>Типы данных</vt:lpstr>
      <vt:lpstr>Операции над числами</vt:lpstr>
      <vt:lpstr>Операции над числами</vt:lpstr>
      <vt:lpstr>Операции над числами</vt:lpstr>
      <vt:lpstr>Операции над числами</vt:lpstr>
      <vt:lpstr>Операции над числами</vt:lpstr>
      <vt:lpstr>Типы данных - коллекции</vt:lpstr>
      <vt:lpstr>Типы данных - коллекции</vt:lpstr>
      <vt:lpstr>Типы данных - Последовательности</vt:lpstr>
      <vt:lpstr>Последовательности - общие операции</vt:lpstr>
      <vt:lpstr>Последовательности - общие операции</vt:lpstr>
      <vt:lpstr>Типы данных - списки</vt:lpstr>
      <vt:lpstr>Списки - операции</vt:lpstr>
      <vt:lpstr>Списки - операции</vt:lpstr>
      <vt:lpstr>Списки - операции</vt:lpstr>
      <vt:lpstr>Типы данных - списки</vt:lpstr>
      <vt:lpstr>Типы данных - списки</vt:lpstr>
      <vt:lpstr>Типы данных - списки</vt:lpstr>
      <vt:lpstr>Типы данных - списки</vt:lpstr>
      <vt:lpstr>Типы данных - списки</vt:lpstr>
      <vt:lpstr>Типы данных - списки</vt:lpstr>
      <vt:lpstr>Типы данных - списки</vt:lpstr>
      <vt:lpstr>Типы данных - списки</vt:lpstr>
      <vt:lpstr>Типы данных - списки</vt:lpstr>
      <vt:lpstr>Типы данных - списки</vt:lpstr>
      <vt:lpstr>Типы данных - списки</vt:lpstr>
      <vt:lpstr>Типы данных - списки</vt:lpstr>
      <vt:lpstr>Типы данных - списки</vt:lpstr>
      <vt:lpstr>Типы данных - списки</vt:lpstr>
      <vt:lpstr>Типы данных - списки</vt:lpstr>
      <vt:lpstr>Типы данных - списки</vt:lpstr>
      <vt:lpstr>Типы данных - списки</vt:lpstr>
      <vt:lpstr>Типы данных - списки</vt:lpstr>
      <vt:lpstr>Типы данных - списки</vt:lpstr>
      <vt:lpstr>Типы данных - списки</vt:lpstr>
      <vt:lpstr>Типы данных - списки</vt:lpstr>
      <vt:lpstr>Типы данных - списки</vt:lpstr>
      <vt:lpstr>Типы данных - списки</vt:lpstr>
      <vt:lpstr>Типы данных - списки</vt:lpstr>
      <vt:lpstr>Типы данных - списки</vt:lpstr>
      <vt:lpstr>Типы данных - списки</vt:lpstr>
      <vt:lpstr>Типы данных – строки</vt:lpstr>
      <vt:lpstr>Типы данных – строки</vt:lpstr>
      <vt:lpstr>Типы данных – строки</vt:lpstr>
      <vt:lpstr>Типы данных - строки</vt:lpstr>
      <vt:lpstr>Типы данных - строки</vt:lpstr>
      <vt:lpstr>Типы данных - строки</vt:lpstr>
      <vt:lpstr>Типы данных - строки</vt:lpstr>
      <vt:lpstr>Типы данных - строки</vt:lpstr>
      <vt:lpstr>Типы данных - строки</vt:lpstr>
      <vt:lpstr>Типы данных - строки</vt:lpstr>
      <vt:lpstr>Типы данных - строки</vt:lpstr>
      <vt:lpstr>Типы данных - строки</vt:lpstr>
      <vt:lpstr>Типы данных - строки</vt:lpstr>
      <vt:lpstr>Типы данных - строки</vt:lpstr>
      <vt:lpstr>Типы данных – строки - форматирование</vt:lpstr>
      <vt:lpstr>Типы данных – строки - форматирование</vt:lpstr>
      <vt:lpstr>Типы данных – строки - форматирование</vt:lpstr>
      <vt:lpstr>Типы данных - кортежи</vt:lpstr>
      <vt:lpstr>Типы данных - кортежи</vt:lpstr>
      <vt:lpstr>Типы данных</vt:lpstr>
      <vt:lpstr>Типы данных</vt:lpstr>
      <vt:lpstr>Типы данных</vt:lpstr>
      <vt:lpstr>Типы данных</vt:lpstr>
      <vt:lpstr>Типы данных - отображения</vt:lpstr>
      <vt:lpstr>Типы данных - отображения</vt:lpstr>
      <vt:lpstr>Типы данных - отображения</vt:lpstr>
      <vt:lpstr>Типы данных - отображения</vt:lpstr>
      <vt:lpstr>Типы данных - отображения</vt:lpstr>
      <vt:lpstr>Типы данных - отображения</vt:lpstr>
      <vt:lpstr>Типы данных - отображения</vt:lpstr>
      <vt:lpstr>Типы данных - отображения</vt:lpstr>
      <vt:lpstr>Типы данных - множества</vt:lpstr>
      <vt:lpstr>Типы данных - множества</vt:lpstr>
      <vt:lpstr>Типы данных - множества</vt:lpstr>
      <vt:lpstr>Типы данных - множества</vt:lpstr>
      <vt:lpstr>Типы данных - множества</vt:lpstr>
      <vt:lpstr>Типы данных - множества</vt:lpstr>
      <vt:lpstr>Типы данных</vt:lpstr>
      <vt:lpstr>Типы данных</vt:lpstr>
      <vt:lpstr>Типы данных</vt:lpstr>
      <vt:lpstr>Типы данных</vt:lpstr>
      <vt:lpstr>Общие функции объектов</vt:lpstr>
      <vt:lpstr>Поверхностное и глубокое копирование</vt:lpstr>
      <vt:lpstr>Поверхностное и глубокое копирование</vt:lpstr>
      <vt:lpstr>Поверхностное и глубокое копирование</vt:lpstr>
      <vt:lpstr>Поверхностное и глубокое копирование</vt:lpstr>
      <vt:lpstr>Поверхностное и глубокое копирование</vt:lpstr>
      <vt:lpstr>Поверхностное и глубокое копирование</vt:lpstr>
      <vt:lpstr>Типы данных – взаимное преобразование</vt:lpstr>
      <vt:lpstr>Типы данных – взаимное преобразование</vt:lpstr>
      <vt:lpstr>Типы данных – взаимное преобразование</vt:lpstr>
      <vt:lpstr>Типы данных – взаимное преобразование</vt:lpstr>
      <vt:lpstr>Типы данных – взаимное преобразование</vt:lpstr>
      <vt:lpstr>Приоритет операций</vt:lpstr>
      <vt:lpstr>Пример простого ввода и вывода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Zhvakina</dc:creator>
  <cp:lastModifiedBy>ANNA</cp:lastModifiedBy>
  <cp:revision>539</cp:revision>
  <cp:lastPrinted>2016-01-26T13:20:45Z</cp:lastPrinted>
  <dcterms:created xsi:type="dcterms:W3CDTF">2015-03-09T11:51:14Z</dcterms:created>
  <dcterms:modified xsi:type="dcterms:W3CDTF">2023-01-18T09:32:41Z</dcterms:modified>
</cp:coreProperties>
</file>