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0"/>
  </p:notesMasterIdLst>
  <p:handoutMasterIdLst>
    <p:handoutMasterId r:id="rId61"/>
  </p:handoutMasterIdLst>
  <p:sldIdLst>
    <p:sldId id="280" r:id="rId2"/>
    <p:sldId id="433" r:id="rId3"/>
    <p:sldId id="624" r:id="rId4"/>
    <p:sldId id="645" r:id="rId5"/>
    <p:sldId id="646" r:id="rId6"/>
    <p:sldId id="647" r:id="rId7"/>
    <p:sldId id="649" r:id="rId8"/>
    <p:sldId id="648" r:id="rId9"/>
    <p:sldId id="650" r:id="rId10"/>
    <p:sldId id="652" r:id="rId11"/>
    <p:sldId id="660" r:id="rId12"/>
    <p:sldId id="653" r:id="rId13"/>
    <p:sldId id="656" r:id="rId14"/>
    <p:sldId id="654" r:id="rId15"/>
    <p:sldId id="657" r:id="rId16"/>
    <p:sldId id="655" r:id="rId17"/>
    <p:sldId id="658" r:id="rId18"/>
    <p:sldId id="659" r:id="rId19"/>
    <p:sldId id="663" r:id="rId20"/>
    <p:sldId id="664" r:id="rId21"/>
    <p:sldId id="661" r:id="rId22"/>
    <p:sldId id="665" r:id="rId23"/>
    <p:sldId id="666" r:id="rId24"/>
    <p:sldId id="667" r:id="rId25"/>
    <p:sldId id="669" r:id="rId26"/>
    <p:sldId id="668" r:id="rId27"/>
    <p:sldId id="670" r:id="rId28"/>
    <p:sldId id="671" r:id="rId29"/>
    <p:sldId id="672" r:id="rId30"/>
    <p:sldId id="673" r:id="rId31"/>
    <p:sldId id="674" r:id="rId32"/>
    <p:sldId id="685" r:id="rId33"/>
    <p:sldId id="688" r:id="rId34"/>
    <p:sldId id="689" r:id="rId35"/>
    <p:sldId id="690" r:id="rId36"/>
    <p:sldId id="691" r:id="rId37"/>
    <p:sldId id="692" r:id="rId38"/>
    <p:sldId id="686" r:id="rId39"/>
    <p:sldId id="676" r:id="rId40"/>
    <p:sldId id="675" r:id="rId41"/>
    <p:sldId id="693" r:id="rId42"/>
    <p:sldId id="679" r:id="rId43"/>
    <p:sldId id="694" r:id="rId44"/>
    <p:sldId id="695" r:id="rId45"/>
    <p:sldId id="678" r:id="rId46"/>
    <p:sldId id="696" r:id="rId47"/>
    <p:sldId id="677" r:id="rId48"/>
    <p:sldId id="681" r:id="rId49"/>
    <p:sldId id="680" r:id="rId50"/>
    <p:sldId id="682" r:id="rId51"/>
    <p:sldId id="700" r:id="rId52"/>
    <p:sldId id="704" r:id="rId53"/>
    <p:sldId id="699" r:id="rId54"/>
    <p:sldId id="701" r:id="rId55"/>
    <p:sldId id="702" r:id="rId56"/>
    <p:sldId id="703" r:id="rId57"/>
    <p:sldId id="697" r:id="rId58"/>
    <p:sldId id="683" r:id="rId59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9BA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1633" autoAdjust="0"/>
  </p:normalViewPr>
  <p:slideViewPr>
    <p:cSldViewPr snapToGrid="0">
      <p:cViewPr varScale="1">
        <p:scale>
          <a:sx n="44" d="100"/>
          <a:sy n="44" d="100"/>
        </p:scale>
        <p:origin x="171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93CAB-A6E8-4F84-B002-DB1C4B9BC43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271A0-3214-4C0F-98E9-07E8770F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4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318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abr.com/ru/post/141501/" TargetMode="External"/><Relationship Id="rId5" Type="http://schemas.openxmlformats.org/officeDocument/2006/relationships/hyperlink" Target="https://habr.com/ru/post/141411/" TargetMode="External"/><Relationship Id="rId4" Type="http://schemas.openxmlformats.org/officeDocument/2006/relationships/hyperlink" Target="http://thecodeship.com/patterns/guide-to-python-function-decorators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318/" TargetMode="External"/><Relationship Id="rId7" Type="http://schemas.openxmlformats.org/officeDocument/2006/relationships/hyperlink" Target="#&#1055;&#1088;&#1080;&#1084;&#1077;&#1088;&#1099;-&#1080;&#1089;&#1087;&#1086;&#1083;&#1100;&#1079;&#1086;&#1074;&#1072;&#1085;&#1080;&#1103;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abr.com/ru/post/141501/" TargetMode="External"/><Relationship Id="rId5" Type="http://schemas.openxmlformats.org/officeDocument/2006/relationships/hyperlink" Target="https://habr.com/ru/post/141411/" TargetMode="External"/><Relationship Id="rId4" Type="http://schemas.openxmlformats.org/officeDocument/2006/relationships/hyperlink" Target="http://thecodeship.com/patterns/guide-to-python-function-decorators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stackoverflow.com/questions/664845/%d0%9c%d0%be%d0%b6%d0%bd%d0%be-%d0%bb%d0%b8-%d0%b8%d1%81%d0%bf%d0%be%d0%bb%d1%8c%d0%b7%d0%be%d0%b2%d0%b0%d1%82%d1%8c-%d1%84%d1%83%d0%bd%d0%ba%d1%86%d0%b8%d1%8e-%d0%b1%d0%b5%d0%b7-%d0%b4%d0%b5%d0%ba%d0%be%d1%80%d0%b0%d1%82%d0%be%d1%80%d0%be%d0%b2-%d0%b2-%d0%b4%d0%b0%d0%bb%d1%8c%d0%bd%d0%b5%d0%b9%d1%88%d0%b5%d0%bc-%d0%ba%d0%be%d0%b4%d0%b5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4_01.html#id1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software_bug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Crash_(computing)" TargetMode="Externa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11_01.html#sys.exit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#bltin-exceptions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6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Генератор позволяет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проитерировать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потенциально огромные последовательности без необходимости создания и сохранения всей последовательности в память сразу.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Каждый раз, когда вы итерируете через генератор, он отслеживает, где он находился во время последнего вызова, и возвращает следующее значение.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 отличает его от обычной функции, которая не помнит о предыдущих вызовах и всегда начинает работу с первой строки и в неизменном состоянии.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43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Yield</a:t>
            </a:r>
            <a:r>
              <a:rPr lang="en-US" baseline="0" dirty="0" smtClean="0"/>
              <a:t> -  https://pythonru.com/osnovy/klyuchevoe-slovo-yield-v-python</a:t>
            </a:r>
          </a:p>
          <a:p>
            <a:r>
              <a:rPr lang="en-US" baseline="0" dirty="0" smtClean="0"/>
              <a:t>https://proglib.io/p/chto-takoe-yield-v-python-samyy-populyarnyy-vopros-na-stakoverflou-po-pitonu-2022-03-21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43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вы хотите создать потенциально большую последовательность и ее код слишком велик для того, чтобы создать включение генератора, напишите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функцию генератора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Это обычная функция, но она возвращает значение с помощью выражения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yield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 не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собственная функция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range()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которая возвращает объект генератора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58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12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84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65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73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 можете создать генератор из включения генератора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или из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функции генератора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круглые скобки заключено включение генератора, оно возвращает объект генератора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вы попробуете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проитерировать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 генератору заново, то обнаружите, что он истощен</a:t>
            </a: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остальных коллекций о включениях -  см. </a:t>
            </a:r>
            <a:r>
              <a:rPr lang="ru-RU" dirty="0" smtClean="0"/>
              <a:t>Циклы – коллекционные включения </a:t>
            </a:r>
            <a:r>
              <a:rPr lang="ru-RU" baseline="0" dirty="0" smtClean="0"/>
              <a:t> в предыдущих лекциях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7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1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https://www.python.org/dev/peps/pep-0318/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http://thecodeship.com/patterns/guide-to-python-function-decorators/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https://habr.com/ru/post/141411/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https://habr.com/ru/post/141501/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functools.wraps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3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Генератор может быть запущен лишь однажды.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Списки, множества и словари существуют в памяти, но генератор создает свои значения во время работы программы и выдает их по одному за раз через итератор.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 не запоминает их, поэтому вы не можете перезапустить или создать резервную копию генератора.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вы попробуете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проитерировать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 генератору заново, то обнаружите, что он истощен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4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Иногда вам нужно модифицировать существующую функцию, не меняя при этом ее исходный код. Зачастую нужно добавить выражение для отладки, чтобы посмотреть, какие аргументы были туда переданы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Дополнительно: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https://www.python.org/dev/peps/pep-0318/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http://thecodeship.com/patterns/guide-to-python-function-decorators/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https://habr.com/ru/post/141411/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https://habr.com/ru/post/141501/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functools.wraps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 использования</a:t>
            </a:r>
            <a:r>
              <a:rPr lang="ru-RU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action="ppaction://hlinkfile"/>
              </a:rPr>
              <a:t>¶</a:t>
            </a:r>
            <a:endParaRPr lang="ru-RU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таймеры выполнения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логгер вызова функций и их параметров</a:t>
            </a:r>
          </a:p>
          <a:p>
            <a:pPr lvl="0"/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кеш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вызова функций</a:t>
            </a:r>
          </a:p>
          <a:p>
            <a:pPr lvl="0"/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64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используем: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**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kwargs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внутренние функции;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функции в качестве аргументов.</a:t>
            </a:r>
          </a:p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Декоратор - способ задания изменения поведения некоторой функции.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сути, представляет собой функцию, которая принимает и возвращает функции.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Задаются просто созданием подходящей функции.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Применяются записью перед телом функции после символа @.</a:t>
            </a:r>
          </a:p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Функция 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ecorator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определяет декоратор, который: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    выведет имя функции и значение переданных в нее аргументов;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    запустит функцию с полученными аргументами;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    выведет результат;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    вернет модифицированную функцию, готовую для использования.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66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Можно ли использовать функцию без декораторов в дальнейшем коде?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https://clck.ru/33rBx6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baseline="0" dirty="0" smtClean="0"/>
              <a:t>https://ru.stackoverflow.com/questions/664845</a:t>
            </a:r>
            <a:r>
              <a:rPr lang="ru-RU" baseline="0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34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Независимо от того, какую функцию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вы передадите 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ecorator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, вы получите новую функцию, которая содержит дополнительные выражения, добавляемые 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ecorator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Декоратор не обязательно должен запускать код функции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но функция 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ecorator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 вызовет часть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поэтому вы получите результат работы функции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 также дополнительные данные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3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качестве альтернативы мануальному присваиванию декоратора, показанному выше, просто добавьте конструкцию @</a:t>
            </a:r>
            <a:r>
              <a:rPr lang="ru-RU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имя_декоратора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перед функцией, которую хотите декорировать</a:t>
            </a: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aseline="0" dirty="0" smtClean="0"/>
              <a:t>https://skillbox.ru/media/code/gotovimsya_k_sobesedovaniyu_chto_takoe_dekoratory_v_python/</a:t>
            </a:r>
            <a:r>
              <a:rPr lang="ru-RU" baseline="0" dirty="0" smtClean="0"/>
              <a:t> </a:t>
            </a:r>
          </a:p>
          <a:p>
            <a:r>
              <a:rPr lang="en-US" baseline="0" dirty="0" smtClean="0"/>
              <a:t>https://pythonworld.ru/osnovy/dekoratory.html</a:t>
            </a:r>
            <a:r>
              <a:rPr lang="ru-RU" baseline="0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636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Каждая функция может иметь более одного декоратора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Декоратор, размещенный ближе всего к функции (прямо над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будет выполнен первым, а затем — тот, что находится сразу над ним. Любой порядок вызова вернет один и тот же конечный результат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580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40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Декораторы несколько замедляют вызов функции, не забывайте об этом.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не можете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раздекорировать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функцию. Безусловно, существуют трюки, позволяющие создать декоратор, который можно отсоединить от функции, но это плохая практика. Правильнее будет запомнить, что если функция декорирована — это не отменить.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Декораторы оборачивают функции, что может затруднить отладку.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88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Итераторы, реализованные по-разному для различных классов (например, для кортежа и словаря) позволяют циклу </a:t>
            </a:r>
            <a:r>
              <a:rPr lang="ru-RU" sz="10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or"/>
              </a:rPr>
              <a:t>for</a:t>
            </a:r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перемещаться по коллекциям, не заботясь о внутренней структуре объектов, а используя методы </a:t>
            </a:r>
            <a:r>
              <a:rPr lang="ru-RU" sz="1000" dirty="0" smtClean="0">
                <a:effectLst/>
              </a:rPr>
              <a:t>__</a:t>
            </a:r>
            <a:r>
              <a:rPr lang="ru-RU" sz="1000" dirty="0" err="1" smtClean="0">
                <a:effectLst/>
              </a:rPr>
              <a:t>iter</a:t>
            </a:r>
            <a:r>
              <a:rPr lang="ru-RU" sz="1000" dirty="0" smtClean="0">
                <a:effectLst/>
              </a:rPr>
              <a:t>__()</a:t>
            </a:r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000" dirty="0" smtClean="0">
                <a:effectLst/>
              </a:rPr>
              <a:t>__</a:t>
            </a:r>
            <a:r>
              <a:rPr lang="ru-RU" sz="1000" dirty="0" err="1" smtClean="0">
                <a:effectLst/>
              </a:rPr>
              <a:t>next</a:t>
            </a:r>
            <a:r>
              <a:rPr lang="ru-RU" sz="1000" dirty="0" smtClean="0">
                <a:effectLst/>
              </a:rPr>
              <a:t>__()</a:t>
            </a:r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ru-RU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Позже – итерирование по файлам и объектам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09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65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619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https://en.wikipedia.org/wiki/List_of_software_bugs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Синтаксические и ошибки времени выполнения приводят к немедленному завершению (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краху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англ.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выполнения программы в отличие от логических ошибок, после которых программа может продолжить работу. </a:t>
            </a:r>
          </a:p>
          <a:p>
            <a:pPr lvl="0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894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4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69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82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https://ru.wikipedia.org/wiki/%D0%92%D0%BD%D0%B5%D0%B4%D1%80%D0%B5%D0%BD%D0%B8%D0%B5_SQL-%D0%BA%D0%BE%D0%B4%D0%B0</a:t>
            </a:r>
          </a:p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19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https://ru.wikipedia.org/wiki/%D0%92%D0%BD%D0%B5%D0%B4%D1%80%D0%B5%D0%BD%D0%B8%D0%B5_SQL-%D0%BA%D0%BE%D0%B4%D0%B0</a:t>
            </a:r>
          </a:p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412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Минусы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подхода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LBYL: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проверки могут уменьшить читаемость и ясность основного кода;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 проверки может дублировать значительную часть работы, осуществляемой основным кодом;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разработчик может легко допустить ошибку, забыв какую-либо из проверок;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ситуация может изменится между моментом проверки и моментом выполнения операции.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020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вы не предоставите собственный обработчик исключения,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выведет сообщение об ошибке и некоторую информацию о том, где произошла ошибка, а затем завершит программу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13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•</a:t>
            </a:r>
            <a:r>
              <a:rPr lang="en-US" baseline="0" dirty="0" smtClean="0"/>
              <a:t> </a:t>
            </a:r>
            <a:r>
              <a:rPr lang="ru-RU" baseline="0" dirty="0" err="1" smtClean="0"/>
              <a:t>for</a:t>
            </a:r>
            <a:r>
              <a:rPr lang="ru-RU" baseline="0" dirty="0" smtClean="0"/>
              <a:t> вызывает функцию </a:t>
            </a:r>
            <a:r>
              <a:rPr lang="ru-RU" baseline="0" dirty="0" err="1" smtClean="0"/>
              <a:t>iter</a:t>
            </a:r>
            <a:r>
              <a:rPr lang="ru-RU" baseline="0" dirty="0" smtClean="0"/>
              <a:t>(</a:t>
            </a:r>
            <a:r>
              <a:rPr lang="ru-RU" baseline="0" dirty="0" err="1" smtClean="0"/>
              <a:t>obj</a:t>
            </a:r>
            <a:r>
              <a:rPr lang="ru-RU" baseline="0" dirty="0" smtClean="0"/>
              <a:t>) от переданного ему объекта после ключевого слова </a:t>
            </a:r>
            <a:r>
              <a:rPr lang="ru-RU" baseline="0" dirty="0" err="1" smtClean="0"/>
              <a:t>in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•</a:t>
            </a:r>
            <a:r>
              <a:rPr lang="en-US" baseline="0" dirty="0" smtClean="0"/>
              <a:t> </a:t>
            </a:r>
            <a:r>
              <a:rPr lang="ru-RU" baseline="0" dirty="0" smtClean="0"/>
              <a:t>В результате вызова должен быть получен объект итератор.</a:t>
            </a:r>
          </a:p>
          <a:p>
            <a:r>
              <a:rPr lang="ru-RU" baseline="0" dirty="0" smtClean="0"/>
              <a:t>•</a:t>
            </a:r>
            <a:r>
              <a:rPr lang="en-US" baseline="0" dirty="0" smtClean="0"/>
              <a:t> </a:t>
            </a:r>
            <a:r>
              <a:rPr lang="ru-RU" baseline="0" dirty="0" smtClean="0"/>
              <a:t>Далее </a:t>
            </a:r>
            <a:r>
              <a:rPr lang="ru-RU" baseline="0" dirty="0" err="1" smtClean="0"/>
              <a:t>for</a:t>
            </a:r>
            <a:r>
              <a:rPr lang="ru-RU" baseline="0" dirty="0" smtClean="0"/>
              <a:t> использует </a:t>
            </a:r>
            <a:r>
              <a:rPr lang="ru-RU" baseline="0" dirty="0" err="1" smtClean="0"/>
              <a:t>next</a:t>
            </a:r>
            <a:r>
              <a:rPr lang="ru-RU" baseline="0" dirty="0" smtClean="0"/>
              <a:t>(), пока не будет вызвано исключение </a:t>
            </a:r>
            <a:r>
              <a:rPr lang="ru-RU" baseline="0" dirty="0" err="1" smtClean="0"/>
              <a:t>StopIteration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•</a:t>
            </a:r>
            <a:r>
              <a:rPr lang="en-US" baseline="0" dirty="0" smtClean="0"/>
              <a:t> </a:t>
            </a:r>
            <a:r>
              <a:rPr lang="ru-RU" baseline="0" dirty="0" smtClean="0"/>
              <a:t>Чтобы добавить в свой класс возможность итерирования по нему следует определить магический метод __</a:t>
            </a:r>
            <a:r>
              <a:rPr lang="ru-RU" baseline="0" dirty="0" err="1" smtClean="0"/>
              <a:t>iter</a:t>
            </a:r>
            <a:r>
              <a:rPr lang="ru-RU" baseline="0" dirty="0" smtClean="0"/>
              <a:t>__ так, чтобы он возвращал итератор.</a:t>
            </a:r>
          </a:p>
          <a:p>
            <a:r>
              <a:rPr lang="ru-RU" baseline="0" dirty="0" smtClean="0"/>
              <a:t>•</a:t>
            </a:r>
            <a:r>
              <a:rPr lang="en-US" baseline="0" dirty="0" smtClean="0"/>
              <a:t> </a:t>
            </a:r>
            <a:r>
              <a:rPr lang="ru-RU" baseline="0" dirty="0" smtClean="0"/>
              <a:t>Таким образом, мы теперь можем называть объект </a:t>
            </a:r>
            <a:r>
              <a:rPr lang="ru-RU" baseline="0" dirty="0" err="1" smtClean="0"/>
              <a:t>iterable</a:t>
            </a:r>
            <a:r>
              <a:rPr lang="ru-RU" baseline="0" dirty="0" smtClean="0"/>
              <a:t>, когда в нём дана возможность получения итератора и итерирования.</a:t>
            </a:r>
          </a:p>
          <a:p>
            <a:r>
              <a:rPr lang="ru-RU" baseline="0" dirty="0" smtClean="0"/>
              <a:t>•</a:t>
            </a:r>
            <a:r>
              <a:rPr lang="en-US" baseline="0" dirty="0" smtClean="0"/>
              <a:t> </a:t>
            </a:r>
            <a:r>
              <a:rPr lang="ru-RU" baseline="0" dirty="0" smtClean="0"/>
              <a:t>Кроме этого, объект ещё </a:t>
            </a:r>
            <a:r>
              <a:rPr lang="ru-RU" baseline="0" dirty="0" err="1" smtClean="0"/>
              <a:t>iterable</a:t>
            </a:r>
            <a:r>
              <a:rPr lang="ru-RU" baseline="0" dirty="0" smtClean="0"/>
              <a:t>, когда у него есть __</a:t>
            </a:r>
            <a:r>
              <a:rPr lang="ru-RU" baseline="0" dirty="0" err="1" smtClean="0"/>
              <a:t>getitem</a:t>
            </a:r>
            <a:r>
              <a:rPr lang="ru-RU" baseline="0" dirty="0" smtClean="0"/>
              <a:t>__ способный принимать последовательные индексы начиная с 0 и бросающий </a:t>
            </a:r>
            <a:r>
              <a:rPr lang="ru-RU" baseline="0" dirty="0" err="1" smtClean="0"/>
              <a:t>IndexError</a:t>
            </a:r>
            <a:r>
              <a:rPr lang="ru-RU" baseline="0" dirty="0" smtClean="0"/>
              <a:t> при окончании промежутка (так у строк).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Почитать про итераторы:</a:t>
            </a:r>
          </a:p>
          <a:p>
            <a:r>
              <a:rPr lang="ru-RU" baseline="0" dirty="0" smtClean="0"/>
              <a:t>PEP про итераторы - https://www.python.org/dev/peps/pep-0234/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584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возникновении исключения создаётся объект-исключение, который также может содержать дополнительную информацию описывающую ошибку.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места возникновения ошибки начинается "раскрутка стека": программа принудительно возвращается по иерархии вызовов функций до корня.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на этом "пути" исключение никак не обработано, то ошибка приводит к завершению программы.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исключений осуществляется с помощью блока try...except.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Исключения могут возникать явно (оператор raise явно использован в пользовательском коде) и неявно (действия приводящие к ошибке,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т.ч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сторонних библиотеках).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стандартной библиотеке языка определён список встроенных типов исключений.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возможность создания пользовательских типов исключений.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https://devpractice.ru/python-lesson-11-work-with-exceptions/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дополнительно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442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https://docs.python.org/3/library/exceptions.html#exception-hierarchy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dirty="0" smtClean="0">
                <a:solidFill>
                  <a:srgbClr val="221E1F"/>
                </a:solidFill>
              </a:rPr>
              <a:t>Все исключения </a:t>
            </a:r>
            <a:r>
              <a:rPr lang="en-US" sz="1200" dirty="0" smtClean="0">
                <a:solidFill>
                  <a:srgbClr val="221E1F"/>
                </a:solidFill>
              </a:rPr>
              <a:t> </a:t>
            </a:r>
            <a:r>
              <a:rPr lang="ru-RU" sz="1200" dirty="0" smtClean="0">
                <a:solidFill>
                  <a:srgbClr val="221E1F"/>
                </a:solidFill>
              </a:rPr>
              <a:t>заранее определены в </a:t>
            </a:r>
            <a:r>
              <a:rPr lang="ru-RU" sz="1200" dirty="0" err="1" smtClean="0">
                <a:solidFill>
                  <a:srgbClr val="221E1F"/>
                </a:solidFill>
              </a:rPr>
              <a:t>Python</a:t>
            </a:r>
            <a:r>
              <a:rPr lang="ru-RU" sz="1200" dirty="0" smtClean="0">
                <a:solidFill>
                  <a:srgbClr val="221E1F"/>
                </a:solidFill>
              </a:rPr>
              <a:t> или его стандартных библиотеках. </a:t>
            </a:r>
          </a:p>
          <a:p>
            <a:endParaRPr lang="en-US" sz="1200" dirty="0" smtClean="0">
              <a:solidFill>
                <a:srgbClr val="221E1F"/>
              </a:solidFill>
            </a:endParaRPr>
          </a:p>
          <a:p>
            <a:r>
              <a:rPr lang="ru-RU" sz="1200" dirty="0" smtClean="0"/>
              <a:t>Любое исключение является классом, в частности потомком класса </a:t>
            </a:r>
            <a:r>
              <a:rPr lang="ru-RU" sz="1200" dirty="0" err="1" smtClean="0"/>
              <a:t>Exception</a:t>
            </a:r>
            <a:endParaRPr lang="ru-RU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BaseException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базовое исключение)</a:t>
            </a:r>
          </a:p>
          <a:p>
            <a:pPr lvl="1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SystemExit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исключение, порождаемое функцией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ys.exit"/>
              </a:rPr>
              <a:t>sys.exit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ys.exit"/>
              </a:rPr>
              <a:t>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выходе из программы)</a:t>
            </a:r>
          </a:p>
          <a:p>
            <a:pPr lvl="1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KeyboardInterrupt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прерывании программы пользователем,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базовое несистемное исключение)</a:t>
            </a:r>
          </a:p>
          <a:p>
            <a:pPr lvl="2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арифметическая ошибка)</a:t>
            </a:r>
          </a:p>
          <a:p>
            <a:pPr lvl="3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FloatingPointError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неудачное выполнение операции с плавающей запятой)</a:t>
            </a:r>
          </a:p>
          <a:p>
            <a:pPr lvl="3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OverﬂowError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арифметической операции слишком велик для представления)</a:t>
            </a:r>
          </a:p>
          <a:p>
            <a:pPr lvl="3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ZeroDivisionError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деление на ноль)</a:t>
            </a:r>
          </a:p>
          <a:p>
            <a:pPr lvl="2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LookupError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некорректный индекс или ключ)</a:t>
            </a:r>
          </a:p>
          <a:p>
            <a:pPr lvl="3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индекс не входит в диапазон элементов)</a:t>
            </a:r>
          </a:p>
          <a:p>
            <a:pPr lvl="3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несуществующий ключ)</a:t>
            </a:r>
          </a:p>
          <a:p>
            <a:pPr lvl="2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недостаточно памяти)</a:t>
            </a:r>
          </a:p>
          <a:p>
            <a:pPr lvl="2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найдено переменной с таким именем)</a:t>
            </a:r>
          </a:p>
          <a:p>
            <a:pPr lvl="2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ошибка, связанная с ОС - есть подклассы, например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FileNotFoundError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2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синтаксическая ошибка, включает классы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IndentationError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2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внутренняя ошибка)</a:t>
            </a:r>
          </a:p>
          <a:p>
            <a:pPr lvl="2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операция применена к объекту несоответствующего типа)</a:t>
            </a:r>
          </a:p>
          <a:p>
            <a:pPr lvl="2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аргумент правильного типа, но некорректного значения)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054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Запускается код внутри блока try.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произошла ошибка, генерируется исключение и выполняется код, расположенный внутри блока except.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ошибок не произошло, блок except будет опущен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Отсутствие аргументов в блоке except,  позволяет ловить исключения любого типа, но ваша обработка будет более общей (что-то вроде вывода на экран строки Произошла ошибка).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может сгенерироваться более одного исключения, лучшим решением будет предоставить отдельный обработчик для каждого из них.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 можете использовать любое количество обработчиков исключений.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912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sng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Рекомендации: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1" i="0" u="sng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код, который потенциально может привести к ошибкам, должен быть помещен в блок 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try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блок 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except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должен: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обрабатывать исключения максимально конкретно (указывать конкретные классы); стоит определять свои классы исключений, когда это имеет смысл;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категорически не следует «тушить» исключения (писать пустой или бессмысленный 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except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в блоках 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except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следует снова возбуждать исключения (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raise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), которые не обрабатываются явно, передавая обработку в участок кода, который должен определять дальнейшие действия программы;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блок 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finally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следует использовать для освобождения ресурсов (это может быть закрытие файла или сетевого соединения), независимо от того, прошла операция успешно или нет.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470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Запускается код внутри блока try.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произошла ошибка, генерируется исключение и выполняется код, расположенный внутри блока except.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ошибок не произошло, блок except будет опущен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Отсутствие аргументов в блоке except,  позволяет ловить исключения любого типа, но ваша обработка будет более общей (что-то вроде вывода на экран строки Произошла ошибка).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может сгенерироваться более одного исключения, лучшим решением будет предоставить отдельный обработчик для каждого из них.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 можете использовать любое количество обработчиков исключений.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261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 встроенные исключения можно почитать здесь: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https://docs.python.org/3/library/exceptions.html#bltin-exceptions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выбрасывании исключений старайтесь использовать как можно более близкий по смыслу тип встроенного исключения.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необходимости, реализовывайте свои типы исключений, которые наследуйте от подходящих встроенных.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704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71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выполняется проверка на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IndexError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поскольку именно это исключение вызывается, когда вы предоставляете недействительную позицию последовательности. Исключение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IndexError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сохраняется в переменной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 любое другое исключение — в переменной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 примере на экран выводится все, что хранится в переменной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чтобы показать, что вы получаете в этом объекте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089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Ввод позиции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как и ожидалось, генерирует исключение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IndexError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Ввод слова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 понравился функции int(), которую мы обработали во втором, всеохватывающем обработчике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374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Ниже представлены 3 варианта обработки исключений в функциях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Основное правило - обработка исключений внутри возможна и нужна, однако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                 вызывающий код должен также знать о случившемся, если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                 влияет на дальнейшую работу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get_1_x(x):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"""Вернуть 1/x.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Функция не обрабатывает исключения - ответственность на вызывающем коде.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"""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1/x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get_2_x(x):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"""Вернуть 2/x.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Функция обрабатывает исключения, "затушив" ошибку - вызывающий код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не будет знать, сработала функция правильно или нет.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Данный способ использовать не рекомендуется!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"""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try: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2/x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except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("Внутри произошла ошибка...", e)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get_3_x(x):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"""Вернуть 3/x.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Функция не только обрабатывает исключения, но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перевозбуждает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его: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в результате вызывающий так же получает возникшее исключение.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Внутренняя обработка исключений может быть полезна, если в целом результат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функции не связан с внутренней ошибкой.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"""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try: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3/x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except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("Внутри произошла ошибка...", e)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raise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(get_1_x, get_2_x, get_3_x)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Вызываем каждую функцию с "ошибочным" параметром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try: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("-" * 50)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("Запущена функция:",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.__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except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("Произошла ошибка: {}.".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(e))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-------------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Пример вывода: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--------------------------------------------------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Запущена функция: get_1_x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Произошла ошибка: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division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--------------------------------------------------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Запущена функция: get_2_x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Внутри произошла ошибка...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division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--------------------------------------------------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Запущена функция: get_3_x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Внутри произошла ошибка...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division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Произошла ошибка: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division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# 2. Явное использование итератора для словаря</a:t>
            </a:r>
          </a:p>
          <a:p>
            <a:endParaRPr lang="ru-RU" baseline="0" dirty="0" smtClean="0"/>
          </a:p>
          <a:p>
            <a:r>
              <a:rPr lang="ru-RU" baseline="0" dirty="0" smtClean="0"/>
              <a:t>&gt;&gt;&gt; </a:t>
            </a:r>
            <a:r>
              <a:rPr lang="en-US" baseline="0" dirty="0" err="1" smtClean="0"/>
              <a:t>my_dict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dict</a:t>
            </a:r>
            <a:r>
              <a:rPr lang="en-US" baseline="0" dirty="0" smtClean="0"/>
              <a:t>(name="</a:t>
            </a:r>
            <a:r>
              <a:rPr lang="ru-RU" baseline="0" dirty="0" smtClean="0"/>
              <a:t>Саша", </a:t>
            </a:r>
            <a:r>
              <a:rPr lang="en-US" baseline="0" dirty="0" smtClean="0"/>
              <a:t>age=20, weight=65.6)</a:t>
            </a:r>
          </a:p>
          <a:p>
            <a:r>
              <a:rPr lang="en-US" baseline="0" dirty="0" smtClean="0"/>
              <a:t>&gt;&gt;&gt; it = my_</a:t>
            </a:r>
            <a:r>
              <a:rPr lang="en-US" baseline="0" dirty="0" err="1" smtClean="0"/>
              <a:t>dict</a:t>
            </a:r>
            <a:r>
              <a:rPr lang="en-US" baseline="0" dirty="0" smtClean="0"/>
              <a:t>.__</a:t>
            </a:r>
            <a:r>
              <a:rPr lang="en-US" baseline="0" dirty="0" err="1" smtClean="0"/>
              <a:t>iter</a:t>
            </a:r>
            <a:r>
              <a:rPr lang="en-US" baseline="0" dirty="0" smtClean="0"/>
              <a:t>__()</a:t>
            </a:r>
          </a:p>
          <a:p>
            <a:r>
              <a:rPr lang="en-US" baseline="0" dirty="0" smtClean="0"/>
              <a:t>&gt;&gt;&gt; it</a:t>
            </a:r>
          </a:p>
          <a:p>
            <a:r>
              <a:rPr lang="en-US" baseline="0" dirty="0" smtClean="0"/>
              <a:t>&lt;</a:t>
            </a:r>
            <a:r>
              <a:rPr lang="en-US" baseline="0" dirty="0" err="1" smtClean="0"/>
              <a:t>dict_keyiterator</a:t>
            </a:r>
            <a:r>
              <a:rPr lang="en-US" baseline="0" dirty="0" smtClean="0"/>
              <a:t> object at 0x000001E8E20B04F8&gt;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&gt;&gt;&gt; </a:t>
            </a:r>
            <a:r>
              <a:rPr lang="en-US" baseline="0" dirty="0" err="1" smtClean="0"/>
              <a:t>it.__next</a:t>
            </a:r>
            <a:r>
              <a:rPr lang="en-US" baseline="0" dirty="0" smtClean="0"/>
              <a:t>__()</a:t>
            </a:r>
          </a:p>
          <a:p>
            <a:r>
              <a:rPr lang="en-US" baseline="0" dirty="0" smtClean="0"/>
              <a:t>'age'</a:t>
            </a:r>
          </a:p>
          <a:p>
            <a:r>
              <a:rPr lang="en-US" baseline="0" dirty="0" smtClean="0"/>
              <a:t>&gt;&gt;&gt; </a:t>
            </a:r>
            <a:r>
              <a:rPr lang="en-US" baseline="0" dirty="0" err="1" smtClean="0"/>
              <a:t>it.__next</a:t>
            </a:r>
            <a:r>
              <a:rPr lang="en-US" baseline="0" dirty="0" smtClean="0"/>
              <a:t>__()</a:t>
            </a:r>
          </a:p>
          <a:p>
            <a:r>
              <a:rPr lang="en-US" baseline="0" dirty="0" smtClean="0"/>
              <a:t>'name'</a:t>
            </a:r>
          </a:p>
          <a:p>
            <a:r>
              <a:rPr lang="en-US" baseline="0" dirty="0" smtClean="0"/>
              <a:t>&gt;&gt;&gt;</a:t>
            </a:r>
          </a:p>
          <a:p>
            <a:r>
              <a:rPr lang="en-US" baseline="0" dirty="0" smtClean="0"/>
              <a:t>&gt;&gt;&gt; </a:t>
            </a:r>
            <a:r>
              <a:rPr lang="en-US" baseline="0" dirty="0" err="1" smtClean="0"/>
              <a:t>it.__next</a:t>
            </a:r>
            <a:r>
              <a:rPr lang="en-US" baseline="0" dirty="0" smtClean="0"/>
              <a:t>__()</a:t>
            </a:r>
          </a:p>
          <a:p>
            <a:r>
              <a:rPr lang="en-US" baseline="0" dirty="0" smtClean="0"/>
              <a:t>'weight'</a:t>
            </a:r>
          </a:p>
          <a:p>
            <a:endParaRPr lang="en-US" baseline="0" dirty="0" smtClean="0"/>
          </a:p>
          <a:p>
            <a:r>
              <a:rPr lang="en-US" baseline="0" dirty="0" smtClean="0"/>
              <a:t>&gt;&gt;&gt; </a:t>
            </a:r>
            <a:r>
              <a:rPr lang="en-US" baseline="0" dirty="0" err="1" smtClean="0"/>
              <a:t>it.__next</a:t>
            </a:r>
            <a:r>
              <a:rPr lang="en-US" baseline="0" dirty="0" smtClean="0"/>
              <a:t>__()</a:t>
            </a:r>
          </a:p>
          <a:p>
            <a:r>
              <a:rPr lang="en-US" baseline="0" dirty="0" err="1" smtClean="0"/>
              <a:t>Traceback</a:t>
            </a:r>
            <a:r>
              <a:rPr lang="en-US" baseline="0" dirty="0" smtClean="0"/>
              <a:t> (most recent call last):</a:t>
            </a:r>
          </a:p>
          <a:p>
            <a:r>
              <a:rPr lang="en-US" baseline="0" dirty="0" smtClean="0"/>
              <a:t>  File "&lt;</a:t>
            </a:r>
            <a:r>
              <a:rPr lang="en-US" baseline="0" dirty="0" err="1" smtClean="0"/>
              <a:t>stdin</a:t>
            </a:r>
            <a:r>
              <a:rPr lang="en-US" baseline="0" dirty="0" smtClean="0"/>
              <a:t>&gt;", line 1, in &lt;module&gt;</a:t>
            </a:r>
          </a:p>
          <a:p>
            <a:r>
              <a:rPr lang="en-US" baseline="0" dirty="0" err="1" smtClean="0"/>
              <a:t>StopIteration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640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799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baseline="0" dirty="0" smtClean="0"/>
              <a:t># --------------</a:t>
            </a:r>
          </a:p>
          <a:p>
            <a:r>
              <a:rPr lang="ru-RU" baseline="0" dirty="0" smtClean="0"/>
              <a:t># Примеры вывода:</a:t>
            </a:r>
          </a:p>
          <a:p>
            <a:endParaRPr lang="ru-RU" baseline="0" dirty="0" smtClean="0"/>
          </a:p>
          <a:p>
            <a:r>
              <a:rPr lang="ru-RU" baseline="0" dirty="0" smtClean="0"/>
              <a:t># Введите целое число от 1 до 10: 5</a:t>
            </a:r>
          </a:p>
          <a:p>
            <a:r>
              <a:rPr lang="ru-RU" baseline="0" dirty="0" smtClean="0"/>
              <a:t># Спасибо!</a:t>
            </a:r>
          </a:p>
          <a:p>
            <a:endParaRPr lang="ru-RU" baseline="0" dirty="0" smtClean="0"/>
          </a:p>
          <a:p>
            <a:r>
              <a:rPr lang="ru-RU" baseline="0" dirty="0" smtClean="0"/>
              <a:t># Введите целое число от 1 до 10: 15</a:t>
            </a:r>
          </a:p>
          <a:p>
            <a:r>
              <a:rPr lang="ru-RU" baseline="0" dirty="0" smtClean="0"/>
              <a:t># Будьте внимательны: Число лежит вне интервала [1; 10]!</a:t>
            </a:r>
          </a:p>
          <a:p>
            <a:endParaRPr lang="ru-RU" baseline="0" dirty="0" smtClean="0"/>
          </a:p>
          <a:p>
            <a:r>
              <a:rPr lang="ru-RU" baseline="0" dirty="0" smtClean="0"/>
              <a:t># Введите целое число от 1 до 10: </a:t>
            </a:r>
            <a:r>
              <a:rPr lang="ru-RU" baseline="0" dirty="0" err="1" smtClean="0"/>
              <a:t>qwerty</a:t>
            </a:r>
            <a:endParaRPr lang="ru-RU" baseline="0" dirty="0" smtClean="0"/>
          </a:p>
          <a:p>
            <a:r>
              <a:rPr lang="ru-RU" baseline="0" dirty="0" smtClean="0"/>
              <a:t># Будьте внимательны: </a:t>
            </a:r>
            <a:r>
              <a:rPr lang="ru-RU" baseline="0" dirty="0" err="1" smtClean="0"/>
              <a:t>invalid</a:t>
            </a:r>
            <a:r>
              <a:rPr lang="ru-RU" baseline="0" dirty="0" smtClean="0"/>
              <a:t> </a:t>
            </a:r>
            <a:r>
              <a:rPr lang="ru-RU" baseline="0" dirty="0" err="1" smtClean="0"/>
              <a:t>literal</a:t>
            </a:r>
            <a:r>
              <a:rPr lang="ru-RU" baseline="0" dirty="0" smtClean="0"/>
              <a:t> </a:t>
            </a:r>
            <a:r>
              <a:rPr lang="ru-RU" baseline="0" dirty="0" err="1" smtClean="0"/>
              <a:t>for</a:t>
            </a:r>
            <a:r>
              <a:rPr lang="ru-RU" baseline="0" dirty="0" smtClean="0"/>
              <a:t> int() </a:t>
            </a:r>
            <a:r>
              <a:rPr lang="ru-RU" baseline="0" dirty="0" err="1" smtClean="0"/>
              <a:t>with</a:t>
            </a:r>
            <a:r>
              <a:rPr lang="ru-RU" baseline="0" dirty="0" smtClean="0"/>
              <a:t> </a:t>
            </a:r>
            <a:r>
              <a:rPr lang="ru-RU" baseline="0" dirty="0" err="1" smtClean="0"/>
              <a:t>base</a:t>
            </a:r>
            <a:r>
              <a:rPr lang="ru-RU" baseline="0" dirty="0" smtClean="0"/>
              <a:t> 10: '</a:t>
            </a:r>
            <a:r>
              <a:rPr lang="ru-RU" baseline="0" dirty="0" err="1" smtClean="0"/>
              <a:t>qwerty</a:t>
            </a:r>
            <a:r>
              <a:rPr lang="ru-RU" baseline="0" dirty="0" smtClean="0"/>
              <a:t>'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907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позволяет определить действия, которые выполнятся при выходе из блока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try..except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любой причине (успешное выполнение, исключение,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Внимательнее с "except:" - такую форму использовать не рекомендуется, т.к. она очень просто маскирует ошибки.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Иногда требуется перехватить исключение, выполнить какие-то действия, и снова отправить исключение это же в путь - в таком случае используйте оператор raise без аргументов.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же в подобном случае указать явно тип исключения в raise при его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перевыбрасывании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потеряется информация (например,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stacktrace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098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отличие от исключений утверждения являются отладочным инструментом и могут быть отключены при компиляции/интерпретации программы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210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Использование оператора 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</a:t>
            </a:r>
            <a:r>
              <a:rPr lang="ru-RU" dirty="0" smtClean="0"/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поможет отследить неверно реализованную функцию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Использование оператора 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</a:t>
            </a:r>
            <a:r>
              <a:rPr lang="ru-RU" dirty="0" smtClean="0"/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поможет отследить неверно реализованную функцию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585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Исключения и утверждения могут проверять параметры функции,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выступая в 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т.ч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более строгим вариантом документации</a:t>
            </a:r>
          </a:p>
          <a:p>
            <a:endParaRPr lang="ru-RU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fact(x):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"""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Вернуть факториал '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x'.</a:t>
            </a:r>
          </a:p>
          <a:p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передавайте числа больше 15 во избежание переполнения памяти.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"""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x &lt;= 1: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1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else: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x * fact(x-1)</a:t>
            </a:r>
          </a:p>
          <a:p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fact_save_1(x):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assert x &lt;= 15, \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передавайте числа больше 15 во избежание переполнения памяти"</a:t>
            </a:r>
          </a:p>
          <a:p>
            <a:endParaRPr lang="ru-RU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fact(x)</a:t>
            </a:r>
          </a:p>
          <a:p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fact_save_2(x):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not x &lt;= 15: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raise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ValueError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передавайте числа больше 15 во избежание "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"переполнения памяти")</a:t>
            </a:r>
          </a:p>
          <a:p>
            <a:endParaRPr lang="ru-RU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fact(x)</a:t>
            </a:r>
          </a:p>
          <a:p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print("{:&gt;3} {:&gt;20} {:&gt;20}".format(*("x", "fact()", "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fact_save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()")))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x in (5, 20):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print("{:3}".format(x), end=" ")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print("{:20}".format(fact(x)), end=" ")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# print("{:20}".format(fact_save_1(x)))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print("{:20}".format(fact_save_2(x)))</a:t>
            </a:r>
          </a:p>
          <a:p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-------------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вывода:</a:t>
            </a:r>
          </a:p>
          <a:p>
            <a:endParaRPr lang="ru-RU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              fact()         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fact_save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5                  120                  120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20  2432902008176640000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Traceback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(most recent call last):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File "07_01_08_b.py", line 23, in &lt;module&gt;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  print("{:20}".format(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fact_save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(x)))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File "07_01_08_b.py", line 15, in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fact_save</a:t>
            </a:r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  assert x &lt;= 15, "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передавайте числа больше 15 во избежание переполнения памяти"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AssertionError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передавайте числа больше 15 во избежание переполнения памяти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              fact()         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fact_save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5                  120                  120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20  2432902008176640000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Traceback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(most recent call last):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File "07_01_08_b.py", line 34, in &lt;module&gt;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  print("{:20}".format(fact_save_2(x)))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File "07_01_08_b.py", line 24, in fact_save_2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    raise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ValueError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передавайте числа больше 15 во избежание "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ValueError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передавайте числа больше 15 во избежание переполнения памяти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220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648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19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07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6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6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Функция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прекращает свою работу, когда выполняется самая короткая последовательность. Один из списков 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desserts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оказался длиннее остальных, поэтому никто не получит пудинг, пока мы не увеличим остальные списки.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7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8%D1%82%D0%B5%D1%80%D0%B0%D1%82%D0%BE%D1%8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2%D0%BD%D0%B5%D0%B4%D1%80%D0%B5%D0%BD%D0%B8%D0%B5_SQL-%D0%BA%D0%BE%D0%B4%D0%B0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m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7_01.html#ch-07-0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#exception-hierarchy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tmp"/><Relationship Id="rId4" Type="http://schemas.openxmlformats.org/officeDocument/2006/relationships/image" Target="../media/image36.tm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tm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tmp"/><Relationship Id="rId4" Type="http://schemas.openxmlformats.org/officeDocument/2006/relationships/image" Target="../media/image50.tm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tmp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472081"/>
            <a:ext cx="10058400" cy="3566160"/>
          </a:xfrm>
        </p:spPr>
        <p:txBody>
          <a:bodyPr/>
          <a:lstStyle/>
          <a:p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</a:t>
            </a:r>
            <a:r>
              <a:rPr lang="en-US" dirty="0" smtClean="0"/>
              <a:t> </a:t>
            </a:r>
            <a:r>
              <a:rPr lang="ru-RU" dirty="0" smtClean="0"/>
              <a:t>7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051" y="1136993"/>
            <a:ext cx="10058400" cy="2236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Избранные главы информатики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5437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Генераторы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1210" y="1782477"/>
            <a:ext cx="118607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i="1" dirty="0" smtClean="0"/>
              <a:t>Генератор </a:t>
            </a:r>
            <a:r>
              <a:rPr lang="ru-RU" sz="3200" dirty="0"/>
              <a:t>— это объект, который предназначен для создания последовательностей. </a:t>
            </a:r>
            <a:endParaRPr lang="ru-RU" sz="3200" dirty="0" smtClean="0"/>
          </a:p>
          <a:p>
            <a:endParaRPr lang="ru-RU" sz="3200" dirty="0" smtClean="0"/>
          </a:p>
          <a:p>
            <a:r>
              <a:rPr lang="ru-RU" sz="3200" dirty="0" err="1" smtClean="0">
                <a:solidFill>
                  <a:srgbClr val="221E1F"/>
                </a:solidFill>
              </a:rPr>
              <a:t>zip</a:t>
            </a:r>
            <a:r>
              <a:rPr lang="ru-RU" sz="3200" dirty="0" smtClean="0">
                <a:solidFill>
                  <a:srgbClr val="221E1F"/>
                </a:solidFill>
              </a:rPr>
              <a:t>() и </a:t>
            </a:r>
            <a:r>
              <a:rPr lang="ru-RU" sz="3200" dirty="0" err="1">
                <a:solidFill>
                  <a:srgbClr val="221E1F"/>
                </a:solidFill>
              </a:rPr>
              <a:t>range</a:t>
            </a:r>
            <a:r>
              <a:rPr lang="ru-RU" sz="3200" dirty="0">
                <a:solidFill>
                  <a:srgbClr val="221E1F"/>
                </a:solidFill>
              </a:rPr>
              <a:t>() возвращает </a:t>
            </a:r>
            <a:r>
              <a:rPr lang="ru-RU" sz="3200" i="1" dirty="0" err="1">
                <a:solidFill>
                  <a:srgbClr val="221E1F"/>
                </a:solidFill>
              </a:rPr>
              <a:t>итерабельный</a:t>
            </a:r>
            <a:r>
              <a:rPr lang="ru-RU" sz="3200" i="1" dirty="0">
                <a:solidFill>
                  <a:srgbClr val="221E1F"/>
                </a:solidFill>
              </a:rPr>
              <a:t> </a:t>
            </a:r>
            <a:r>
              <a:rPr lang="ru-RU" sz="3200" dirty="0">
                <a:solidFill>
                  <a:srgbClr val="221E1F"/>
                </a:solidFill>
              </a:rPr>
              <a:t>объект, </a:t>
            </a:r>
            <a:r>
              <a:rPr lang="ru-RU" sz="3200" dirty="0" smtClean="0">
                <a:solidFill>
                  <a:srgbClr val="221E1F"/>
                </a:solidFill>
              </a:rPr>
              <a:t>возможен проход </a:t>
            </a:r>
            <a:r>
              <a:rPr lang="ru-RU" sz="3200" dirty="0">
                <a:solidFill>
                  <a:srgbClr val="221E1F"/>
                </a:solidFill>
              </a:rPr>
              <a:t>по значениям с помощью конструкции </a:t>
            </a:r>
            <a:r>
              <a:rPr lang="ru-RU" sz="3200" dirty="0" err="1">
                <a:solidFill>
                  <a:srgbClr val="221E1F"/>
                </a:solidFill>
              </a:rPr>
              <a:t>for</a:t>
            </a:r>
            <a:r>
              <a:rPr lang="ru-RU" sz="3200" dirty="0">
                <a:solidFill>
                  <a:srgbClr val="221E1F"/>
                </a:solidFill>
              </a:rPr>
              <a:t> … </a:t>
            </a:r>
            <a:r>
              <a:rPr lang="ru-RU" sz="3200" dirty="0" err="1">
                <a:solidFill>
                  <a:srgbClr val="221E1F"/>
                </a:solidFill>
              </a:rPr>
              <a:t>in</a:t>
            </a:r>
            <a:r>
              <a:rPr lang="ru-RU" sz="3200" dirty="0">
                <a:solidFill>
                  <a:srgbClr val="221E1F"/>
                </a:solidFill>
              </a:rPr>
              <a:t> или </a:t>
            </a:r>
            <a:r>
              <a:rPr lang="ru-RU" sz="3200" dirty="0" smtClean="0">
                <a:solidFill>
                  <a:srgbClr val="221E1F"/>
                </a:solidFill>
              </a:rPr>
              <a:t>преобразование объекта </a:t>
            </a:r>
            <a:r>
              <a:rPr lang="ru-RU" sz="3200" dirty="0">
                <a:solidFill>
                  <a:srgbClr val="221E1F"/>
                </a:solidFill>
              </a:rPr>
              <a:t>в </a:t>
            </a:r>
            <a:r>
              <a:rPr lang="ru-RU" sz="3200" dirty="0" smtClean="0">
                <a:solidFill>
                  <a:srgbClr val="221E1F"/>
                </a:solidFill>
              </a:rPr>
              <a:t>последовательность. </a:t>
            </a:r>
            <a:endParaRPr lang="ru-RU" sz="32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5" y="5105401"/>
            <a:ext cx="3784760" cy="1038106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51" y="5105401"/>
            <a:ext cx="4861608" cy="97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5437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Генераторы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1210" y="1782477"/>
            <a:ext cx="118607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i="1" dirty="0" smtClean="0"/>
              <a:t>Генераторы списков на основе существующих списков </a:t>
            </a:r>
            <a:endParaRPr lang="ru-RU" sz="3200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0" y="2765242"/>
            <a:ext cx="9044677" cy="1694385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0" y="4629414"/>
            <a:ext cx="1372118" cy="6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5437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Генераторы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7940" y="1632318"/>
            <a:ext cx="1170431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/>
              <a:t>Функция генератора</a:t>
            </a:r>
            <a:r>
              <a:rPr lang="ru-RU" sz="2800" dirty="0" smtClean="0"/>
              <a:t> – обычная </a:t>
            </a:r>
            <a:r>
              <a:rPr lang="ru-RU" sz="2800" dirty="0"/>
              <a:t>функция, но она возвращает значение с помощью выражения </a:t>
            </a:r>
            <a:r>
              <a:rPr lang="ru-RU" sz="2800" dirty="0" err="1"/>
              <a:t>yield</a:t>
            </a:r>
            <a:r>
              <a:rPr lang="ru-RU" sz="2800" dirty="0"/>
              <a:t>, а не </a:t>
            </a:r>
            <a:r>
              <a:rPr lang="ru-RU" sz="2800" dirty="0" err="1" smtClean="0"/>
              <a:t>return</a:t>
            </a:r>
            <a:r>
              <a:rPr lang="ru-RU" sz="2800" dirty="0" smtClean="0"/>
              <a:t> и возвращает объект генератора.</a:t>
            </a:r>
            <a:endParaRPr lang="en-US" sz="2800" dirty="0" smtClean="0"/>
          </a:p>
          <a:p>
            <a:endParaRPr lang="en-US" sz="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__</a:t>
            </a:r>
            <a:r>
              <a:rPr lang="ru-RU" sz="2800" dirty="0" err="1"/>
              <a:t>iter</a:t>
            </a:r>
            <a:r>
              <a:rPr lang="ru-RU" sz="2800" dirty="0" smtClean="0"/>
              <a:t>__</a:t>
            </a:r>
            <a:r>
              <a:rPr lang="en-US" sz="2800" dirty="0" smtClean="0"/>
              <a:t>()</a:t>
            </a:r>
            <a:r>
              <a:rPr lang="ru-RU" sz="2800" dirty="0" smtClean="0"/>
              <a:t> </a:t>
            </a:r>
            <a:r>
              <a:rPr lang="ru-RU" sz="2800" dirty="0"/>
              <a:t>и </a:t>
            </a:r>
            <a:r>
              <a:rPr lang="en-US" sz="2800" dirty="0" smtClean="0"/>
              <a:t>__</a:t>
            </a:r>
            <a:r>
              <a:rPr lang="ru-RU" sz="2800" dirty="0" err="1" smtClean="0"/>
              <a:t>next</a:t>
            </a:r>
            <a:r>
              <a:rPr lang="en-US" sz="2800" dirty="0" smtClean="0"/>
              <a:t>__</a:t>
            </a:r>
            <a:r>
              <a:rPr lang="ru-RU" sz="2800" dirty="0" smtClean="0"/>
              <a:t>() </a:t>
            </a:r>
            <a:r>
              <a:rPr lang="ru-RU" sz="2800" dirty="0"/>
              <a:t>создаются для генератора автоматически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457200" lvl="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При каждом вызове </a:t>
            </a:r>
            <a:r>
              <a:rPr lang="en-US" sz="2800" dirty="0"/>
              <a:t>__</a:t>
            </a:r>
            <a:r>
              <a:rPr lang="ru-RU" sz="2800" dirty="0" err="1"/>
              <a:t>next</a:t>
            </a:r>
            <a:r>
              <a:rPr lang="en-US" sz="2800" dirty="0"/>
              <a:t>__</a:t>
            </a:r>
            <a:r>
              <a:rPr lang="ru-RU" sz="2800" dirty="0"/>
              <a:t>() </a:t>
            </a:r>
            <a:r>
              <a:rPr lang="ru-RU" sz="2800" dirty="0" smtClean="0"/>
              <a:t>генератор </a:t>
            </a:r>
            <a:r>
              <a:rPr lang="ru-RU" sz="2800" dirty="0"/>
              <a:t>продолжает выполняться с момента остановки (первый раз - начало функции, остальные - последний </a:t>
            </a:r>
            <a:r>
              <a:rPr lang="ru-RU" sz="2800" dirty="0" err="1"/>
              <a:t>yield</a:t>
            </a:r>
            <a:r>
              <a:rPr lang="ru-RU" sz="2800" dirty="0"/>
              <a:t>).</a:t>
            </a:r>
          </a:p>
          <a:p>
            <a:pPr marL="457200" lvl="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Промежуточное состояние сохраняется автоматически между вызовами.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После окончания выполнения (внутри функции дошли до конца) автоматически выбрасывается </a:t>
            </a:r>
            <a:r>
              <a:rPr lang="ru-RU" sz="2800" dirty="0" err="1"/>
              <a:t>StopIteration</a:t>
            </a:r>
            <a:endParaRPr lang="ru-RU" sz="2800" dirty="0"/>
          </a:p>
          <a:p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221E1F"/>
                </a:solidFill>
              </a:rPr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612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5437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Генераторы</a:t>
            </a:r>
            <a:endParaRPr lang="ru-RU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6" y="2132769"/>
            <a:ext cx="9736305" cy="333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5437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Генераторы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9" y="2039293"/>
            <a:ext cx="8633127" cy="1363126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11" y="4518397"/>
            <a:ext cx="8756841" cy="1662394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282" y="2607344"/>
            <a:ext cx="3216718" cy="270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5437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Генераторы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50" y="1972119"/>
            <a:ext cx="7707830" cy="42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4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5437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Генераторы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02" y="2092734"/>
            <a:ext cx="11649126" cy="356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Генераторы</a:t>
            </a:r>
            <a:r>
              <a:rPr lang="en-US" dirty="0" smtClean="0"/>
              <a:t> </a:t>
            </a:r>
            <a:r>
              <a:rPr lang="ru-RU" dirty="0" smtClean="0"/>
              <a:t>– генераторные выражения – включение генератора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1855" y="1690876"/>
            <a:ext cx="109600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• Записываются полностью как </a:t>
            </a:r>
            <a:r>
              <a:rPr lang="ru-RU" sz="3200" dirty="0" err="1"/>
              <a:t>list</a:t>
            </a:r>
            <a:r>
              <a:rPr lang="ru-RU" sz="3200" dirty="0"/>
              <a:t> </a:t>
            </a:r>
            <a:r>
              <a:rPr lang="ru-RU" sz="3200" dirty="0" err="1"/>
              <a:t>comprehensions</a:t>
            </a:r>
            <a:r>
              <a:rPr lang="ru-RU" sz="3200" dirty="0"/>
              <a:t>, только вместо квадратных скобок - круглые.</a:t>
            </a:r>
          </a:p>
          <a:p>
            <a:r>
              <a:rPr lang="ru-RU" sz="3200" dirty="0"/>
              <a:t>• Генераторное выражение возвращает генератор.</a:t>
            </a:r>
          </a:p>
          <a:p>
            <a:r>
              <a:rPr lang="ru-RU" sz="3200" dirty="0"/>
              <a:t>• Используется более короткая, но и более ограниченная форма записи.</a:t>
            </a:r>
          </a:p>
        </p:txBody>
      </p:sp>
    </p:spTree>
    <p:extLst>
      <p:ext uri="{BB962C8B-B14F-4D97-AF65-F5344CB8AC3E}">
        <p14:creationId xmlns:p14="http://schemas.microsoft.com/office/powerpoint/2010/main" val="17107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Генераторы</a:t>
            </a:r>
            <a:r>
              <a:rPr lang="en-US" dirty="0" smtClean="0"/>
              <a:t> </a:t>
            </a:r>
            <a:r>
              <a:rPr lang="ru-RU" dirty="0" smtClean="0"/>
              <a:t>– генераторные выражения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5" y="2068919"/>
            <a:ext cx="9386423" cy="341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2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Генераторы</a:t>
            </a:r>
            <a:r>
              <a:rPr lang="en-US" dirty="0" smtClean="0"/>
              <a:t> </a:t>
            </a:r>
            <a:r>
              <a:rPr lang="ru-RU" dirty="0" smtClean="0"/>
              <a:t>– генераторные выражения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0" y="2001897"/>
            <a:ext cx="9484610" cy="46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Итераторы, генераторы, декораторы, исключения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26783"/>
            <a:ext cx="10058400" cy="209761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Итераторы</a:t>
            </a:r>
            <a:endParaRPr lang="en-US" sz="36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Генераторы</a:t>
            </a:r>
            <a:endParaRPr lang="en-US" sz="36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Декораторы 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Исключения </a:t>
            </a:r>
            <a:endParaRPr lang="en-US" sz="36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45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Генераторы</a:t>
            </a:r>
            <a:r>
              <a:rPr lang="en-US" dirty="0" smtClean="0"/>
              <a:t> </a:t>
            </a:r>
            <a:r>
              <a:rPr lang="ru-RU" dirty="0" smtClean="0"/>
              <a:t>– генераторные выражения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1855" y="1801973"/>
            <a:ext cx="111514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000000"/>
                </a:solidFill>
              </a:rPr>
              <a:t>обернуть </a:t>
            </a:r>
            <a:r>
              <a:rPr lang="ru-RU" sz="2800" dirty="0">
                <a:solidFill>
                  <a:srgbClr val="000000"/>
                </a:solidFill>
              </a:rPr>
              <a:t>вызов </a:t>
            </a:r>
            <a:r>
              <a:rPr lang="ru-RU" sz="2800" dirty="0" err="1">
                <a:solidFill>
                  <a:srgbClr val="221E1F"/>
                </a:solidFill>
              </a:rPr>
              <a:t>list</a:t>
            </a:r>
            <a:r>
              <a:rPr lang="ru-RU" sz="2800" dirty="0">
                <a:solidFill>
                  <a:srgbClr val="221E1F"/>
                </a:solidFill>
              </a:rPr>
              <a:t>() вокруг включения генератора, чтобы заставить его работать как включение списка</a:t>
            </a:r>
            <a:endParaRPr lang="ru-RU" sz="2800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5" y="2899046"/>
            <a:ext cx="7117757" cy="1606632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5" y="4799763"/>
            <a:ext cx="6940936" cy="150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Декораторы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1855" y="2371360"/>
            <a:ext cx="109600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i="1" dirty="0"/>
              <a:t>Декоратор </a:t>
            </a:r>
            <a:r>
              <a:rPr lang="ru-RU" sz="3200" dirty="0"/>
              <a:t>— это функция, которая принимает одну функцию в качестве аргумента и возвращает другую </a:t>
            </a:r>
            <a:r>
              <a:rPr lang="ru-RU" sz="3200" dirty="0" smtClean="0"/>
              <a:t>функцию, которая содержит дополнительные выражения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7591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Декораторы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9" y="2204162"/>
            <a:ext cx="10232307" cy="38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Декораторы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6"/>
          <a:stretch/>
        </p:blipFill>
        <p:spPr>
          <a:xfrm>
            <a:off x="722279" y="2678451"/>
            <a:ext cx="8425110" cy="2361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2279" y="1895369"/>
            <a:ext cx="6363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Мануальное присваивание декоратора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4380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Декораторы</a:t>
            </a:r>
            <a:endParaRPr lang="ru-RU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51" y="2470899"/>
            <a:ext cx="8289897" cy="295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Декораторы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22279" y="1895369"/>
            <a:ext cx="867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Использование </a:t>
            </a:r>
            <a:r>
              <a:rPr lang="en-US" sz="2800" b="1" dirty="0" smtClean="0"/>
              <a:t>@</a:t>
            </a:r>
            <a:r>
              <a:rPr lang="en-US" sz="2800" b="1" dirty="0" err="1" smtClean="0"/>
              <a:t>decorator_name</a:t>
            </a:r>
            <a:r>
              <a:rPr lang="ru-RU" sz="2800" b="1" dirty="0" smtClean="0"/>
              <a:t> для декорирования</a:t>
            </a:r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4159"/>
          <a:stretch/>
        </p:blipFill>
        <p:spPr>
          <a:xfrm>
            <a:off x="191386" y="2913321"/>
            <a:ext cx="11566216" cy="251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Декораторы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5" y="2126233"/>
            <a:ext cx="9075275" cy="250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7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Декораторы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5" y="2104290"/>
            <a:ext cx="7312181" cy="30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Декораторы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5" y="2078601"/>
            <a:ext cx="11181711" cy="285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Декораторы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2" y="2510878"/>
            <a:ext cx="11880748" cy="176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Итераторы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6729" y="1953310"/>
            <a:ext cx="10485121" cy="402336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 </a:t>
            </a:r>
            <a:r>
              <a:rPr lang="ru-RU" sz="2800" dirty="0" smtClean="0">
                <a:hlinkClick r:id="rId3"/>
              </a:rPr>
              <a:t>Итератор</a:t>
            </a:r>
            <a:r>
              <a:rPr lang="ru-RU" sz="2800" dirty="0" smtClean="0"/>
              <a:t>ы</a:t>
            </a:r>
            <a:r>
              <a:rPr lang="ru-RU" sz="2800" dirty="0"/>
              <a:t> - </a:t>
            </a:r>
            <a:r>
              <a:rPr lang="ru-RU" sz="2800" dirty="0" smtClean="0"/>
              <a:t>специальные интерфейсные объекты, </a:t>
            </a:r>
            <a:r>
              <a:rPr lang="ru-RU" sz="2800" dirty="0"/>
              <a:t>предоставляющих навигацию по другим (итерируемым) объектам</a:t>
            </a:r>
            <a:r>
              <a:rPr lang="ru-RU" sz="2800" dirty="0" smtClean="0"/>
              <a:t>.</a:t>
            </a:r>
          </a:p>
          <a:p>
            <a:endParaRPr lang="ru-RU" sz="28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28" y="2990850"/>
            <a:ext cx="10256522" cy="33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Декораторы</a:t>
            </a:r>
            <a:r>
              <a:rPr lang="en-US" dirty="0" smtClean="0"/>
              <a:t> –</a:t>
            </a:r>
            <a:r>
              <a:rPr lang="ru-RU" dirty="0" smtClean="0"/>
              <a:t> встроенные декораторы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1856" y="2573655"/>
            <a:ext cx="109600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sz="3200" dirty="0">
                <a:solidFill>
                  <a:srgbClr val="182026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@</a:t>
            </a:r>
            <a:r>
              <a:rPr lang="ru-RU" sz="3200" dirty="0" err="1">
                <a:solidFill>
                  <a:srgbClr val="182026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classmethod</a:t>
            </a:r>
            <a:r>
              <a:rPr lang="ru-RU" sz="3200" dirty="0">
                <a:solidFill>
                  <a:srgbClr val="182026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 - делает из функции т.н. классовый метод.</a:t>
            </a:r>
            <a:endParaRPr lang="ru-RU" sz="3200" dirty="0">
              <a:solidFill>
                <a:srgbClr val="182026"/>
              </a:solidFill>
              <a:ea typeface="Times New Roman" panose="02020603050405020304" pitchFamily="18" charset="0"/>
            </a:endParaRPr>
          </a:p>
          <a:p>
            <a:r>
              <a:rPr lang="ru-RU" sz="3200" dirty="0">
                <a:solidFill>
                  <a:srgbClr val="182026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@</a:t>
            </a:r>
            <a:r>
              <a:rPr lang="ru-RU" sz="3200" dirty="0" err="1">
                <a:solidFill>
                  <a:srgbClr val="182026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staticmethod</a:t>
            </a:r>
            <a:r>
              <a:rPr lang="ru-RU" sz="3200" dirty="0">
                <a:solidFill>
                  <a:srgbClr val="182026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 - делает из функции статический метод класса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89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1201954"/>
          </a:xfrm>
        </p:spPr>
        <p:txBody>
          <a:bodyPr>
            <a:normAutofit/>
          </a:bodyPr>
          <a:lstStyle/>
          <a:p>
            <a:r>
              <a:rPr lang="ru-RU" dirty="0" smtClean="0"/>
              <a:t>Декораторы</a:t>
            </a:r>
            <a:r>
              <a:rPr lang="en-US" dirty="0" smtClean="0"/>
              <a:t> –</a:t>
            </a:r>
            <a:r>
              <a:rPr lang="ru-RU" dirty="0" smtClean="0"/>
              <a:t> встроенные декораторы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198"/>
            <a:ext cx="5175930" cy="3960711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996" y="1910198"/>
            <a:ext cx="6653004" cy="24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/>
              <a:t>К</a:t>
            </a:r>
            <a:r>
              <a:rPr lang="ru-RU" dirty="0" smtClean="0"/>
              <a:t>атегории ошибок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42753" y="2127640"/>
            <a:ext cx="10519143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800" dirty="0"/>
              <a:t>Основные категории ошибок: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синтаксические;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логические;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ошибки времени выполнения;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недокументированное поведение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3109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/>
              <a:t>Категории ошибок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42753" y="2127640"/>
            <a:ext cx="1051914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800" dirty="0" smtClean="0"/>
              <a:t>Синтаксические:</a:t>
            </a:r>
            <a:endParaRPr lang="ru-RU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Несоответствие синтаксису языка программирования. Для компилируемых языков программирования синтаксическая ошибка не позволит выполнить компиляцию.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6" y="4649528"/>
            <a:ext cx="6770814" cy="110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/>
              <a:t>Категории ошибок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42753" y="2127640"/>
            <a:ext cx="10519143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800" dirty="0" smtClean="0"/>
              <a:t>Логические:</a:t>
            </a:r>
            <a:endParaRPr lang="ru-RU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Несоответствие правильной логике работы программы.</a:t>
            </a:r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3" y="3387647"/>
            <a:ext cx="6424525" cy="19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/>
              <a:t>Категории ошибок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42753" y="2127640"/>
            <a:ext cx="105191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Ошибки времени </a:t>
            </a:r>
            <a:r>
              <a:rPr lang="ru-RU" sz="2800" dirty="0" smtClean="0"/>
              <a:t>выполнения:</a:t>
            </a:r>
            <a:endParaRPr lang="ru-RU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Любая неполадка, возникающая во время работы программы, например: целочисленное деление на ноль, ошибка при чтении файла, исчерпание доступной памяти и др.</a:t>
            </a: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3" y="3943522"/>
            <a:ext cx="7813064" cy="25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/>
              <a:t>Категории ошибок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42753" y="2127640"/>
            <a:ext cx="10519143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Недокументированное поведение:</a:t>
            </a:r>
            <a:endParaRPr lang="ru-RU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Серьезные ошибки, которые не проявляются при нормальном ходе выполнения программы, однако весьма опасны для безопасности всей системы в случае целенаправленной атаки</a:t>
            </a:r>
            <a:r>
              <a:rPr lang="ru-RU" sz="2800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Например: </a:t>
            </a:r>
            <a:r>
              <a:rPr lang="ru-RU" sz="2800" dirty="0"/>
              <a:t>Одним из наиболее известных примеров являются </a:t>
            </a:r>
            <a:r>
              <a:rPr lang="ru-RU" sz="2800" dirty="0">
                <a:hlinkClick r:id="rId3"/>
              </a:rPr>
              <a:t>SQL-инъекции</a:t>
            </a:r>
            <a:r>
              <a:rPr lang="ru-RU" sz="2800" dirty="0"/>
              <a:t> - внедрение в запрос произвольного SQL-кода.</a:t>
            </a:r>
          </a:p>
        </p:txBody>
      </p:sp>
    </p:spTree>
    <p:extLst>
      <p:ext uri="{BB962C8B-B14F-4D97-AF65-F5344CB8AC3E}">
        <p14:creationId xmlns:p14="http://schemas.microsoft.com/office/powerpoint/2010/main" val="391245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/>
              <a:t>Категории ошибок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47330" y="1127051"/>
            <a:ext cx="10519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Недокументированное поведение:</a:t>
            </a:r>
            <a:endParaRPr lang="ru-RU" sz="2800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30" y="1946233"/>
            <a:ext cx="10930639" cy="417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1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Обработка ошибок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277035"/>
            <a:ext cx="12036056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800" dirty="0" smtClean="0"/>
              <a:t>Подходы </a:t>
            </a:r>
            <a:r>
              <a:rPr lang="ru-RU" sz="2800" dirty="0"/>
              <a:t>программирования реакции на возможные ошибки </a:t>
            </a:r>
            <a:r>
              <a:rPr lang="ru-RU" sz="2800" dirty="0" smtClean="0"/>
              <a:t>:</a:t>
            </a:r>
            <a:endParaRPr lang="ru-RU" sz="2800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ru-RU" sz="2800" dirty="0"/>
              <a:t>прежде чем выполнить основное действие выполняются проверки - не получится ли деления на ноль, есть ли файл на </a:t>
            </a:r>
            <a:r>
              <a:rPr lang="ru-RU" sz="2800" dirty="0" smtClean="0"/>
              <a:t>диске - </a:t>
            </a:r>
            <a:r>
              <a:rPr lang="en-US" sz="2800" dirty="0"/>
              <a:t>LBYL (</a:t>
            </a:r>
            <a:r>
              <a:rPr lang="en-US" sz="2800" i="1" dirty="0" err="1"/>
              <a:t>англ</a:t>
            </a:r>
            <a:r>
              <a:rPr lang="en-US" sz="2800" i="1" dirty="0"/>
              <a:t>.</a:t>
            </a:r>
            <a:r>
              <a:rPr lang="en-US" sz="2800" dirty="0"/>
              <a:t> </a:t>
            </a:r>
            <a:r>
              <a:rPr lang="en-US" sz="2800" b="1" dirty="0"/>
              <a:t>L</a:t>
            </a:r>
            <a:r>
              <a:rPr lang="en-US" sz="2800" dirty="0"/>
              <a:t>ook </a:t>
            </a:r>
            <a:r>
              <a:rPr lang="en-US" sz="2800" b="1" dirty="0"/>
              <a:t>B</a:t>
            </a:r>
            <a:r>
              <a:rPr lang="en-US" sz="2800" dirty="0"/>
              <a:t>efore </a:t>
            </a:r>
            <a:r>
              <a:rPr lang="en-US" sz="2800" b="1" dirty="0"/>
              <a:t>Y</a:t>
            </a:r>
            <a:r>
              <a:rPr lang="en-US" sz="2800" dirty="0"/>
              <a:t>ou </a:t>
            </a:r>
            <a:r>
              <a:rPr lang="en-US" sz="2800" b="1" dirty="0"/>
              <a:t>L</a:t>
            </a:r>
            <a:r>
              <a:rPr lang="en-US" sz="2800" dirty="0"/>
              <a:t>eap)</a:t>
            </a:r>
            <a:r>
              <a:rPr lang="ru-RU" sz="2800" dirty="0" smtClean="0"/>
              <a:t>;</a:t>
            </a:r>
            <a:endParaRPr lang="ru-RU" sz="2800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ru-RU" sz="2800" dirty="0"/>
              <a:t>сначала выполняется основное действие, а затем, если возникнут, обрабатываются </a:t>
            </a:r>
            <a:r>
              <a:rPr lang="ru-RU" sz="2800" dirty="0" smtClean="0"/>
              <a:t>ошибки </a:t>
            </a:r>
            <a:r>
              <a:rPr lang="en-US" sz="2800" dirty="0"/>
              <a:t>- EAFP (</a:t>
            </a:r>
            <a:r>
              <a:rPr lang="en-US" sz="2800" i="1" dirty="0" err="1"/>
              <a:t>англ</a:t>
            </a:r>
            <a:r>
              <a:rPr lang="en-US" sz="2800" i="1" dirty="0"/>
              <a:t>.</a:t>
            </a:r>
            <a:r>
              <a:rPr lang="en-US" sz="2800" dirty="0"/>
              <a:t> «It’s </a:t>
            </a:r>
            <a:r>
              <a:rPr lang="en-US" sz="2800" b="1" dirty="0"/>
              <a:t>E</a:t>
            </a:r>
            <a:r>
              <a:rPr lang="en-US" sz="2800" dirty="0"/>
              <a:t>asier To </a:t>
            </a:r>
            <a:r>
              <a:rPr lang="en-US" sz="2800" b="1" dirty="0"/>
              <a:t>A</a:t>
            </a:r>
            <a:r>
              <a:rPr lang="en-US" sz="2800" dirty="0"/>
              <a:t>sk </a:t>
            </a:r>
            <a:r>
              <a:rPr lang="en-US" sz="2800" b="1" dirty="0"/>
              <a:t>F</a:t>
            </a:r>
            <a:r>
              <a:rPr lang="en-US" sz="2800" dirty="0"/>
              <a:t>orgiveness Than </a:t>
            </a:r>
            <a:r>
              <a:rPr lang="en-US" sz="2800" b="1" dirty="0"/>
              <a:t>P</a:t>
            </a:r>
            <a:r>
              <a:rPr lang="en-US" sz="2800" dirty="0"/>
              <a:t>ermission</a:t>
            </a:r>
            <a:r>
              <a:rPr lang="en-US" sz="2800" dirty="0" smtClean="0"/>
              <a:t>»)</a:t>
            </a:r>
            <a:r>
              <a:rPr lang="ru-RU" sz="2800" dirty="0" smtClean="0"/>
              <a:t> – </a:t>
            </a:r>
            <a:r>
              <a:rPr lang="ru-RU" sz="2800" b="1" dirty="0" smtClean="0"/>
              <a:t>обработка исключений</a:t>
            </a:r>
            <a:endParaRPr lang="ru-RU" sz="2800" b="1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45" y="4539467"/>
            <a:ext cx="4002623" cy="1840068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01"/>
          <a:stretch/>
        </p:blipFill>
        <p:spPr>
          <a:xfrm>
            <a:off x="7475456" y="4348081"/>
            <a:ext cx="4220360" cy="18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7" y="2665209"/>
            <a:ext cx="8941088" cy="36930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1856" y="1342132"/>
            <a:ext cx="4965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Без собственного обработчика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18795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Итераторы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953310"/>
            <a:ext cx="10485121" cy="4023360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/>
              <a:t>коллекция </a:t>
            </a:r>
            <a:r>
              <a:rPr lang="ru-RU" sz="2800" dirty="0"/>
              <a:t>и итератор взаимно ссылаются друг на друга через специальный метод __</a:t>
            </a:r>
            <a:r>
              <a:rPr lang="ru-RU" sz="2800" dirty="0" err="1"/>
              <a:t>iter</a:t>
            </a:r>
            <a:r>
              <a:rPr lang="ru-RU" sz="2800" dirty="0" smtClean="0"/>
              <a:t>__() - </a:t>
            </a:r>
            <a:r>
              <a:rPr lang="ru-RU" sz="2800" dirty="0"/>
              <a:t>возвращает объект итератора</a:t>
            </a:r>
            <a:r>
              <a:rPr lang="ru-RU" sz="2800" dirty="0" smtClean="0"/>
              <a:t>;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итератор предоставляет дополнительный метод __</a:t>
            </a:r>
            <a:r>
              <a:rPr lang="ru-RU" sz="2800" dirty="0" err="1"/>
              <a:t>next</a:t>
            </a:r>
            <a:r>
              <a:rPr lang="ru-RU" sz="2800" dirty="0"/>
              <a:t>__() возвращает следующее значение в итерации и обновляет состояние, чтобы оно указывало на следующее </a:t>
            </a:r>
            <a:r>
              <a:rPr lang="ru-RU" sz="2800" dirty="0" smtClean="0"/>
              <a:t>значение</a:t>
            </a:r>
          </a:p>
          <a:p>
            <a:r>
              <a:rPr lang="ru-RU" sz="2800" dirty="0">
                <a:solidFill>
                  <a:schemeClr val="tx1"/>
                </a:solidFill>
              </a:rPr>
              <a:t>Вызов </a:t>
            </a:r>
            <a:r>
              <a:rPr lang="ru-RU" sz="2800" dirty="0"/>
              <a:t>__</a:t>
            </a:r>
            <a:r>
              <a:rPr lang="ru-RU" sz="2800" dirty="0" err="1"/>
              <a:t>next</a:t>
            </a:r>
            <a:r>
              <a:rPr lang="ru-RU" sz="2800" dirty="0"/>
              <a:t>__()</a:t>
            </a:r>
            <a:r>
              <a:rPr lang="ru-RU" sz="2800" dirty="0">
                <a:solidFill>
                  <a:schemeClr val="tx1"/>
                </a:solidFill>
              </a:rPr>
              <a:t> </a:t>
            </a:r>
            <a:r>
              <a:rPr lang="ru-RU" sz="2800" dirty="0" smtClean="0">
                <a:solidFill>
                  <a:schemeClr val="tx1"/>
                </a:solidFill>
              </a:rPr>
              <a:t>завершается возбуждением </a:t>
            </a:r>
            <a:r>
              <a:rPr lang="ru-RU" sz="2800" dirty="0">
                <a:solidFill>
                  <a:schemeClr val="tx1"/>
                </a:solidFill>
              </a:rPr>
              <a:t> </a:t>
            </a:r>
            <a:r>
              <a:rPr lang="ru-RU" sz="2800" dirty="0">
                <a:solidFill>
                  <a:schemeClr val="tx1"/>
                </a:solidFill>
                <a:hlinkClick r:id="rId3"/>
              </a:rPr>
              <a:t>исключения</a:t>
            </a:r>
            <a:r>
              <a:rPr lang="ru-RU" sz="2800" dirty="0">
                <a:solidFill>
                  <a:schemeClr val="tx1"/>
                </a:solidFill>
              </a:rPr>
              <a:t> </a:t>
            </a:r>
            <a:r>
              <a:rPr lang="ru-RU" sz="2800" dirty="0" err="1"/>
              <a:t>StopIteration</a:t>
            </a:r>
            <a:r>
              <a:rPr lang="ru-RU" sz="2800" dirty="0">
                <a:solidFill>
                  <a:schemeClr val="tx1"/>
                </a:solidFill>
              </a:rPr>
              <a:t>, означающим, что элементов в коллекции больше нет</a:t>
            </a:r>
            <a:endParaRPr lang="en-US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787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2304" y="1787398"/>
            <a:ext cx="105191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221E1F"/>
                </a:solidFill>
                <a:latin typeface="PetersburgC"/>
              </a:rPr>
              <a:t>Исключения</a:t>
            </a:r>
            <a:r>
              <a:rPr lang="ru-RU" sz="2800" dirty="0">
                <a:solidFill>
                  <a:srgbClr val="221E1F"/>
                </a:solidFill>
                <a:latin typeface="PetersburgC"/>
              </a:rPr>
              <a:t>: </a:t>
            </a:r>
            <a:r>
              <a:rPr lang="ru-RU" sz="2800" dirty="0" smtClean="0">
                <a:solidFill>
                  <a:srgbClr val="221E1F"/>
                </a:solidFill>
                <a:latin typeface="PetersburgC"/>
              </a:rPr>
              <a:t>специальный объект, который создается при возникновении ошибки времени выполнения и позволяет однозначно характеризовать возникшую ошибочную ситуацию.</a:t>
            </a:r>
            <a:endParaRPr lang="en-US" sz="2800" dirty="0" smtClean="0">
              <a:solidFill>
                <a:srgbClr val="221E1F"/>
              </a:solidFill>
              <a:latin typeface="PetersburgC"/>
            </a:endParaRPr>
          </a:p>
          <a:p>
            <a:endParaRPr lang="ru-RU" sz="2800" dirty="0">
              <a:solidFill>
                <a:srgbClr val="221E1F"/>
              </a:solidFill>
              <a:latin typeface="PetersburgC"/>
            </a:endParaRPr>
          </a:p>
          <a:p>
            <a:r>
              <a:rPr lang="ru-RU" sz="2800" i="1" dirty="0"/>
              <a:t>обработчики </a:t>
            </a:r>
            <a:r>
              <a:rPr lang="ru-RU" sz="2800" i="1" dirty="0" smtClean="0"/>
              <a:t>исключений используются</a:t>
            </a:r>
            <a:r>
              <a:rPr lang="ru-RU" sz="2800" dirty="0" smtClean="0"/>
              <a:t>, </a:t>
            </a:r>
            <a:r>
              <a:rPr lang="ru-RU" sz="2800" dirty="0"/>
              <a:t>чтобы перехватить любые потенциальные </a:t>
            </a:r>
            <a:r>
              <a:rPr lang="ru-RU" sz="2800" dirty="0" smtClean="0"/>
              <a:t>ошибки</a:t>
            </a:r>
          </a:p>
          <a:p>
            <a:endParaRPr lang="ru-RU" sz="2800" dirty="0"/>
          </a:p>
          <a:p>
            <a:r>
              <a:rPr lang="ru-RU" sz="2800" dirty="0"/>
              <a:t>Обработка исключений осуществляется с помощью блока try...except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685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200" y="1809791"/>
            <a:ext cx="49278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Выбор подходящего исключения происходит из встроенной </a:t>
            </a:r>
            <a:r>
              <a:rPr lang="ru-RU" sz="2800" dirty="0">
                <a:hlinkClick r:id="rId3"/>
              </a:rPr>
              <a:t>иерархии </a:t>
            </a:r>
            <a:r>
              <a:rPr lang="ru-RU" sz="2800" dirty="0" smtClean="0">
                <a:hlinkClick r:id="rId3"/>
              </a:rPr>
              <a:t>классов-исключений</a:t>
            </a:r>
            <a:r>
              <a:rPr lang="ru-RU" sz="2800" dirty="0" smtClean="0"/>
              <a:t>:</a:t>
            </a:r>
            <a:endParaRPr lang="ru-RU" sz="2800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" y="5044083"/>
            <a:ext cx="11817737" cy="1877713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876" y="0"/>
            <a:ext cx="6210124" cy="536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8" y="1336561"/>
            <a:ext cx="5533413" cy="508170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215792" y="717460"/>
            <a:ext cx="5677786" cy="53600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Ход выполнения: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код, который потенциально может привести к ошибке, помещается в блок 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try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в случае ошибки, код немедленно завершается и переходит в обработчик 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except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(если он указан для соответствующего исключения);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после поток выполнения переходит к 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else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(если исключений не было) и 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finally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(в любом случае).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3171"/>
            <a:ext cx="11908465" cy="8191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Исключения - </a:t>
            </a:r>
            <a:r>
              <a:rPr lang="ru-RU" dirty="0"/>
              <a:t>общие варианты потока выполнения программы при обработке исключений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1" y="1509823"/>
            <a:ext cx="11900049" cy="53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95" y="1968216"/>
            <a:ext cx="11572612" cy="35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1855" y="1127051"/>
            <a:ext cx="109600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 smtClean="0">
                <a:solidFill>
                  <a:srgbClr val="221E1F"/>
                </a:solidFill>
              </a:rPr>
              <a:t>Получить </a:t>
            </a:r>
            <a:r>
              <a:rPr lang="ru-RU" sz="3200" dirty="0">
                <a:solidFill>
                  <a:srgbClr val="221E1F"/>
                </a:solidFill>
              </a:rPr>
              <a:t>объект исключения целиком в переменной </a:t>
            </a:r>
            <a:r>
              <a:rPr lang="en-US" sz="3200" i="1" dirty="0" smtClean="0">
                <a:solidFill>
                  <a:srgbClr val="221E1F"/>
                </a:solidFill>
              </a:rPr>
              <a:t>name</a:t>
            </a:r>
            <a:r>
              <a:rPr lang="ru-RU" sz="3200" dirty="0" smtClean="0">
                <a:solidFill>
                  <a:srgbClr val="221E1F"/>
                </a:solidFill>
              </a:rPr>
              <a:t>:</a:t>
            </a:r>
            <a:endParaRPr lang="en-US" sz="3200" dirty="0" smtClean="0">
              <a:solidFill>
                <a:srgbClr val="221E1F"/>
              </a:solidFill>
            </a:endParaRPr>
          </a:p>
          <a:p>
            <a:pPr algn="just"/>
            <a:r>
              <a:rPr lang="en-US" sz="3200" dirty="0" smtClean="0">
                <a:solidFill>
                  <a:srgbClr val="221E1F"/>
                </a:solidFill>
              </a:rPr>
              <a:t>except </a:t>
            </a:r>
            <a:r>
              <a:rPr lang="en-US" sz="3200" i="1" dirty="0" err="1" smtClean="0">
                <a:solidFill>
                  <a:srgbClr val="221E1F"/>
                </a:solidFill>
              </a:rPr>
              <a:t>Exception_type</a:t>
            </a:r>
            <a:r>
              <a:rPr lang="ru-RU" sz="3200" i="1" dirty="0" smtClean="0">
                <a:solidFill>
                  <a:srgbClr val="221E1F"/>
                </a:solidFill>
              </a:rPr>
              <a:t> </a:t>
            </a:r>
            <a:r>
              <a:rPr lang="en-US" sz="3200" dirty="0">
                <a:solidFill>
                  <a:srgbClr val="221E1F"/>
                </a:solidFill>
              </a:rPr>
              <a:t>as </a:t>
            </a:r>
            <a:r>
              <a:rPr lang="en-US" sz="3200" i="1" dirty="0" smtClean="0">
                <a:solidFill>
                  <a:srgbClr val="221E1F"/>
                </a:solidFill>
              </a:rPr>
              <a:t>name</a:t>
            </a:r>
            <a:endParaRPr lang="ru-RU" sz="32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11" y="2396587"/>
            <a:ext cx="9769196" cy="383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2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6" y="1425161"/>
            <a:ext cx="7560106" cy="1977257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5" y="3700528"/>
            <a:ext cx="11298759" cy="167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2844"/>
            <a:ext cx="8871724" cy="42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8" y="2077925"/>
            <a:ext cx="11511848" cy="243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42176" cy="81918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Исключения - </a:t>
            </a:r>
            <a:r>
              <a:rPr lang="ru-RU" sz="3600" dirty="0">
                <a:solidFill>
                  <a:schemeClr val="tx1"/>
                </a:solidFill>
              </a:rPr>
              <a:t>Обработка конкретных классов </a:t>
            </a:r>
            <a:r>
              <a:rPr lang="ru-RU" sz="3600" dirty="0" smtClean="0">
                <a:solidFill>
                  <a:schemeClr val="tx1"/>
                </a:solidFill>
              </a:rPr>
              <a:t>исключений</a:t>
            </a:r>
            <a:endParaRPr lang="ru-RU" sz="36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" y="877061"/>
            <a:ext cx="12099646" cy="56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Итераторы</a:t>
            </a:r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3" y="1879123"/>
            <a:ext cx="7377377" cy="444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09" y="0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4954" y="786810"/>
            <a:ext cx="11296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Возбуждение исключений (</a:t>
            </a:r>
            <a:r>
              <a:rPr lang="en-US" sz="2800" b="1" dirty="0" smtClean="0"/>
              <a:t>raise) - </a:t>
            </a:r>
            <a:r>
              <a:rPr lang="ru-RU" sz="2000" dirty="0"/>
              <a:t>Возбуждаемое исключение может быть как встроенным (если соответствует по смыслу), так и пользовательским (создаваемым самостоятельно).</a:t>
            </a:r>
            <a:endParaRPr lang="ru-RU" sz="2000" b="1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4" y="2084224"/>
            <a:ext cx="11808158" cy="267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09" y="0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4954" y="786810"/>
            <a:ext cx="11296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Возбуждение исключений (</a:t>
            </a:r>
            <a:r>
              <a:rPr lang="en-US" sz="2800" b="1" dirty="0" smtClean="0"/>
              <a:t>raise)</a:t>
            </a:r>
            <a:endParaRPr lang="ru-RU" sz="2000" b="1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4" y="1310030"/>
            <a:ext cx="11422234" cy="507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09" y="0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992"/>
            <a:ext cx="5877961" cy="5188688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915" y="3827721"/>
            <a:ext cx="6129085" cy="2575647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36" y="230041"/>
            <a:ext cx="5629957" cy="258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Утверждения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01856" y="1275907"/>
            <a:ext cx="10789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Использование</a:t>
            </a:r>
            <a:r>
              <a:rPr lang="ru-RU" sz="2800" dirty="0"/>
              <a:t> </a:t>
            </a:r>
            <a:r>
              <a:rPr lang="ru-RU" sz="2800" b="1" dirty="0" smtClean="0"/>
              <a:t>утверждений</a:t>
            </a:r>
            <a:r>
              <a:rPr lang="en-US" sz="2800" b="1" dirty="0" smtClean="0"/>
              <a:t>( assert )</a:t>
            </a:r>
            <a:r>
              <a:rPr lang="ru-RU" sz="2800" dirty="0"/>
              <a:t> - специальных конструкций, выполняющих проверку произвольного условия на истинность.</a:t>
            </a:r>
            <a:endParaRPr lang="ru-RU" sz="2800" b="1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6" y="2378870"/>
            <a:ext cx="10665882" cy="2086804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8007" y="4869680"/>
            <a:ext cx="1116773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Если 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SFMono-Regular"/>
              </a:rPr>
              <a:t>boolean_expression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возвращает 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False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возбуждается исключение 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AssertionError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с сообщением 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E74C3C"/>
                </a:solidFill>
                <a:effectLst/>
                <a:latin typeface="SFMono-Regular"/>
              </a:rPr>
              <a:t>optional_expression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(если задано).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85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/>
              <a:t>Утверждения</a:t>
            </a: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12" y="1525031"/>
            <a:ext cx="11422323" cy="27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675" y="0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/>
              <a:t>Утверждения</a:t>
            </a: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5" y="714952"/>
            <a:ext cx="10720575" cy="2600311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05" y="3211033"/>
            <a:ext cx="9680395" cy="348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42754"/>
              </p:ext>
            </p:extLst>
          </p:nvPr>
        </p:nvGraphicFramePr>
        <p:xfrm>
          <a:off x="0" y="0"/>
          <a:ext cx="12192000" cy="606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693"/>
                <a:gridCol w="52383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Исключения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Утверждения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Обработка ошибок, которые могут произойти во время выполнения программы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(неправильный ввод пользователя и т.п.)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Проверка ситуаций, которые предположительно не могут произойти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Проверка параметров общедоступных функций (исключения не могут быть отключены - проверка будет осуществлена всегда, а также класс исключения говорит о конкретном типе ошибки в отличие от утверждения)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Проверка предусловий, постусловий и инвариантов в </a:t>
                      </a:r>
                      <a:r>
                        <a:rPr lang="ru-RU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необщедоступном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коде (локальных функциях, внутреннем коде и т.д.)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dirty="0">
                          <a:effectLst/>
                        </a:rPr>
                        <a:t>Предоставление информации об ошибке пользователю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dirty="0">
                          <a:effectLst/>
                        </a:rPr>
                        <a:t>Предоставление информации об ошибке команде разработки</a:t>
                      </a:r>
                    </a:p>
                  </a:txBody>
                  <a:tcPr marL="152400" marR="1524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dirty="0">
                          <a:effectLst/>
                        </a:rPr>
                        <a:t>Восстановление из ошибочной ситуации (например, дальнейшая работа программы, если не удалось открыть файл)</a:t>
                      </a:r>
                    </a:p>
                  </a:txBody>
                  <a:tcPr marL="152400" marR="1524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2400" dirty="0">
                          <a:effectLst/>
                        </a:rPr>
                        <a:t>Проверка невозможных ситуаций, свидетельствующих о серьезной ошибке в коде (например, выход за границы списка)</a:t>
                      </a:r>
                    </a:p>
                  </a:txBody>
                  <a:tcPr marL="152400" marR="1524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1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48316" y="1658679"/>
            <a:ext cx="7273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Определение собственного типа исключения</a:t>
            </a:r>
            <a:endParaRPr lang="ru-RU" sz="2800" b="1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34" y="2524491"/>
            <a:ext cx="9941087" cy="332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5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56" y="307869"/>
            <a:ext cx="10960041" cy="819182"/>
          </a:xfrm>
        </p:spPr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5" y="2249397"/>
            <a:ext cx="11862801" cy="193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Итераторы</a:t>
            </a:r>
            <a:r>
              <a:rPr lang="en-US" dirty="0" smtClean="0"/>
              <a:t> - </a:t>
            </a:r>
            <a:r>
              <a:rPr lang="ru-RU" dirty="0" smtClean="0"/>
              <a:t>функции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350696"/>
              </p:ext>
            </p:extLst>
          </p:nvPr>
        </p:nvGraphicFramePr>
        <p:xfrm>
          <a:off x="434338" y="2194560"/>
          <a:ext cx="11384283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4843"/>
                <a:gridCol w="3139440"/>
              </a:tblGrid>
              <a:tr h="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Возвращает </a:t>
                      </a:r>
                      <a:r>
                        <a:rPr lang="ru-RU" sz="2800" dirty="0" err="1" smtClean="0"/>
                        <a:t>True</a:t>
                      </a:r>
                      <a:r>
                        <a:rPr lang="ru-RU" sz="2800" dirty="0" smtClean="0"/>
                        <a:t>, если все элементы </a:t>
                      </a:r>
                      <a:r>
                        <a:rPr lang="ru-RU" sz="2800" dirty="0" err="1" smtClean="0"/>
                        <a:t>iterable</a:t>
                      </a:r>
                      <a:r>
                        <a:rPr lang="ru-RU" sz="2800" dirty="0" smtClean="0"/>
                        <a:t> в логическом контексте оцениваются как </a:t>
                      </a:r>
                      <a:r>
                        <a:rPr lang="ru-RU" sz="2800" dirty="0" err="1" smtClean="0"/>
                        <a:t>True</a:t>
                      </a:r>
                      <a:r>
                        <a:rPr lang="ru-RU" sz="2800" dirty="0" smtClean="0"/>
                        <a:t>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all(</a:t>
                      </a:r>
                      <a:r>
                        <a:rPr lang="en-US" sz="2800" dirty="0" err="1" smtClean="0"/>
                        <a:t>iterable</a:t>
                      </a:r>
                      <a:r>
                        <a:rPr lang="en-US" sz="2800" dirty="0" smtClean="0"/>
                        <a:t>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Возвращает </a:t>
                      </a:r>
                      <a:r>
                        <a:rPr lang="ru-RU" sz="2800" dirty="0" err="1" smtClean="0"/>
                        <a:t>True</a:t>
                      </a:r>
                      <a:r>
                        <a:rPr lang="ru-RU" sz="2800" dirty="0" smtClean="0"/>
                        <a:t>, если хотя бы 1 элемент </a:t>
                      </a:r>
                      <a:r>
                        <a:rPr lang="ru-RU" sz="2800" dirty="0" err="1" smtClean="0"/>
                        <a:t>iterable</a:t>
                      </a:r>
                      <a:r>
                        <a:rPr lang="ru-RU" sz="2800" dirty="0" smtClean="0"/>
                        <a:t> в логическом контексте оцениваются как </a:t>
                      </a:r>
                      <a:r>
                        <a:rPr lang="ru-RU" sz="2800" dirty="0" err="1" smtClean="0"/>
                        <a:t>True</a:t>
                      </a:r>
                      <a:r>
                        <a:rPr lang="ru-RU" sz="2800" dirty="0" smtClean="0"/>
                        <a:t>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any(</a:t>
                      </a:r>
                      <a:r>
                        <a:rPr lang="en-US" sz="2800" dirty="0" err="1" smtClean="0"/>
                        <a:t>iterable</a:t>
                      </a:r>
                      <a:r>
                        <a:rPr lang="en-US" sz="2800" dirty="0" smtClean="0"/>
                        <a:t>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Возвращает итератор, где каждый элемент является парой «номер» - «значение». </a:t>
                      </a:r>
                      <a:r>
                        <a:rPr lang="ru-RU" sz="1600" dirty="0" smtClean="0"/>
                        <a:t>Номер отсчитывается от </a:t>
                      </a:r>
                      <a:r>
                        <a:rPr lang="ru-RU" sz="1600" dirty="0" err="1" smtClean="0"/>
                        <a:t>start</a:t>
                      </a:r>
                      <a:r>
                        <a:rPr lang="ru-RU" sz="1600" dirty="0" smtClean="0"/>
                        <a:t>. Обычно используется в циклах </a:t>
                      </a:r>
                      <a:r>
                        <a:rPr lang="ru-RU" sz="1600" dirty="0" err="1" smtClean="0"/>
                        <a:t>for</a:t>
                      </a:r>
                      <a:r>
                        <a:rPr lang="ru-RU" sz="1600" dirty="0" smtClean="0"/>
                        <a:t>, чтобы получить последовательность кортежей (номер, элемент).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enumerate(</a:t>
                      </a:r>
                      <a:r>
                        <a:rPr lang="en-US" sz="2800" dirty="0" err="1" smtClean="0"/>
                        <a:t>iterable</a:t>
                      </a:r>
                      <a:r>
                        <a:rPr lang="en-US" sz="2800" dirty="0" smtClean="0"/>
                        <a:t>, start=0)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6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Итераторы</a:t>
            </a:r>
            <a:r>
              <a:rPr lang="en-US" dirty="0" smtClean="0"/>
              <a:t> - </a:t>
            </a:r>
            <a:r>
              <a:rPr lang="ru-RU" dirty="0" smtClean="0"/>
              <a:t>функции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301922"/>
              </p:ext>
            </p:extLst>
          </p:nvPr>
        </p:nvGraphicFramePr>
        <p:xfrm>
          <a:off x="335278" y="2181225"/>
          <a:ext cx="11582403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3"/>
                <a:gridCol w="2971800"/>
              </a:tblGrid>
              <a:tr h="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Возвращает отсортированный объект в виде списка для итерируемого объекта </a:t>
                      </a:r>
                      <a:r>
                        <a:rPr lang="ru-RU" sz="2800" dirty="0" err="1" smtClean="0"/>
                        <a:t>iterable</a:t>
                      </a:r>
                      <a:r>
                        <a:rPr lang="ru-RU" sz="2800" dirty="0" smtClean="0"/>
                        <a:t>.</a:t>
                      </a:r>
                    </a:p>
                    <a:p>
                      <a:r>
                        <a:rPr lang="ru-RU" sz="1800" dirty="0" err="1" smtClean="0"/>
                        <a:t>key</a:t>
                      </a:r>
                      <a:r>
                        <a:rPr lang="ru-RU" sz="1800" dirty="0" smtClean="0"/>
                        <a:t> – функция сортировки (по умолчанию не учитывается, сортировка осуществляется поэлементно);</a:t>
                      </a:r>
                    </a:p>
                    <a:p>
                      <a:r>
                        <a:rPr lang="ru-RU" sz="1800" dirty="0" err="1" smtClean="0"/>
                        <a:t>reverse</a:t>
                      </a:r>
                      <a:r>
                        <a:rPr lang="ru-RU" sz="1800" dirty="0" smtClean="0"/>
                        <a:t> – если равен </a:t>
                      </a:r>
                      <a:r>
                        <a:rPr lang="ru-RU" sz="1800" dirty="0" err="1" smtClean="0"/>
                        <a:t>True</a:t>
                      </a:r>
                      <a:r>
                        <a:rPr lang="ru-RU" sz="1800" dirty="0" smtClean="0"/>
                        <a:t>, сортировка осуществляется в обратном порядке.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sorted(</a:t>
                      </a:r>
                      <a:r>
                        <a:rPr lang="en-US" sz="2800" dirty="0" err="1" smtClean="0"/>
                        <a:t>iterable</a:t>
                      </a:r>
                      <a:r>
                        <a:rPr lang="en-US" sz="2800" dirty="0" smtClean="0"/>
                        <a:t>, key=None, reverse=False)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Возвращает итератор, возвращающий элементы в обратном для исходного </a:t>
                      </a:r>
                      <a:r>
                        <a:rPr lang="ru-RU" sz="2800" dirty="0" err="1" smtClean="0"/>
                        <a:t>iterable</a:t>
                      </a:r>
                      <a:r>
                        <a:rPr lang="ru-RU" sz="2800" dirty="0" smtClean="0"/>
                        <a:t> порядке.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reversed(</a:t>
                      </a:r>
                      <a:r>
                        <a:rPr lang="en-US" sz="2800" dirty="0" err="1" smtClean="0"/>
                        <a:t>iterable</a:t>
                      </a:r>
                      <a:r>
                        <a:rPr lang="en-US" sz="2800" dirty="0" smtClean="0"/>
                        <a:t>)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4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Итераторы</a:t>
            </a:r>
          </a:p>
        </p:txBody>
      </p:sp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2263518"/>
            <a:ext cx="10829682" cy="3253361"/>
          </a:xfrm>
        </p:spPr>
      </p:pic>
    </p:spTree>
    <p:extLst>
      <p:ext uri="{BB962C8B-B14F-4D97-AF65-F5344CB8AC3E}">
        <p14:creationId xmlns:p14="http://schemas.microsoft.com/office/powerpoint/2010/main" val="384925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Итераторы – напоминание о </a:t>
            </a:r>
            <a:r>
              <a:rPr lang="en-US" dirty="0" smtClean="0"/>
              <a:t>zip()</a:t>
            </a:r>
            <a:endParaRPr lang="ru-RU" dirty="0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4" y="1889760"/>
            <a:ext cx="12007632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7941</TotalTime>
  <Words>3202</Words>
  <Application>Microsoft Office PowerPoint</Application>
  <PresentationFormat>Широкоэкранный</PresentationFormat>
  <Paragraphs>531</Paragraphs>
  <Slides>58</Slides>
  <Notes>58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7" baseType="lpstr">
      <vt:lpstr>Arial</vt:lpstr>
      <vt:lpstr>Calibri</vt:lpstr>
      <vt:lpstr>Calibri Light</vt:lpstr>
      <vt:lpstr>Lato</vt:lpstr>
      <vt:lpstr>PetersburgC</vt:lpstr>
      <vt:lpstr>Segoe UI</vt:lpstr>
      <vt:lpstr>SFMono-Regular</vt:lpstr>
      <vt:lpstr>Times New Roman</vt:lpstr>
      <vt:lpstr>Retrospect</vt:lpstr>
      <vt:lpstr> </vt:lpstr>
      <vt:lpstr>Итераторы, генераторы, декораторы, исключения</vt:lpstr>
      <vt:lpstr>Итераторы</vt:lpstr>
      <vt:lpstr>Итераторы</vt:lpstr>
      <vt:lpstr>Итераторы</vt:lpstr>
      <vt:lpstr>Итераторы - функции</vt:lpstr>
      <vt:lpstr>Итераторы - функции</vt:lpstr>
      <vt:lpstr>Итераторы</vt:lpstr>
      <vt:lpstr>Итераторы – напоминание о zip()</vt:lpstr>
      <vt:lpstr>Генераторы</vt:lpstr>
      <vt:lpstr>Генераторы</vt:lpstr>
      <vt:lpstr>Генераторы</vt:lpstr>
      <vt:lpstr>Генераторы</vt:lpstr>
      <vt:lpstr>Генераторы</vt:lpstr>
      <vt:lpstr>Генераторы</vt:lpstr>
      <vt:lpstr>Генераторы</vt:lpstr>
      <vt:lpstr>Генераторы – генераторные выражения – включение генератора</vt:lpstr>
      <vt:lpstr>Генераторы – генераторные выражения</vt:lpstr>
      <vt:lpstr>Генераторы – генераторные выражения</vt:lpstr>
      <vt:lpstr>Генераторы – генераторные выражения</vt:lpstr>
      <vt:lpstr>Декораторы</vt:lpstr>
      <vt:lpstr>Декораторы</vt:lpstr>
      <vt:lpstr>Декораторы</vt:lpstr>
      <vt:lpstr>Декораторы</vt:lpstr>
      <vt:lpstr>Декораторы</vt:lpstr>
      <vt:lpstr>Декораторы</vt:lpstr>
      <vt:lpstr>Декораторы</vt:lpstr>
      <vt:lpstr>Декораторы</vt:lpstr>
      <vt:lpstr>Декораторы</vt:lpstr>
      <vt:lpstr>Декораторы – встроенные декораторы</vt:lpstr>
      <vt:lpstr>Декораторы – встроенные декораторы</vt:lpstr>
      <vt:lpstr>Категории ошибок</vt:lpstr>
      <vt:lpstr>Категории ошибок</vt:lpstr>
      <vt:lpstr>Категории ошибок</vt:lpstr>
      <vt:lpstr>Категории ошибок</vt:lpstr>
      <vt:lpstr>Категории ошибок</vt:lpstr>
      <vt:lpstr>Категории ошибок</vt:lpstr>
      <vt:lpstr>Обработка ошибок</vt:lpstr>
      <vt:lpstr>Исключения</vt:lpstr>
      <vt:lpstr>Исключения</vt:lpstr>
      <vt:lpstr>Исключения</vt:lpstr>
      <vt:lpstr>Исключения</vt:lpstr>
      <vt:lpstr>Исключения - общие варианты потока выполнения программы при обработке исключений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 - Обработка конкретных классов исключений</vt:lpstr>
      <vt:lpstr>Исключения</vt:lpstr>
      <vt:lpstr>Исключения</vt:lpstr>
      <vt:lpstr>Исключения</vt:lpstr>
      <vt:lpstr>Утверждения</vt:lpstr>
      <vt:lpstr>Утверждения</vt:lpstr>
      <vt:lpstr>Утверждения</vt:lpstr>
      <vt:lpstr>Презентация PowerPoint</vt:lpstr>
      <vt:lpstr>Исключения</vt:lpstr>
      <vt:lpstr>Исключения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Zhvakina</dc:creator>
  <cp:lastModifiedBy>ANNA</cp:lastModifiedBy>
  <cp:revision>606</cp:revision>
  <cp:lastPrinted>2016-01-26T13:20:45Z</cp:lastPrinted>
  <dcterms:created xsi:type="dcterms:W3CDTF">2015-03-09T11:51:14Z</dcterms:created>
  <dcterms:modified xsi:type="dcterms:W3CDTF">2023-03-23T15:11:07Z</dcterms:modified>
</cp:coreProperties>
</file>