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4"/>
  </p:notesMasterIdLst>
  <p:handoutMasterIdLst>
    <p:handoutMasterId r:id="rId75"/>
  </p:handoutMasterIdLst>
  <p:sldIdLst>
    <p:sldId id="280" r:id="rId2"/>
    <p:sldId id="433" r:id="rId3"/>
    <p:sldId id="625" r:id="rId4"/>
    <p:sldId id="626" r:id="rId5"/>
    <p:sldId id="638" r:id="rId6"/>
    <p:sldId id="627" r:id="rId7"/>
    <p:sldId id="632" r:id="rId8"/>
    <p:sldId id="667" r:id="rId9"/>
    <p:sldId id="668" r:id="rId10"/>
    <p:sldId id="669" r:id="rId11"/>
    <p:sldId id="639" r:id="rId12"/>
    <p:sldId id="690" r:id="rId13"/>
    <p:sldId id="691" r:id="rId14"/>
    <p:sldId id="692" r:id="rId15"/>
    <p:sldId id="628" r:id="rId16"/>
    <p:sldId id="633" r:id="rId17"/>
    <p:sldId id="640" r:id="rId18"/>
    <p:sldId id="629" r:id="rId19"/>
    <p:sldId id="630" r:id="rId20"/>
    <p:sldId id="641" r:id="rId21"/>
    <p:sldId id="631" r:id="rId22"/>
    <p:sldId id="642" r:id="rId23"/>
    <p:sldId id="634" r:id="rId24"/>
    <p:sldId id="643" r:id="rId25"/>
    <p:sldId id="663" r:id="rId26"/>
    <p:sldId id="664" r:id="rId27"/>
    <p:sldId id="665" r:id="rId28"/>
    <p:sldId id="666" r:id="rId29"/>
    <p:sldId id="635" r:id="rId30"/>
    <p:sldId id="644" r:id="rId31"/>
    <p:sldId id="645" r:id="rId32"/>
    <p:sldId id="646" r:id="rId33"/>
    <p:sldId id="648" r:id="rId34"/>
    <p:sldId id="649" r:id="rId35"/>
    <p:sldId id="647" r:id="rId36"/>
    <p:sldId id="651" r:id="rId37"/>
    <p:sldId id="660" r:id="rId38"/>
    <p:sldId id="659" r:id="rId39"/>
    <p:sldId id="650" r:id="rId40"/>
    <p:sldId id="652" r:id="rId41"/>
    <p:sldId id="636" r:id="rId42"/>
    <p:sldId id="653" r:id="rId43"/>
    <p:sldId id="654" r:id="rId44"/>
    <p:sldId id="696" r:id="rId45"/>
    <p:sldId id="655" r:id="rId46"/>
    <p:sldId id="637" r:id="rId47"/>
    <p:sldId id="656" r:id="rId48"/>
    <p:sldId id="657" r:id="rId49"/>
    <p:sldId id="671" r:id="rId50"/>
    <p:sldId id="672" r:id="rId51"/>
    <p:sldId id="673" r:id="rId52"/>
    <p:sldId id="658" r:id="rId53"/>
    <p:sldId id="661" r:id="rId54"/>
    <p:sldId id="662" r:id="rId55"/>
    <p:sldId id="670" r:id="rId56"/>
    <p:sldId id="697" r:id="rId57"/>
    <p:sldId id="679" r:id="rId58"/>
    <p:sldId id="680" r:id="rId59"/>
    <p:sldId id="681" r:id="rId60"/>
    <p:sldId id="682" r:id="rId61"/>
    <p:sldId id="683" r:id="rId62"/>
    <p:sldId id="685" r:id="rId63"/>
    <p:sldId id="684" r:id="rId64"/>
    <p:sldId id="686" r:id="rId65"/>
    <p:sldId id="687" r:id="rId66"/>
    <p:sldId id="688" r:id="rId67"/>
    <p:sldId id="678" r:id="rId68"/>
    <p:sldId id="689" r:id="rId69"/>
    <p:sldId id="676" r:id="rId70"/>
    <p:sldId id="693" r:id="rId71"/>
    <p:sldId id="694" r:id="rId72"/>
    <p:sldId id="695" r:id="rId73"/>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9BA"/>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29" autoAdjust="0"/>
    <p:restoredTop sz="52100" autoAdjust="0"/>
  </p:normalViewPr>
  <p:slideViewPr>
    <p:cSldViewPr snapToGrid="0">
      <p:cViewPr varScale="1">
        <p:scale>
          <a:sx n="45" d="100"/>
          <a:sy n="45" d="100"/>
        </p:scale>
        <p:origin x="1350"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3/21/2023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3/21/2023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u.wikipedia.org/wiki/%D0%9E%D0%B1%D0%BB%D0%B0%D1%81%D1%82%D1%8C_%D0%B2%D0%B8%D0%B4%D0%B8%D0%BC%D0%BE%D1%81%D1%82%D0%B8"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u.wikipedia.org/wiki/%D0%92%D0%B8%D1%80%D1%82%D1%83%D0%B0%D0%BB%D1%8C%D0%BD%D1%8B%D0%B9_%D0%BC%D0%B5%D1%82%D0%BE%D0%B4"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u.wikipedia.org/wiki/%D0%9E%D0%B1%D1%8A%D0%B5%D0%BA%D1%82%D0%BD%D0%BE-%D0%BE%D1%80%D0%B8%D0%B5%D0%BD%D1%82%D0%B8%D1%80%D0%BE%D0%B2%D0%B0%D0%BD%D0%BD%D0%BE%D0%B5_%D0%BF%D1%80%D0%BE%D0%B3%D1%80%D0%B0%D0%BC%D0%BC%D0%B8%D1%80%D0%BE%D0%B2%D0%B0%D0%BD%D0%B8%D0%B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ythonworld.ru/tipy-dannyx-v-python/slovari-dict-funkcii-i-metody-slovarej.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ythonworld.ru/osnovy/inkapsulyaciya-nasledovanie-polimorfizm.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ru.wikipedia.org/wiki/%D0%9A%D0%BE%D0%BD%D1%81%D1%82%D1%80%D1%83%D0%BA%D1%82%D0%BE%D1%80_(%D0%BE%D0%B1%D1%8A%D0%B5%D0%BA%D1%82%D0%BD%D0%BE-%D0%BE%D1%80%D0%B8%D0%B5%D0%BD%D1%82%D0%B8%D1%80%D0%BE%D0%B2%D0%B0%D0%BD%D0%BD%D0%BE%D0%B5_%D0%BF%D1%80%D0%BE%D0%B3%D1%80%D0%B0%D0%BC%D0%BC%D0%B8%D1%80%D0%BE%D0%B2%D0%B0%D0%BD%D0%B8%D0%B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C++"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ru.wikipedia.org/wiki/%D0%9C%D0%BE%D0%B4%D1%83%D0%BB%D0%B0-3"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CamelCas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ythonist.ru/docstrings-dokumentirovanie-koda-v-python/"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1055;&#1088;&#1086;-&#1086;&#1087;&#1088;&#1077;&#1076;&#1077;&#1083;&#1077;&#1085;&#1080;&#1077;-&#1082;&#1083;&#1072;&#1089;&#1089;&#1072;"/><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python.org/3.5/reference/datamodel.html#type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1050;&#1083;&#1072;&#1089;&#1089;&#1099;-&#1082;&#1072;&#1082;-&#1086;&#1073;&#1098;&#1077;&#1082;&#1090;&#1099;"/><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object"/><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file:///C:\Users\ANNA\AppData\Local\Programs\Python\Python311\Doc\html\library\stdtypes.html" TargetMode="Externa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1055;&#1086;&#1076;&#1074;&#1086;&#1076;&#1103;-&#1080;&#1090;&#1086;&#1075;,-&#1079;&#1072;&#1095;&#1077;&#1084;-&#1084;&#1077;&#1090;&#1072;&#1082;&#1083;&#1072;&#1089;&#1089;&#1099;:"/><Relationship Id="rId7" Type="http://schemas.openxmlformats.org/officeDocument/2006/relationships/hyperlink" Target="https://webdevblog.ru/kogda-ispolzovat-metaklassy-v-python-5-interesnyh-variantov-ispolzovaniya/"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blog.ionelmc.ro/2015/02/09/understanding-python-metaclasses/" TargetMode="External"/><Relationship Id="rId5" Type="http://schemas.openxmlformats.org/officeDocument/2006/relationships/hyperlink" Target="http://eli.thegreenplace.net/2011/08/14/python-metaclasses-by-example" TargetMode="External"/><Relationship Id="rId4" Type="http://schemas.openxmlformats.org/officeDocument/2006/relationships/hyperlink" Target="#&#1044;&#1086;&#1087;&#1086;&#1083;&#1085;&#1080;&#1090;&#1077;&#1083;&#1100;&#1085;&#1086;&#1077;-&#1095;&#1090;&#1077;&#1085;&#1080;&#1077;-&#1087;&#1088;&#1086;-&#1084;&#1077;&#1090;&#1072;&#1082;&#1083;&#1072;&#1089;&#1089;&#1099;"/></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ru.wikipedia.org/wiki/%D0%9C%D0%BD%D0%BE%D0%B6%D0%B5%D1%81%D1%82%D0%B2%D0%B5%D0%BD%D0%BD%D0%BE%D0%B5_%D0%BD%D0%B0%D1%81%D0%BB%D0%B5%D0%B4%D0%BE%D0%B2%D0%B0%D0%BD%D0%B8%D0%B5"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dirty="0"/>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Проверим ещё раз значение атрибута </a:t>
            </a:r>
            <a:r>
              <a:rPr lang="ru-RU" sz="1200" b="0" i="1" kern="1200" dirty="0" err="1" smtClean="0">
                <a:solidFill>
                  <a:schemeClr val="tx1"/>
                </a:solidFill>
                <a:effectLst/>
                <a:latin typeface="+mn-lt"/>
                <a:ea typeface="+mn-ea"/>
                <a:cs typeface="+mn-cs"/>
              </a:rPr>
              <a:t>default_color</a:t>
            </a:r>
            <a:endParaRPr lang="en-US" sz="1200" b="0" i="1"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Присвоим ему новое значение</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Создадим два объекта класса </a:t>
            </a:r>
            <a:r>
              <a:rPr lang="ru-RU" sz="1200" b="0" i="1"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и проверим, что </a:t>
            </a:r>
            <a:r>
              <a:rPr lang="ru-RU" sz="1200" b="0" i="1" kern="1200" dirty="0" err="1" smtClean="0">
                <a:solidFill>
                  <a:schemeClr val="tx1"/>
                </a:solidFill>
                <a:effectLst/>
                <a:latin typeface="+mn-lt"/>
                <a:ea typeface="+mn-ea"/>
                <a:cs typeface="+mn-cs"/>
              </a:rPr>
              <a:t>default_color</a:t>
            </a:r>
            <a:r>
              <a:rPr lang="ru-RU" sz="1200" b="0" i="0" kern="1200" dirty="0" smtClean="0">
                <a:solidFill>
                  <a:schemeClr val="tx1"/>
                </a:solidFill>
                <a:effectLst/>
                <a:latin typeface="+mn-lt"/>
                <a:ea typeface="+mn-ea"/>
                <a:cs typeface="+mn-cs"/>
              </a:rPr>
              <a:t> у них совпадает</a:t>
            </a:r>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Если поменять значение </a:t>
            </a:r>
            <a:r>
              <a:rPr lang="ru-RU" sz="1200" b="0" i="1" kern="1200" dirty="0" err="1" smtClean="0">
                <a:solidFill>
                  <a:schemeClr val="tx1"/>
                </a:solidFill>
                <a:effectLst/>
                <a:latin typeface="+mn-lt"/>
                <a:ea typeface="+mn-ea"/>
                <a:cs typeface="+mn-cs"/>
              </a:rPr>
              <a:t>default_color</a:t>
            </a:r>
            <a:r>
              <a:rPr lang="ru-RU" sz="1200" b="0" i="0" kern="1200" dirty="0" smtClean="0">
                <a:solidFill>
                  <a:schemeClr val="tx1"/>
                </a:solidFill>
                <a:effectLst/>
                <a:latin typeface="+mn-lt"/>
                <a:ea typeface="+mn-ea"/>
                <a:cs typeface="+mn-cs"/>
              </a:rPr>
              <a:t> через имя класса </a:t>
            </a:r>
            <a:r>
              <a:rPr lang="ru-RU" sz="1200" b="0" i="1"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то все будет ожидаемо: у объектов </a:t>
            </a:r>
            <a:r>
              <a:rPr lang="ru-RU" sz="1200" b="0" i="1" kern="1200" dirty="0" smtClean="0">
                <a:solidFill>
                  <a:schemeClr val="tx1"/>
                </a:solidFill>
                <a:effectLst/>
                <a:latin typeface="+mn-lt"/>
                <a:ea typeface="+mn-ea"/>
                <a:cs typeface="+mn-cs"/>
              </a:rPr>
              <a:t>r1</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r2</a:t>
            </a:r>
            <a:r>
              <a:rPr lang="ru-RU" sz="1200" b="0" i="0" kern="1200" dirty="0" smtClean="0">
                <a:solidFill>
                  <a:schemeClr val="tx1"/>
                </a:solidFill>
                <a:effectLst/>
                <a:latin typeface="+mn-lt"/>
                <a:ea typeface="+mn-ea"/>
                <a:cs typeface="+mn-cs"/>
              </a:rPr>
              <a:t> это значение изменится, но если поменять его через экземпляр класса, то у экземпляра будет создан атрибут с таким же именем как статический, а доступ к последнему будет потерян:</a:t>
            </a:r>
          </a:p>
          <a:p>
            <a:pPr fontAlgn="base"/>
            <a:r>
              <a:rPr lang="ru-RU" sz="1200" b="0" i="0" kern="1200" dirty="0" smtClean="0">
                <a:solidFill>
                  <a:schemeClr val="tx1"/>
                </a:solidFill>
                <a:effectLst/>
                <a:latin typeface="+mn-lt"/>
                <a:ea typeface="+mn-ea"/>
                <a:cs typeface="+mn-cs"/>
              </a:rPr>
              <a:t>Меняем </a:t>
            </a:r>
            <a:r>
              <a:rPr lang="ru-RU" sz="1200" b="0" i="1" kern="1200" dirty="0" err="1" smtClean="0">
                <a:solidFill>
                  <a:schemeClr val="tx1"/>
                </a:solidFill>
                <a:effectLst/>
                <a:latin typeface="+mn-lt"/>
                <a:ea typeface="+mn-ea"/>
                <a:cs typeface="+mn-cs"/>
              </a:rPr>
              <a:t>default_color</a:t>
            </a:r>
            <a:r>
              <a:rPr lang="ru-RU" sz="1200" b="0" i="0" kern="1200" dirty="0" smtClean="0">
                <a:solidFill>
                  <a:schemeClr val="tx1"/>
                </a:solidFill>
                <a:effectLst/>
                <a:latin typeface="+mn-lt"/>
                <a:ea typeface="+mn-ea"/>
                <a:cs typeface="+mn-cs"/>
              </a:rPr>
              <a:t> через </a:t>
            </a:r>
            <a:r>
              <a:rPr lang="ru-RU" sz="1200" b="0" i="1" kern="1200" dirty="0" smtClean="0">
                <a:solidFill>
                  <a:schemeClr val="tx1"/>
                </a:solidFill>
                <a:effectLst/>
                <a:latin typeface="+mn-lt"/>
                <a:ea typeface="+mn-ea"/>
                <a:cs typeface="+mn-cs"/>
              </a:rPr>
              <a:t>r1</a:t>
            </a:r>
            <a:endParaRPr lang="ru-RU"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этом у </a:t>
            </a:r>
            <a:r>
              <a:rPr lang="ru-RU" sz="1200" b="0" i="1" kern="1200" dirty="0" smtClean="0">
                <a:solidFill>
                  <a:schemeClr val="tx1"/>
                </a:solidFill>
                <a:effectLst/>
                <a:latin typeface="+mn-lt"/>
                <a:ea typeface="+mn-ea"/>
                <a:cs typeface="+mn-cs"/>
              </a:rPr>
              <a:t>r2</a:t>
            </a:r>
            <a:r>
              <a:rPr lang="ru-RU" sz="1200" b="0" i="0" kern="1200" dirty="0" smtClean="0">
                <a:solidFill>
                  <a:schemeClr val="tx1"/>
                </a:solidFill>
                <a:effectLst/>
                <a:latin typeface="+mn-lt"/>
                <a:ea typeface="+mn-ea"/>
                <a:cs typeface="+mn-cs"/>
              </a:rPr>
              <a:t> остается значение статического атрибута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Вообще напрямую работать с атрибутами – не очень хорошая идея, лучше для этого использовать свойства.</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1643123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Классам можно указывать </a:t>
            </a:r>
            <a:r>
              <a:rPr lang="ru-RU" sz="1200" kern="1200" dirty="0" err="1" smtClean="0">
                <a:solidFill>
                  <a:schemeClr val="tx1"/>
                </a:solidFill>
                <a:effectLst/>
                <a:latin typeface="+mn-lt"/>
                <a:ea typeface="+mn-ea"/>
                <a:cs typeface="+mn-cs"/>
              </a:rPr>
              <a:t>аттрибуты</a:t>
            </a:r>
            <a:r>
              <a:rPr lang="ru-RU" sz="1200" kern="1200" dirty="0" smtClean="0">
                <a:solidFill>
                  <a:schemeClr val="tx1"/>
                </a:solidFill>
                <a:effectLst/>
                <a:latin typeface="+mn-lt"/>
                <a:ea typeface="+mn-ea"/>
                <a:cs typeface="+mn-cs"/>
              </a:rPr>
              <a:t>, которые будут доступны из всех объектов этого класса.</a:t>
            </a:r>
          </a:p>
          <a:p>
            <a:pPr lvl="0"/>
            <a:r>
              <a:rPr lang="ru-RU" sz="1200" kern="1200" dirty="0" smtClean="0">
                <a:solidFill>
                  <a:schemeClr val="tx1"/>
                </a:solidFill>
                <a:effectLst/>
                <a:latin typeface="+mn-lt"/>
                <a:ea typeface="+mn-ea"/>
                <a:cs typeface="+mn-cs"/>
              </a:rPr>
              <a:t>При изменении </a:t>
            </a:r>
            <a:r>
              <a:rPr lang="ru-RU" sz="1200" kern="1200" dirty="0" err="1" smtClean="0">
                <a:solidFill>
                  <a:schemeClr val="tx1"/>
                </a:solidFill>
                <a:effectLst/>
                <a:latin typeface="+mn-lt"/>
                <a:ea typeface="+mn-ea"/>
                <a:cs typeface="+mn-cs"/>
              </a:rPr>
              <a:t>аттрибутов</a:t>
            </a:r>
            <a:r>
              <a:rPr lang="ru-RU" sz="1200" kern="1200" dirty="0" smtClean="0">
                <a:solidFill>
                  <a:schemeClr val="tx1"/>
                </a:solidFill>
                <a:effectLst/>
                <a:latin typeface="+mn-lt"/>
                <a:ea typeface="+mn-ea"/>
                <a:cs typeface="+mn-cs"/>
              </a:rPr>
              <a:t> класса изменения видны и из объектов этого класса.</a:t>
            </a:r>
          </a:p>
          <a:p>
            <a:pPr lvl="0"/>
            <a:r>
              <a:rPr lang="ru-RU" sz="1200" kern="1200" dirty="0" smtClean="0">
                <a:solidFill>
                  <a:schemeClr val="tx1"/>
                </a:solidFill>
                <a:effectLst/>
                <a:latin typeface="+mn-lt"/>
                <a:ea typeface="+mn-ea"/>
                <a:cs typeface="+mn-cs"/>
              </a:rPr>
              <a:t>Если присвоить значение по имени </a:t>
            </a:r>
            <a:r>
              <a:rPr lang="ru-RU" sz="1200" kern="1200" dirty="0" err="1" smtClean="0">
                <a:solidFill>
                  <a:schemeClr val="tx1"/>
                </a:solidFill>
                <a:effectLst/>
                <a:latin typeface="+mn-lt"/>
                <a:ea typeface="+mn-ea"/>
                <a:cs typeface="+mn-cs"/>
              </a:rPr>
              <a:t>аттрибута</a:t>
            </a:r>
            <a:r>
              <a:rPr lang="ru-RU" sz="1200" kern="1200" dirty="0" smtClean="0">
                <a:solidFill>
                  <a:schemeClr val="tx1"/>
                </a:solidFill>
                <a:effectLst/>
                <a:latin typeface="+mn-lt"/>
                <a:ea typeface="+mn-ea"/>
                <a:cs typeface="+mn-cs"/>
              </a:rPr>
              <a:t> класса объекту класса, то </a:t>
            </a:r>
            <a:r>
              <a:rPr lang="ru-RU" sz="1200" kern="1200" dirty="0" err="1" smtClean="0">
                <a:solidFill>
                  <a:schemeClr val="tx1"/>
                </a:solidFill>
                <a:effectLst/>
                <a:latin typeface="+mn-lt"/>
                <a:ea typeface="+mn-ea"/>
                <a:cs typeface="+mn-cs"/>
              </a:rPr>
              <a:t>аттрибут</a:t>
            </a:r>
            <a:r>
              <a:rPr lang="ru-RU" sz="1200" kern="1200" dirty="0" smtClean="0">
                <a:solidFill>
                  <a:schemeClr val="tx1"/>
                </a:solidFill>
                <a:effectLst/>
                <a:latin typeface="+mn-lt"/>
                <a:ea typeface="+mn-ea"/>
                <a:cs typeface="+mn-cs"/>
              </a:rPr>
              <a:t> класса в этом объекте закроется полем объекта.</a:t>
            </a:r>
          </a:p>
          <a:p>
            <a:r>
              <a:rPr lang="ru-RU" sz="1200" kern="1200" dirty="0" smtClean="0">
                <a:solidFill>
                  <a:schemeClr val="tx1"/>
                </a:solidFill>
                <a:effectLst/>
                <a:latin typeface="+mn-lt"/>
                <a:ea typeface="+mn-ea"/>
                <a:cs typeface="+mn-cs"/>
              </a:rPr>
              <a:t>Важно различать понятия </a:t>
            </a:r>
            <a:r>
              <a:rPr lang="ru-RU" sz="1200" kern="1200" dirty="0" err="1" smtClean="0">
                <a:solidFill>
                  <a:schemeClr val="tx1"/>
                </a:solidFill>
                <a:effectLst/>
                <a:latin typeface="+mn-lt"/>
                <a:ea typeface="+mn-ea"/>
                <a:cs typeface="+mn-cs"/>
              </a:rPr>
              <a:t>аттрибут</a:t>
            </a:r>
            <a:r>
              <a:rPr lang="ru-RU" sz="1200" kern="1200" dirty="0" smtClean="0">
                <a:solidFill>
                  <a:schemeClr val="tx1"/>
                </a:solidFill>
                <a:effectLst/>
                <a:latin typeface="+mn-lt"/>
                <a:ea typeface="+mn-ea"/>
                <a:cs typeface="+mn-cs"/>
              </a:rPr>
              <a:t> класса и поле объекта.</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23084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b="0" i="0" kern="1200" dirty="0" smtClean="0">
                <a:solidFill>
                  <a:schemeClr val="tx1"/>
                </a:solidFill>
                <a:effectLst/>
                <a:latin typeface="+mn-lt"/>
                <a:ea typeface="+mn-ea"/>
                <a:cs typeface="+mn-cs"/>
              </a:rPr>
              <a:t>Все пользовательские атрибуты сохраняются в атрибуте </a:t>
            </a:r>
            <a:r>
              <a:rPr lang="ru-RU" dirty="0" smtClean="0"/>
              <a:t>__</a:t>
            </a:r>
            <a:r>
              <a:rPr lang="ru-RU" dirty="0" err="1" smtClean="0"/>
              <a:t>dict</a:t>
            </a:r>
            <a:r>
              <a:rPr lang="ru-RU" dirty="0" smtClean="0"/>
              <a:t>__</a:t>
            </a:r>
            <a:r>
              <a:rPr lang="ru-RU" sz="1200" b="0" i="0" kern="1200" dirty="0" smtClean="0">
                <a:solidFill>
                  <a:schemeClr val="tx1"/>
                </a:solidFill>
                <a:effectLst/>
                <a:latin typeface="+mn-lt"/>
                <a:ea typeface="+mn-ea"/>
                <a:cs typeface="+mn-cs"/>
              </a:rPr>
              <a:t>, который является словарем.</a:t>
            </a:r>
            <a:endParaRPr lang="en-US" sz="1200" b="0" i="0" kern="1200" dirty="0" smtClean="0">
              <a:solidFill>
                <a:schemeClr val="tx1"/>
              </a:solidFill>
              <a:effectLst/>
              <a:latin typeface="+mn-lt"/>
              <a:ea typeface="+mn-ea"/>
              <a:cs typeface="+mn-cs"/>
            </a:endParaRPr>
          </a:p>
          <a:p>
            <a:pPr lvl="0"/>
            <a:endParaRPr lang="en-US" sz="1200" b="0" i="0" kern="1200" dirty="0" smtClean="0">
              <a:solidFill>
                <a:schemeClr val="tx1"/>
              </a:solidFill>
              <a:effectLst/>
              <a:latin typeface="+mn-lt"/>
              <a:ea typeface="+mn-ea"/>
              <a:cs typeface="+mn-cs"/>
            </a:endParaRPr>
          </a:p>
          <a:p>
            <a:pPr lvl="0"/>
            <a:r>
              <a:rPr lang="en-US" sz="1000" b="0" i="0" kern="1200" dirty="0" smtClean="0">
                <a:solidFill>
                  <a:schemeClr val="tx1"/>
                </a:solidFill>
                <a:effectLst/>
                <a:latin typeface="+mn-lt"/>
                <a:ea typeface="+mn-ea"/>
                <a:cs typeface="+mn-cs"/>
              </a:rPr>
              <a:t>https://proglib.io/p/python-oop</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054401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b="0" i="0" kern="1200" dirty="0" smtClean="0">
                <a:solidFill>
                  <a:schemeClr val="tx1"/>
                </a:solidFill>
                <a:effectLst/>
                <a:latin typeface="+mn-lt"/>
                <a:ea typeface="+mn-ea"/>
                <a:cs typeface="+mn-cs"/>
              </a:rPr>
              <a:t>На практике деструктор используется редко, в основном для тех ресурсов, которые требуют явного освобождения памяти при удалении объекта. Не следует совершать в нем сложные вычисления.</a:t>
            </a:r>
          </a:p>
          <a:p>
            <a:pPr lvl="0"/>
            <a:endParaRPr lang="en-US" sz="1200" b="0" i="0" kern="1200" dirty="0" smtClean="0">
              <a:solidFill>
                <a:schemeClr val="tx1"/>
              </a:solidFill>
              <a:effectLst/>
              <a:latin typeface="+mn-lt"/>
              <a:ea typeface="+mn-ea"/>
              <a:cs typeface="+mn-cs"/>
            </a:endParaRPr>
          </a:p>
          <a:p>
            <a:pPr lvl="0"/>
            <a:r>
              <a:rPr lang="en-US" sz="1000" b="0" i="0" kern="1200" dirty="0" smtClean="0">
                <a:solidFill>
                  <a:schemeClr val="tx1"/>
                </a:solidFill>
                <a:effectLst/>
                <a:latin typeface="+mn-lt"/>
                <a:ea typeface="+mn-ea"/>
                <a:cs typeface="+mn-cs"/>
              </a:rPr>
              <a:t>https://proglib.io/p/python-oop</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242727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b="0" i="0" kern="1200" dirty="0" smtClean="0">
                <a:solidFill>
                  <a:schemeClr val="tx1"/>
                </a:solidFill>
                <a:effectLst/>
                <a:latin typeface="+mn-lt"/>
                <a:ea typeface="+mn-ea"/>
                <a:cs typeface="+mn-cs"/>
              </a:rPr>
              <a:t>Объект класса может имитировать стандартную функцию, то есть при желании его можно "вызвать" с параметрами. За эту возможность отвечает специальный метод </a:t>
            </a:r>
            <a:r>
              <a:rPr lang="ru-RU" dirty="0" smtClean="0"/>
              <a:t>__</a:t>
            </a:r>
            <a:r>
              <a:rPr lang="ru-RU" dirty="0" err="1" smtClean="0"/>
              <a:t>call</a:t>
            </a:r>
            <a:r>
              <a:rPr lang="ru-RU" dirty="0" smtClean="0"/>
              <a:t>__</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0"/>
            <a:r>
              <a:rPr lang="en-US" sz="1000" b="0" i="0" kern="1200" dirty="0" smtClean="0">
                <a:solidFill>
                  <a:schemeClr val="tx1"/>
                </a:solidFill>
                <a:effectLst/>
                <a:latin typeface="+mn-lt"/>
                <a:ea typeface="+mn-ea"/>
                <a:cs typeface="+mn-cs"/>
              </a:rPr>
              <a:t>https://proglib.io/p/python-oop</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234256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поля так и методы могут иметь разный уровень доступа - </a:t>
            </a:r>
            <a:r>
              <a:rPr lang="ru-RU" sz="1200" b="0" i="0" u="none" strike="noStrike" kern="1200" dirty="0" smtClean="0">
                <a:solidFill>
                  <a:schemeClr val="tx1"/>
                </a:solidFill>
                <a:effectLst/>
                <a:latin typeface="+mn-lt"/>
                <a:ea typeface="+mn-ea"/>
                <a:cs typeface="+mn-cs"/>
                <a:hlinkClick r:id="rId3"/>
              </a:rPr>
              <a:t>область видимости</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Scope</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Еще одним понятием, относящимся к классу, является </a:t>
            </a:r>
            <a:r>
              <a:rPr lang="ru-RU" sz="1200" b="0" i="0" u="none" strike="noStrike" kern="1200" dirty="0" smtClean="0">
                <a:solidFill>
                  <a:schemeClr val="tx1"/>
                </a:solidFill>
                <a:effectLst/>
                <a:latin typeface="+mn-lt"/>
                <a:ea typeface="+mn-ea"/>
                <a:cs typeface="+mn-cs"/>
                <a:hlinkClick r:id="rId4"/>
              </a:rPr>
              <a:t>виртуальность метода</a:t>
            </a:r>
            <a:r>
              <a:rPr lang="ru-RU" sz="1200" b="0" i="0" kern="1200" dirty="0" smtClean="0">
                <a:solidFill>
                  <a:schemeClr val="tx1"/>
                </a:solidFill>
                <a:effectLst/>
                <a:latin typeface="+mn-lt"/>
                <a:ea typeface="+mn-ea"/>
                <a:cs typeface="+mn-cs"/>
              </a:rPr>
              <a:t>. Если метод объявлен как виртуальный - он может быть переопределен (изменено поведение метода) в классах-наследниках.</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В </a:t>
            </a:r>
            <a:r>
              <a:rPr lang="en-US" sz="1200" b="1" i="0" kern="1200" dirty="0" smtClean="0">
                <a:solidFill>
                  <a:schemeClr val="tx1"/>
                </a:solidFill>
                <a:effectLst/>
                <a:latin typeface="+mn-lt"/>
                <a:ea typeface="+mn-ea"/>
                <a:cs typeface="+mn-cs"/>
              </a:rPr>
              <a:t>Python </a:t>
            </a:r>
            <a:r>
              <a:rPr lang="ru-RU" sz="1200" b="1" i="0" kern="1200" dirty="0" smtClean="0">
                <a:solidFill>
                  <a:schemeClr val="tx1"/>
                </a:solidFill>
                <a:effectLst/>
                <a:latin typeface="+mn-lt"/>
                <a:ea typeface="+mn-ea"/>
                <a:cs typeface="+mn-cs"/>
              </a:rPr>
              <a:t>все атрибуты класса являются общедоступными (в терминологии C++, публичными), а все методы виртуальными (переопределяемыми).</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353086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Инкапсуляция — ограничение доступа к составляющим объект компонентам (методам и переменным). Инкапсуляция делает некоторые из компонент доступными только внутри класса.</a:t>
            </a:r>
          </a:p>
          <a:p>
            <a:r>
              <a:rPr lang="ru-RU" sz="1200" b="0" i="0" kern="1200" dirty="0" smtClean="0">
                <a:solidFill>
                  <a:schemeClr val="tx1"/>
                </a:solidFill>
                <a:effectLst/>
                <a:latin typeface="+mn-lt"/>
                <a:ea typeface="+mn-ea"/>
                <a:cs typeface="+mn-cs"/>
              </a:rPr>
              <a:t>Инкапсуляция в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работает лишь на уровне соглашения между программистами о том, какие атрибуты являются общедоступными, а какие — внутренними.</a:t>
            </a:r>
          </a:p>
          <a:p>
            <a:r>
              <a:rPr lang="ru-RU" sz="1200" b="0" i="0" kern="1200" dirty="0" smtClean="0">
                <a:solidFill>
                  <a:schemeClr val="tx1"/>
                </a:solidFill>
                <a:effectLst/>
                <a:latin typeface="+mn-lt"/>
                <a:ea typeface="+mn-ea"/>
                <a:cs typeface="+mn-cs"/>
              </a:rPr>
              <a:t>Одиночное подчеркивание в начале имени атрибута говорит о том, что переменная или метод не предназначен для использования вне методов класса, однако атрибут доступен по этому имени.</a:t>
            </a:r>
          </a:p>
          <a:p>
            <a:endParaRPr lang="en-US" sz="10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2669375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Двойное подчеркивание в начале имени атрибута даёт большую защиту: атрибут становится недоступным по этому имени.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Однако полностью это не защищает, так как атрибут всё равно остаётся доступным под именем _</a:t>
            </a:r>
            <a:r>
              <a:rPr lang="ru-RU" sz="1200" b="0" i="0" kern="1200" dirty="0" err="1" smtClean="0">
                <a:solidFill>
                  <a:schemeClr val="tx1"/>
                </a:solidFill>
                <a:effectLst/>
                <a:latin typeface="+mn-lt"/>
                <a:ea typeface="+mn-ea"/>
                <a:cs typeface="+mn-cs"/>
              </a:rPr>
              <a:t>ИмяКласса</a:t>
            </a:r>
            <a:r>
              <a:rPr lang="ru-RU" sz="1200" b="0" i="0" kern="1200" dirty="0" smtClean="0">
                <a:solidFill>
                  <a:schemeClr val="tx1"/>
                </a:solidFill>
                <a:effectLst/>
                <a:latin typeface="+mn-lt"/>
                <a:ea typeface="+mn-ea"/>
                <a:cs typeface="+mn-cs"/>
              </a:rPr>
              <a:t>__</a:t>
            </a:r>
            <a:r>
              <a:rPr lang="ru-RU" sz="1200" b="0" i="0" kern="1200" dirty="0" err="1" smtClean="0">
                <a:solidFill>
                  <a:schemeClr val="tx1"/>
                </a:solidFill>
                <a:effectLst/>
                <a:latin typeface="+mn-lt"/>
                <a:ea typeface="+mn-ea"/>
                <a:cs typeface="+mn-cs"/>
              </a:rPr>
              <a:t>ИмяАтрибута</a:t>
            </a:r>
            <a:r>
              <a:rPr lang="ru-RU" sz="1200" b="0" i="0" kern="1200" dirty="0" smtClean="0">
                <a:solidFill>
                  <a:schemeClr val="tx1"/>
                </a:solidFill>
                <a:effectLst/>
                <a:latin typeface="+mn-lt"/>
                <a:ea typeface="+mn-ea"/>
                <a:cs typeface="+mn-cs"/>
              </a:rPr>
              <a:t>:</a:t>
            </a:r>
            <a:endParaRPr lang="en-US" sz="10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3017257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За счет принципа инкапсуляции язык может скрывать некоторые детали реализации от пользователя объекта</a:t>
            </a:r>
          </a:p>
          <a:p>
            <a:r>
              <a:rPr lang="ru-RU" sz="1200" b="0" i="0" kern="1200" dirty="0" smtClean="0">
                <a:solidFill>
                  <a:schemeClr val="tx1"/>
                </a:solidFill>
                <a:effectLst/>
                <a:latin typeface="+mn-lt"/>
                <a:ea typeface="+mn-ea"/>
                <a:cs typeface="+mn-cs"/>
              </a:rPr>
              <a:t>Класс </a:t>
            </a:r>
            <a:r>
              <a:rPr lang="ru-RU" sz="1200" b="0" i="0" kern="1200" dirty="0" err="1" smtClean="0">
                <a:solidFill>
                  <a:schemeClr val="tx1"/>
                </a:solidFill>
                <a:effectLst/>
                <a:latin typeface="+mn-lt"/>
                <a:ea typeface="+mn-ea"/>
                <a:cs typeface="+mn-cs"/>
              </a:rPr>
              <a:t>DatabaseReader</a:t>
            </a:r>
            <a:r>
              <a:rPr lang="ru-RU" sz="1200" b="0" i="0" kern="1200" dirty="0" smtClean="0">
                <a:solidFill>
                  <a:schemeClr val="tx1"/>
                </a:solidFill>
                <a:effectLst/>
                <a:latin typeface="+mn-lt"/>
                <a:ea typeface="+mn-ea"/>
                <a:cs typeface="+mn-cs"/>
              </a:rPr>
              <a:t> инкапсулирует внутренние детали нахождения, загрузки, манипуляций и закрытия файла данных. Нет необходимости беспокоиться о многочисленных строках кода, которые работают «за кулисами», чтобы использовать класс в своем приложении. Все, что потребуется — это создать экземпляр класса и отправить ему соответствующие сообщения (например, “открыть файл по имени </a:t>
            </a:r>
            <a:r>
              <a:rPr lang="ru-RU" sz="1200" b="0" i="0" kern="1200" dirty="0" err="1" smtClean="0">
                <a:solidFill>
                  <a:schemeClr val="tx1"/>
                </a:solidFill>
                <a:effectLst/>
                <a:latin typeface="+mn-lt"/>
                <a:ea typeface="+mn-ea"/>
                <a:cs typeface="+mn-cs"/>
              </a:rPr>
              <a:t>Balance.sqlite</a:t>
            </a:r>
            <a:r>
              <a:rPr lang="ru-RU" sz="1200" b="0" i="0" kern="1200" dirty="0" smtClean="0">
                <a:solidFill>
                  <a:schemeClr val="tx1"/>
                </a:solidFill>
                <a:effectLst/>
                <a:latin typeface="+mn-lt"/>
                <a:ea typeface="+mn-ea"/>
                <a:cs typeface="+mn-cs"/>
              </a:rPr>
              <a:t>, расположенный на диске С:\”).</a:t>
            </a:r>
          </a:p>
          <a:p>
            <a:r>
              <a:rPr lang="ru-RU" sz="1200" b="0" i="0" kern="1200" dirty="0" smtClean="0">
                <a:solidFill>
                  <a:schemeClr val="tx1"/>
                </a:solidFill>
                <a:effectLst/>
                <a:latin typeface="+mn-lt"/>
                <a:ea typeface="+mn-ea"/>
                <a:cs typeface="+mn-cs"/>
              </a:rPr>
              <a:t>Концепция инкапсуляции вращается вокруг принципа, гласящего, что внутренние данные объекта не должны быть напрямую доступны через экземпляр объекта. Вместо этого данные класса определяются как закрытые. Если вызывающий код желает изменить состояние объекта, то должен делать непрямо через открытые методы. Этот принцип переплетается с идеей защиты данных - «внешний мир» должен попросить о возможности изменения или получения лежащего в основе объекта значения.</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4126583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Наследование — аспект ООП, облегчающий повторное использование кода. Принцип наследования встречается в повседневной жизни - мы группируем объекты по какому-то признаку (форме, дизайну и т.д.).</a:t>
            </a:r>
          </a:p>
          <a:p>
            <a:r>
              <a:rPr lang="ru-RU" sz="1200" b="0" i="0" kern="1200" dirty="0" smtClean="0">
                <a:solidFill>
                  <a:schemeClr val="tx1"/>
                </a:solidFill>
                <a:effectLst/>
                <a:latin typeface="+mn-lt"/>
                <a:ea typeface="+mn-ea"/>
                <a:cs typeface="+mn-cs"/>
              </a:rPr>
              <a:t>Например:</a:t>
            </a:r>
          </a:p>
          <a:p>
            <a:r>
              <a:rPr lang="ru-RU" sz="1200" b="0" i="0" kern="1200" dirty="0" smtClean="0">
                <a:solidFill>
                  <a:schemeClr val="tx1"/>
                </a:solidFill>
                <a:effectLst/>
                <a:latin typeface="+mn-lt"/>
                <a:ea typeface="+mn-ea"/>
                <a:cs typeface="+mn-cs"/>
              </a:rPr>
              <a:t>диван похож на кресло, но позволяет уместить больше 1 человека;</a:t>
            </a:r>
          </a:p>
          <a:p>
            <a:r>
              <a:rPr lang="ru-RU" sz="1200" b="0" i="0" kern="1200" dirty="0" smtClean="0">
                <a:solidFill>
                  <a:schemeClr val="tx1"/>
                </a:solidFill>
                <a:effectLst/>
                <a:latin typeface="+mn-lt"/>
                <a:ea typeface="+mn-ea"/>
                <a:cs typeface="+mn-cs"/>
              </a:rPr>
              <a:t>оптический привод в компьютере выполняет запись информации на определенный носитель, как и кассетный проигрыватель;</a:t>
            </a:r>
          </a:p>
          <a:p>
            <a:r>
              <a:rPr lang="ru-RU" sz="1200" b="0" i="0" kern="1200" dirty="0" smtClean="0">
                <a:solidFill>
                  <a:schemeClr val="tx1"/>
                </a:solidFill>
                <a:effectLst/>
                <a:latin typeface="+mn-lt"/>
                <a:ea typeface="+mn-ea"/>
                <a:cs typeface="+mn-cs"/>
              </a:rPr>
              <a:t>каждый автомобиль имеет свои «внутренности», однако предоставляет общий интерфейс (руль, педали, определенная коробка передач), и нет необходимости изучать каждый автомобиль отдельно для того, чтобы им пользоваться.</a:t>
            </a:r>
          </a:p>
          <a:p>
            <a:r>
              <a:rPr lang="ru-RU" sz="1200" b="0" i="0" kern="1200" dirty="0" smtClean="0">
                <a:solidFill>
                  <a:schemeClr val="tx1"/>
                </a:solidFill>
                <a:effectLst/>
                <a:latin typeface="+mn-lt"/>
                <a:ea typeface="+mn-ea"/>
                <a:cs typeface="+mn-cs"/>
              </a:rPr>
              <a:t>Принцип наследования в языке программирования позволяет строить новые определения классов на основе существующих. Наследование позволяет расширять поведение базового класса (родительского или суперкласса), наследуя его основную функциональность в производном подклассе (дочернем классе или подклассе).</a:t>
            </a:r>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Прочесть диаграмму можно следующим образом:</a:t>
            </a:r>
          </a:p>
          <a:p>
            <a:r>
              <a:rPr lang="ru-RU" sz="1200" b="0" i="0" kern="1200" dirty="0" smtClean="0">
                <a:solidFill>
                  <a:schemeClr val="tx1"/>
                </a:solidFill>
                <a:effectLst/>
                <a:latin typeface="+mn-lt"/>
                <a:ea typeface="+mn-ea"/>
                <a:cs typeface="+mn-cs"/>
              </a:rPr>
              <a:t>классы Прямоугольник (</a:t>
            </a:r>
            <a:r>
              <a:rPr lang="ru-RU" sz="1200" b="0" i="0"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и Окружность (</a:t>
            </a:r>
            <a:r>
              <a:rPr lang="ru-RU" sz="1200" b="0" i="0" kern="1200" dirty="0" err="1" smtClean="0">
                <a:solidFill>
                  <a:schemeClr val="tx1"/>
                </a:solidFill>
                <a:effectLst/>
                <a:latin typeface="+mn-lt"/>
                <a:ea typeface="+mn-ea"/>
                <a:cs typeface="+mn-cs"/>
              </a:rPr>
              <a:t>Circle</a:t>
            </a:r>
            <a:r>
              <a:rPr lang="ru-RU" sz="1200" b="0" i="0" kern="1200" dirty="0" smtClean="0">
                <a:solidFill>
                  <a:schemeClr val="tx1"/>
                </a:solidFill>
                <a:effectLst/>
                <a:latin typeface="+mn-lt"/>
                <a:ea typeface="+mn-ea"/>
                <a:cs typeface="+mn-cs"/>
              </a:rPr>
              <a:t>) являются Фигурой (</a:t>
            </a:r>
            <a:r>
              <a:rPr lang="ru-RU" sz="1200" b="0" i="0" kern="1200" dirty="0" err="1" smtClean="0">
                <a:solidFill>
                  <a:schemeClr val="tx1"/>
                </a:solidFill>
                <a:effectLst/>
                <a:latin typeface="+mn-lt"/>
                <a:ea typeface="+mn-ea"/>
                <a:cs typeface="+mn-cs"/>
              </a:rPr>
              <a:t>Shape</a:t>
            </a:r>
            <a:r>
              <a:rPr lang="ru-RU" sz="1200" b="0" i="0" kern="1200" dirty="0" smtClean="0">
                <a:solidFill>
                  <a:schemeClr val="tx1"/>
                </a:solidFill>
                <a:effectLst/>
                <a:latin typeface="+mn-lt"/>
                <a:ea typeface="+mn-ea"/>
                <a:cs typeface="+mn-cs"/>
              </a:rPr>
              <a:t>) (дочерними классами);</a:t>
            </a:r>
          </a:p>
          <a:p>
            <a:r>
              <a:rPr lang="ru-RU" sz="1200" b="0" i="0" kern="1200" dirty="0" smtClean="0">
                <a:solidFill>
                  <a:schemeClr val="tx1"/>
                </a:solidFill>
                <a:effectLst/>
                <a:latin typeface="+mn-lt"/>
                <a:ea typeface="+mn-ea"/>
                <a:cs typeface="+mn-cs"/>
              </a:rPr>
              <a:t>фигура (</a:t>
            </a:r>
            <a:r>
              <a:rPr lang="ru-RU" sz="1200" b="0" i="0" kern="1200" dirty="0" err="1" smtClean="0">
                <a:solidFill>
                  <a:schemeClr val="tx1"/>
                </a:solidFill>
                <a:effectLst/>
                <a:latin typeface="+mn-lt"/>
                <a:ea typeface="+mn-ea"/>
                <a:cs typeface="+mn-cs"/>
              </a:rPr>
              <a:t>Shape</a:t>
            </a:r>
            <a:r>
              <a:rPr lang="ru-RU" sz="1200" b="0" i="0" kern="1200" dirty="0" smtClean="0">
                <a:solidFill>
                  <a:schemeClr val="tx1"/>
                </a:solidFill>
                <a:effectLst/>
                <a:latin typeface="+mn-lt"/>
                <a:ea typeface="+mn-ea"/>
                <a:cs typeface="+mn-cs"/>
              </a:rPr>
              <a:t>) имеет следующие характеристики (и ими обладают все дочерние классы!): поля - цвет, толщина линии и методы - </a:t>
            </a:r>
            <a:r>
              <a:rPr lang="ru-RU" sz="1200" b="0" i="0" kern="1200" dirty="0" err="1" smtClean="0">
                <a:solidFill>
                  <a:schemeClr val="tx1"/>
                </a:solidFill>
                <a:effectLst/>
                <a:latin typeface="+mn-lt"/>
                <a:ea typeface="+mn-ea"/>
                <a:cs typeface="+mn-cs"/>
              </a:rPr>
              <a:t>отрисовка</a:t>
            </a:r>
            <a:r>
              <a:rPr lang="ru-RU" sz="1200" b="0" i="0" kern="1200" dirty="0" smtClean="0">
                <a:solidFill>
                  <a:schemeClr val="tx1"/>
                </a:solidFill>
                <a:effectLst/>
                <a:latin typeface="+mn-lt"/>
                <a:ea typeface="+mn-ea"/>
                <a:cs typeface="+mn-cs"/>
              </a:rPr>
              <a:t>(), очистка();</a:t>
            </a:r>
          </a:p>
          <a:p>
            <a:r>
              <a:rPr lang="ru-RU" sz="1200" b="0" i="0" kern="1200" dirty="0" smtClean="0">
                <a:solidFill>
                  <a:schemeClr val="tx1"/>
                </a:solidFill>
                <a:effectLst/>
                <a:latin typeface="+mn-lt"/>
                <a:ea typeface="+mn-ea"/>
                <a:cs typeface="+mn-cs"/>
              </a:rPr>
              <a:t>дочерние классы имеют дополнительные характеристики (расширяя унаследованный класс Фигура): например, </a:t>
            </a:r>
            <a:r>
              <a:rPr lang="ru-RU" sz="1200" b="0" i="0"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 координаты верхнего левого и нижнего правого углов, а </a:t>
            </a:r>
            <a:r>
              <a:rPr lang="ru-RU" sz="1200" b="0" i="0" kern="1200" dirty="0" err="1" smtClean="0">
                <a:solidFill>
                  <a:schemeClr val="tx1"/>
                </a:solidFill>
                <a:effectLst/>
                <a:latin typeface="+mn-lt"/>
                <a:ea typeface="+mn-ea"/>
                <a:cs typeface="+mn-cs"/>
              </a:rPr>
              <a:t>Circle</a:t>
            </a:r>
            <a:r>
              <a:rPr lang="ru-RU" sz="1200" b="0" i="0" kern="1200" dirty="0" smtClean="0">
                <a:solidFill>
                  <a:schemeClr val="tx1"/>
                </a:solidFill>
                <a:effectLst/>
                <a:latin typeface="+mn-lt"/>
                <a:ea typeface="+mn-ea"/>
                <a:cs typeface="+mn-cs"/>
              </a:rPr>
              <a:t> - радиус.</a:t>
            </a:r>
          </a:p>
          <a:p>
            <a:r>
              <a:rPr lang="ru-RU" sz="1200" b="0" i="0" kern="1200" dirty="0" smtClean="0">
                <a:solidFill>
                  <a:schemeClr val="tx1"/>
                </a:solidFill>
                <a:effectLst/>
                <a:latin typeface="+mn-lt"/>
                <a:ea typeface="+mn-ea"/>
                <a:cs typeface="+mn-cs"/>
              </a:rPr>
              <a:t>При наличии классов, связанных этой формой наследования, между типами устанавливается отношение “является”.</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3517156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hlinkClick r:id="rId3"/>
              </a:rPr>
              <a:t>Объектно-ориентированное программирование</a:t>
            </a:r>
            <a:r>
              <a:rPr lang="ru-RU" sz="1200" b="0" i="0" kern="1200" dirty="0" smtClean="0">
                <a:solidFill>
                  <a:schemeClr val="tx1"/>
                </a:solidFill>
                <a:effectLst/>
                <a:latin typeface="+mn-lt"/>
                <a:ea typeface="+mn-ea"/>
                <a:cs typeface="+mn-cs"/>
              </a:rPr>
              <a:t> - методология (парадигма) программирования, основанная на представлении программы в виде совокупности объектов, каждый из которых является экземпляром определенного класса, а классы образуют иерархию наследования.</a:t>
            </a:r>
          </a:p>
          <a:p>
            <a:r>
              <a:rPr lang="ru-RU" sz="1200" b="0" i="0" kern="1200" dirty="0" smtClean="0">
                <a:solidFill>
                  <a:schemeClr val="tx1"/>
                </a:solidFill>
                <a:effectLst/>
                <a:latin typeface="+mn-lt"/>
                <a:ea typeface="+mn-ea"/>
                <a:cs typeface="+mn-cs"/>
              </a:rPr>
              <a:t>В программе при этом в качестве основных логических конструктивных элементов используются объекты</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Наследование подразумевает то, что дочерний класс содержит все атрибуты родительского класса, при этом некоторые из них могут быть переопределены или добавлены в дочернем. Например, мы можем создать свой класс, похожий на </a:t>
            </a:r>
            <a:r>
              <a:rPr lang="ru-RU" sz="1200" b="0" i="0" u="none" strike="noStrike" kern="1200" dirty="0" smtClean="0">
                <a:solidFill>
                  <a:schemeClr val="tx1"/>
                </a:solidFill>
                <a:effectLst/>
                <a:latin typeface="+mn-lt"/>
                <a:ea typeface="+mn-ea"/>
                <a:cs typeface="+mn-cs"/>
                <a:hlinkClick r:id="rId3"/>
              </a:rPr>
              <a:t>словарь</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Класс </a:t>
            </a:r>
            <a:r>
              <a:rPr lang="ru-RU" sz="1200" b="0" i="0" kern="1200" dirty="0" err="1" smtClean="0">
                <a:solidFill>
                  <a:schemeClr val="tx1"/>
                </a:solidFill>
                <a:effectLst/>
                <a:latin typeface="+mn-lt"/>
                <a:ea typeface="+mn-ea"/>
                <a:cs typeface="+mn-cs"/>
              </a:rPr>
              <a:t>Mydict</a:t>
            </a:r>
            <a:r>
              <a:rPr lang="ru-RU" sz="1200" b="0" i="0" kern="1200" dirty="0" smtClean="0">
                <a:solidFill>
                  <a:schemeClr val="tx1"/>
                </a:solidFill>
                <a:effectLst/>
                <a:latin typeface="+mn-lt"/>
                <a:ea typeface="+mn-ea"/>
                <a:cs typeface="+mn-cs"/>
              </a:rPr>
              <a:t> ведёт себя точно так же, как и словарь, за исключением того, что метод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по умолчанию возвращает не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а 0.</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212958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Полиморфизм - разное поведение одного и того же метода в разных классах. Например, мы можем сложить два числа, и можем сложить две строки. При этом получим разный результат, так как числа и строки являются разными классами.</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256155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Полиморфизм обозначает способность языка трактовать связанные объекты в сходной манере. В частности, этот принцип ООП позволяет базовому классу определять набор членов, которые доступны всем наследникам.</a:t>
            </a:r>
          </a:p>
          <a:p>
            <a:r>
              <a:rPr lang="ru-RU" sz="1200" b="0" i="0" kern="1200" dirty="0" smtClean="0">
                <a:solidFill>
                  <a:schemeClr val="tx1"/>
                </a:solidFill>
                <a:effectLst/>
                <a:latin typeface="+mn-lt"/>
                <a:ea typeface="+mn-ea"/>
                <a:cs typeface="+mn-cs"/>
              </a:rPr>
              <a:t>Когда класс наследуется от базового класса, при определенных условиях он может переопределить методы базового класса. В любом случае, когда производные классы переопределяют члены, определенные в базовом классе, они по существу переопределяют свою реакцию на один и тот же запрос.</a:t>
            </a:r>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классе </a:t>
            </a:r>
            <a:r>
              <a:rPr lang="ru-RU" sz="1200" b="0" i="0" kern="1200" dirty="0" err="1" smtClean="0">
                <a:solidFill>
                  <a:schemeClr val="tx1"/>
                </a:solidFill>
                <a:effectLst/>
                <a:latin typeface="+mn-lt"/>
                <a:ea typeface="+mn-ea"/>
                <a:cs typeface="+mn-cs"/>
              </a:rPr>
              <a:t>Shape</a:t>
            </a:r>
            <a:r>
              <a:rPr lang="ru-RU" sz="1200" b="0" i="0" kern="1200" dirty="0" smtClean="0">
                <a:solidFill>
                  <a:schemeClr val="tx1"/>
                </a:solidFill>
                <a:effectLst/>
                <a:latin typeface="+mn-lt"/>
                <a:ea typeface="+mn-ea"/>
                <a:cs typeface="+mn-cs"/>
              </a:rPr>
              <a:t> определен метод </a:t>
            </a:r>
            <a:r>
              <a:rPr lang="ru-RU" sz="1200" b="0" i="0" kern="1200" dirty="0" err="1" smtClean="0">
                <a:solidFill>
                  <a:schemeClr val="tx1"/>
                </a:solidFill>
                <a:effectLst/>
                <a:latin typeface="+mn-lt"/>
                <a:ea typeface="+mn-ea"/>
                <a:cs typeface="+mn-cs"/>
              </a:rPr>
              <a:t>draw</a:t>
            </a:r>
            <a:r>
              <a:rPr lang="ru-RU" sz="1200" b="0" i="0" kern="1200" dirty="0" smtClean="0">
                <a:solidFill>
                  <a:schemeClr val="tx1"/>
                </a:solidFill>
                <a:effectLst/>
                <a:latin typeface="+mn-lt"/>
                <a:ea typeface="+mn-ea"/>
                <a:cs typeface="+mn-cs"/>
              </a:rPr>
              <a:t>(), отвечающий за </a:t>
            </a:r>
            <a:r>
              <a:rPr lang="ru-RU" sz="1200" b="0" i="0" kern="1200" dirty="0" err="1" smtClean="0">
                <a:solidFill>
                  <a:schemeClr val="tx1"/>
                </a:solidFill>
                <a:effectLst/>
                <a:latin typeface="+mn-lt"/>
                <a:ea typeface="+mn-ea"/>
                <a:cs typeface="+mn-cs"/>
              </a:rPr>
              <a:t>отрисовку</a:t>
            </a:r>
            <a:r>
              <a:rPr lang="ru-RU" sz="1200" b="0" i="0" kern="1200" dirty="0" smtClean="0">
                <a:solidFill>
                  <a:schemeClr val="tx1"/>
                </a:solidFill>
                <a:effectLst/>
                <a:latin typeface="+mn-lt"/>
                <a:ea typeface="+mn-ea"/>
                <a:cs typeface="+mn-cs"/>
              </a:rPr>
              <a:t> фигуры. Учитывая, что каждая фигура должна рисовать себя уникальным образом, подклассы (такие как </a:t>
            </a:r>
            <a:r>
              <a:rPr lang="ru-RU" sz="1200" b="0" i="0"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Circle</a:t>
            </a:r>
            <a:r>
              <a:rPr lang="ru-RU" sz="1200" b="0" i="0" kern="1200" dirty="0" smtClean="0">
                <a:solidFill>
                  <a:schemeClr val="tx1"/>
                </a:solidFill>
                <a:effectLst/>
                <a:latin typeface="+mn-lt"/>
                <a:ea typeface="+mn-ea"/>
                <a:cs typeface="+mn-cs"/>
              </a:rPr>
              <a:t>) должны реализовать этот метод по своему усмотрению так, что вызов </a:t>
            </a:r>
            <a:r>
              <a:rPr lang="ru-RU" sz="1200" b="0" i="0" kern="1200" dirty="0" err="1" smtClean="0">
                <a:solidFill>
                  <a:schemeClr val="tx1"/>
                </a:solidFill>
                <a:effectLst/>
                <a:latin typeface="+mn-lt"/>
                <a:ea typeface="+mn-ea"/>
                <a:cs typeface="+mn-cs"/>
              </a:rPr>
              <a:t>draw</a:t>
            </a:r>
            <a:r>
              <a:rPr lang="ru-RU" sz="1200" b="0" i="0" kern="1200" dirty="0" smtClean="0">
                <a:solidFill>
                  <a:schemeClr val="tx1"/>
                </a:solidFill>
                <a:effectLst/>
                <a:latin typeface="+mn-lt"/>
                <a:ea typeface="+mn-ea"/>
                <a:cs typeface="+mn-cs"/>
              </a:rPr>
              <a:t>() на объекте </a:t>
            </a:r>
            <a:r>
              <a:rPr lang="ru-RU" sz="1200" b="0" i="0" kern="1200" dirty="0" err="1" smtClean="0">
                <a:solidFill>
                  <a:schemeClr val="tx1"/>
                </a:solidFill>
                <a:effectLst/>
                <a:latin typeface="+mn-lt"/>
                <a:ea typeface="+mn-ea"/>
                <a:cs typeface="+mn-cs"/>
              </a:rPr>
              <a:t>Circle</a:t>
            </a:r>
            <a:r>
              <a:rPr lang="ru-RU" sz="1200" b="0" i="0" kern="1200" dirty="0" smtClean="0">
                <a:solidFill>
                  <a:schemeClr val="tx1"/>
                </a:solidFill>
                <a:effectLst/>
                <a:latin typeface="+mn-lt"/>
                <a:ea typeface="+mn-ea"/>
                <a:cs typeface="+mn-cs"/>
              </a:rPr>
              <a:t> приведет к рисованию круга, а вызов </a:t>
            </a:r>
            <a:r>
              <a:rPr lang="ru-RU" sz="1200" b="0" i="0" kern="1200" dirty="0" err="1" smtClean="0">
                <a:solidFill>
                  <a:schemeClr val="tx1"/>
                </a:solidFill>
                <a:effectLst/>
                <a:latin typeface="+mn-lt"/>
                <a:ea typeface="+mn-ea"/>
                <a:cs typeface="+mn-cs"/>
              </a:rPr>
              <a:t>draw</a:t>
            </a:r>
            <a:r>
              <a:rPr lang="ru-RU" sz="1200" b="0" i="0" kern="1200" dirty="0" smtClean="0">
                <a:solidFill>
                  <a:schemeClr val="tx1"/>
                </a:solidFill>
                <a:effectLst/>
                <a:latin typeface="+mn-lt"/>
                <a:ea typeface="+mn-ea"/>
                <a:cs typeface="+mn-cs"/>
              </a:rPr>
              <a:t>() на объекте </a:t>
            </a:r>
            <a:r>
              <a:rPr lang="ru-RU" sz="1200" b="0" i="0"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 к рисованию прямоугольника.</a:t>
            </a:r>
          </a:p>
          <a:p>
            <a:r>
              <a:rPr lang="ru-RU" sz="1200" b="0" i="0" kern="1200" dirty="0" smtClean="0">
                <a:solidFill>
                  <a:schemeClr val="tx1"/>
                </a:solidFill>
                <a:effectLst/>
                <a:latin typeface="+mn-lt"/>
                <a:ea typeface="+mn-ea"/>
                <a:cs typeface="+mn-cs"/>
              </a:rPr>
              <a:t>Объект </a:t>
            </a:r>
            <a:r>
              <a:rPr lang="ru-RU" sz="1200" b="0" i="0" kern="1200" dirty="0" err="1" smtClean="0">
                <a:solidFill>
                  <a:schemeClr val="tx1"/>
                </a:solidFill>
                <a:effectLst/>
                <a:latin typeface="+mn-lt"/>
                <a:ea typeface="+mn-ea"/>
                <a:cs typeface="+mn-cs"/>
              </a:rPr>
              <a:t>Controller</a:t>
            </a:r>
            <a:r>
              <a:rPr lang="ru-RU" sz="1200" b="0" i="0" kern="1200" dirty="0" smtClean="0">
                <a:solidFill>
                  <a:schemeClr val="tx1"/>
                </a:solidFill>
                <a:effectLst/>
                <a:latin typeface="+mn-lt"/>
                <a:ea typeface="+mn-ea"/>
                <a:cs typeface="+mn-cs"/>
              </a:rPr>
              <a:t> содержит список фигур </a:t>
            </a:r>
            <a:r>
              <a:rPr lang="ru-RU" sz="1200" b="0" i="0" kern="1200" dirty="0" err="1" smtClean="0">
                <a:solidFill>
                  <a:schemeClr val="tx1"/>
                </a:solidFill>
                <a:effectLst/>
                <a:latin typeface="+mn-lt"/>
                <a:ea typeface="+mn-ea"/>
                <a:cs typeface="+mn-cs"/>
              </a:rPr>
              <a:t>ShapesList</a:t>
            </a:r>
            <a:r>
              <a:rPr lang="ru-RU" sz="1200" b="0" i="0" kern="1200" dirty="0" smtClean="0">
                <a:solidFill>
                  <a:schemeClr val="tx1"/>
                </a:solidFill>
                <a:effectLst/>
                <a:latin typeface="+mn-lt"/>
                <a:ea typeface="+mn-ea"/>
                <a:cs typeface="+mn-cs"/>
              </a:rPr>
              <a:t>, в котором могут содержаться как прямоугольники, так и окружности. Реализовать метод </a:t>
            </a:r>
            <a:r>
              <a:rPr lang="ru-RU" sz="1200" b="0" i="0" kern="1200" dirty="0" err="1" smtClean="0">
                <a:solidFill>
                  <a:schemeClr val="tx1"/>
                </a:solidFill>
                <a:effectLst/>
                <a:latin typeface="+mn-lt"/>
                <a:ea typeface="+mn-ea"/>
                <a:cs typeface="+mn-cs"/>
              </a:rPr>
              <a:t>отрисовки</a:t>
            </a:r>
            <a:r>
              <a:rPr lang="ru-RU" sz="1200" b="0" i="0" kern="1200" dirty="0" smtClean="0">
                <a:solidFill>
                  <a:schemeClr val="tx1"/>
                </a:solidFill>
                <a:effectLst/>
                <a:latin typeface="+mn-lt"/>
                <a:ea typeface="+mn-ea"/>
                <a:cs typeface="+mn-cs"/>
              </a:rPr>
              <a:t> всех фигур </a:t>
            </a:r>
            <a:r>
              <a:rPr lang="ru-RU" sz="1200" b="0" i="0" kern="1200" dirty="0" err="1" smtClean="0">
                <a:solidFill>
                  <a:schemeClr val="tx1"/>
                </a:solidFill>
                <a:effectLst/>
                <a:latin typeface="+mn-lt"/>
                <a:ea typeface="+mn-ea"/>
                <a:cs typeface="+mn-cs"/>
              </a:rPr>
              <a:t>drawAllShapes</a:t>
            </a:r>
            <a:r>
              <a:rPr lang="ru-RU" sz="1200" b="0" i="0" kern="1200" dirty="0" smtClean="0">
                <a:solidFill>
                  <a:schemeClr val="tx1"/>
                </a:solidFill>
                <a:effectLst/>
                <a:latin typeface="+mn-lt"/>
                <a:ea typeface="+mn-ea"/>
                <a:cs typeface="+mn-cs"/>
              </a:rPr>
              <a:t>() можно 2 способами: в процедурном стиле  и объектно-ориентированном</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1007965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b="0" i="0" kern="1200" dirty="0" smtClean="0">
                <a:solidFill>
                  <a:schemeClr val="tx1"/>
                </a:solidFill>
                <a:effectLst/>
                <a:latin typeface="+mn-lt"/>
                <a:ea typeface="+mn-ea"/>
                <a:cs typeface="+mn-cs"/>
              </a:rPr>
              <a:t> Возможный код </a:t>
            </a:r>
            <a:r>
              <a:rPr lang="en-US" sz="1000" b="0" i="0" kern="1200" dirty="0" err="1" smtClean="0">
                <a:solidFill>
                  <a:schemeClr val="tx1"/>
                </a:solidFill>
                <a:effectLst/>
                <a:latin typeface="+mn-lt"/>
                <a:ea typeface="+mn-ea"/>
                <a:cs typeface="+mn-cs"/>
              </a:rPr>
              <a:t>drawAllShapes</a:t>
            </a:r>
            <a:r>
              <a:rPr lang="en-US" sz="1000" b="0" i="0" kern="1200" dirty="0" smtClean="0">
                <a:solidFill>
                  <a:schemeClr val="tx1"/>
                </a:solidFill>
                <a:effectLst/>
                <a:latin typeface="+mn-lt"/>
                <a:ea typeface="+mn-ea"/>
                <a:cs typeface="+mn-cs"/>
              </a:rPr>
              <a:t>() (</a:t>
            </a:r>
            <a:r>
              <a:rPr lang="ru-RU" sz="1000" b="0" i="0" kern="1200" dirty="0" smtClean="0">
                <a:solidFill>
                  <a:schemeClr val="tx1"/>
                </a:solidFill>
                <a:effectLst/>
                <a:latin typeface="+mn-lt"/>
                <a:ea typeface="+mn-ea"/>
                <a:cs typeface="+mn-cs"/>
              </a:rPr>
              <a:t>процедурный подход)</a:t>
            </a:r>
          </a:p>
          <a:p>
            <a:r>
              <a:rPr lang="ru-RU" sz="1000" b="0" i="0" kern="1200" dirty="0" smtClean="0">
                <a:solidFill>
                  <a:schemeClr val="tx1"/>
                </a:solidFill>
                <a:effectLst/>
                <a:latin typeface="+mn-lt"/>
                <a:ea typeface="+mn-ea"/>
                <a:cs typeface="+mn-cs"/>
              </a:rPr>
              <a:t># Предположим, что в процедурном подходе информация о фигуре</a:t>
            </a:r>
          </a:p>
          <a:p>
            <a:r>
              <a:rPr lang="ru-RU" sz="1000" b="0" i="0" kern="1200" dirty="0" smtClean="0">
                <a:solidFill>
                  <a:schemeClr val="tx1"/>
                </a:solidFill>
                <a:effectLst/>
                <a:latin typeface="+mn-lt"/>
                <a:ea typeface="+mn-ea"/>
                <a:cs typeface="+mn-cs"/>
              </a:rPr>
              <a:t># хранится в словаре с соответствующими ключами и указанием типа, например,</a:t>
            </a:r>
          </a:p>
          <a:p>
            <a:r>
              <a:rPr lang="ru-RU" sz="1000" b="0" i="0" kern="120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x1': 5, 'y1': 0, 'x2': 3, 'y2': 6, 'type': "</a:t>
            </a:r>
            <a:r>
              <a:rPr lang="ru-RU" sz="1000" b="0" i="0" kern="1200" dirty="0" smtClean="0">
                <a:solidFill>
                  <a:schemeClr val="tx1"/>
                </a:solidFill>
                <a:effectLst/>
                <a:latin typeface="+mn-lt"/>
                <a:ea typeface="+mn-ea"/>
                <a:cs typeface="+mn-cs"/>
              </a:rPr>
              <a:t>Прямоугольник"} для прямоугольника</a:t>
            </a:r>
          </a:p>
          <a:p>
            <a:endParaRPr lang="ru-RU" sz="1000" b="0" i="0" kern="1200" dirty="0" smtClean="0">
              <a:solidFill>
                <a:schemeClr val="tx1"/>
              </a:solidFill>
              <a:effectLst/>
              <a:latin typeface="+mn-lt"/>
              <a:ea typeface="+mn-ea"/>
              <a:cs typeface="+mn-cs"/>
            </a:endParaRPr>
          </a:p>
          <a:p>
            <a:r>
              <a:rPr lang="en-US" sz="1000" b="0" i="0" kern="1200" dirty="0" err="1" smtClean="0">
                <a:solidFill>
                  <a:schemeClr val="tx1"/>
                </a:solidFill>
                <a:effectLst/>
                <a:latin typeface="+mn-lt"/>
                <a:ea typeface="+mn-ea"/>
                <a:cs typeface="+mn-cs"/>
              </a:rPr>
              <a:t>def</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drawAllShapes</a:t>
            </a:r>
            <a:r>
              <a:rPr lang="en-US" sz="1000" b="0" i="0" kern="1200" dirty="0" smtClean="0">
                <a:solidFill>
                  <a:schemeClr val="tx1"/>
                </a:solidFill>
                <a:effectLst/>
                <a:latin typeface="+mn-lt"/>
                <a:ea typeface="+mn-ea"/>
                <a:cs typeface="+mn-cs"/>
              </a:rPr>
              <a:t>():</a:t>
            </a:r>
          </a:p>
          <a:p>
            <a:r>
              <a:rPr lang="en-US" sz="1000" b="0" i="0" kern="1200" dirty="0" smtClean="0">
                <a:solidFill>
                  <a:schemeClr val="tx1"/>
                </a:solidFill>
                <a:effectLst/>
                <a:latin typeface="+mn-lt"/>
                <a:ea typeface="+mn-ea"/>
                <a:cs typeface="+mn-cs"/>
              </a:rPr>
              <a:t>    for shape in </a:t>
            </a:r>
            <a:r>
              <a:rPr lang="en-US" sz="1000" b="0" i="0" kern="1200" dirty="0" err="1" smtClean="0">
                <a:solidFill>
                  <a:schemeClr val="tx1"/>
                </a:solidFill>
                <a:effectLst/>
                <a:latin typeface="+mn-lt"/>
                <a:ea typeface="+mn-ea"/>
                <a:cs typeface="+mn-cs"/>
              </a:rPr>
              <a:t>shapeList</a:t>
            </a:r>
            <a:r>
              <a:rPr lang="en-US" sz="1000" b="0" i="0" kern="1200" dirty="0" smtClean="0">
                <a:solidFill>
                  <a:schemeClr val="tx1"/>
                </a:solidFill>
                <a:effectLst/>
                <a:latin typeface="+mn-lt"/>
                <a:ea typeface="+mn-ea"/>
                <a:cs typeface="+mn-cs"/>
              </a:rPr>
              <a:t>:</a:t>
            </a:r>
          </a:p>
          <a:p>
            <a:r>
              <a:rPr lang="en-US" sz="1000" b="0" i="0" kern="1200" dirty="0" smtClean="0">
                <a:solidFill>
                  <a:schemeClr val="tx1"/>
                </a:solidFill>
                <a:effectLst/>
                <a:latin typeface="+mn-lt"/>
                <a:ea typeface="+mn-ea"/>
                <a:cs typeface="+mn-cs"/>
              </a:rPr>
              <a:t>       if shape["type"] == "</a:t>
            </a:r>
            <a:r>
              <a:rPr lang="ru-RU" sz="1000" b="0" i="0" kern="1200" dirty="0" smtClean="0">
                <a:solidFill>
                  <a:schemeClr val="tx1"/>
                </a:solidFill>
                <a:effectLst/>
                <a:latin typeface="+mn-lt"/>
                <a:ea typeface="+mn-ea"/>
                <a:cs typeface="+mn-cs"/>
              </a:rPr>
              <a:t>Прямоугольник":</a:t>
            </a:r>
          </a:p>
          <a:p>
            <a:r>
              <a:rPr lang="ru-RU"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draw_rectangle</a:t>
            </a:r>
            <a:r>
              <a:rPr lang="en-US" sz="1000" b="0" i="0" kern="1200" dirty="0" smtClean="0">
                <a:solidFill>
                  <a:schemeClr val="tx1"/>
                </a:solidFill>
                <a:effectLst/>
                <a:latin typeface="+mn-lt"/>
                <a:ea typeface="+mn-ea"/>
                <a:cs typeface="+mn-cs"/>
              </a:rPr>
              <a:t>(shape["x1"], shape["y1"], shape["x2"], shape["y2"])</a:t>
            </a:r>
          </a:p>
          <a:p>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elif</a:t>
            </a:r>
            <a:r>
              <a:rPr lang="en-US" sz="1000" b="0" i="0" kern="1200" dirty="0" smtClean="0">
                <a:solidFill>
                  <a:schemeClr val="tx1"/>
                </a:solidFill>
                <a:effectLst/>
                <a:latin typeface="+mn-lt"/>
                <a:ea typeface="+mn-ea"/>
                <a:cs typeface="+mn-cs"/>
              </a:rPr>
              <a:t> shape["type"] == "</a:t>
            </a:r>
            <a:r>
              <a:rPr lang="ru-RU" sz="1000" b="0" i="0" kern="1200" dirty="0" smtClean="0">
                <a:solidFill>
                  <a:schemeClr val="tx1"/>
                </a:solidFill>
                <a:effectLst/>
                <a:latin typeface="+mn-lt"/>
                <a:ea typeface="+mn-ea"/>
                <a:cs typeface="+mn-cs"/>
              </a:rPr>
              <a:t>Окружность":</a:t>
            </a:r>
          </a:p>
          <a:p>
            <a:r>
              <a:rPr lang="ru-RU"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draw_circle</a:t>
            </a:r>
            <a:r>
              <a:rPr lang="en-US" sz="1000" b="0" i="0" kern="1200" dirty="0" smtClean="0">
                <a:solidFill>
                  <a:schemeClr val="tx1"/>
                </a:solidFill>
                <a:effectLst/>
                <a:latin typeface="+mn-lt"/>
                <a:ea typeface="+mn-ea"/>
                <a:cs typeface="+mn-cs"/>
              </a:rPr>
              <a:t>(shape["x"], shape["y"], shape["r"])</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       # </a:t>
            </a:r>
            <a:r>
              <a:rPr lang="ru-RU" sz="1000" b="0" i="0" kern="1200" dirty="0" smtClean="0">
                <a:solidFill>
                  <a:schemeClr val="tx1"/>
                </a:solidFill>
                <a:effectLst/>
                <a:latin typeface="+mn-lt"/>
                <a:ea typeface="+mn-ea"/>
                <a:cs typeface="+mn-cs"/>
              </a:rPr>
              <a:t>И так для каждой новой фигуры</a:t>
            </a:r>
          </a:p>
          <a:p>
            <a:r>
              <a:rPr lang="ru-RU" sz="1000" b="0" i="0" kern="1200" dirty="0" smtClean="0">
                <a:solidFill>
                  <a:schemeClr val="tx1"/>
                </a:solidFill>
                <a:effectLst/>
                <a:latin typeface="+mn-lt"/>
                <a:ea typeface="+mn-ea"/>
                <a:cs typeface="+mn-cs"/>
              </a:rPr>
              <a:t>       # А еще может быть много операций: масштабирование, </a:t>
            </a:r>
            <a:r>
              <a:rPr lang="ru-RU" sz="1000" b="0" i="0" kern="1200" dirty="0" err="1" smtClean="0">
                <a:solidFill>
                  <a:schemeClr val="tx1"/>
                </a:solidFill>
                <a:effectLst/>
                <a:latin typeface="+mn-lt"/>
                <a:ea typeface="+mn-ea"/>
                <a:cs typeface="+mn-cs"/>
              </a:rPr>
              <a:t>пермещение</a:t>
            </a:r>
            <a:r>
              <a:rPr lang="ru-RU" sz="10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276131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Перегрузка операторов — один из способов реализации полиморфизма, когда мы можем задать свою реализацию какого-либо метода в своём классе.</a:t>
            </a:r>
          </a:p>
          <a:p>
            <a:r>
              <a:rPr lang="ru-RU" sz="1200" b="0" i="0" kern="1200" dirty="0" smtClean="0">
                <a:solidFill>
                  <a:schemeClr val="tx1"/>
                </a:solidFill>
                <a:effectLst/>
                <a:latin typeface="+mn-lt"/>
                <a:ea typeface="+mn-ea"/>
                <a:cs typeface="+mn-cs"/>
              </a:rPr>
              <a:t>Например, у нас есть два класса:</a:t>
            </a:r>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данном примере класс B </a:t>
            </a:r>
            <a:r>
              <a:rPr lang="ru-RU" sz="1200" b="0" i="0" u="none" strike="noStrike" kern="1200" dirty="0" smtClean="0">
                <a:solidFill>
                  <a:schemeClr val="tx1"/>
                </a:solidFill>
                <a:effectLst/>
                <a:latin typeface="+mn-lt"/>
                <a:ea typeface="+mn-ea"/>
                <a:cs typeface="+mn-cs"/>
                <a:hlinkClick r:id="rId3"/>
              </a:rPr>
              <a:t>наследует</a:t>
            </a:r>
            <a:r>
              <a:rPr lang="ru-RU" sz="1200" b="0" i="0" kern="1200" dirty="0" smtClean="0">
                <a:solidFill>
                  <a:schemeClr val="tx1"/>
                </a:solidFill>
                <a:effectLst/>
                <a:latin typeface="+mn-lt"/>
                <a:ea typeface="+mn-ea"/>
                <a:cs typeface="+mn-cs"/>
              </a:rPr>
              <a:t> класс A, но переопределяет метод </a:t>
            </a:r>
            <a:r>
              <a:rPr lang="ru-RU" sz="1200" b="0" i="0" kern="1200" dirty="0" err="1" smtClean="0">
                <a:solidFill>
                  <a:schemeClr val="tx1"/>
                </a:solidFill>
                <a:effectLst/>
                <a:latin typeface="+mn-lt"/>
                <a:ea typeface="+mn-ea"/>
                <a:cs typeface="+mn-cs"/>
              </a:rPr>
              <a:t>go</a:t>
            </a:r>
            <a:r>
              <a:rPr lang="ru-RU" sz="1200" b="0" i="0" kern="1200" dirty="0" smtClean="0">
                <a:solidFill>
                  <a:schemeClr val="tx1"/>
                </a:solidFill>
                <a:effectLst/>
                <a:latin typeface="+mn-lt"/>
                <a:ea typeface="+mn-ea"/>
                <a:cs typeface="+mn-cs"/>
              </a:rPr>
              <a:t>, поэтому он имеет мало общего с аналогичным методом класса A.</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3871303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реализация </a:t>
            </a:r>
            <a:r>
              <a:rPr lang="ru-RU" sz="1200" b="0" i="1" u="none" strike="noStrike" kern="1200" baseline="0" dirty="0" smtClean="0">
                <a:solidFill>
                  <a:schemeClr val="tx1"/>
                </a:solidFill>
                <a:latin typeface="+mn-lt"/>
                <a:ea typeface="+mn-ea"/>
                <a:cs typeface="+mn-cs"/>
              </a:rPr>
              <a:t>полиморфизма </a:t>
            </a:r>
            <a:r>
              <a:rPr lang="ru-RU" sz="1200" b="0" i="0" u="none" strike="noStrike" kern="1200" baseline="0" dirty="0" smtClean="0">
                <a:solidFill>
                  <a:schemeClr val="tx1"/>
                </a:solidFill>
                <a:latin typeface="+mn-lt"/>
                <a:ea typeface="+mn-ea"/>
                <a:cs typeface="+mn-cs"/>
              </a:rPr>
              <a:t>— это значит, что одна операция может быть произведена над разными объектами независимо от их класса.</a:t>
            </a:r>
          </a:p>
          <a:p>
            <a:r>
              <a:rPr lang="ru-RU" sz="1200" b="0" i="0" u="none" strike="noStrike" kern="1200" baseline="0" dirty="0" smtClean="0">
                <a:solidFill>
                  <a:schemeClr val="tx1"/>
                </a:solidFill>
                <a:latin typeface="+mn-lt"/>
                <a:ea typeface="+mn-ea"/>
                <a:cs typeface="+mn-cs"/>
              </a:rPr>
              <a:t>Используем уже знакомый нам инициализатор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для всех трех классов </a:t>
            </a:r>
            <a:r>
              <a:rPr lang="ru-RU" sz="1200" b="0" i="0" u="none" strike="noStrike" kern="1200" baseline="0" dirty="0" err="1" smtClean="0">
                <a:solidFill>
                  <a:schemeClr val="tx1"/>
                </a:solidFill>
                <a:latin typeface="+mn-lt"/>
                <a:ea typeface="+mn-ea"/>
                <a:cs typeface="+mn-cs"/>
              </a:rPr>
              <a:t>Quote</a:t>
            </a:r>
            <a:r>
              <a:rPr lang="ru-RU" sz="1200" b="0" i="0" u="none" strike="noStrike" kern="1200" baseline="0" dirty="0" smtClean="0">
                <a:solidFill>
                  <a:schemeClr val="tx1"/>
                </a:solidFill>
                <a:latin typeface="+mn-lt"/>
                <a:ea typeface="+mn-ea"/>
                <a:cs typeface="+mn-cs"/>
              </a:rPr>
              <a:t>, но добавим две новые функции:</a:t>
            </a:r>
          </a:p>
          <a:p>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who</a:t>
            </a:r>
            <a:r>
              <a:rPr lang="ru-RU" sz="1200" b="0" i="0" u="none" strike="noStrike" kern="1200" baseline="0" dirty="0" smtClean="0">
                <a:solidFill>
                  <a:schemeClr val="tx1"/>
                </a:solidFill>
                <a:latin typeface="+mn-lt"/>
                <a:ea typeface="+mn-ea"/>
                <a:cs typeface="+mn-cs"/>
              </a:rPr>
              <a:t>() возвращает значение сохраненной строки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says</a:t>
            </a:r>
            <a:r>
              <a:rPr lang="ru-RU" sz="1200" b="0" i="0" u="none" strike="noStrike" kern="1200" baseline="0" dirty="0" smtClean="0">
                <a:solidFill>
                  <a:schemeClr val="tx1"/>
                </a:solidFill>
                <a:latin typeface="+mn-lt"/>
                <a:ea typeface="+mn-ea"/>
                <a:cs typeface="+mn-cs"/>
              </a:rPr>
              <a:t>() возвращает сохраненную строку </a:t>
            </a:r>
            <a:r>
              <a:rPr lang="ru-RU" sz="1200" b="0" i="0" u="none" strike="noStrike" kern="1200" baseline="0" dirty="0" err="1" smtClean="0">
                <a:solidFill>
                  <a:schemeClr val="tx1"/>
                </a:solidFill>
                <a:latin typeface="+mn-lt"/>
                <a:ea typeface="+mn-ea"/>
                <a:cs typeface="+mn-cs"/>
              </a:rPr>
              <a:t>words</a:t>
            </a:r>
            <a:r>
              <a:rPr lang="ru-RU" sz="1200" b="0" i="0" u="none" strike="noStrike" kern="1200" baseline="0" dirty="0" smtClean="0">
                <a:solidFill>
                  <a:schemeClr val="tx1"/>
                </a:solidFill>
                <a:latin typeface="+mn-lt"/>
                <a:ea typeface="+mn-ea"/>
                <a:cs typeface="+mn-cs"/>
              </a:rPr>
              <a:t>, имеющую особую пунктуацию.</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2307426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не меняли способ инициализации классов </a:t>
            </a:r>
            <a:r>
              <a:rPr lang="ru-RU" sz="1200" b="0" i="0" u="none" strike="noStrike" kern="1200" baseline="0" dirty="0" err="1" smtClean="0">
                <a:solidFill>
                  <a:schemeClr val="tx1"/>
                </a:solidFill>
                <a:latin typeface="+mn-lt"/>
                <a:ea typeface="+mn-ea"/>
                <a:cs typeface="+mn-cs"/>
              </a:rPr>
              <a:t>QuestionQuote</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ExclamationQuote</a:t>
            </a:r>
            <a:r>
              <a:rPr lang="ru-RU" sz="1200" b="0" i="0" u="none" strike="noStrike" kern="1200" baseline="0" dirty="0" smtClean="0">
                <a:solidFill>
                  <a:schemeClr val="tx1"/>
                </a:solidFill>
                <a:latin typeface="+mn-lt"/>
                <a:ea typeface="+mn-ea"/>
                <a:cs typeface="+mn-cs"/>
              </a:rPr>
              <a:t>, поэтому не перегружали их методы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Далее Python автоматически вызывает метод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родительского класса </a:t>
            </a:r>
            <a:r>
              <a:rPr lang="ru-RU" sz="1200" b="0" i="0" u="none" strike="noStrike" kern="1200" baseline="0" dirty="0" err="1" smtClean="0">
                <a:solidFill>
                  <a:schemeClr val="tx1"/>
                </a:solidFill>
                <a:latin typeface="+mn-lt"/>
                <a:ea typeface="+mn-ea"/>
                <a:cs typeface="+mn-cs"/>
              </a:rPr>
              <a:t>Quote</a:t>
            </a:r>
            <a:r>
              <a:rPr lang="ru-RU" sz="1200" b="0" i="0" u="none" strike="noStrike" kern="1200" baseline="0" dirty="0" smtClean="0">
                <a:solidFill>
                  <a:schemeClr val="tx1"/>
                </a:solidFill>
                <a:latin typeface="+mn-lt"/>
                <a:ea typeface="+mn-ea"/>
                <a:cs typeface="+mn-cs"/>
              </a:rPr>
              <a:t>, чтобы сохранить переменные объекта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words</a:t>
            </a:r>
            <a:r>
              <a:rPr lang="ru-RU" sz="1200" b="0" i="0" u="none" strike="noStrike" kern="1200" baseline="0" dirty="0" smtClean="0">
                <a:solidFill>
                  <a:schemeClr val="tx1"/>
                </a:solidFill>
                <a:latin typeface="+mn-lt"/>
                <a:ea typeface="+mn-ea"/>
                <a:cs typeface="+mn-cs"/>
              </a:rPr>
              <a:t>. Поэтому мы можем получить доступ к атрибуту </a:t>
            </a:r>
            <a:r>
              <a:rPr lang="ru-RU" sz="1200" b="0" i="0" u="none" strike="noStrike" kern="1200" baseline="0" dirty="0" err="1" smtClean="0">
                <a:solidFill>
                  <a:schemeClr val="tx1"/>
                </a:solidFill>
                <a:latin typeface="+mn-lt"/>
                <a:ea typeface="+mn-ea"/>
                <a:cs typeface="+mn-cs"/>
              </a:rPr>
              <a:t>self.words</a:t>
            </a:r>
            <a:r>
              <a:rPr lang="ru-RU" sz="1200" b="0" i="0" u="none" strike="noStrike" kern="1200" baseline="0" dirty="0" smtClean="0">
                <a:solidFill>
                  <a:schemeClr val="tx1"/>
                </a:solidFill>
                <a:latin typeface="+mn-lt"/>
                <a:ea typeface="+mn-ea"/>
                <a:cs typeface="+mn-cs"/>
              </a:rPr>
              <a:t> в объектах, созданных с помощью подклассов </a:t>
            </a:r>
            <a:r>
              <a:rPr lang="ru-RU" sz="1200" b="0" i="0" u="none" strike="noStrike" kern="1200" baseline="0" dirty="0" err="1" smtClean="0">
                <a:solidFill>
                  <a:schemeClr val="tx1"/>
                </a:solidFill>
                <a:latin typeface="+mn-lt"/>
                <a:ea typeface="+mn-ea"/>
                <a:cs typeface="+mn-cs"/>
              </a:rPr>
              <a:t>QuestionQuote</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ExclamationQuote</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Три разные версии метода </a:t>
            </a:r>
            <a:r>
              <a:rPr lang="ru-RU" sz="1200" b="0" i="0" u="none" strike="noStrike" kern="1200" baseline="0" dirty="0" err="1" smtClean="0">
                <a:solidFill>
                  <a:schemeClr val="tx1"/>
                </a:solidFill>
                <a:latin typeface="+mn-lt"/>
                <a:ea typeface="+mn-ea"/>
                <a:cs typeface="+mn-cs"/>
              </a:rPr>
              <a:t>says</a:t>
            </a:r>
            <a:r>
              <a:rPr lang="ru-RU" sz="1200" b="0" i="0" u="none" strike="noStrike" kern="1200" baseline="0" dirty="0" smtClean="0">
                <a:solidFill>
                  <a:schemeClr val="tx1"/>
                </a:solidFill>
                <a:latin typeface="+mn-lt"/>
                <a:ea typeface="+mn-ea"/>
                <a:cs typeface="+mn-cs"/>
              </a:rPr>
              <a:t>() обеспечивают разное поведение трех классов.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1791869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Python пошел немного дальше и позволяет вам вызывать методы </a:t>
            </a:r>
            <a:r>
              <a:rPr lang="ru-RU" sz="1200" b="0" i="0" u="none" strike="noStrike" kern="1200" baseline="0" dirty="0" err="1" smtClean="0">
                <a:solidFill>
                  <a:schemeClr val="tx1"/>
                </a:solidFill>
                <a:latin typeface="+mn-lt"/>
                <a:ea typeface="+mn-ea"/>
                <a:cs typeface="+mn-cs"/>
              </a:rPr>
              <a:t>who</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says</a:t>
            </a:r>
            <a:r>
              <a:rPr lang="ru-RU" sz="1200" b="0" i="0" u="none" strike="noStrike" kern="1200" baseline="0" dirty="0" smtClean="0">
                <a:solidFill>
                  <a:schemeClr val="tx1"/>
                </a:solidFill>
                <a:latin typeface="+mn-lt"/>
                <a:ea typeface="+mn-ea"/>
                <a:cs typeface="+mn-cs"/>
              </a:rPr>
              <a:t>() для </a:t>
            </a:r>
            <a:r>
              <a:rPr lang="ru-RU" sz="1200" b="1" i="0" u="none" strike="noStrike" kern="1200" baseline="0" dirty="0" smtClean="0">
                <a:solidFill>
                  <a:schemeClr val="tx1"/>
                </a:solidFill>
                <a:latin typeface="+mn-lt"/>
                <a:ea typeface="+mn-ea"/>
                <a:cs typeface="+mn-cs"/>
              </a:rPr>
              <a:t>любых </a:t>
            </a:r>
            <a:r>
              <a:rPr lang="ru-RU" sz="1200" b="0" i="0" u="none" strike="noStrike" kern="1200" baseline="0" dirty="0" smtClean="0">
                <a:solidFill>
                  <a:schemeClr val="tx1"/>
                </a:solidFill>
                <a:latin typeface="+mn-lt"/>
                <a:ea typeface="+mn-ea"/>
                <a:cs typeface="+mn-cs"/>
              </a:rPr>
              <a:t>объектов, включающих эти методы. Определим класс </a:t>
            </a:r>
            <a:r>
              <a:rPr lang="ru-RU" sz="1200" b="0" i="0" u="none" strike="noStrike" kern="1200" baseline="0" dirty="0" err="1" smtClean="0">
                <a:solidFill>
                  <a:schemeClr val="tx1"/>
                </a:solidFill>
                <a:latin typeface="+mn-lt"/>
                <a:ea typeface="+mn-ea"/>
                <a:cs typeface="+mn-cs"/>
              </a:rPr>
              <a:t>BabblingBrook</a:t>
            </a:r>
            <a:r>
              <a:rPr lang="ru-RU" sz="1200" b="0" i="0" u="none" strike="noStrike" kern="1200" baseline="0" dirty="0" smtClean="0">
                <a:solidFill>
                  <a:schemeClr val="tx1"/>
                </a:solidFill>
                <a:latin typeface="+mn-lt"/>
                <a:ea typeface="+mn-ea"/>
                <a:cs typeface="+mn-cs"/>
              </a:rPr>
              <a:t>, который не имеет никакого отношения к нашим охотнику и его жертвам (наследникам класса </a:t>
            </a:r>
            <a:r>
              <a:rPr lang="ru-RU" sz="1200" b="0" i="0" u="none" strike="noStrike" kern="1200" baseline="0" dirty="0" err="1" smtClean="0">
                <a:solidFill>
                  <a:schemeClr val="tx1"/>
                </a:solidFill>
                <a:latin typeface="+mn-lt"/>
                <a:ea typeface="+mn-ea"/>
                <a:cs typeface="+mn-cs"/>
              </a:rPr>
              <a:t>Quote</a:t>
            </a:r>
            <a:r>
              <a:rPr lang="ru-RU" sz="1200" b="0" i="0" u="none" strike="noStrike" kern="1200" baseline="0" dirty="0" smtClean="0">
                <a:solidFill>
                  <a:schemeClr val="tx1"/>
                </a:solidFill>
                <a:latin typeface="+mn-lt"/>
                <a:ea typeface="+mn-ea"/>
                <a:cs typeface="+mn-cs"/>
              </a:rPr>
              <a:t>), созданным ранее:</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3503637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запустим методы </a:t>
            </a:r>
            <a:r>
              <a:rPr lang="ru-RU" sz="1200" b="0" i="0" u="none" strike="noStrike" kern="1200" baseline="0" dirty="0" err="1" smtClean="0">
                <a:solidFill>
                  <a:schemeClr val="tx1"/>
                </a:solidFill>
                <a:latin typeface="+mn-lt"/>
                <a:ea typeface="+mn-ea"/>
                <a:cs typeface="+mn-cs"/>
              </a:rPr>
              <a:t>who</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says</a:t>
            </a:r>
            <a:r>
              <a:rPr lang="ru-RU" sz="1200" b="0" i="0" u="none" strike="noStrike" kern="1200" baseline="0" dirty="0" smtClean="0">
                <a:solidFill>
                  <a:schemeClr val="tx1"/>
                </a:solidFill>
                <a:latin typeface="+mn-lt"/>
                <a:ea typeface="+mn-ea"/>
                <a:cs typeface="+mn-cs"/>
              </a:rPr>
              <a:t>() разных объектов, один из которых (</a:t>
            </a:r>
            <a:r>
              <a:rPr lang="ru-RU" sz="1200" b="0" i="0" u="none" strike="noStrike" kern="1200" baseline="0" dirty="0" err="1" smtClean="0">
                <a:solidFill>
                  <a:schemeClr val="tx1"/>
                </a:solidFill>
                <a:latin typeface="+mn-lt"/>
                <a:ea typeface="+mn-ea"/>
                <a:cs typeface="+mn-cs"/>
              </a:rPr>
              <a:t>brook</a:t>
            </a:r>
            <a:r>
              <a:rPr lang="ru-RU" sz="1200" b="0" i="0" u="none" strike="noStrike" kern="1200" baseline="0" dirty="0" smtClean="0">
                <a:solidFill>
                  <a:schemeClr val="tx1"/>
                </a:solidFill>
                <a:latin typeface="+mn-lt"/>
                <a:ea typeface="+mn-ea"/>
                <a:cs typeface="+mn-cs"/>
              </a:rPr>
              <a:t>) совершенно не связан с остальными</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Такое поведение иногда называется </a:t>
            </a:r>
            <a:r>
              <a:rPr lang="ru-RU" sz="1200" b="0" i="1" u="none" strike="noStrike" kern="1200" baseline="0" dirty="0" smtClean="0">
                <a:solidFill>
                  <a:schemeClr val="tx1"/>
                </a:solidFill>
                <a:latin typeface="+mn-lt"/>
                <a:ea typeface="+mn-ea"/>
                <a:cs typeface="+mn-cs"/>
              </a:rPr>
              <a:t>утиной типизацией </a:t>
            </a:r>
            <a:r>
              <a:rPr lang="ru-RU" sz="1200" b="0" i="0" u="none" strike="noStrike" kern="1200" baseline="0" dirty="0" smtClean="0">
                <a:solidFill>
                  <a:schemeClr val="tx1"/>
                </a:solidFill>
                <a:latin typeface="+mn-lt"/>
                <a:ea typeface="+mn-ea"/>
                <a:cs typeface="+mn-cs"/>
              </a:rPr>
              <a:t>благодаря старой поговорке «Если нечто выглядит как утка, плавает как утка и крякает как утка, то это, вероятно, утка и есть».</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3775483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создании экземпляра класса, как правило, требуется проводить его инициализацию (например, устанавливать начальные значения полей), для чего в Python предназначен специальный метод </a:t>
            </a:r>
            <a:r>
              <a:rPr lang="ru-RU" sz="1000" dirty="0" smtClean="0">
                <a:effectLst/>
              </a:rPr>
              <a:t>__</a:t>
            </a:r>
            <a:r>
              <a:rPr lang="ru-RU" sz="1000" dirty="0" err="1" smtClean="0">
                <a:effectLst/>
              </a:rPr>
              <a:t>init</a:t>
            </a:r>
            <a:r>
              <a:rPr lang="ru-RU" sz="1000" dirty="0" smtClean="0">
                <a:effectLst/>
              </a:rPr>
              <a:t>__</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В ряде языков программирования близкий по смыслу к </a:t>
            </a:r>
            <a:r>
              <a:rPr lang="ru-RU" sz="1000" dirty="0" smtClean="0">
                <a:effectLst/>
              </a:rPr>
              <a:t>__</a:t>
            </a:r>
            <a:r>
              <a:rPr lang="ru-RU" sz="1000" dirty="0" err="1" smtClean="0">
                <a:effectLst/>
              </a:rPr>
              <a:t>init</a:t>
            </a:r>
            <a:r>
              <a:rPr lang="ru-RU" sz="1000" dirty="0" smtClean="0">
                <a:effectLst/>
              </a:rPr>
              <a:t>__</a:t>
            </a:r>
            <a:r>
              <a:rPr lang="ru-RU" sz="1200" b="0" i="0" kern="1200" dirty="0" smtClean="0">
                <a:solidFill>
                  <a:schemeClr val="tx1"/>
                </a:solidFill>
                <a:effectLst/>
                <a:latin typeface="+mn-lt"/>
                <a:ea typeface="+mn-ea"/>
                <a:cs typeface="+mn-cs"/>
              </a:rPr>
              <a:t> метод называется «</a:t>
            </a:r>
            <a:r>
              <a:rPr lang="ru-RU" sz="1200" b="0" i="0" u="none" strike="noStrike" kern="1200" dirty="0" smtClean="0">
                <a:solidFill>
                  <a:schemeClr val="tx1"/>
                </a:solidFill>
                <a:effectLst/>
                <a:latin typeface="+mn-lt"/>
                <a:ea typeface="+mn-ea"/>
                <a:cs typeface="+mn-cs"/>
                <a:hlinkClick r:id="rId3"/>
              </a:rPr>
              <a:t>конструктором</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Constructor</a:t>
            </a:r>
            <a:r>
              <a:rPr lang="ru-RU" sz="1200" b="0" i="0" kern="1200" dirty="0" smtClean="0">
                <a:solidFill>
                  <a:schemeClr val="tx1"/>
                </a:solidFill>
                <a:effectLst/>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344348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b="0" i="0" kern="1200" dirty="0" smtClean="0">
                <a:solidFill>
                  <a:schemeClr val="tx1"/>
                </a:solidFill>
                <a:effectLst/>
                <a:latin typeface="+mn-lt"/>
                <a:ea typeface="+mn-ea"/>
                <a:cs typeface="+mn-cs"/>
              </a:rPr>
              <a:t>Python - полностью объектно-ориентированный язык, где любое значение является </a:t>
            </a:r>
            <a:r>
              <a:rPr lang="ru-RU" sz="1000" b="1" i="0" kern="1200" dirty="0" smtClean="0">
                <a:solidFill>
                  <a:schemeClr val="tx1"/>
                </a:solidFill>
                <a:effectLst/>
                <a:latin typeface="+mn-lt"/>
                <a:ea typeface="+mn-ea"/>
                <a:cs typeface="+mn-cs"/>
              </a:rPr>
              <a:t>объектом</a:t>
            </a:r>
            <a:r>
              <a:rPr lang="ru-RU" sz="1000" b="0" i="0" kern="1200" dirty="0" smtClean="0">
                <a:solidFill>
                  <a:schemeClr val="tx1"/>
                </a:solidFill>
                <a:effectLst/>
                <a:latin typeface="+mn-lt"/>
                <a:ea typeface="+mn-ea"/>
                <a:cs typeface="+mn-cs"/>
              </a:rPr>
              <a:t>, т.е. экземпляром конкретного класса. Например, число 5 или строка "</a:t>
            </a:r>
            <a:r>
              <a:rPr lang="ru-RU" sz="1000" b="0" i="0" kern="1200" dirty="0" err="1" smtClean="0">
                <a:solidFill>
                  <a:schemeClr val="tx1"/>
                </a:solidFill>
                <a:effectLst/>
                <a:latin typeface="+mn-lt"/>
                <a:ea typeface="+mn-ea"/>
                <a:cs typeface="+mn-cs"/>
              </a:rPr>
              <a:t>python</a:t>
            </a:r>
            <a:r>
              <a:rPr lang="ru-RU" sz="1000" b="0" i="0" kern="1200" dirty="0" smtClean="0">
                <a:solidFill>
                  <a:schemeClr val="tx1"/>
                </a:solidFill>
                <a:effectLst/>
                <a:latin typeface="+mn-lt"/>
                <a:ea typeface="+mn-ea"/>
                <a:cs typeface="+mn-cs"/>
              </a:rPr>
              <a:t>" являются объектами, экземплярами классов int и </a:t>
            </a:r>
            <a:r>
              <a:rPr lang="ru-RU" sz="1000" b="0" i="0" kern="1200" dirty="0" err="1" smtClean="0">
                <a:solidFill>
                  <a:schemeClr val="tx1"/>
                </a:solidFill>
                <a:effectLst/>
                <a:latin typeface="+mn-lt"/>
                <a:ea typeface="+mn-ea"/>
                <a:cs typeface="+mn-cs"/>
              </a:rPr>
              <a:t>str</a:t>
            </a:r>
            <a:r>
              <a:rPr lang="ru-RU" sz="1000" b="0" i="0" kern="1200" dirty="0" smtClean="0">
                <a:solidFill>
                  <a:schemeClr val="tx1"/>
                </a:solidFill>
                <a:effectLst/>
                <a:latin typeface="+mn-lt"/>
                <a:ea typeface="+mn-ea"/>
                <a:cs typeface="+mn-cs"/>
              </a:rPr>
              <a:t> соответственно.</a:t>
            </a:r>
          </a:p>
          <a:p>
            <a:r>
              <a:rPr lang="ru-RU" sz="1000" b="0" i="0" kern="1200" dirty="0" smtClean="0">
                <a:solidFill>
                  <a:schemeClr val="tx1"/>
                </a:solidFill>
                <a:effectLst/>
                <a:latin typeface="+mn-lt"/>
                <a:ea typeface="+mn-ea"/>
                <a:cs typeface="+mn-cs"/>
              </a:rPr>
              <a:t>Python позволяет не только использовать имеющиеся классы, но и создавать собственные, которые могут использоваться как любые встроенные типы данных. Поддержка классов в Python реализована на основе синтаксиса и семантики языков программирования </a:t>
            </a:r>
            <a:r>
              <a:rPr lang="ru-RU" sz="1000" b="0" i="0" u="none" strike="noStrike" kern="1200" dirty="0" smtClean="0">
                <a:solidFill>
                  <a:schemeClr val="tx1"/>
                </a:solidFill>
                <a:effectLst/>
                <a:latin typeface="+mn-lt"/>
                <a:ea typeface="+mn-ea"/>
                <a:cs typeface="+mn-cs"/>
                <a:hlinkClick r:id="rId3"/>
              </a:rPr>
              <a:t>C++</a:t>
            </a:r>
            <a:r>
              <a:rPr lang="ru-RU" sz="1000" b="0" i="0" kern="1200" dirty="0" smtClean="0">
                <a:solidFill>
                  <a:schemeClr val="tx1"/>
                </a:solidFill>
                <a:effectLst/>
                <a:latin typeface="+mn-lt"/>
                <a:ea typeface="+mn-ea"/>
                <a:cs typeface="+mn-cs"/>
              </a:rPr>
              <a:t> и </a:t>
            </a:r>
            <a:r>
              <a:rPr lang="ru-RU" sz="1000" b="0" i="0" u="none" strike="noStrike" kern="1200" dirty="0" smtClean="0">
                <a:solidFill>
                  <a:schemeClr val="tx1"/>
                </a:solidFill>
                <a:effectLst/>
                <a:latin typeface="+mn-lt"/>
                <a:ea typeface="+mn-ea"/>
                <a:cs typeface="+mn-cs"/>
                <a:hlinkClick r:id="rId4"/>
              </a:rPr>
              <a:t>Modula-3</a:t>
            </a:r>
            <a:r>
              <a:rPr lang="ru-RU" sz="1000" b="0" i="0" kern="1200" dirty="0" smtClean="0">
                <a:solidFill>
                  <a:schemeClr val="tx1"/>
                </a:solidFill>
                <a:effectLst/>
                <a:latin typeface="+mn-lt"/>
                <a:ea typeface="+mn-ea"/>
                <a:cs typeface="+mn-cs"/>
              </a:rPr>
              <a:t> (один из потомков языка Паскаль).</a:t>
            </a:r>
          </a:p>
          <a:p>
            <a:r>
              <a:rPr lang="ru-RU" sz="1000" b="0" i="0" kern="1200" dirty="0" smtClean="0">
                <a:solidFill>
                  <a:schemeClr val="tx1"/>
                </a:solidFill>
                <a:effectLst/>
                <a:latin typeface="+mn-lt"/>
                <a:ea typeface="+mn-ea"/>
                <a:cs typeface="+mn-cs"/>
              </a:rPr>
              <a:t>Большинство классов содержат в себе (инкапсулируют) не только </a:t>
            </a:r>
            <a:r>
              <a:rPr lang="ru-RU" sz="1000" b="0" i="1" kern="1200" dirty="0" smtClean="0">
                <a:solidFill>
                  <a:schemeClr val="tx1"/>
                </a:solidFill>
                <a:effectLst/>
                <a:latin typeface="+mn-lt"/>
                <a:ea typeface="+mn-ea"/>
                <a:cs typeface="+mn-cs"/>
              </a:rPr>
              <a:t>поля</a:t>
            </a:r>
            <a:r>
              <a:rPr lang="ru-RU" sz="1000" b="0" i="0" kern="1200" dirty="0" smtClean="0">
                <a:solidFill>
                  <a:schemeClr val="tx1"/>
                </a:solidFill>
                <a:effectLst/>
                <a:latin typeface="+mn-lt"/>
                <a:ea typeface="+mn-ea"/>
                <a:cs typeface="+mn-cs"/>
              </a:rPr>
              <a:t> (данные), но и </a:t>
            </a:r>
            <a:r>
              <a:rPr lang="ru-RU" sz="1000" b="0" i="1" kern="1200" dirty="0" smtClean="0">
                <a:solidFill>
                  <a:schemeClr val="tx1"/>
                </a:solidFill>
                <a:effectLst/>
                <a:latin typeface="+mn-lt"/>
                <a:ea typeface="+mn-ea"/>
                <a:cs typeface="+mn-cs"/>
              </a:rPr>
              <a:t>методы</a:t>
            </a:r>
            <a:endParaRPr lang="en-US" sz="1000" b="0" i="0" kern="1200" dirty="0" smtClean="0">
              <a:solidFill>
                <a:schemeClr val="tx1"/>
              </a:solidFill>
              <a:effectLst/>
              <a:latin typeface="+mn-lt"/>
              <a:ea typeface="+mn-ea"/>
              <a:cs typeface="+mn-cs"/>
            </a:endParaRPr>
          </a:p>
          <a:p>
            <a:endParaRPr lang="en-US" sz="1000" b="0" i="0" kern="1200" dirty="0" smtClean="0">
              <a:solidFill>
                <a:schemeClr val="tx1"/>
              </a:solidFill>
              <a:effectLst/>
              <a:latin typeface="+mn-lt"/>
              <a:ea typeface="+mn-ea"/>
              <a:cs typeface="+mn-cs"/>
            </a:endParaRPr>
          </a:p>
          <a:p>
            <a:r>
              <a:rPr lang="ru-RU" sz="1000" b="0" i="0" kern="1200" dirty="0" smtClean="0">
                <a:solidFill>
                  <a:schemeClr val="tx1"/>
                </a:solidFill>
                <a:effectLst/>
                <a:latin typeface="+mn-lt"/>
                <a:ea typeface="+mn-ea"/>
                <a:cs typeface="+mn-cs"/>
              </a:rPr>
              <a:t> Доступ к члену класса можно получить через '.'. Например, класс </a:t>
            </a:r>
            <a:r>
              <a:rPr lang="ru-RU" sz="1000" b="0" i="0" kern="1200" dirty="0" err="1" smtClean="0">
                <a:solidFill>
                  <a:schemeClr val="tx1"/>
                </a:solidFill>
                <a:effectLst/>
                <a:latin typeface="+mn-lt"/>
                <a:ea typeface="+mn-ea"/>
                <a:cs typeface="+mn-cs"/>
              </a:rPr>
              <a:t>str</a:t>
            </a:r>
            <a:r>
              <a:rPr lang="ru-RU" sz="1000" b="0" i="0" kern="1200" dirty="0" smtClean="0">
                <a:solidFill>
                  <a:schemeClr val="tx1"/>
                </a:solidFill>
                <a:effectLst/>
                <a:latin typeface="+mn-lt"/>
                <a:ea typeface="+mn-ea"/>
                <a:cs typeface="+mn-cs"/>
              </a:rPr>
              <a:t> хранит строки символов Юникода в виде данных и поддерживает методы, такие как </a:t>
            </a:r>
            <a:r>
              <a:rPr lang="ru-RU" sz="1000" b="0" i="0" kern="1200" dirty="0" err="1" smtClean="0">
                <a:solidFill>
                  <a:schemeClr val="tx1"/>
                </a:solidFill>
                <a:effectLst/>
                <a:latin typeface="+mn-lt"/>
                <a:ea typeface="+mn-ea"/>
                <a:cs typeface="+mn-cs"/>
              </a:rPr>
              <a:t>str.count</a:t>
            </a:r>
            <a:r>
              <a:rPr lang="ru-RU" sz="1000" b="0" i="0" kern="1200" dirty="0" smtClean="0">
                <a:solidFill>
                  <a:schemeClr val="tx1"/>
                </a:solidFill>
                <a:effectLst/>
                <a:latin typeface="+mn-lt"/>
                <a:ea typeface="+mn-ea"/>
                <a:cs typeface="+mn-cs"/>
              </a:rPr>
              <a:t>().</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3610368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 это особое имя метода, который инициализирует отдельный объект (</a:t>
            </a:r>
            <a:r>
              <a:rPr lang="ru-RU" sz="1200" b="0" i="0" kern="1200" dirty="0" smtClean="0">
                <a:solidFill>
                  <a:schemeClr val="tx1"/>
                </a:solidFill>
                <a:effectLst/>
                <a:latin typeface="+mn-lt"/>
                <a:ea typeface="+mn-ea"/>
                <a:cs typeface="+mn-cs"/>
              </a:rPr>
              <a:t>(например, устанавливает начальные значения полей)</a:t>
            </a:r>
            <a:r>
              <a:rPr lang="ru-RU" sz="1200" b="0" i="0" u="none" strike="noStrike" kern="1200" baseline="0" dirty="0" smtClean="0">
                <a:solidFill>
                  <a:schemeClr val="tx1"/>
                </a:solidFill>
                <a:latin typeface="+mn-lt"/>
                <a:ea typeface="+mn-ea"/>
                <a:cs typeface="+mn-cs"/>
              </a:rPr>
              <a:t>) с помощью определения его класса. Аргумент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указывает на сам объект.</a:t>
            </a:r>
          </a:p>
          <a:p>
            <a:r>
              <a:rPr lang="ru-RU" sz="1200" b="0" i="0" u="none" strike="noStrike" kern="1200" baseline="0" dirty="0" smtClean="0">
                <a:solidFill>
                  <a:schemeClr val="tx1"/>
                </a:solidFill>
                <a:latin typeface="+mn-lt"/>
                <a:ea typeface="+mn-ea"/>
                <a:cs typeface="+mn-cs"/>
              </a:rPr>
              <a:t>Когда вы указываете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в определении класса, его первым параметром должен быть объект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Несмотря на то что в Python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не является зарезервированным словом, оно применяется довольно часто. </a:t>
            </a:r>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a = A(‘</a:t>
            </a:r>
            <a:r>
              <a:rPr lang="en-US" sz="1200" b="0" i="0" u="none" strike="noStrike" kern="1200" baseline="0" dirty="0" err="1" smtClean="0">
                <a:solidFill>
                  <a:schemeClr val="tx1"/>
                </a:solidFill>
                <a:effectLst/>
                <a:latin typeface="+mn-lt"/>
                <a:ea typeface="+mn-ea"/>
                <a:cs typeface="+mn-cs"/>
              </a:rPr>
              <a:t>Vasja</a:t>
            </a:r>
            <a:r>
              <a:rPr lang="en-US" sz="1200" b="0" i="0" u="none" strike="noStrike" kern="1200" baseline="0" dirty="0" smtClean="0">
                <a:solidFill>
                  <a:schemeClr val="tx1"/>
                </a:solidFill>
                <a:effectLst/>
                <a:latin typeface="+mn-lt"/>
                <a:ea typeface="+mn-ea"/>
                <a:cs typeface="+mn-cs"/>
              </a:rPr>
              <a:t>’)</a:t>
            </a:r>
          </a:p>
          <a:p>
            <a:endParaRPr lang="en-US"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Эта строка кода делает следующее:</a:t>
            </a:r>
          </a:p>
          <a:p>
            <a:r>
              <a:rPr lang="ru-RU" sz="1200" b="0" i="0" u="none" strike="noStrike" kern="1200" baseline="0" dirty="0" smtClean="0">
                <a:solidFill>
                  <a:schemeClr val="tx1"/>
                </a:solidFill>
                <a:latin typeface="+mn-lt"/>
                <a:ea typeface="+mn-ea"/>
                <a:cs typeface="+mn-cs"/>
              </a:rPr>
              <a:t>выполняет поиск определения класса </a:t>
            </a:r>
            <a:r>
              <a:rPr lang="en-US" sz="1200" b="0" i="0" u="none" strike="noStrike" kern="1200" baseline="0" dirty="0" smtClean="0">
                <a:solidFill>
                  <a:schemeClr val="tx1"/>
                </a:solidFill>
                <a:latin typeface="+mn-lt"/>
                <a:ea typeface="+mn-ea"/>
                <a:cs typeface="+mn-cs"/>
              </a:rPr>
              <a:t>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a:t>
            </a:r>
            <a:r>
              <a:rPr lang="ru-RU" sz="1200" b="0" i="1" u="none" strike="noStrike" kern="1200" baseline="0" dirty="0" err="1" smtClean="0">
                <a:solidFill>
                  <a:schemeClr val="tx1"/>
                </a:solidFill>
                <a:latin typeface="+mn-lt"/>
                <a:ea typeface="+mn-ea"/>
                <a:cs typeface="+mn-cs"/>
              </a:rPr>
              <a:t>инстанцирует</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(создает) новый объект в памяти;</a:t>
            </a:r>
          </a:p>
          <a:p>
            <a:r>
              <a:rPr lang="ru-RU" sz="1200" b="0" i="0" u="none" strike="noStrike" kern="1200" baseline="0" dirty="0" smtClean="0">
                <a:solidFill>
                  <a:schemeClr val="tx1"/>
                </a:solidFill>
                <a:latin typeface="+mn-lt"/>
                <a:ea typeface="+mn-ea"/>
                <a:cs typeface="+mn-cs"/>
              </a:rPr>
              <a:t>вызывает метод объекта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передавая только что созданный объект под именем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и другой аргумент (</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effectLst/>
                <a:latin typeface="+mn-lt"/>
                <a:ea typeface="+mn-ea"/>
                <a:cs typeface="+mn-cs"/>
              </a:rPr>
              <a:t>Vasja</a:t>
            </a:r>
            <a:r>
              <a:rPr lang="ru-RU" sz="1200" b="0" i="0" u="none" strike="noStrike" kern="1200" baseline="0" dirty="0" smtClean="0">
                <a:solidFill>
                  <a:schemeClr val="tx1"/>
                </a:solidFill>
                <a:latin typeface="+mn-lt"/>
                <a:ea typeface="+mn-ea"/>
                <a:cs typeface="+mn-cs"/>
              </a:rPr>
              <a:t>') в качестве значения параметра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сохраняет в объекте значение переменной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возвращает новый объект;</a:t>
            </a:r>
          </a:p>
          <a:p>
            <a:r>
              <a:rPr lang="ru-RU" sz="1200" b="0" i="0" u="none" strike="noStrike" kern="1200" baseline="0" dirty="0" smtClean="0">
                <a:solidFill>
                  <a:schemeClr val="tx1"/>
                </a:solidFill>
                <a:latin typeface="+mn-lt"/>
                <a:ea typeface="+mn-ea"/>
                <a:cs typeface="+mn-cs"/>
              </a:rPr>
              <a:t>прикрепляет к объекту имя </a:t>
            </a:r>
            <a:r>
              <a:rPr lang="en-US" sz="1200" b="1" i="0" u="none" strike="noStrike" kern="1200" baseline="0" dirty="0" smtClean="0">
                <a:solidFill>
                  <a:schemeClr val="tx1"/>
                </a:solidFill>
                <a:latin typeface="+mn-lt"/>
                <a:ea typeface="+mn-ea"/>
                <a:cs typeface="+mn-cs"/>
              </a:rPr>
              <a:t>a</a:t>
            </a:r>
            <a:r>
              <a:rPr lang="ru-RU"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которое мы передали</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было сохранено как атрибут объекта. </a:t>
            </a:r>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внутри определения класса </a:t>
            </a:r>
            <a:r>
              <a:rPr lang="en-US" sz="1200" b="0" i="0" u="none" strike="noStrike" kern="1200" baseline="0" dirty="0" smtClean="0">
                <a:solidFill>
                  <a:schemeClr val="tx1"/>
                </a:solidFill>
                <a:latin typeface="+mn-lt"/>
                <a:ea typeface="+mn-ea"/>
                <a:cs typeface="+mn-cs"/>
              </a:rPr>
              <a:t>A </a:t>
            </a:r>
            <a:r>
              <a:rPr lang="ru-RU" sz="1200" b="0" i="0" u="none" strike="noStrike" kern="1200" baseline="0" dirty="0" smtClean="0">
                <a:solidFill>
                  <a:schemeClr val="tx1"/>
                </a:solidFill>
                <a:latin typeface="+mn-lt"/>
                <a:ea typeface="+mn-ea"/>
                <a:cs typeface="+mn-cs"/>
              </a:rPr>
              <a:t>вы получаете доступ к атрибуту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с помощью конструкции self.name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Когда вы создаете реальный объект вроде </a:t>
            </a:r>
            <a:r>
              <a:rPr lang="en-US" sz="1200" b="0" i="0" u="none" strike="noStrike" kern="1200" baseline="0" dirty="0" smtClean="0">
                <a:solidFill>
                  <a:schemeClr val="tx1"/>
                </a:solidFill>
                <a:latin typeface="+mn-lt"/>
                <a:ea typeface="+mn-ea"/>
                <a:cs typeface="+mn-cs"/>
              </a:rPr>
              <a:t>a</a:t>
            </a:r>
            <a:r>
              <a:rPr lang="ru-RU" sz="1200" b="0" i="0" u="none" strike="noStrike" kern="1200" baseline="0" dirty="0" smtClean="0">
                <a:solidFill>
                  <a:schemeClr val="tx1"/>
                </a:solidFill>
                <a:latin typeface="+mn-lt"/>
                <a:ea typeface="+mn-ea"/>
                <a:cs typeface="+mn-cs"/>
              </a:rPr>
              <a:t>, то ссылаетесь на этот атрибут как </a:t>
            </a:r>
            <a:r>
              <a:rPr lang="en-US" sz="1200" b="0" i="0" u="none" strike="noStrike" kern="1200" baseline="0" dirty="0" smtClean="0">
                <a:solidFill>
                  <a:schemeClr val="tx1"/>
                </a:solidFill>
                <a:latin typeface="+mn-lt"/>
                <a:ea typeface="+mn-ea"/>
                <a:cs typeface="+mn-cs"/>
              </a:rPr>
              <a:t>a</a:t>
            </a:r>
            <a:r>
              <a:rPr lang="ru-RU" sz="1200" b="0" i="0" u="none" strike="noStrike" kern="1200" baseline="0" dirty="0" smtClean="0">
                <a:solidFill>
                  <a:schemeClr val="tx1"/>
                </a:solidFill>
                <a:latin typeface="+mn-lt"/>
                <a:ea typeface="+mn-ea"/>
                <a:cs typeface="+mn-cs"/>
              </a:rPr>
              <a:t>.</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Не обязательно иметь метод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в описании каждого класса, он используется для того, чтобы различать объекты одного класса.</a:t>
            </a:r>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4286182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Создадим подклассы, которые представляют докторов (</a:t>
            </a:r>
            <a:r>
              <a:rPr lang="ru-RU" sz="1200" b="0" i="0" u="none" strike="noStrike" kern="1200" baseline="0" dirty="0" err="1" smtClean="0">
                <a:solidFill>
                  <a:schemeClr val="tx1"/>
                </a:solidFill>
                <a:latin typeface="+mn-lt"/>
                <a:ea typeface="+mn-ea"/>
                <a:cs typeface="+mn-cs"/>
              </a:rPr>
              <a:t>MDPerson</a:t>
            </a:r>
            <a:r>
              <a:rPr lang="ru-RU" sz="1200" b="0" i="0" u="none" strike="noStrike" kern="1200" baseline="0" dirty="0" smtClean="0">
                <a:solidFill>
                  <a:schemeClr val="tx1"/>
                </a:solidFill>
                <a:latin typeface="+mn-lt"/>
                <a:ea typeface="+mn-ea"/>
                <a:cs typeface="+mn-cs"/>
              </a:rPr>
              <a:t>) и адвокатов (</a:t>
            </a:r>
            <a:r>
              <a:rPr lang="ru-RU" sz="1200" b="0" i="0" u="none" strike="noStrike" kern="1200" baseline="0" dirty="0" err="1" smtClean="0">
                <a:solidFill>
                  <a:schemeClr val="tx1"/>
                </a:solidFill>
                <a:latin typeface="+mn-lt"/>
                <a:ea typeface="+mn-ea"/>
                <a:cs typeface="+mn-cs"/>
              </a:rPr>
              <a:t>JDPerson</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этих случаях метод инициализации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принимает те же аргументы, что и родительский класс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но внутри объекта сохраняет значение переменной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разными способами:</a:t>
            </a:r>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1606791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Метод </a:t>
            </a:r>
            <a:r>
              <a:rPr lang="en-US" sz="1200" b="0" i="0" u="none" strike="noStrike" kern="1200" baseline="0" dirty="0" smtClean="0">
                <a:solidFill>
                  <a:schemeClr val="tx1"/>
                </a:solidFill>
                <a:latin typeface="+mn-lt"/>
                <a:ea typeface="+mn-ea"/>
                <a:cs typeface="+mn-cs"/>
              </a:rPr>
              <a:t>super() </a:t>
            </a:r>
            <a:r>
              <a:rPr lang="ru-RU" sz="1200" b="0" i="0" u="none" strike="noStrike" kern="1200" baseline="0" dirty="0" smtClean="0">
                <a:solidFill>
                  <a:schemeClr val="tx1"/>
                </a:solidFill>
                <a:latin typeface="+mn-lt"/>
                <a:ea typeface="+mn-ea"/>
                <a:cs typeface="+mn-cs"/>
              </a:rPr>
              <a:t>используется, если вам нужно вызвать оригинальный метод родительского класса . Используйте метод </a:t>
            </a:r>
            <a:r>
              <a:rPr lang="ru-RU" sz="1200" b="0" i="0" u="none" strike="noStrike" kern="1200" baseline="0" dirty="0" err="1" smtClean="0">
                <a:solidFill>
                  <a:schemeClr val="tx1"/>
                </a:solidFill>
                <a:latin typeface="+mn-lt"/>
                <a:ea typeface="+mn-ea"/>
                <a:cs typeface="+mn-cs"/>
              </a:rPr>
              <a:t>super</a:t>
            </a:r>
            <a:r>
              <a:rPr lang="ru-RU" sz="1200" b="0" i="0" u="none" strike="noStrike" kern="1200" baseline="0" dirty="0" smtClean="0">
                <a:solidFill>
                  <a:schemeClr val="tx1"/>
                </a:solidFill>
                <a:latin typeface="+mn-lt"/>
                <a:ea typeface="+mn-ea"/>
                <a:cs typeface="+mn-cs"/>
              </a:rPr>
              <a:t>(), когда потомок делает что-то самостоятельно, но ему все еще нужно что-то от предка </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Когда вы определяете метод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для своего класса, вы заменяете метод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родительского класса, который больше не вызывается автоматически. В результате вам нужно вызывать его явно. Происходит следующее.</a:t>
            </a:r>
          </a:p>
          <a:p>
            <a:r>
              <a:rPr lang="ru-RU" sz="1200" b="0" i="0" u="none" strike="noStrike" kern="1200" baseline="0" dirty="0" smtClean="0">
                <a:solidFill>
                  <a:schemeClr val="tx1"/>
                </a:solidFill>
                <a:latin typeface="+mn-lt"/>
                <a:ea typeface="+mn-ea"/>
                <a:cs typeface="+mn-cs"/>
              </a:rPr>
              <a:t>Метод </a:t>
            </a:r>
            <a:r>
              <a:rPr lang="ru-RU" sz="1200" b="0" i="0" u="none" strike="noStrike" kern="1200" baseline="0" dirty="0" err="1" smtClean="0">
                <a:solidFill>
                  <a:schemeClr val="tx1"/>
                </a:solidFill>
                <a:latin typeface="+mn-lt"/>
                <a:ea typeface="+mn-ea"/>
                <a:cs typeface="+mn-cs"/>
              </a:rPr>
              <a:t>super</a:t>
            </a:r>
            <a:r>
              <a:rPr lang="ru-RU" sz="1200" b="0" i="0" u="none" strike="noStrike" kern="1200" baseline="0" dirty="0" smtClean="0">
                <a:solidFill>
                  <a:schemeClr val="tx1"/>
                </a:solidFill>
                <a:latin typeface="+mn-lt"/>
                <a:ea typeface="+mn-ea"/>
                <a:cs typeface="+mn-cs"/>
              </a:rPr>
              <a:t>() получает определение родительского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Метод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вызывает метод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Последний заботится о том, чтобы передать аргумент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суперклассу, поэтому вам нужно лишь передать опциональные аргументы. В нашем случае единственным аргументом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будет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Строка </a:t>
            </a:r>
            <a:r>
              <a:rPr lang="ru-RU" sz="1200" b="0" i="0" u="none" strike="noStrike" kern="1200" baseline="0" dirty="0" err="1" smtClean="0">
                <a:solidFill>
                  <a:schemeClr val="tx1"/>
                </a:solidFill>
                <a:latin typeface="+mn-lt"/>
                <a:ea typeface="+mn-ea"/>
                <a:cs typeface="+mn-cs"/>
              </a:rPr>
              <a:t>self.email</a:t>
            </a:r>
            <a:r>
              <a:rPr lang="ru-RU" sz="1200" b="0" i="0" u="none" strike="noStrike" kern="1200" baseline="0" dirty="0" smtClean="0">
                <a:solidFill>
                  <a:schemeClr val="tx1"/>
                </a:solidFill>
                <a:latin typeface="+mn-lt"/>
                <a:ea typeface="+mn-ea"/>
                <a:cs typeface="+mn-cs"/>
              </a:rPr>
              <a:t> = </a:t>
            </a:r>
            <a:r>
              <a:rPr lang="ru-RU" sz="1200" b="0" i="0" u="none" strike="noStrike" kern="1200" baseline="0" dirty="0" err="1" smtClean="0">
                <a:solidFill>
                  <a:schemeClr val="tx1"/>
                </a:solidFill>
                <a:latin typeface="+mn-lt"/>
                <a:ea typeface="+mn-ea"/>
                <a:cs typeface="+mn-cs"/>
              </a:rPr>
              <a:t>email</a:t>
            </a:r>
            <a:r>
              <a:rPr lang="ru-RU" sz="1200" b="0" i="0" u="none" strike="noStrike" kern="1200" baseline="0" dirty="0" smtClean="0">
                <a:solidFill>
                  <a:schemeClr val="tx1"/>
                </a:solidFill>
                <a:latin typeface="+mn-lt"/>
                <a:ea typeface="+mn-ea"/>
                <a:cs typeface="+mn-cs"/>
              </a:rPr>
              <a:t> — это новый код, который отличает класс </a:t>
            </a:r>
            <a:r>
              <a:rPr lang="ru-RU" sz="1200" b="0" i="0" u="none" strike="noStrike" kern="1200" baseline="0" dirty="0" err="1" smtClean="0">
                <a:solidFill>
                  <a:schemeClr val="tx1"/>
                </a:solidFill>
                <a:latin typeface="+mn-lt"/>
                <a:ea typeface="+mn-ea"/>
                <a:cs typeface="+mn-cs"/>
              </a:rPr>
              <a:t>EmailPerson</a:t>
            </a:r>
            <a:r>
              <a:rPr lang="ru-RU" sz="1200" b="0" i="0" u="none" strike="noStrike" kern="1200" baseline="0" dirty="0" smtClean="0">
                <a:solidFill>
                  <a:schemeClr val="tx1"/>
                </a:solidFill>
                <a:latin typeface="+mn-lt"/>
                <a:ea typeface="+mn-ea"/>
                <a:cs typeface="+mn-cs"/>
              </a:rPr>
              <a:t> от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Мы использовали метод </a:t>
            </a:r>
            <a:r>
              <a:rPr lang="ru-RU" sz="1200" b="0" i="0" u="none" strike="noStrike" kern="1200" baseline="0" dirty="0" err="1" smtClean="0">
                <a:solidFill>
                  <a:schemeClr val="tx1"/>
                </a:solidFill>
                <a:latin typeface="+mn-lt"/>
                <a:ea typeface="+mn-ea"/>
                <a:cs typeface="+mn-cs"/>
              </a:rPr>
              <a:t>super</a:t>
            </a:r>
            <a:r>
              <a:rPr lang="ru-RU" sz="1200" b="0" i="0" u="none" strike="noStrike" kern="1200" baseline="0" dirty="0" smtClean="0">
                <a:solidFill>
                  <a:schemeClr val="tx1"/>
                </a:solidFill>
                <a:latin typeface="+mn-lt"/>
                <a:ea typeface="+mn-ea"/>
                <a:cs typeface="+mn-cs"/>
              </a:rPr>
              <a:t>(), чтобы создать объект, который работает примерно так же, как и объект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Есть и другое преимущество: если определение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в будущем изменится, с помощью метода </a:t>
            </a:r>
            <a:r>
              <a:rPr lang="ru-RU" sz="1200" b="0" i="0" u="none" strike="noStrike" kern="1200" baseline="0" dirty="0" err="1" smtClean="0">
                <a:solidFill>
                  <a:schemeClr val="tx1"/>
                </a:solidFill>
                <a:latin typeface="+mn-lt"/>
                <a:ea typeface="+mn-ea"/>
                <a:cs typeface="+mn-cs"/>
              </a:rPr>
              <a:t>super</a:t>
            </a:r>
            <a:r>
              <a:rPr lang="ru-RU" sz="1200" b="0" i="0" u="none" strike="noStrike" kern="1200" baseline="0" dirty="0" smtClean="0">
                <a:solidFill>
                  <a:schemeClr val="tx1"/>
                </a:solidFill>
                <a:latin typeface="+mn-lt"/>
                <a:ea typeface="+mn-ea"/>
                <a:cs typeface="+mn-cs"/>
              </a:rPr>
              <a:t>() мы сможем гарантировать, что атрибуты и методы, которые класс </a:t>
            </a:r>
            <a:r>
              <a:rPr lang="ru-RU" sz="1200" b="0" i="0" u="none" strike="noStrike" kern="1200" baseline="0" dirty="0" err="1" smtClean="0">
                <a:solidFill>
                  <a:schemeClr val="tx1"/>
                </a:solidFill>
                <a:latin typeface="+mn-lt"/>
                <a:ea typeface="+mn-ea"/>
                <a:cs typeface="+mn-cs"/>
              </a:rPr>
              <a:t>EmailPerson</a:t>
            </a:r>
            <a:r>
              <a:rPr lang="ru-RU" sz="1200" b="0" i="0" u="none" strike="noStrike" kern="1200" baseline="0" dirty="0" smtClean="0">
                <a:solidFill>
                  <a:schemeClr val="tx1"/>
                </a:solidFill>
                <a:latin typeface="+mn-lt"/>
                <a:ea typeface="+mn-ea"/>
                <a:cs typeface="+mn-cs"/>
              </a:rPr>
              <a:t> наследует от класса </a:t>
            </a:r>
            <a:r>
              <a:rPr lang="ru-RU" sz="1200" b="0" i="0" u="none" strike="noStrike" kern="1200" baseline="0" dirty="0" err="1" smtClean="0">
                <a:solidFill>
                  <a:schemeClr val="tx1"/>
                </a:solidFill>
                <a:latin typeface="+mn-lt"/>
                <a:ea typeface="+mn-ea"/>
                <a:cs typeface="+mn-cs"/>
              </a:rPr>
              <a:t>Person</a:t>
            </a:r>
            <a:r>
              <a:rPr lang="ru-RU" sz="1200" b="0" i="0" u="none" strike="noStrike" kern="1200" baseline="0" dirty="0" smtClean="0">
                <a:solidFill>
                  <a:schemeClr val="tx1"/>
                </a:solidFill>
                <a:latin typeface="+mn-lt"/>
                <a:ea typeface="+mn-ea"/>
                <a:cs typeface="+mn-cs"/>
              </a:rPr>
              <a:t>, отреагируют на изменения.</a:t>
            </a:r>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4277998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есть простой класс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и вы хотите написать для него метод </a:t>
            </a:r>
            <a:r>
              <a:rPr lang="ru-RU" sz="1200" b="0" i="0" u="none" strike="noStrike" kern="1200" baseline="0" dirty="0" err="1" smtClean="0">
                <a:solidFill>
                  <a:schemeClr val="tx1"/>
                </a:solidFill>
                <a:latin typeface="+mn-lt"/>
                <a:ea typeface="+mn-ea"/>
                <a:cs typeface="+mn-cs"/>
              </a:rPr>
              <a:t>equals</a:t>
            </a:r>
            <a:r>
              <a:rPr lang="ru-RU" sz="1200" b="0" i="0" u="none" strike="noStrike" kern="1200" baseline="0" dirty="0" smtClean="0">
                <a:solidFill>
                  <a:schemeClr val="tx1"/>
                </a:solidFill>
                <a:latin typeface="+mn-lt"/>
                <a:ea typeface="+mn-ea"/>
                <a:cs typeface="+mn-cs"/>
              </a:rPr>
              <a:t>(), который сравнивает два слова, игнорируя регистр. Так и есть, объект класса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содержащий значение '</a:t>
            </a:r>
            <a:r>
              <a:rPr lang="ru-RU" sz="1200" b="0" i="0" u="none" strike="noStrike" kern="1200" baseline="0" dirty="0" err="1" smtClean="0">
                <a:solidFill>
                  <a:schemeClr val="tx1"/>
                </a:solidFill>
                <a:latin typeface="+mn-lt"/>
                <a:ea typeface="+mn-ea"/>
                <a:cs typeface="+mn-cs"/>
              </a:rPr>
              <a:t>ha</a:t>
            </a:r>
            <a:r>
              <a:rPr lang="ru-RU" sz="1200" b="0" i="0" u="none" strike="noStrike" kern="1200" baseline="0" dirty="0" smtClean="0">
                <a:solidFill>
                  <a:schemeClr val="tx1"/>
                </a:solidFill>
                <a:latin typeface="+mn-lt"/>
                <a:ea typeface="+mn-ea"/>
                <a:cs typeface="+mn-cs"/>
              </a:rPr>
              <a:t>', будет считаться равным другому объекту, который содержит значение 'HA'.</a:t>
            </a:r>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2828772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468974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есть простой класс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и вы хотите написать для него метод </a:t>
            </a:r>
            <a:r>
              <a:rPr lang="ru-RU" sz="1200" b="0" i="0" u="none" strike="noStrike" kern="1200" baseline="0" dirty="0" err="1" smtClean="0">
                <a:solidFill>
                  <a:schemeClr val="tx1"/>
                </a:solidFill>
                <a:latin typeface="+mn-lt"/>
                <a:ea typeface="+mn-ea"/>
                <a:cs typeface="+mn-cs"/>
              </a:rPr>
              <a:t>equals</a:t>
            </a:r>
            <a:r>
              <a:rPr lang="ru-RU" sz="1200" b="0" i="0" u="none" strike="noStrike" kern="1200" baseline="0" dirty="0" smtClean="0">
                <a:solidFill>
                  <a:schemeClr val="tx1"/>
                </a:solidFill>
                <a:latin typeface="+mn-lt"/>
                <a:ea typeface="+mn-ea"/>
                <a:cs typeface="+mn-cs"/>
              </a:rPr>
              <a:t>(), который сравнивает два слова, игнорируя регистр. Так и есть, объект класса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содержащий значение '</a:t>
            </a:r>
            <a:r>
              <a:rPr lang="ru-RU" sz="1200" b="0" i="0" u="none" strike="noStrike" kern="1200" baseline="0" dirty="0" err="1" smtClean="0">
                <a:solidFill>
                  <a:schemeClr val="tx1"/>
                </a:solidFill>
                <a:latin typeface="+mn-lt"/>
                <a:ea typeface="+mn-ea"/>
                <a:cs typeface="+mn-cs"/>
              </a:rPr>
              <a:t>ha</a:t>
            </a:r>
            <a:r>
              <a:rPr lang="ru-RU" sz="1200" b="0" i="0" u="none" strike="noStrike" kern="1200" baseline="0" dirty="0" smtClean="0">
                <a:solidFill>
                  <a:schemeClr val="tx1"/>
                </a:solidFill>
                <a:latin typeface="+mn-lt"/>
                <a:ea typeface="+mn-ea"/>
                <a:cs typeface="+mn-cs"/>
              </a:rPr>
              <a:t>', будет считаться равным другому объекту, который содержит значение 'HA'.</a:t>
            </a:r>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411844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обязательно использовать математические операторы вроде + (магический метод __</a:t>
            </a:r>
            <a:r>
              <a:rPr lang="ru-RU" sz="1200" b="0" i="0" u="none" strike="noStrike" kern="1200" baseline="0" dirty="0" err="1" smtClean="0">
                <a:solidFill>
                  <a:schemeClr val="tx1"/>
                </a:solidFill>
                <a:latin typeface="+mn-lt"/>
                <a:ea typeface="+mn-ea"/>
                <a:cs typeface="+mn-cs"/>
              </a:rPr>
              <a:t>add</a:t>
            </a:r>
            <a:r>
              <a:rPr lang="ru-RU" sz="1200" b="0" i="0" u="none" strike="noStrike" kern="1200" baseline="0" dirty="0" smtClean="0">
                <a:solidFill>
                  <a:schemeClr val="tx1"/>
                </a:solidFill>
                <a:latin typeface="+mn-lt"/>
                <a:ea typeface="+mn-ea"/>
                <a:cs typeface="+mn-cs"/>
              </a:rPr>
              <a:t>__()) и – (магический метод __</a:t>
            </a:r>
            <a:r>
              <a:rPr lang="ru-RU" sz="1200" b="0" i="0" u="none" strike="noStrike" kern="1200" baseline="0" dirty="0" err="1" smtClean="0">
                <a:solidFill>
                  <a:schemeClr val="tx1"/>
                </a:solidFill>
                <a:latin typeface="+mn-lt"/>
                <a:ea typeface="+mn-ea"/>
                <a:cs typeface="+mn-cs"/>
              </a:rPr>
              <a:t>sub</a:t>
            </a:r>
            <a:r>
              <a:rPr lang="ru-RU" sz="1200" b="0" i="0" u="none" strike="noStrike" kern="1200" baseline="0" dirty="0" smtClean="0">
                <a:solidFill>
                  <a:schemeClr val="tx1"/>
                </a:solidFill>
                <a:latin typeface="+mn-lt"/>
                <a:ea typeface="+mn-ea"/>
                <a:cs typeface="+mn-cs"/>
              </a:rPr>
              <a:t>__()) только для работы с числами. Например, строковые объекты используют + для конкатенации и * для </a:t>
            </a:r>
            <a:r>
              <a:rPr lang="ru-RU" sz="1200" b="0" i="0" u="none" strike="noStrike" kern="1200" baseline="0" dirty="0" err="1" smtClean="0">
                <a:solidFill>
                  <a:schemeClr val="tx1"/>
                </a:solidFill>
                <a:latin typeface="+mn-lt"/>
                <a:ea typeface="+mn-ea"/>
                <a:cs typeface="+mn-cs"/>
              </a:rPr>
              <a:t>дуплицирования</a:t>
            </a:r>
            <a:r>
              <a:rPr lang="ru-RU" sz="1200" b="0" i="0" u="none" strike="noStrike" kern="1200" baseline="0" dirty="0" smtClean="0">
                <a:solidFill>
                  <a:schemeClr val="tx1"/>
                </a:solidFill>
                <a:latin typeface="+mn-lt"/>
                <a:ea typeface="+mn-ea"/>
                <a:cs typeface="+mn-cs"/>
              </a:rPr>
              <a:t>. Существует множество других методов, задокументированных онлайн по адресу http://bit.ly/pydocs-smn. </a:t>
            </a:r>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1553375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2121232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1269727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Вы можете обнаружить, что, помимо __</a:t>
            </a:r>
            <a:r>
              <a:rPr lang="ru-RU" sz="1200" b="0" i="0" u="none" strike="noStrike" kern="1200" baseline="0" dirty="0" err="1" smtClean="0">
                <a:solidFill>
                  <a:schemeClr val="tx1"/>
                </a:solidFill>
                <a:latin typeface="+mn-lt"/>
                <a:ea typeface="+mn-ea"/>
                <a:cs typeface="+mn-cs"/>
              </a:rPr>
              <a:t>init</a:t>
            </a:r>
            <a:r>
              <a:rPr lang="ru-RU" sz="1200" b="0" i="0" u="none" strike="noStrike" kern="1200" baseline="0" dirty="0" smtClean="0">
                <a:solidFill>
                  <a:schemeClr val="tx1"/>
                </a:solidFill>
                <a:latin typeface="+mn-lt"/>
                <a:ea typeface="+mn-ea"/>
                <a:cs typeface="+mn-cs"/>
              </a:rPr>
              <a:t>__(), часто пользуетесь методом __</a:t>
            </a:r>
            <a:r>
              <a:rPr lang="ru-RU" sz="1200" b="0" i="0" u="none" strike="noStrike" kern="1200" baseline="0" dirty="0" err="1" smtClean="0">
                <a:solidFill>
                  <a:schemeClr val="tx1"/>
                </a:solidFill>
                <a:latin typeface="+mn-lt"/>
                <a:ea typeface="+mn-ea"/>
                <a:cs typeface="+mn-cs"/>
              </a:rPr>
              <a:t>str</a:t>
            </a:r>
            <a:r>
              <a:rPr lang="ru-RU" sz="1200" b="0" i="0" u="none" strike="noStrike" kern="1200" baseline="0" dirty="0" smtClean="0">
                <a:solidFill>
                  <a:schemeClr val="tx1"/>
                </a:solidFill>
                <a:latin typeface="+mn-lt"/>
                <a:ea typeface="+mn-ea"/>
                <a:cs typeface="+mn-cs"/>
              </a:rPr>
              <a:t>__(). Он нужен для того, чтобы выводить данные на экран. Этот метод используется методами </a:t>
            </a:r>
            <a:r>
              <a:rPr lang="ru-RU" sz="1200" b="0" i="0" u="none" strike="noStrike" kern="1200" baseline="0" dirty="0" err="1" smtClean="0">
                <a:solidFill>
                  <a:schemeClr val="tx1"/>
                </a:solidFill>
                <a:latin typeface="+mn-lt"/>
                <a:ea typeface="+mn-ea"/>
                <a:cs typeface="+mn-cs"/>
              </a:rPr>
              <a:t>print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str</a:t>
            </a:r>
            <a:r>
              <a:rPr lang="ru-RU" sz="1200" b="0" i="0" u="none" strike="noStrike" kern="1200" baseline="0" dirty="0" smtClean="0">
                <a:solidFill>
                  <a:schemeClr val="tx1"/>
                </a:solidFill>
                <a:latin typeface="+mn-lt"/>
                <a:ea typeface="+mn-ea"/>
                <a:cs typeface="+mn-cs"/>
              </a:rPr>
              <a:t>() и строками форматирования. </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Интерактивный интерпретатор применяет функцию __</a:t>
            </a:r>
            <a:r>
              <a:rPr lang="ru-RU" sz="1200" b="0" i="0" u="none" strike="noStrike" kern="1200" baseline="0" dirty="0" err="1" smtClean="0">
                <a:solidFill>
                  <a:schemeClr val="tx1"/>
                </a:solidFill>
                <a:latin typeface="+mn-lt"/>
                <a:ea typeface="+mn-ea"/>
                <a:cs typeface="+mn-cs"/>
              </a:rPr>
              <a:t>repr</a:t>
            </a:r>
            <a:r>
              <a:rPr lang="ru-RU" sz="1200" b="0" i="0" u="none" strike="noStrike" kern="1200" baseline="0" dirty="0" smtClean="0">
                <a:solidFill>
                  <a:schemeClr val="tx1"/>
                </a:solidFill>
                <a:latin typeface="+mn-lt"/>
                <a:ea typeface="+mn-ea"/>
                <a:cs typeface="+mn-cs"/>
              </a:rPr>
              <a:t>__() для того, чтобы выводить на экран переменные. </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Если вы не определите хотя бы один из этих методов, то увидите на экране ваш объект, преобразованный в строку по умолчанию:</a:t>
            </a:r>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362516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Набор полей и методов определяет интерфейс класса - способ взаимодействия с классом произвольного кода программы.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имен классов используйте регистр </a:t>
            </a:r>
            <a:r>
              <a:rPr lang="ru-RU" sz="1200" b="0" i="0" u="none" strike="noStrike" kern="1200" dirty="0" err="1" smtClean="0">
                <a:solidFill>
                  <a:schemeClr val="tx1"/>
                </a:solidFill>
                <a:effectLst/>
                <a:latin typeface="+mn-lt"/>
                <a:ea typeface="+mn-ea"/>
                <a:cs typeface="+mn-cs"/>
                <a:hlinkClick r:id="rId3"/>
              </a:rPr>
              <a:t>ВерблюжийРегистр</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CamelCase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MyPoint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UserBankAccount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используйте строки документации.</a:t>
            </a:r>
          </a:p>
          <a:p>
            <a:endParaRPr lang="en-US" sz="1000" b="0" i="0" kern="1200" dirty="0" smtClean="0">
              <a:solidFill>
                <a:schemeClr val="tx1"/>
              </a:solidFill>
              <a:effectLst/>
              <a:latin typeface="+mn-lt"/>
              <a:ea typeface="+mn-ea"/>
              <a:cs typeface="+mn-cs"/>
            </a:endParaRPr>
          </a:p>
          <a:p>
            <a:r>
              <a:rPr lang="ru-RU" sz="1000" b="1" dirty="0" smtClean="0"/>
              <a:t>Поле</a:t>
            </a:r>
            <a:r>
              <a:rPr lang="ru-RU" sz="1000" dirty="0" smtClean="0"/>
              <a:t> (</a:t>
            </a:r>
            <a:r>
              <a:rPr lang="ru-RU" sz="1000" i="1" dirty="0" smtClean="0"/>
              <a:t>англ.</a:t>
            </a:r>
            <a:r>
              <a:rPr lang="ru-RU" sz="1000" dirty="0" smtClean="0"/>
              <a:t> </a:t>
            </a:r>
            <a:r>
              <a:rPr lang="ru-RU" sz="1000" dirty="0" err="1" smtClean="0"/>
              <a:t>Data</a:t>
            </a:r>
            <a:r>
              <a:rPr lang="ru-RU" sz="1000" dirty="0" smtClean="0"/>
              <a:t> </a:t>
            </a:r>
            <a:r>
              <a:rPr lang="ru-RU" sz="1000" dirty="0" err="1" smtClean="0"/>
              <a:t>Member</a:t>
            </a:r>
            <a:r>
              <a:rPr lang="ru-RU" sz="1000" dirty="0" smtClean="0"/>
              <a:t> / </a:t>
            </a:r>
            <a:r>
              <a:rPr lang="ru-RU" sz="1000" dirty="0" err="1" smtClean="0"/>
              <a:t>Variable</a:t>
            </a:r>
            <a:r>
              <a:rPr lang="ru-RU" sz="1000" dirty="0" smtClean="0"/>
              <a:t> / </a:t>
            </a:r>
            <a:r>
              <a:rPr lang="ru-RU" sz="1000" dirty="0" err="1" smtClean="0"/>
              <a:t>Field</a:t>
            </a:r>
            <a:r>
              <a:rPr lang="ru-RU" sz="1000" dirty="0" smtClean="0"/>
              <a:t>): переменная, привязанная к классу;</a:t>
            </a:r>
          </a:p>
          <a:p>
            <a:r>
              <a:rPr lang="ru-RU" sz="1000" b="1" dirty="0" smtClean="0"/>
              <a:t>Метод</a:t>
            </a:r>
            <a:r>
              <a:rPr lang="ru-RU" sz="1000" dirty="0" smtClean="0"/>
              <a:t> (</a:t>
            </a:r>
            <a:r>
              <a:rPr lang="ru-RU" sz="1000" i="1" dirty="0" smtClean="0"/>
              <a:t>англ.</a:t>
            </a:r>
            <a:r>
              <a:rPr lang="ru-RU" sz="1000" dirty="0" smtClean="0"/>
              <a:t> </a:t>
            </a:r>
            <a:r>
              <a:rPr lang="ru-RU" sz="1000" dirty="0" err="1" smtClean="0"/>
              <a:t>Method</a:t>
            </a:r>
            <a:r>
              <a:rPr lang="ru-RU" sz="1000" dirty="0" smtClean="0"/>
              <a:t>): действие (функция), которую можно проводить над классом.</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1228557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Добавим в класс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методы __</a:t>
            </a:r>
            <a:r>
              <a:rPr lang="ru-RU" sz="1200" b="0" i="0" u="none" strike="noStrike" kern="1200" baseline="0" dirty="0" err="1" smtClean="0">
                <a:solidFill>
                  <a:schemeClr val="tx1"/>
                </a:solidFill>
                <a:latin typeface="+mn-lt"/>
                <a:ea typeface="+mn-ea"/>
                <a:cs typeface="+mn-cs"/>
              </a:rPr>
              <a:t>str</a:t>
            </a:r>
            <a:r>
              <a:rPr lang="ru-RU" sz="1200" b="0" i="0" u="none" strike="noStrike" kern="1200" baseline="0" dirty="0" smtClean="0">
                <a:solidFill>
                  <a:schemeClr val="tx1"/>
                </a:solidFill>
                <a:latin typeface="+mn-lt"/>
                <a:ea typeface="+mn-ea"/>
                <a:cs typeface="+mn-cs"/>
              </a:rPr>
              <a:t>__() и __</a:t>
            </a:r>
            <a:r>
              <a:rPr lang="ru-RU" sz="1200" b="0" i="0" u="none" strike="noStrike" kern="1200" baseline="0" dirty="0" err="1" smtClean="0">
                <a:solidFill>
                  <a:schemeClr val="tx1"/>
                </a:solidFill>
                <a:latin typeface="+mn-lt"/>
                <a:ea typeface="+mn-ea"/>
                <a:cs typeface="+mn-cs"/>
              </a:rPr>
              <a:t>repr</a:t>
            </a:r>
            <a:r>
              <a:rPr lang="ru-RU" sz="1200" b="0" i="0" u="none" strike="noStrike" kern="1200" baseline="0" dirty="0" smtClean="0">
                <a:solidFill>
                  <a:schemeClr val="tx1"/>
                </a:solidFill>
                <a:latin typeface="+mn-lt"/>
                <a:ea typeface="+mn-ea"/>
                <a:cs typeface="+mn-cs"/>
              </a:rPr>
              <a:t>__(), чтобы он лучше смотрелся</a:t>
            </a:r>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3754499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u="none" strike="noStrike" kern="1200" baseline="0" dirty="0" smtClean="0">
                <a:solidFill>
                  <a:schemeClr val="tx1"/>
                </a:solidFill>
                <a:latin typeface="+mn-lt"/>
                <a:ea typeface="+mn-ea"/>
                <a:cs typeface="+mn-cs"/>
              </a:rPr>
              <a:t>композиция </a:t>
            </a:r>
            <a:r>
              <a:rPr lang="ru-RU" sz="1200" b="0" i="0" u="none" strike="noStrike" kern="1200" baseline="0" dirty="0" smtClean="0">
                <a:solidFill>
                  <a:schemeClr val="tx1"/>
                </a:solidFill>
                <a:latin typeface="+mn-lt"/>
                <a:ea typeface="+mn-ea"/>
                <a:cs typeface="+mn-cs"/>
              </a:rPr>
              <a:t>или </a:t>
            </a:r>
            <a:r>
              <a:rPr lang="ru-RU" sz="1200" b="0" i="1" u="none" strike="noStrike" kern="1200" baseline="0" dirty="0" smtClean="0">
                <a:solidFill>
                  <a:schemeClr val="tx1"/>
                </a:solidFill>
                <a:latin typeface="+mn-lt"/>
                <a:ea typeface="+mn-ea"/>
                <a:cs typeface="+mn-cs"/>
              </a:rPr>
              <a:t>агрегирование </a:t>
            </a:r>
            <a:r>
              <a:rPr lang="ru-RU" sz="1200" b="0" i="0" u="none" strike="noStrike" kern="1200" baseline="0" dirty="0" smtClean="0">
                <a:solidFill>
                  <a:schemeClr val="tx1"/>
                </a:solidFill>
                <a:latin typeface="+mn-lt"/>
                <a:ea typeface="+mn-ea"/>
                <a:cs typeface="+mn-cs"/>
              </a:rPr>
              <a:t>(когда </a:t>
            </a:r>
            <a:r>
              <a:rPr lang="ru-RU" sz="1200" b="0" i="1" u="none" strike="noStrike" kern="1200" baseline="0" dirty="0" smtClean="0">
                <a:solidFill>
                  <a:schemeClr val="tx1"/>
                </a:solidFill>
                <a:latin typeface="+mn-lt"/>
                <a:ea typeface="+mn-ea"/>
                <a:cs typeface="+mn-cs"/>
              </a:rPr>
              <a:t>x </a:t>
            </a:r>
            <a:r>
              <a:rPr lang="ru-RU" sz="1200" b="0" i="0" u="none" strike="noStrike" kern="1200" baseline="0" dirty="0" smtClean="0">
                <a:solidFill>
                  <a:schemeClr val="tx1"/>
                </a:solidFill>
                <a:latin typeface="+mn-lt"/>
                <a:ea typeface="+mn-ea"/>
                <a:cs typeface="+mn-cs"/>
              </a:rPr>
              <a:t>имеет </a:t>
            </a:r>
            <a:r>
              <a:rPr lang="ru-RU" sz="1200" b="0" i="1" u="none" strike="noStrike" kern="1200" baseline="0" dirty="0" smtClean="0">
                <a:solidFill>
                  <a:schemeClr val="tx1"/>
                </a:solidFill>
                <a:latin typeface="+mn-lt"/>
                <a:ea typeface="+mn-ea"/>
                <a:cs typeface="+mn-cs"/>
              </a:rPr>
              <a:t>y</a:t>
            </a:r>
            <a:r>
              <a:rPr lang="ru-RU" sz="1200" b="0" i="0" u="none" strike="noStrike" kern="1200" baseline="0" dirty="0" smtClean="0">
                <a:solidFill>
                  <a:schemeClr val="tx1"/>
                </a:solidFill>
                <a:latin typeface="+mn-lt"/>
                <a:ea typeface="+mn-ea"/>
                <a:cs typeface="+mn-cs"/>
              </a:rPr>
              <a:t>)  . Утка является птицей, но имеет хвост. Хвост не похож на утку, он является частью утки. В следующем примере создадим объекты </a:t>
            </a:r>
            <a:r>
              <a:rPr lang="ru-RU" sz="1200" b="0" i="0" u="none" strike="noStrike" kern="1200" baseline="0" dirty="0" err="1" smtClean="0">
                <a:solidFill>
                  <a:schemeClr val="tx1"/>
                </a:solidFill>
                <a:latin typeface="+mn-lt"/>
                <a:ea typeface="+mn-ea"/>
                <a:cs typeface="+mn-cs"/>
              </a:rPr>
              <a:t>bill</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tail</a:t>
            </a:r>
            <a:r>
              <a:rPr lang="ru-RU" sz="1200" b="0" i="0" u="none" strike="noStrike" kern="1200" baseline="0" dirty="0" smtClean="0">
                <a:solidFill>
                  <a:schemeClr val="tx1"/>
                </a:solidFill>
                <a:latin typeface="+mn-lt"/>
                <a:ea typeface="+mn-ea"/>
                <a:cs typeface="+mn-cs"/>
              </a:rPr>
              <a:t> и предоставим их новому объекту </a:t>
            </a:r>
            <a:r>
              <a:rPr lang="ru-RU" sz="1200" b="0" i="0" u="none" strike="noStrike" kern="1200" baseline="0" dirty="0" err="1" smtClean="0">
                <a:solidFill>
                  <a:schemeClr val="tx1"/>
                </a:solidFill>
                <a:latin typeface="+mn-lt"/>
                <a:ea typeface="+mn-ea"/>
                <a:cs typeface="+mn-cs"/>
              </a:rPr>
              <a:t>duck</a:t>
            </a:r>
            <a:r>
              <a:rPr lang="ru-RU" sz="1200" b="0" i="0" u="none" strike="noStrike" kern="1200" baseline="0" dirty="0" smtClean="0">
                <a:solidFill>
                  <a:schemeClr val="tx1"/>
                </a:solidFill>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3887117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u="none" strike="noStrike" kern="1200" baseline="0" dirty="0" smtClean="0">
                <a:solidFill>
                  <a:schemeClr val="tx1"/>
                </a:solidFill>
                <a:latin typeface="+mn-lt"/>
                <a:ea typeface="+mn-ea"/>
                <a:cs typeface="+mn-cs"/>
              </a:rPr>
              <a:t>композиция </a:t>
            </a:r>
            <a:r>
              <a:rPr lang="ru-RU" sz="1200" b="0" i="0" u="none" strike="noStrike" kern="1200" baseline="0" dirty="0" smtClean="0">
                <a:solidFill>
                  <a:schemeClr val="tx1"/>
                </a:solidFill>
                <a:latin typeface="+mn-lt"/>
                <a:ea typeface="+mn-ea"/>
                <a:cs typeface="+mn-cs"/>
              </a:rPr>
              <a:t>или </a:t>
            </a:r>
            <a:r>
              <a:rPr lang="ru-RU" sz="1200" b="0" i="1" u="none" strike="noStrike" kern="1200" baseline="0" dirty="0" smtClean="0">
                <a:solidFill>
                  <a:schemeClr val="tx1"/>
                </a:solidFill>
                <a:latin typeface="+mn-lt"/>
                <a:ea typeface="+mn-ea"/>
                <a:cs typeface="+mn-cs"/>
              </a:rPr>
              <a:t>агрегирование </a:t>
            </a:r>
            <a:r>
              <a:rPr lang="ru-RU" sz="1200" b="0" i="0" u="none" strike="noStrike" kern="1200" baseline="0" dirty="0" smtClean="0">
                <a:solidFill>
                  <a:schemeClr val="tx1"/>
                </a:solidFill>
                <a:latin typeface="+mn-lt"/>
                <a:ea typeface="+mn-ea"/>
                <a:cs typeface="+mn-cs"/>
              </a:rPr>
              <a:t>(когда </a:t>
            </a:r>
            <a:r>
              <a:rPr lang="ru-RU" sz="1200" b="0" i="1" u="none" strike="noStrike" kern="1200" baseline="0" dirty="0" smtClean="0">
                <a:solidFill>
                  <a:schemeClr val="tx1"/>
                </a:solidFill>
                <a:latin typeface="+mn-lt"/>
                <a:ea typeface="+mn-ea"/>
                <a:cs typeface="+mn-cs"/>
              </a:rPr>
              <a:t>x </a:t>
            </a:r>
            <a:r>
              <a:rPr lang="ru-RU" sz="1200" b="0" i="0" u="none" strike="noStrike" kern="1200" baseline="0" dirty="0" smtClean="0">
                <a:solidFill>
                  <a:schemeClr val="tx1"/>
                </a:solidFill>
                <a:latin typeface="+mn-lt"/>
                <a:ea typeface="+mn-ea"/>
                <a:cs typeface="+mn-cs"/>
              </a:rPr>
              <a:t>имеет </a:t>
            </a:r>
            <a:r>
              <a:rPr lang="ru-RU" sz="1200" b="0" i="1" u="none" strike="noStrike" kern="1200" baseline="0" dirty="0" smtClean="0">
                <a:solidFill>
                  <a:schemeClr val="tx1"/>
                </a:solidFill>
                <a:latin typeface="+mn-lt"/>
                <a:ea typeface="+mn-ea"/>
                <a:cs typeface="+mn-cs"/>
              </a:rPr>
              <a:t>y</a:t>
            </a:r>
            <a:r>
              <a:rPr lang="ru-RU" sz="1200" b="0" i="0" u="none" strike="noStrike" kern="1200" baseline="0" dirty="0" smtClean="0">
                <a:solidFill>
                  <a:schemeClr val="tx1"/>
                </a:solidFill>
                <a:latin typeface="+mn-lt"/>
                <a:ea typeface="+mn-ea"/>
                <a:cs typeface="+mn-cs"/>
              </a:rPr>
              <a:t>)  . Утка является птицей, но имеет хвост. Хвост не похож на утку, он является частью утки. В следующем примере создадим объекты </a:t>
            </a:r>
            <a:r>
              <a:rPr lang="ru-RU" sz="1200" b="0" i="0" u="none" strike="noStrike" kern="1200" baseline="0" dirty="0" err="1" smtClean="0">
                <a:solidFill>
                  <a:schemeClr val="tx1"/>
                </a:solidFill>
                <a:latin typeface="+mn-lt"/>
                <a:ea typeface="+mn-ea"/>
                <a:cs typeface="+mn-cs"/>
              </a:rPr>
              <a:t>bill</a:t>
            </a:r>
            <a:r>
              <a:rPr lang="ru-RU" sz="1200" b="0" i="0" u="none" strike="noStrike" kern="1200" baseline="0" dirty="0" smtClean="0">
                <a:solidFill>
                  <a:schemeClr val="tx1"/>
                </a:solidFill>
                <a:latin typeface="+mn-lt"/>
                <a:ea typeface="+mn-ea"/>
                <a:cs typeface="+mn-cs"/>
              </a:rPr>
              <a:t> и </a:t>
            </a:r>
            <a:r>
              <a:rPr lang="ru-RU" sz="1200" b="0" i="0" u="none" strike="noStrike" kern="1200" baseline="0" dirty="0" err="1" smtClean="0">
                <a:solidFill>
                  <a:schemeClr val="tx1"/>
                </a:solidFill>
                <a:latin typeface="+mn-lt"/>
                <a:ea typeface="+mn-ea"/>
                <a:cs typeface="+mn-cs"/>
              </a:rPr>
              <a:t>tail</a:t>
            </a:r>
            <a:r>
              <a:rPr lang="ru-RU" sz="1200" b="0" i="0" u="none" strike="noStrike" kern="1200" baseline="0" dirty="0" smtClean="0">
                <a:solidFill>
                  <a:schemeClr val="tx1"/>
                </a:solidFill>
                <a:latin typeface="+mn-lt"/>
                <a:ea typeface="+mn-ea"/>
                <a:cs typeface="+mn-cs"/>
              </a:rPr>
              <a:t> и предоставим их новому объекту </a:t>
            </a:r>
            <a:r>
              <a:rPr lang="ru-RU" sz="1200" b="0" i="0" u="none" strike="noStrike" kern="1200" baseline="0" dirty="0" err="1" smtClean="0">
                <a:solidFill>
                  <a:schemeClr val="tx1"/>
                </a:solidFill>
                <a:latin typeface="+mn-lt"/>
                <a:ea typeface="+mn-ea"/>
                <a:cs typeface="+mn-cs"/>
              </a:rPr>
              <a:t>duck</a:t>
            </a:r>
            <a:r>
              <a:rPr lang="ru-RU" sz="1200" b="0" i="0" u="none" strike="noStrike" kern="1200" baseline="0" dirty="0" smtClean="0">
                <a:solidFill>
                  <a:schemeClr val="tx1"/>
                </a:solidFill>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1288966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В Python геттеры и сеттеры не нужны, поскольку все атрибуты и методы являются открытыми, а от вас ожидается примерное поведение. Если прямой доступ к атрибутам заставляет вас нервничать, вы, конечно, можете написать геттеры и сеттеры  более характерным для Python способом — используйте </a:t>
            </a:r>
            <a:r>
              <a:rPr lang="ru-RU" sz="1200" b="0" i="1" u="none" strike="noStrike" kern="1200" baseline="0" dirty="0" smtClean="0">
                <a:solidFill>
                  <a:schemeClr val="tx1"/>
                </a:solidFill>
                <a:latin typeface="+mn-lt"/>
                <a:ea typeface="+mn-ea"/>
                <a:cs typeface="+mn-cs"/>
              </a:rPr>
              <a:t>свойства</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В этом примере мы определим класс </a:t>
            </a:r>
            <a:r>
              <a:rPr lang="ru-RU" sz="1200" b="0" i="0" u="none" strike="noStrike" kern="1200" baseline="0" dirty="0" err="1" smtClean="0">
                <a:solidFill>
                  <a:schemeClr val="tx1"/>
                </a:solidFill>
                <a:latin typeface="+mn-lt"/>
                <a:ea typeface="+mn-ea"/>
                <a:cs typeface="+mn-cs"/>
              </a:rPr>
              <a:t>Duck</a:t>
            </a:r>
            <a:r>
              <a:rPr lang="ru-RU" sz="1200" b="0" i="0" u="none" strike="noStrike" kern="1200" baseline="0" dirty="0" smtClean="0">
                <a:solidFill>
                  <a:schemeClr val="tx1"/>
                </a:solidFill>
                <a:latin typeface="+mn-lt"/>
                <a:ea typeface="+mn-ea"/>
                <a:cs typeface="+mn-cs"/>
              </a:rPr>
              <a:t>, имеющий один атрибут </a:t>
            </a:r>
            <a:r>
              <a:rPr lang="ru-RU" sz="1200" b="0" i="0" u="none" strike="noStrike" kern="1200" baseline="0" dirty="0" err="1" smtClean="0">
                <a:solidFill>
                  <a:schemeClr val="tx1"/>
                </a:solidFill>
                <a:latin typeface="+mn-lt"/>
                <a:ea typeface="+mn-ea"/>
                <a:cs typeface="+mn-cs"/>
              </a:rPr>
              <a:t>hidden_name</a:t>
            </a:r>
            <a:r>
              <a:rPr lang="ru-RU" sz="1200" b="0" i="0" u="none" strike="noStrike" kern="1200" baseline="0" dirty="0" smtClean="0">
                <a:solidFill>
                  <a:schemeClr val="tx1"/>
                </a:solidFill>
                <a:latin typeface="+mn-lt"/>
                <a:ea typeface="+mn-ea"/>
                <a:cs typeface="+mn-cs"/>
              </a:rPr>
              <a:t>.  </a:t>
            </a:r>
          </a:p>
          <a:p>
            <a:r>
              <a:rPr lang="ru-RU" sz="1200" b="0" i="0" u="none" strike="noStrike" kern="1200" baseline="0" dirty="0" smtClean="0">
                <a:solidFill>
                  <a:schemeClr val="tx1"/>
                </a:solidFill>
                <a:latin typeface="+mn-lt"/>
                <a:ea typeface="+mn-ea"/>
                <a:cs typeface="+mn-cs"/>
              </a:rPr>
              <a:t>Мы не хотим, чтобы люди обращались к атрибуту напрямую, поэтому определим два метода: геттер (</a:t>
            </a:r>
            <a:r>
              <a:rPr lang="ru-RU" sz="1200" b="0" i="0" u="none" strike="noStrike" kern="1200" baseline="0" dirty="0" err="1" smtClean="0">
                <a:solidFill>
                  <a:schemeClr val="tx1"/>
                </a:solidFill>
                <a:latin typeface="+mn-lt"/>
                <a:ea typeface="+mn-ea"/>
                <a:cs typeface="+mn-cs"/>
              </a:rPr>
              <a:t>get_name</a:t>
            </a:r>
            <a:r>
              <a:rPr lang="ru-RU" sz="1200" b="0" i="0" u="none" strike="noStrike" kern="1200" baseline="0" dirty="0" smtClean="0">
                <a:solidFill>
                  <a:schemeClr val="tx1"/>
                </a:solidFill>
                <a:latin typeface="+mn-lt"/>
                <a:ea typeface="+mn-ea"/>
                <a:cs typeface="+mn-cs"/>
              </a:rPr>
              <a:t>()) и сеттер (</a:t>
            </a:r>
            <a:r>
              <a:rPr lang="ru-RU" sz="1200" b="0" i="0" u="none" strike="noStrike" kern="1200" baseline="0" dirty="0" err="1" smtClean="0">
                <a:solidFill>
                  <a:schemeClr val="tx1"/>
                </a:solidFill>
                <a:latin typeface="+mn-lt"/>
                <a:ea typeface="+mn-ea"/>
                <a:cs typeface="+mn-cs"/>
              </a:rPr>
              <a:t>set_name</a:t>
            </a:r>
            <a:r>
              <a:rPr lang="ru-RU" sz="1200" b="0" i="0" u="none" strike="noStrike" kern="1200" baseline="0" dirty="0" smtClean="0">
                <a:solidFill>
                  <a:schemeClr val="tx1"/>
                </a:solidFill>
                <a:latin typeface="+mn-lt"/>
                <a:ea typeface="+mn-ea"/>
                <a:cs typeface="+mn-cs"/>
              </a:rPr>
              <a:t>()).  Добавлено выражение </a:t>
            </a:r>
            <a:r>
              <a:rPr lang="ru-RU" sz="1200" b="0" i="0" u="none" strike="noStrike" kern="1200" baseline="0" dirty="0" err="1" smtClean="0">
                <a:solidFill>
                  <a:schemeClr val="tx1"/>
                </a:solidFill>
                <a:latin typeface="+mn-lt"/>
                <a:ea typeface="+mn-ea"/>
                <a:cs typeface="+mn-cs"/>
              </a:rPr>
              <a:t>print</a:t>
            </a:r>
            <a:r>
              <a:rPr lang="ru-RU" sz="1200" b="0" i="0" u="none" strike="noStrike" kern="1200" baseline="0" dirty="0" smtClean="0">
                <a:solidFill>
                  <a:schemeClr val="tx1"/>
                </a:solidFill>
                <a:latin typeface="+mn-lt"/>
                <a:ea typeface="+mn-ea"/>
                <a:cs typeface="+mn-cs"/>
              </a:rPr>
              <a:t>() в каждый из них, чтобы показать момент его вызова. Наконец, мы определим эти методы как свойства атрибута </a:t>
            </a:r>
            <a:r>
              <a:rPr lang="ru-RU" sz="1200" b="0" i="0" u="none" strike="noStrike" kern="1200" baseline="0" dirty="0" err="1" smtClean="0">
                <a:solidFill>
                  <a:schemeClr val="tx1"/>
                </a:solidFill>
                <a:latin typeface="+mn-lt"/>
                <a:ea typeface="+mn-ea"/>
                <a:cs typeface="+mn-cs"/>
              </a:rPr>
              <a:t>name</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Новые методы действуют как обычные геттеры и сеттеры до последней строки, где они указываются как свойства атрибута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Первый аргумент функции </a:t>
            </a:r>
            <a:r>
              <a:rPr lang="ru-RU" sz="1200" b="0" i="0" u="none" strike="noStrike" kern="1200" baseline="0" dirty="0" err="1" smtClean="0">
                <a:solidFill>
                  <a:schemeClr val="tx1"/>
                </a:solidFill>
                <a:latin typeface="+mn-lt"/>
                <a:ea typeface="+mn-ea"/>
                <a:cs typeface="+mn-cs"/>
              </a:rPr>
              <a:t>property</a:t>
            </a:r>
            <a:r>
              <a:rPr lang="ru-RU" sz="1200" b="0" i="0" u="none" strike="noStrike" kern="1200" baseline="0" dirty="0" smtClean="0">
                <a:solidFill>
                  <a:schemeClr val="tx1"/>
                </a:solidFill>
                <a:latin typeface="+mn-lt"/>
                <a:ea typeface="+mn-ea"/>
                <a:cs typeface="+mn-cs"/>
              </a:rPr>
              <a:t>() — это геттер, а второй — это сеттер. </a:t>
            </a:r>
            <a:endParaRPr lang="en-US" sz="1200" b="0" i="0" u="none" strike="noStrike" kern="1200" baseline="0" dirty="0" smtClean="0">
              <a:solidFill>
                <a:schemeClr val="tx1"/>
              </a:solidFill>
              <a:latin typeface="+mn-lt"/>
              <a:ea typeface="+mn-ea"/>
              <a:cs typeface="+mn-cs"/>
            </a:endParaRPr>
          </a:p>
          <a:p>
            <a:r>
              <a:rPr lang="ru-RU" sz="1200" b="0" i="0" kern="1200" dirty="0" smtClean="0">
                <a:solidFill>
                  <a:schemeClr val="tx1"/>
                </a:solidFill>
                <a:effectLst/>
                <a:latin typeface="+mn-lt"/>
                <a:ea typeface="+mn-ea"/>
                <a:cs typeface="+mn-cs"/>
              </a:rPr>
              <a:t>Встроенная</a:t>
            </a:r>
            <a:r>
              <a:rPr lang="ru-RU" sz="1200" b="0" i="0" kern="1200" baseline="0" dirty="0" smtClean="0">
                <a:solidFill>
                  <a:schemeClr val="tx1"/>
                </a:solidFill>
                <a:effectLst/>
                <a:latin typeface="+mn-lt"/>
                <a:ea typeface="+mn-ea"/>
                <a:cs typeface="+mn-cs"/>
              </a:rPr>
              <a:t> функция </a:t>
            </a:r>
            <a:r>
              <a:rPr lang="ru-RU" sz="1200" b="0" i="0" kern="1200" dirty="0" err="1" smtClean="0">
                <a:solidFill>
                  <a:schemeClr val="tx1"/>
                </a:solidFill>
                <a:effectLst/>
                <a:latin typeface="+mn-lt"/>
                <a:ea typeface="+mn-ea"/>
                <a:cs typeface="+mn-cs"/>
              </a:rPr>
              <a:t>property</a:t>
            </a:r>
            <a:r>
              <a:rPr lang="ru-RU" sz="1200" b="0" i="0" kern="1200" dirty="0" smtClean="0">
                <a:solidFill>
                  <a:schemeClr val="tx1"/>
                </a:solidFill>
                <a:effectLst/>
                <a:latin typeface="+mn-lt"/>
                <a:ea typeface="+mn-ea"/>
                <a:cs typeface="+mn-cs"/>
              </a:rPr>
              <a:t>() позволяет вам превращать атрибуты класса в свойства или управляемые атрибуты.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3011763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u="none" strike="noStrike" kern="1200" baseline="0" dirty="0" smtClean="0">
                <a:solidFill>
                  <a:schemeClr val="tx1"/>
                </a:solidFill>
                <a:latin typeface="+mn-lt"/>
                <a:ea typeface="+mn-ea"/>
                <a:cs typeface="+mn-cs"/>
              </a:rPr>
              <a:t> </a:t>
            </a:r>
            <a:r>
              <a:rPr lang="ru-RU" sz="1200" b="0" i="0" kern="1200" dirty="0" smtClean="0">
                <a:solidFill>
                  <a:schemeClr val="tx1"/>
                </a:solidFill>
                <a:effectLst/>
                <a:latin typeface="+mn-lt"/>
                <a:ea typeface="+mn-ea"/>
                <a:cs typeface="+mn-cs"/>
              </a:rPr>
              <a:t>С помощью </a:t>
            </a:r>
            <a:r>
              <a:rPr lang="ru-RU" sz="1200" b="0" i="0" kern="1200" dirty="0" err="1" smtClean="0">
                <a:solidFill>
                  <a:schemeClr val="tx1"/>
                </a:solidFill>
                <a:effectLst/>
                <a:latin typeface="+mn-lt"/>
                <a:ea typeface="+mn-ea"/>
                <a:cs typeface="+mn-cs"/>
              </a:rPr>
              <a:t>property</a:t>
            </a:r>
            <a:r>
              <a:rPr lang="ru-RU" sz="1200" b="0" i="0" kern="1200" dirty="0" smtClean="0">
                <a:solidFill>
                  <a:schemeClr val="tx1"/>
                </a:solidFill>
                <a:effectLst/>
                <a:latin typeface="+mn-lt"/>
                <a:ea typeface="+mn-ea"/>
                <a:cs typeface="+mn-cs"/>
              </a:rPr>
              <a:t>() вы можете присоединить геттеры и сеттеры к атрибутам класса. Это даст возможность обрабатывать внутреннюю реализацию этого атрибута, не раскрывая геттеры и сеттеры в вашем API. Вы также можете указать способ управления удалением атрибута и предоставить соответствующую </a:t>
            </a:r>
            <a:r>
              <a:rPr lang="ru-RU" sz="1200" b="0" i="0" u="none" strike="noStrike" kern="1200" dirty="0" smtClean="0">
                <a:solidFill>
                  <a:schemeClr val="tx1"/>
                </a:solidFill>
                <a:effectLst/>
                <a:latin typeface="+mn-lt"/>
                <a:ea typeface="+mn-ea"/>
                <a:cs typeface="+mn-cs"/>
                <a:hlinkClick r:id="rId3"/>
              </a:rPr>
              <a:t>строку документации</a:t>
            </a:r>
            <a:r>
              <a:rPr lang="ru-RU" sz="1200" b="0" i="0" kern="1200" dirty="0" smtClean="0">
                <a:solidFill>
                  <a:schemeClr val="tx1"/>
                </a:solidFill>
                <a:effectLst/>
                <a:latin typeface="+mn-lt"/>
                <a:ea typeface="+mn-ea"/>
                <a:cs typeface="+mn-cs"/>
              </a:rPr>
              <a:t> для ваших свойств.</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Возвращаемое значение </a:t>
            </a:r>
            <a:r>
              <a:rPr lang="ru-RU" sz="1200" b="0" i="0" kern="1200" dirty="0" err="1" smtClean="0">
                <a:solidFill>
                  <a:schemeClr val="tx1"/>
                </a:solidFill>
                <a:effectLst/>
                <a:latin typeface="+mn-lt"/>
                <a:ea typeface="+mn-ea"/>
                <a:cs typeface="+mn-cs"/>
              </a:rPr>
              <a:t>property</a:t>
            </a:r>
            <a:r>
              <a:rPr lang="ru-RU" sz="1200" b="0" i="0" kern="1200" dirty="0" smtClean="0">
                <a:solidFill>
                  <a:schemeClr val="tx1"/>
                </a:solidFill>
                <a:effectLst/>
                <a:latin typeface="+mn-lt"/>
                <a:ea typeface="+mn-ea"/>
                <a:cs typeface="+mn-cs"/>
              </a:rPr>
              <a:t>() – это сам управляемый атрибут. Если вы обращаетесь к управляемому атрибуту, как в </a:t>
            </a:r>
            <a:r>
              <a:rPr lang="ru-RU" sz="1200" b="0" i="0" kern="1200" dirty="0" err="1" smtClean="0">
                <a:solidFill>
                  <a:schemeClr val="tx1"/>
                </a:solidFill>
                <a:effectLst/>
                <a:latin typeface="+mn-lt"/>
                <a:ea typeface="+mn-ea"/>
                <a:cs typeface="+mn-cs"/>
              </a:rPr>
              <a:t>obj.attr</a:t>
            </a:r>
            <a:r>
              <a:rPr lang="ru-RU" sz="1200" b="0" i="0" kern="1200" dirty="0" smtClean="0">
                <a:solidFill>
                  <a:schemeClr val="tx1"/>
                </a:solidFill>
                <a:effectLst/>
                <a:latin typeface="+mn-lt"/>
                <a:ea typeface="+mn-ea"/>
                <a:cs typeface="+mn-cs"/>
              </a:rPr>
              <a:t>, Python автоматически вызывает </a:t>
            </a:r>
            <a:r>
              <a:rPr lang="ru-RU" sz="1200" b="0" i="0" kern="1200" dirty="0" err="1" smtClean="0">
                <a:solidFill>
                  <a:schemeClr val="tx1"/>
                </a:solidFill>
                <a:effectLst/>
                <a:latin typeface="+mn-lt"/>
                <a:ea typeface="+mn-ea"/>
                <a:cs typeface="+mn-cs"/>
              </a:rPr>
              <a:t>fget</a:t>
            </a:r>
            <a:r>
              <a:rPr lang="ru-RU" sz="1200" b="0" i="0" kern="1200" dirty="0" smtClean="0">
                <a:solidFill>
                  <a:schemeClr val="tx1"/>
                </a:solidFill>
                <a:effectLst/>
                <a:latin typeface="+mn-lt"/>
                <a:ea typeface="+mn-ea"/>
                <a:cs typeface="+mn-cs"/>
              </a:rPr>
              <a:t>(). Если вы присваиваете атрибуту новое значение, как в </a:t>
            </a:r>
            <a:r>
              <a:rPr lang="ru-RU" sz="1200" b="0" i="0" kern="1200" dirty="0" err="1" smtClean="0">
                <a:solidFill>
                  <a:schemeClr val="tx1"/>
                </a:solidFill>
                <a:effectLst/>
                <a:latin typeface="+mn-lt"/>
                <a:ea typeface="+mn-ea"/>
                <a:cs typeface="+mn-cs"/>
              </a:rPr>
              <a:t>obj.attr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Python вызывает </a:t>
            </a:r>
            <a:r>
              <a:rPr lang="ru-RU" sz="1200" b="0" i="0" kern="1200" dirty="0" err="1" smtClean="0">
                <a:solidFill>
                  <a:schemeClr val="tx1"/>
                </a:solidFill>
                <a:effectLst/>
                <a:latin typeface="+mn-lt"/>
                <a:ea typeface="+mn-ea"/>
                <a:cs typeface="+mn-cs"/>
              </a:rPr>
              <a:t>fset</a:t>
            </a:r>
            <a:r>
              <a:rPr lang="ru-RU" sz="1200" b="0" i="0" kern="1200" dirty="0" smtClean="0">
                <a:solidFill>
                  <a:schemeClr val="tx1"/>
                </a:solidFill>
                <a:effectLst/>
                <a:latin typeface="+mn-lt"/>
                <a:ea typeface="+mn-ea"/>
                <a:cs typeface="+mn-cs"/>
              </a:rPr>
              <a:t>(), используя входное значение в качестве аргумента. Наконец, если вы запустите оператор </a:t>
            </a:r>
            <a:r>
              <a:rPr lang="ru-RU" sz="1200" b="0" i="0" kern="1200" dirty="0" err="1" smtClean="0">
                <a:solidFill>
                  <a:schemeClr val="tx1"/>
                </a:solidFill>
                <a:effectLst/>
                <a:latin typeface="+mn-lt"/>
                <a:ea typeface="+mn-ea"/>
                <a:cs typeface="+mn-cs"/>
              </a:rPr>
              <a:t>del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obj.attr</a:t>
            </a:r>
            <a:r>
              <a:rPr lang="ru-RU" sz="1200" b="0" i="0" kern="1200" dirty="0" smtClean="0">
                <a:solidFill>
                  <a:schemeClr val="tx1"/>
                </a:solidFill>
                <a:effectLst/>
                <a:latin typeface="+mn-lt"/>
                <a:ea typeface="+mn-ea"/>
                <a:cs typeface="+mn-cs"/>
              </a:rPr>
              <a:t>, Python автоматически вызовет </a:t>
            </a:r>
            <a:r>
              <a:rPr lang="ru-RU" sz="1200" b="0" i="0" kern="1200" dirty="0" err="1" smtClean="0">
                <a:solidFill>
                  <a:schemeClr val="tx1"/>
                </a:solidFill>
                <a:effectLst/>
                <a:latin typeface="+mn-lt"/>
                <a:ea typeface="+mn-ea"/>
                <a:cs typeface="+mn-cs"/>
              </a:rPr>
              <a:t>fdel</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Вы можете использовать </a:t>
            </a:r>
            <a:r>
              <a:rPr lang="ru-RU" sz="1200" b="0" i="0" kern="1200" dirty="0" err="1" smtClean="0">
                <a:solidFill>
                  <a:schemeClr val="tx1"/>
                </a:solidFill>
                <a:effectLst/>
                <a:latin typeface="+mn-lt"/>
                <a:ea typeface="+mn-ea"/>
                <a:cs typeface="+mn-cs"/>
              </a:rPr>
              <a:t>doc</a:t>
            </a:r>
            <a:r>
              <a:rPr lang="ru-RU" sz="1200" b="0" i="0" kern="1200" dirty="0" smtClean="0">
                <a:solidFill>
                  <a:schemeClr val="tx1"/>
                </a:solidFill>
                <a:effectLst/>
                <a:latin typeface="+mn-lt"/>
                <a:ea typeface="+mn-ea"/>
                <a:cs typeface="+mn-cs"/>
              </a:rPr>
              <a:t>, чтобы предоставить соответствующую строку документации для ваших свойств. Вы и ваши коллеги-программисты сможете прочитать ее с помощью </a:t>
            </a:r>
            <a:r>
              <a:rPr lang="ru-RU" sz="1200" b="0" i="0" kern="1200" dirty="0" err="1" smtClean="0">
                <a:solidFill>
                  <a:schemeClr val="tx1"/>
                </a:solidFill>
                <a:effectLst/>
                <a:latin typeface="+mn-lt"/>
                <a:ea typeface="+mn-ea"/>
                <a:cs typeface="+mn-cs"/>
              </a:rPr>
              <a:t>help</a:t>
            </a:r>
            <a:r>
              <a:rPr lang="ru-RU" sz="1200" b="0" i="0" kern="1200" dirty="0" smtClean="0">
                <a:solidFill>
                  <a:schemeClr val="tx1"/>
                </a:solidFill>
                <a:effectLst/>
                <a:latin typeface="+mn-lt"/>
                <a:ea typeface="+mn-ea"/>
                <a:cs typeface="+mn-cs"/>
              </a:rPr>
              <a:t>(). Аргумент </a:t>
            </a:r>
            <a:r>
              <a:rPr lang="ru-RU" sz="1200" b="0" i="0" kern="1200" dirty="0" err="1" smtClean="0">
                <a:solidFill>
                  <a:schemeClr val="tx1"/>
                </a:solidFill>
                <a:effectLst/>
                <a:latin typeface="+mn-lt"/>
                <a:ea typeface="+mn-ea"/>
                <a:cs typeface="+mn-cs"/>
              </a:rPr>
              <a:t>doc</a:t>
            </a:r>
            <a:r>
              <a:rPr lang="ru-RU" sz="1200" b="0" i="0" kern="1200" dirty="0" smtClean="0">
                <a:solidFill>
                  <a:schemeClr val="tx1"/>
                </a:solidFill>
                <a:effectLst/>
                <a:latin typeface="+mn-lt"/>
                <a:ea typeface="+mn-ea"/>
                <a:cs typeface="+mn-cs"/>
              </a:rPr>
              <a:t> также полезен, когда вы работаете с редакторами кода и IDE, которые поддерживают доступ к строкам документации.</a:t>
            </a:r>
          </a:p>
          <a:p>
            <a:r>
              <a:rPr lang="ru-RU" sz="1200" b="0" i="0" kern="1200" dirty="0" smtClean="0">
                <a:solidFill>
                  <a:schemeClr val="tx1"/>
                </a:solidFill>
                <a:effectLst/>
                <a:latin typeface="+mn-lt"/>
                <a:ea typeface="+mn-ea"/>
                <a:cs typeface="+mn-cs"/>
              </a:rPr>
              <a:t>Вы можете использовать </a:t>
            </a:r>
            <a:r>
              <a:rPr lang="ru-RU" sz="1200" b="0" i="0" kern="1200" dirty="0" err="1" smtClean="0">
                <a:solidFill>
                  <a:schemeClr val="tx1"/>
                </a:solidFill>
                <a:effectLst/>
                <a:latin typeface="+mn-lt"/>
                <a:ea typeface="+mn-ea"/>
                <a:cs typeface="+mn-cs"/>
              </a:rPr>
              <a:t>property</a:t>
            </a:r>
            <a:r>
              <a:rPr lang="ru-RU" sz="1200" b="0" i="0" kern="1200" dirty="0" smtClean="0">
                <a:solidFill>
                  <a:schemeClr val="tx1"/>
                </a:solidFill>
                <a:effectLst/>
                <a:latin typeface="+mn-lt"/>
                <a:ea typeface="+mn-ea"/>
                <a:cs typeface="+mn-cs"/>
              </a:rPr>
              <a:t>() как функцию или как декоратор для создания ваших свойств. </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1892169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Теперь, когда вы обращаетесь к атрибуту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любого объекта </a:t>
            </a:r>
            <a:r>
              <a:rPr lang="ru-RU" sz="1200" b="0" i="0" u="none" strike="noStrike" kern="1200" baseline="0" dirty="0" err="1" smtClean="0">
                <a:solidFill>
                  <a:schemeClr val="tx1"/>
                </a:solidFill>
                <a:latin typeface="+mn-lt"/>
                <a:ea typeface="+mn-ea"/>
                <a:cs typeface="+mn-cs"/>
              </a:rPr>
              <a:t>Duck</a:t>
            </a:r>
            <a:r>
              <a:rPr lang="ru-RU" sz="1200" b="0" i="0" u="none" strike="noStrike" kern="1200" baseline="0" dirty="0" smtClean="0">
                <a:solidFill>
                  <a:schemeClr val="tx1"/>
                </a:solidFill>
                <a:latin typeface="+mn-lt"/>
                <a:ea typeface="+mn-ea"/>
                <a:cs typeface="+mn-cs"/>
              </a:rPr>
              <a:t>, вызывается метод </a:t>
            </a:r>
            <a:r>
              <a:rPr lang="ru-RU" sz="1200" b="0" i="0" u="none" strike="noStrike" kern="1200" baseline="0" dirty="0" err="1" smtClean="0">
                <a:solidFill>
                  <a:schemeClr val="tx1"/>
                </a:solidFill>
                <a:latin typeface="+mn-lt"/>
                <a:ea typeface="+mn-ea"/>
                <a:cs typeface="+mn-cs"/>
              </a:rPr>
              <a:t>get_name</a:t>
            </a:r>
            <a:r>
              <a:rPr lang="ru-RU" sz="1200" b="0" i="0" u="none" strike="noStrike" kern="1200" baseline="0" dirty="0" smtClean="0">
                <a:solidFill>
                  <a:schemeClr val="tx1"/>
                </a:solidFill>
                <a:latin typeface="+mn-lt"/>
                <a:ea typeface="+mn-ea"/>
                <a:cs typeface="+mn-cs"/>
              </a:rPr>
              <a:t>(), который возвращает его </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Вы все еще можете вызвать метод </a:t>
            </a:r>
            <a:r>
              <a:rPr lang="ru-RU" sz="1200" b="0" i="0" u="none" strike="noStrike" kern="1200" baseline="0" dirty="0" err="1" smtClean="0">
                <a:solidFill>
                  <a:schemeClr val="tx1"/>
                </a:solidFill>
                <a:latin typeface="+mn-lt"/>
                <a:ea typeface="+mn-ea"/>
                <a:cs typeface="+mn-cs"/>
              </a:rPr>
              <a:t>get_name</a:t>
            </a:r>
            <a:r>
              <a:rPr lang="ru-RU" sz="1200" b="0" i="0" u="none" strike="noStrike" kern="1200" baseline="0" dirty="0" smtClean="0">
                <a:solidFill>
                  <a:schemeClr val="tx1"/>
                </a:solidFill>
                <a:latin typeface="+mn-lt"/>
                <a:ea typeface="+mn-ea"/>
                <a:cs typeface="+mn-cs"/>
              </a:rPr>
              <a:t>() непосредственно, как обычный геттер:</a:t>
            </a:r>
          </a:p>
          <a:p>
            <a:endParaRPr lang="ru-RU" sz="1000" b="0" i="0"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Когда вы присваиваете значение атрибуту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вызывается метод </a:t>
            </a:r>
            <a:r>
              <a:rPr lang="ru-RU" sz="1200" b="0" i="0" u="none" strike="noStrike" kern="1200" baseline="0" dirty="0" err="1" smtClean="0">
                <a:solidFill>
                  <a:schemeClr val="tx1"/>
                </a:solidFill>
                <a:latin typeface="+mn-lt"/>
                <a:ea typeface="+mn-ea"/>
                <a:cs typeface="+mn-cs"/>
              </a:rPr>
              <a:t>set_name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Метод </a:t>
            </a:r>
            <a:r>
              <a:rPr lang="ru-RU" sz="1200" b="0" i="0" u="none" strike="noStrike" kern="1200" baseline="0" dirty="0" err="1" smtClean="0">
                <a:solidFill>
                  <a:schemeClr val="tx1"/>
                </a:solidFill>
                <a:latin typeface="+mn-lt"/>
                <a:ea typeface="+mn-ea"/>
                <a:cs typeface="+mn-cs"/>
              </a:rPr>
              <a:t>set_name</a:t>
            </a:r>
            <a:r>
              <a:rPr lang="ru-RU" sz="1200" b="0" i="0" u="none" strike="noStrike" kern="1200" baseline="0" dirty="0" smtClean="0">
                <a:solidFill>
                  <a:schemeClr val="tx1"/>
                </a:solidFill>
                <a:latin typeface="+mn-lt"/>
                <a:ea typeface="+mn-ea"/>
                <a:cs typeface="+mn-cs"/>
              </a:rPr>
              <a:t>() вы также можете вызвать непосредственно:</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4096959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https://pythonist.ru/property-v-python/</a:t>
            </a:r>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Свойством называется такой метод класса, работа с которым подобна работе с атрибутом. Для объявления метода свойством необходимо использовать декоратор </a:t>
            </a:r>
            <a:r>
              <a:rPr lang="ru-RU" sz="1200" b="0" i="1" kern="1200" dirty="0" smtClean="0">
                <a:solidFill>
                  <a:schemeClr val="tx1"/>
                </a:solidFill>
                <a:effectLst/>
                <a:latin typeface="+mn-lt"/>
                <a:ea typeface="+mn-ea"/>
                <a:cs typeface="+mn-cs"/>
              </a:rPr>
              <a:t>@</a:t>
            </a:r>
            <a:r>
              <a:rPr lang="ru-RU" sz="1200" b="0" i="1" kern="1200" dirty="0" err="1" smtClean="0">
                <a:solidFill>
                  <a:schemeClr val="tx1"/>
                </a:solidFill>
                <a:effectLst/>
                <a:latin typeface="+mn-lt"/>
                <a:ea typeface="+mn-ea"/>
                <a:cs typeface="+mn-cs"/>
              </a:rPr>
              <a:t>property</a:t>
            </a:r>
            <a:r>
              <a:rPr lang="ru-RU" sz="1200" b="0" i="0" kern="1200" dirty="0" smtClean="0">
                <a:solidFill>
                  <a:schemeClr val="tx1"/>
                </a:solidFill>
                <a:effectLst/>
                <a:latin typeface="+mn-lt"/>
                <a:ea typeface="+mn-ea"/>
                <a:cs typeface="+mn-cs"/>
              </a:rPr>
              <a:t>.</a:t>
            </a:r>
          </a:p>
          <a:p>
            <a:pPr fontAlgn="base"/>
            <a:r>
              <a:rPr lang="ru-RU" sz="1200" b="0" i="0" kern="1200" dirty="0" smtClean="0">
                <a:solidFill>
                  <a:schemeClr val="tx1"/>
                </a:solidFill>
                <a:effectLst/>
                <a:latin typeface="+mn-lt"/>
                <a:ea typeface="+mn-ea"/>
                <a:cs typeface="+mn-cs"/>
              </a:rPr>
              <a:t>Декораторы в Python используются повсюду. Это функции, которые принимают другую функцию в качестве аргумента и возвращают новую функцию с добавленным функционалом. С помощью декоратора вы можете присоединить операции предварительной и постобработки к существующей функции.</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Важным преимуществом работы через свойства является то, что вы можете осуществлять проверку входных значений, перед тем как присвоить их атрибутам.</a:t>
            </a: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следующем примере мы определим два разных метода с именем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предшествовать которым будут разные декораторы:</a:t>
            </a:r>
          </a:p>
          <a:p>
            <a:r>
              <a:rPr lang="ru-RU" sz="1200" b="0" i="0" u="none" strike="noStrike" kern="1200" baseline="0" dirty="0" smtClean="0">
                <a:solidFill>
                  <a:schemeClr val="tx1"/>
                </a:solidFill>
                <a:latin typeface="+mn-lt"/>
                <a:ea typeface="+mn-ea"/>
                <a:cs typeface="+mn-cs"/>
              </a:rPr>
              <a:t>      @</a:t>
            </a:r>
            <a:r>
              <a:rPr lang="ru-RU" sz="1200" b="0" i="0" u="none" strike="noStrike" kern="1200" baseline="0" dirty="0" err="1" smtClean="0">
                <a:solidFill>
                  <a:schemeClr val="tx1"/>
                </a:solidFill>
                <a:latin typeface="+mn-lt"/>
                <a:ea typeface="+mn-ea"/>
                <a:cs typeface="+mn-cs"/>
              </a:rPr>
              <a:t>property</a:t>
            </a:r>
            <a:r>
              <a:rPr lang="ru-RU" sz="1200" b="0" i="0" u="none" strike="noStrike" kern="1200" baseline="0" dirty="0" smtClean="0">
                <a:solidFill>
                  <a:schemeClr val="tx1"/>
                </a:solidFill>
                <a:latin typeface="+mn-lt"/>
                <a:ea typeface="+mn-ea"/>
                <a:cs typeface="+mn-cs"/>
              </a:rPr>
              <a:t>, который размещается перед геттером;</a:t>
            </a:r>
          </a:p>
          <a:p>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name.setter</a:t>
            </a:r>
            <a:r>
              <a:rPr lang="ru-RU" sz="1200" b="0" i="0" u="none" strike="noStrike" kern="1200" baseline="0" dirty="0" smtClean="0">
                <a:solidFill>
                  <a:schemeClr val="tx1"/>
                </a:solidFill>
                <a:latin typeface="+mn-lt"/>
                <a:ea typeface="+mn-ea"/>
                <a:cs typeface="+mn-cs"/>
              </a:rPr>
              <a:t>, который размещается перед сеттером.</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40340624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Вы все еще можете получать доступ к атрибуту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но в этом случае не существует видимых методов </a:t>
            </a:r>
            <a:r>
              <a:rPr lang="ru-RU" sz="1200" b="0" i="0" u="none" strike="noStrike" kern="1200" baseline="0" dirty="0" err="1" smtClean="0">
                <a:solidFill>
                  <a:schemeClr val="tx1"/>
                </a:solidFill>
                <a:latin typeface="+mn-lt"/>
                <a:ea typeface="+mn-ea"/>
                <a:cs typeface="+mn-cs"/>
              </a:rPr>
              <a:t>get_name</a:t>
            </a:r>
            <a:r>
              <a:rPr lang="ru-RU" sz="1200" b="0" i="0" u="none" strike="noStrike" kern="1200" baseline="0" dirty="0" smtClean="0">
                <a:solidFill>
                  <a:schemeClr val="tx1"/>
                </a:solidFill>
                <a:latin typeface="+mn-lt"/>
                <a:ea typeface="+mn-ea"/>
                <a:cs typeface="+mn-cs"/>
              </a:rPr>
              <a:t>() или </a:t>
            </a:r>
            <a:r>
              <a:rPr lang="ru-RU" sz="1200" b="0" i="0" u="none" strike="noStrike" kern="1200" baseline="0" dirty="0" err="1" smtClean="0">
                <a:solidFill>
                  <a:schemeClr val="tx1"/>
                </a:solidFill>
                <a:latin typeface="+mn-lt"/>
                <a:ea typeface="+mn-ea"/>
                <a:cs typeface="+mn-cs"/>
              </a:rPr>
              <a:t>set_name</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В обоих предыдущих примерах мы использовали свойство </a:t>
            </a:r>
            <a:r>
              <a:rPr lang="ru-RU" sz="1200" b="0" i="0" u="none" strike="noStrike" kern="1200" baseline="0" dirty="0" err="1" smtClean="0">
                <a:solidFill>
                  <a:schemeClr val="tx1"/>
                </a:solidFill>
                <a:latin typeface="+mn-lt"/>
                <a:ea typeface="+mn-ea"/>
                <a:cs typeface="+mn-cs"/>
              </a:rPr>
              <a:t>name</a:t>
            </a:r>
            <a:r>
              <a:rPr lang="ru-RU" sz="1200" b="0" i="0" u="none" strike="noStrike" kern="1200" baseline="0" dirty="0" smtClean="0">
                <a:solidFill>
                  <a:schemeClr val="tx1"/>
                </a:solidFill>
                <a:latin typeface="+mn-lt"/>
                <a:ea typeface="+mn-ea"/>
                <a:cs typeface="+mn-cs"/>
              </a:rPr>
              <a:t>, чтобы обратиться к отдельному атрибуту (в нашем случае </a:t>
            </a:r>
            <a:r>
              <a:rPr lang="ru-RU" sz="1200" b="0" i="0" u="none" strike="noStrike" kern="1200" baseline="0" dirty="0" err="1" smtClean="0">
                <a:solidFill>
                  <a:schemeClr val="tx1"/>
                </a:solidFill>
                <a:latin typeface="+mn-lt"/>
                <a:ea typeface="+mn-ea"/>
                <a:cs typeface="+mn-cs"/>
              </a:rPr>
              <a:t>hidden_name</a:t>
            </a:r>
            <a:r>
              <a:rPr lang="ru-RU" sz="1200" b="0" i="0" u="none" strike="noStrike" kern="1200" baseline="0" dirty="0" smtClean="0">
                <a:solidFill>
                  <a:schemeClr val="tx1"/>
                </a:solidFill>
                <a:latin typeface="+mn-lt"/>
                <a:ea typeface="+mn-ea"/>
                <a:cs typeface="+mn-cs"/>
              </a:rPr>
              <a:t>), который хранится внутри объекта.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4169506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Свойство может ссылаться и на </a:t>
            </a:r>
            <a:r>
              <a:rPr lang="ru-RU" sz="1200" b="0" i="1" u="none" strike="noStrike" kern="1200" baseline="0" dirty="0" smtClean="0">
                <a:solidFill>
                  <a:schemeClr val="tx1"/>
                </a:solidFill>
                <a:latin typeface="+mn-lt"/>
                <a:ea typeface="+mn-ea"/>
                <a:cs typeface="+mn-cs"/>
              </a:rPr>
              <a:t>вычисляемое значение</a:t>
            </a:r>
            <a:r>
              <a:rPr lang="ru-RU" sz="1200" b="0" i="0" u="none" strike="noStrike" kern="1200" baseline="0" dirty="0" smtClean="0">
                <a:solidFill>
                  <a:schemeClr val="tx1"/>
                </a:solidFill>
                <a:latin typeface="+mn-lt"/>
                <a:ea typeface="+mn-ea"/>
                <a:cs typeface="+mn-cs"/>
              </a:rPr>
              <a:t>. Определим класс </a:t>
            </a:r>
            <a:r>
              <a:rPr lang="ru-RU" sz="1200" b="0" i="0" u="none" strike="noStrike" kern="1200" baseline="0" dirty="0" err="1" smtClean="0">
                <a:solidFill>
                  <a:schemeClr val="tx1"/>
                </a:solidFill>
                <a:latin typeface="+mn-lt"/>
                <a:ea typeface="+mn-ea"/>
                <a:cs typeface="+mn-cs"/>
              </a:rPr>
              <a:t>Circle</a:t>
            </a:r>
            <a:r>
              <a:rPr lang="ru-RU" sz="1200" b="0" i="0" u="none" strike="noStrike" kern="1200" baseline="0" dirty="0" smtClean="0">
                <a:solidFill>
                  <a:schemeClr val="tx1"/>
                </a:solidFill>
                <a:latin typeface="+mn-lt"/>
                <a:ea typeface="+mn-ea"/>
                <a:cs typeface="+mn-cs"/>
              </a:rPr>
              <a:t>, который имеет атрибут </a:t>
            </a:r>
            <a:r>
              <a:rPr lang="ru-RU" sz="1200" b="0" i="0" u="none" strike="noStrike" kern="1200" baseline="0" dirty="0" err="1" smtClean="0">
                <a:solidFill>
                  <a:schemeClr val="tx1"/>
                </a:solidFill>
                <a:latin typeface="+mn-lt"/>
                <a:ea typeface="+mn-ea"/>
                <a:cs typeface="+mn-cs"/>
              </a:rPr>
              <a:t>radius</a:t>
            </a:r>
            <a:r>
              <a:rPr lang="ru-RU" sz="1200" b="0" i="0" u="none" strike="noStrike" kern="1200" baseline="0" dirty="0" smtClean="0">
                <a:solidFill>
                  <a:schemeClr val="tx1"/>
                </a:solidFill>
                <a:latin typeface="+mn-lt"/>
                <a:ea typeface="+mn-ea"/>
                <a:cs typeface="+mn-cs"/>
              </a:rPr>
              <a:t> и вычисляемое свойство </a:t>
            </a:r>
            <a:r>
              <a:rPr lang="ru-RU" sz="1200" b="0" i="0" u="none" strike="noStrike" kern="1200" baseline="0" dirty="0" err="1" smtClean="0">
                <a:solidFill>
                  <a:schemeClr val="tx1"/>
                </a:solidFill>
                <a:latin typeface="+mn-lt"/>
                <a:ea typeface="+mn-ea"/>
                <a:cs typeface="+mn-cs"/>
              </a:rPr>
              <a:t>diameter</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Мы создаем объект класса </a:t>
            </a:r>
            <a:r>
              <a:rPr lang="ru-RU" sz="1200" b="0" i="0" u="none" strike="noStrike" kern="1200" baseline="0" dirty="0" err="1" smtClean="0">
                <a:solidFill>
                  <a:schemeClr val="tx1"/>
                </a:solidFill>
                <a:latin typeface="+mn-lt"/>
                <a:ea typeface="+mn-ea"/>
                <a:cs typeface="+mn-cs"/>
              </a:rPr>
              <a:t>Circle</a:t>
            </a:r>
            <a:r>
              <a:rPr lang="ru-RU" sz="1200" b="0" i="0" u="none" strike="noStrike" kern="1200" baseline="0" dirty="0" smtClean="0">
                <a:solidFill>
                  <a:schemeClr val="tx1"/>
                </a:solidFill>
                <a:latin typeface="+mn-lt"/>
                <a:ea typeface="+mn-ea"/>
                <a:cs typeface="+mn-cs"/>
              </a:rPr>
              <a:t>, задав значение его атрибута </a:t>
            </a:r>
            <a:r>
              <a:rPr lang="ru-RU" sz="1200" b="0" i="0" u="none" strike="noStrike" kern="1200" baseline="0" dirty="0" err="1" smtClean="0">
                <a:solidFill>
                  <a:schemeClr val="tx1"/>
                </a:solidFill>
                <a:latin typeface="+mn-lt"/>
                <a:ea typeface="+mn-ea"/>
                <a:cs typeface="+mn-cs"/>
              </a:rPr>
              <a:t>radius</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Мы можем обратиться к свойству </a:t>
            </a:r>
            <a:r>
              <a:rPr lang="ru-RU" sz="1200" b="0" i="0" u="none" strike="noStrike" kern="1200" baseline="0" dirty="0" err="1" smtClean="0">
                <a:solidFill>
                  <a:schemeClr val="tx1"/>
                </a:solidFill>
                <a:latin typeface="+mn-lt"/>
                <a:ea typeface="+mn-ea"/>
                <a:cs typeface="+mn-cs"/>
              </a:rPr>
              <a:t>diameter</a:t>
            </a:r>
            <a:r>
              <a:rPr lang="ru-RU" sz="1200" b="0" i="0" u="none" strike="noStrike" kern="1200" baseline="0" dirty="0" smtClean="0">
                <a:solidFill>
                  <a:schemeClr val="tx1"/>
                </a:solidFill>
                <a:latin typeface="+mn-lt"/>
                <a:ea typeface="+mn-ea"/>
                <a:cs typeface="+mn-cs"/>
              </a:rPr>
              <a:t> точно так же, как к атрибуту вроде </a:t>
            </a:r>
            <a:r>
              <a:rPr lang="ru-RU" sz="1200" b="0" i="0" u="none" strike="noStrike" kern="1200" baseline="0" dirty="0" err="1" smtClean="0">
                <a:solidFill>
                  <a:schemeClr val="tx1"/>
                </a:solidFill>
                <a:latin typeface="+mn-lt"/>
                <a:ea typeface="+mn-ea"/>
                <a:cs typeface="+mn-cs"/>
              </a:rPr>
              <a:t>radius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мы можем изменить значение атрибута </a:t>
            </a:r>
            <a:r>
              <a:rPr lang="ru-RU" sz="1200" b="0" i="0" u="none" strike="noStrike" kern="1200" baseline="0" dirty="0" err="1" smtClean="0">
                <a:solidFill>
                  <a:schemeClr val="tx1"/>
                </a:solidFill>
                <a:latin typeface="+mn-lt"/>
                <a:ea typeface="+mn-ea"/>
                <a:cs typeface="+mn-cs"/>
              </a:rPr>
              <a:t>radius</a:t>
            </a:r>
            <a:r>
              <a:rPr lang="ru-RU" sz="1200" b="0" i="0" u="none" strike="noStrike" kern="1200" baseline="0" dirty="0" smtClean="0">
                <a:solidFill>
                  <a:schemeClr val="tx1"/>
                </a:solidFill>
                <a:latin typeface="+mn-lt"/>
                <a:ea typeface="+mn-ea"/>
                <a:cs typeface="+mn-cs"/>
              </a:rPr>
              <a:t> в любой момент и свойство </a:t>
            </a:r>
            <a:r>
              <a:rPr lang="ru-RU" sz="1200" b="0" i="0" u="none" strike="noStrike" kern="1200" baseline="0" dirty="0" err="1" smtClean="0">
                <a:solidFill>
                  <a:schemeClr val="tx1"/>
                </a:solidFill>
                <a:latin typeface="+mn-lt"/>
                <a:ea typeface="+mn-ea"/>
                <a:cs typeface="+mn-cs"/>
              </a:rPr>
              <a:t>diameter</a:t>
            </a:r>
            <a:r>
              <a:rPr lang="ru-RU" sz="1200" b="0" i="0" u="none" strike="noStrike" kern="1200" baseline="0" dirty="0" smtClean="0">
                <a:solidFill>
                  <a:schemeClr val="tx1"/>
                </a:solidFill>
                <a:latin typeface="+mn-lt"/>
                <a:ea typeface="+mn-ea"/>
                <a:cs typeface="+mn-cs"/>
              </a:rPr>
              <a:t> будет рассчитано на основе текущего значения атрибута </a:t>
            </a:r>
            <a:r>
              <a:rPr lang="ru-RU" sz="1200" b="0" i="0" u="none" strike="noStrike" kern="1200" baseline="0" dirty="0" err="1" smtClean="0">
                <a:solidFill>
                  <a:schemeClr val="tx1"/>
                </a:solidFill>
                <a:latin typeface="+mn-lt"/>
                <a:ea typeface="+mn-ea"/>
                <a:cs typeface="+mn-cs"/>
              </a:rPr>
              <a:t>radius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Если вы не укажете сеттер для атрибута, то не сможете устанавливать его значение извне. Это удобно для атрибутов, которые должны быть доступны только для чтения</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У использования свойств вместо непосредственного доступа к атрибутам имеется еще одно преимущество: если вы измените определение атрибута, вам нужно будет поправить только код внутри определения класса вместо того, чтобы править все вызовы</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4560049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Важным преимуществом работы через свойства является то, что вы можете осуществлять проверку входных значений, перед тем как присвоить их атрибутам.</a:t>
            </a:r>
          </a:p>
          <a:p>
            <a:pPr fontAlgn="base"/>
            <a:r>
              <a:rPr lang="ru-RU" sz="1200" b="0" i="0" kern="1200" dirty="0" smtClean="0">
                <a:solidFill>
                  <a:schemeClr val="tx1"/>
                </a:solidFill>
                <a:effectLst/>
                <a:latin typeface="+mn-lt"/>
                <a:ea typeface="+mn-ea"/>
                <a:cs typeface="+mn-cs"/>
              </a:rPr>
              <a:t>Сделаем реализацию класса </a:t>
            </a:r>
            <a:r>
              <a:rPr lang="ru-RU" sz="1200" b="0" i="1"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с использованием свойств:</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352521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Создание класса начинается с ключевого слова </a:t>
            </a:r>
            <a:r>
              <a:rPr lang="ru-RU" sz="1000" dirty="0" err="1" smtClean="0">
                <a:effectLst/>
              </a:rPr>
              <a:t>class</a:t>
            </a:r>
            <a:r>
              <a:rPr lang="ru-RU" sz="1200" b="0" i="0" kern="1200" dirty="0" smtClean="0">
                <a:solidFill>
                  <a:schemeClr val="tx1"/>
                </a:solidFill>
                <a:effectLst/>
                <a:latin typeface="+mn-lt"/>
                <a:ea typeface="+mn-ea"/>
                <a:cs typeface="+mn-cs"/>
              </a:rPr>
              <a:t> и указания имени класса</a:t>
            </a:r>
          </a:p>
          <a:p>
            <a:endParaRPr lang="ru-RU" sz="1200" b="0" i="0" kern="1200" dirty="0" smtClean="0">
              <a:solidFill>
                <a:schemeClr val="tx1"/>
              </a:solidFill>
              <a:effectLst/>
              <a:latin typeface="+mn-lt"/>
              <a:ea typeface="+mn-ea"/>
              <a:cs typeface="+mn-cs"/>
            </a:endParaRPr>
          </a:p>
          <a:p>
            <a:r>
              <a:rPr lang="ru-RU" sz="1000" b="0" i="0" kern="1200" dirty="0" smtClean="0">
                <a:solidFill>
                  <a:schemeClr val="tx1"/>
                </a:solidFill>
                <a:effectLst/>
                <a:latin typeface="+mn-lt"/>
                <a:ea typeface="+mn-ea"/>
                <a:cs typeface="+mn-cs"/>
              </a:rPr>
              <a:t>Можно создать экземпляры этого класса и добавить экземплярам</a:t>
            </a:r>
            <a:r>
              <a:rPr lang="ru-RU" sz="1000" b="0" i="0" kern="1200" baseline="0" dirty="0" smtClean="0">
                <a:solidFill>
                  <a:schemeClr val="tx1"/>
                </a:solidFill>
                <a:effectLst/>
                <a:latin typeface="+mn-lt"/>
                <a:ea typeface="+mn-ea"/>
                <a:cs typeface="+mn-cs"/>
              </a:rPr>
              <a:t> атрибуты</a:t>
            </a:r>
          </a:p>
          <a:p>
            <a:endParaRPr lang="ru-RU" sz="1000" b="0" i="0" kern="1200" baseline="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Класс (</a:t>
            </a:r>
            <a:r>
              <a:rPr lang="ru-RU" sz="1200" kern="1200" dirty="0" err="1" smtClean="0">
                <a:solidFill>
                  <a:schemeClr val="tx1"/>
                </a:solidFill>
                <a:effectLst/>
                <a:latin typeface="+mn-lt"/>
                <a:ea typeface="+mn-ea"/>
                <a:cs typeface="+mn-cs"/>
              </a:rPr>
              <a:t>class</a:t>
            </a:r>
            <a:r>
              <a:rPr lang="ru-RU" sz="1200" kern="1200" dirty="0" smtClean="0">
                <a:solidFill>
                  <a:schemeClr val="tx1"/>
                </a:solidFill>
                <a:effectLst/>
                <a:latin typeface="+mn-lt"/>
                <a:ea typeface="+mn-ea"/>
                <a:cs typeface="+mn-cs"/>
              </a:rPr>
              <a:t>) - пользовательский тип описывающий объект.</a:t>
            </a:r>
          </a:p>
          <a:p>
            <a:pPr lvl="0"/>
            <a:r>
              <a:rPr lang="ru-RU" sz="1200" kern="1200" dirty="0" smtClean="0">
                <a:solidFill>
                  <a:schemeClr val="tx1"/>
                </a:solidFill>
                <a:effectLst/>
                <a:latin typeface="+mn-lt"/>
                <a:ea typeface="+mn-ea"/>
                <a:cs typeface="+mn-cs"/>
              </a:rPr>
              <a:t>На основе классов создаются объекты (экземпляры, </a:t>
            </a:r>
            <a:r>
              <a:rPr lang="ru-RU" sz="1200" kern="1200" dirty="0" err="1" smtClean="0">
                <a:solidFill>
                  <a:schemeClr val="tx1"/>
                </a:solidFill>
                <a:effectLst/>
                <a:latin typeface="+mn-lt"/>
                <a:ea typeface="+mn-ea"/>
                <a:cs typeface="+mn-cs"/>
              </a:rPr>
              <a:t>class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instance</a:t>
            </a:r>
            <a:r>
              <a:rPr lang="ru-RU" sz="1200" kern="1200" dirty="0" smtClean="0">
                <a:solidFill>
                  <a:schemeClr val="tx1"/>
                </a:solidFill>
                <a:effectLst/>
                <a:latin typeface="+mn-lt"/>
                <a:ea typeface="+mn-ea"/>
                <a:cs typeface="+mn-cs"/>
              </a:rPr>
              <a:t>).</a:t>
            </a:r>
          </a:p>
          <a:p>
            <a:pPr lvl="0"/>
            <a:r>
              <a:rPr lang="ru-RU" sz="1200" kern="1200" dirty="0" smtClean="0">
                <a:solidFill>
                  <a:schemeClr val="tx1"/>
                </a:solidFill>
                <a:effectLst/>
                <a:latin typeface="+mn-lt"/>
                <a:ea typeface="+mn-ea"/>
                <a:cs typeface="+mn-cs"/>
              </a:rPr>
              <a:t>Обозначаются ключевым словом </a:t>
            </a:r>
            <a:r>
              <a:rPr lang="ru-RU" sz="1200" kern="1200" dirty="0" err="1" smtClean="0">
                <a:solidFill>
                  <a:schemeClr val="tx1"/>
                </a:solidFill>
                <a:effectLst/>
                <a:latin typeface="+mn-lt"/>
                <a:ea typeface="+mn-ea"/>
                <a:cs typeface="+mn-cs"/>
              </a:rPr>
              <a:t>class</a:t>
            </a:r>
            <a:r>
              <a:rPr lang="ru-RU" sz="1200" kern="1200" dirty="0" smtClean="0">
                <a:solidFill>
                  <a:schemeClr val="tx1"/>
                </a:solidFill>
                <a:effectLst/>
                <a:latin typeface="+mn-lt"/>
                <a:ea typeface="+mn-ea"/>
                <a:cs typeface="+mn-cs"/>
              </a:rPr>
              <a:t>.</a:t>
            </a:r>
          </a:p>
          <a:p>
            <a:pPr lvl="0"/>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 классы также являются объектами.</a:t>
            </a:r>
          </a:p>
          <a:p>
            <a:endParaRPr lang="ru-RU" sz="1000" b="0" i="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Про определение класса</a:t>
            </a:r>
            <a:r>
              <a:rPr lang="ru-RU" sz="1200" b="1" u="none" strike="noStrike" kern="1200" dirty="0" smtClean="0">
                <a:solidFill>
                  <a:schemeClr val="tx1"/>
                </a:solidFill>
                <a:effectLst/>
                <a:latin typeface="+mn-lt"/>
                <a:ea typeface="+mn-ea"/>
                <a:cs typeface="+mn-cs"/>
                <a:hlinkClick r:id="rId3" action="ppaction://hlinkfile"/>
              </a:rPr>
              <a:t>¶</a:t>
            </a:r>
            <a:endParaRPr lang="ru-RU" sz="1200" b="1"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Тело </a:t>
            </a:r>
            <a:r>
              <a:rPr lang="ru-RU" sz="1200" kern="1200" dirty="0" err="1" smtClean="0">
                <a:solidFill>
                  <a:schemeClr val="tx1"/>
                </a:solidFill>
                <a:effectLst/>
                <a:latin typeface="+mn-lt"/>
                <a:ea typeface="+mn-ea"/>
                <a:cs typeface="+mn-cs"/>
              </a:rPr>
              <a:t>клас</a:t>
            </a:r>
            <a:r>
              <a:rPr lang="en-US" sz="1200" kern="1200" dirty="0" smtClean="0">
                <a:solidFill>
                  <a:schemeClr val="tx1"/>
                </a:solidFill>
                <a:effectLst/>
                <a:latin typeface="+mn-lt"/>
                <a:ea typeface="+mn-ea"/>
                <a:cs typeface="+mn-cs"/>
              </a:rPr>
              <a:t>c</a:t>
            </a:r>
            <a:r>
              <a:rPr lang="ru-RU" sz="1200" kern="1200" dirty="0" smtClean="0">
                <a:solidFill>
                  <a:schemeClr val="tx1"/>
                </a:solidFill>
                <a:effectLst/>
                <a:latin typeface="+mn-lt"/>
                <a:ea typeface="+mn-ea"/>
                <a:cs typeface="+mn-cs"/>
              </a:rPr>
              <a:t>а - последовательность выражений.</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Класс задаётся путём описания выражений внутри его.</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В круглых скобках указывается предок.</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Класс создаётся после последовательного выполнения выражений: обычно это тела функций, иногда поля класса.</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Тело класса задаёт локальное пространство имён для определённых в нём объектов.</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После выполнения тела класса - он создаётся и связывается с переменной указанной в его имени.</a:t>
            </a:r>
            <a:endParaRPr lang="ru-RU" sz="160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28221415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38981671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20035318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Метод это функция, которая принадлежит к конкретному классу и не может быть использована отдельно от него</a:t>
            </a:r>
            <a:r>
              <a:rPr lang="ru-RU" sz="1200" b="0" i="0" kern="1200" dirty="0" smtClean="0">
                <a:solidFill>
                  <a:schemeClr val="tx1"/>
                </a:solidFill>
                <a:effectLst/>
                <a:latin typeface="+mn-lt"/>
                <a:ea typeface="+mn-ea"/>
                <a:cs typeface="+mn-cs"/>
              </a:rPr>
              <a:t>. Например, методы строк ( </a:t>
            </a:r>
            <a:r>
              <a:rPr lang="ru-RU" sz="1200" b="0" i="0" kern="1200" dirty="0" err="1" smtClean="0">
                <a:solidFill>
                  <a:schemeClr val="tx1"/>
                </a:solidFill>
                <a:effectLst/>
                <a:latin typeface="+mn-lt"/>
                <a:ea typeface="+mn-ea"/>
                <a:cs typeface="+mn-cs"/>
              </a:rPr>
              <a:t>count</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replace</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split</a:t>
            </a:r>
            <a:r>
              <a:rPr lang="ru-RU" sz="1200" b="0" i="0" kern="1200" dirty="0" smtClean="0">
                <a:solidFill>
                  <a:schemeClr val="tx1"/>
                </a:solidFill>
                <a:effectLst/>
                <a:latin typeface="+mn-lt"/>
                <a:ea typeface="+mn-ea"/>
                <a:cs typeface="+mn-cs"/>
              </a:rPr>
              <a:t>() и др.) применяются только к объектам класса </a:t>
            </a:r>
            <a:r>
              <a:rPr lang="ru-RU" sz="1200" b="0" i="0" kern="1200" dirty="0" err="1" smtClean="0">
                <a:solidFill>
                  <a:schemeClr val="tx1"/>
                </a:solidFill>
                <a:effectLst/>
                <a:latin typeface="+mn-lt"/>
                <a:ea typeface="+mn-ea"/>
                <a:cs typeface="+mn-cs"/>
              </a:rPr>
              <a:t>str</a:t>
            </a:r>
            <a:r>
              <a:rPr lang="ru-RU" sz="1200" b="0" i="0" kern="1200" dirty="0" smtClean="0">
                <a:solidFill>
                  <a:schemeClr val="tx1"/>
                </a:solidFill>
                <a:effectLst/>
                <a:latin typeface="+mn-lt"/>
                <a:ea typeface="+mn-ea"/>
                <a:cs typeface="+mn-cs"/>
              </a:rPr>
              <a:t> (тип данных </a:t>
            </a:r>
            <a:r>
              <a:rPr lang="ru-RU" sz="1200" b="0" i="0" kern="1200" dirty="0" err="1" smtClean="0">
                <a:solidFill>
                  <a:schemeClr val="tx1"/>
                </a:solidFill>
                <a:effectLst/>
                <a:latin typeface="+mn-lt"/>
                <a:ea typeface="+mn-ea"/>
                <a:cs typeface="+mn-cs"/>
              </a:rPr>
              <a:t>str</a:t>
            </a:r>
            <a:r>
              <a:rPr lang="ru-RU" sz="1200" b="0" i="0" kern="1200" dirty="0" smtClean="0">
                <a:solidFill>
                  <a:schemeClr val="tx1"/>
                </a:solidFill>
                <a:effectLst/>
                <a:latin typeface="+mn-lt"/>
                <a:ea typeface="+mn-ea"/>
                <a:cs typeface="+mn-cs"/>
              </a:rPr>
              <a:t> это объекты класса </a:t>
            </a:r>
            <a:r>
              <a:rPr lang="ru-RU" sz="1200" b="0" i="0" kern="1200" dirty="0" err="1" smtClean="0">
                <a:solidFill>
                  <a:schemeClr val="tx1"/>
                </a:solidFill>
                <a:effectLst/>
                <a:latin typeface="+mn-lt"/>
                <a:ea typeface="+mn-ea"/>
                <a:cs typeface="+mn-cs"/>
              </a:rPr>
              <a:t>str</a:t>
            </a:r>
            <a:r>
              <a:rPr lang="ru-RU" sz="1200" b="0" i="0" kern="1200" dirty="0" smtClean="0">
                <a:solidFill>
                  <a:schemeClr val="tx1"/>
                </a:solidFill>
                <a:effectLst/>
                <a:latin typeface="+mn-lt"/>
                <a:ea typeface="+mn-ea"/>
                <a:cs typeface="+mn-cs"/>
              </a:rPr>
              <a:t> ), но не могут применяться к объектам других классов.</a:t>
            </a:r>
          </a:p>
          <a:p>
            <a:endParaRPr lang="en-US"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Согласно </a:t>
            </a:r>
            <a:r>
              <a:rPr lang="ru-RU" sz="1200" b="0" i="0" u="sng" kern="1200" dirty="0" smtClean="0">
                <a:solidFill>
                  <a:schemeClr val="tx1"/>
                </a:solidFill>
                <a:effectLst/>
                <a:latin typeface="+mn-lt"/>
                <a:ea typeface="+mn-ea"/>
                <a:cs typeface="+mn-cs"/>
                <a:hlinkClick r:id="rId3"/>
              </a:rPr>
              <a:t>модели данных Python</a:t>
            </a:r>
            <a:r>
              <a:rPr lang="ru-RU" sz="1200" b="0" i="0" kern="1200" dirty="0" smtClean="0">
                <a:solidFill>
                  <a:schemeClr val="tx1"/>
                </a:solidFill>
                <a:effectLst/>
                <a:latin typeface="+mn-lt"/>
                <a:ea typeface="+mn-ea"/>
                <a:cs typeface="+mn-cs"/>
              </a:rPr>
              <a:t>, язык предлагает три вида методов: </a:t>
            </a:r>
            <a:r>
              <a:rPr lang="ru-RU" sz="1200" b="0" i="1" kern="1200" dirty="0" smtClean="0">
                <a:solidFill>
                  <a:schemeClr val="tx1"/>
                </a:solidFill>
                <a:effectLst/>
                <a:latin typeface="+mn-lt"/>
                <a:ea typeface="+mn-ea"/>
                <a:cs typeface="+mn-cs"/>
              </a:rPr>
              <a:t>статические</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класса</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экземпляра класса</a:t>
            </a:r>
            <a:r>
              <a:rPr lang="ru-RU" sz="1200" b="0" i="0" kern="1200" dirty="0" smtClean="0">
                <a:solidFill>
                  <a:schemeClr val="tx1"/>
                </a:solidFill>
                <a:effectLst/>
                <a:latin typeface="+mn-lt"/>
                <a:ea typeface="+mn-ea"/>
                <a:cs typeface="+mn-cs"/>
              </a:rPr>
              <a:t>. </a:t>
            </a:r>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Статический и классовый метод можно вызвать, не создавая экземпляр класса, для вызова </a:t>
            </a:r>
            <a:r>
              <a:rPr lang="ru-RU" sz="1200" b="0" i="1" kern="1200" dirty="0" err="1" smtClean="0">
                <a:solidFill>
                  <a:schemeClr val="tx1"/>
                </a:solidFill>
                <a:effectLst/>
                <a:latin typeface="+mn-lt"/>
                <a:ea typeface="+mn-ea"/>
                <a:cs typeface="+mn-cs"/>
              </a:rPr>
              <a:t>ex_method</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нужен объект</a:t>
            </a:r>
            <a:endParaRPr lang="en-US" sz="1000" b="0" i="0" kern="1200" dirty="0" smtClean="0">
              <a:solidFill>
                <a:schemeClr val="tx1"/>
              </a:solidFill>
              <a:effectLst/>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Когда вы видите начальный аргумент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в методах внутри определения класса, этот метод является </a:t>
            </a:r>
            <a:r>
              <a:rPr lang="ru-RU" sz="1200" b="0" i="1" u="none" strike="noStrike" kern="1200" baseline="0" dirty="0" smtClean="0">
                <a:solidFill>
                  <a:schemeClr val="tx1"/>
                </a:solidFill>
                <a:latin typeface="+mn-lt"/>
                <a:ea typeface="+mn-ea"/>
                <a:cs typeface="+mn-cs"/>
              </a:rPr>
              <a:t>методом объекта(экземпляра)</a:t>
            </a:r>
            <a:r>
              <a:rPr lang="ru-RU" sz="1200" b="0" i="0" u="none" strike="noStrike" kern="1200" baseline="0" dirty="0" smtClean="0">
                <a:solidFill>
                  <a:schemeClr val="tx1"/>
                </a:solidFill>
                <a:latin typeface="+mn-lt"/>
                <a:ea typeface="+mn-ea"/>
                <a:cs typeface="+mn-cs"/>
              </a:rPr>
              <a:t>. Такие методы вы обычно пишете при создании собственного класса. Первый параметр метода экземпляра — это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и Python передает объект методу, когда вы его вызываете.</a:t>
            </a:r>
          </a:p>
          <a:p>
            <a:r>
              <a:rPr lang="ru-RU" sz="1200" b="0" i="0" u="none" strike="noStrike" kern="1200" baseline="0" dirty="0" smtClean="0">
                <a:solidFill>
                  <a:schemeClr val="tx1"/>
                </a:solidFill>
                <a:latin typeface="+mn-lt"/>
                <a:ea typeface="+mn-ea"/>
                <a:cs typeface="+mn-cs"/>
              </a:rPr>
              <a:t>В противоположность ему </a:t>
            </a:r>
            <a:r>
              <a:rPr lang="ru-RU" sz="1200" b="0" i="1" u="none" strike="noStrike" kern="1200" baseline="0" dirty="0" smtClean="0">
                <a:solidFill>
                  <a:schemeClr val="tx1"/>
                </a:solidFill>
                <a:latin typeface="+mn-lt"/>
                <a:ea typeface="+mn-ea"/>
                <a:cs typeface="+mn-cs"/>
              </a:rPr>
              <a:t>метод класса </a:t>
            </a:r>
            <a:r>
              <a:rPr lang="ru-RU" sz="1200" b="0" i="0" u="none" strike="noStrike" kern="1200" baseline="0" dirty="0" smtClean="0">
                <a:solidFill>
                  <a:schemeClr val="tx1"/>
                </a:solidFill>
                <a:latin typeface="+mn-lt"/>
                <a:ea typeface="+mn-ea"/>
                <a:cs typeface="+mn-cs"/>
              </a:rPr>
              <a:t>влияет на весь класс целиком. Любое изменение, которое происходит с классом, влияет на все его объекты. Внутри определения класса декоратор @</a:t>
            </a:r>
            <a:r>
              <a:rPr lang="ru-RU" sz="1200" b="0" i="0" u="none" strike="noStrike" kern="1200" baseline="0" dirty="0" err="1" smtClean="0">
                <a:solidFill>
                  <a:schemeClr val="tx1"/>
                </a:solidFill>
                <a:latin typeface="+mn-lt"/>
                <a:ea typeface="+mn-ea"/>
                <a:cs typeface="+mn-cs"/>
              </a:rPr>
              <a:t>classmethod</a:t>
            </a:r>
            <a:r>
              <a:rPr lang="ru-RU" sz="1200" b="0" i="0" u="none" strike="noStrike" kern="1200" baseline="0" dirty="0" smtClean="0">
                <a:solidFill>
                  <a:schemeClr val="tx1"/>
                </a:solidFill>
                <a:latin typeface="+mn-lt"/>
                <a:ea typeface="+mn-ea"/>
                <a:cs typeface="+mn-cs"/>
              </a:rPr>
              <a:t> показывает, что следующая функция является методом класса. Первым параметром метода также является сам класс. Согласно традиции этот параметр называется </a:t>
            </a:r>
            <a:r>
              <a:rPr lang="ru-RU" sz="1200" b="0" i="0" u="none" strike="noStrike" kern="1200" baseline="0" dirty="0" err="1" smtClean="0">
                <a:solidFill>
                  <a:schemeClr val="tx1"/>
                </a:solidFill>
                <a:latin typeface="+mn-lt"/>
                <a:ea typeface="+mn-ea"/>
                <a:cs typeface="+mn-cs"/>
              </a:rPr>
              <a:t>cls</a:t>
            </a:r>
            <a:r>
              <a:rPr lang="ru-RU" sz="1200" b="0" i="0" u="none" strike="noStrike" kern="1200" baseline="0" dirty="0" smtClean="0">
                <a:solidFill>
                  <a:schemeClr val="tx1"/>
                </a:solidFill>
                <a:latin typeface="+mn-lt"/>
                <a:ea typeface="+mn-ea"/>
                <a:cs typeface="+mn-cs"/>
              </a:rPr>
              <a:t>, поскольку слово </a:t>
            </a:r>
            <a:r>
              <a:rPr lang="ru-RU" sz="1200" b="0" i="0" u="none" strike="noStrike" kern="1200" baseline="0" dirty="0" err="1" smtClean="0">
                <a:solidFill>
                  <a:schemeClr val="tx1"/>
                </a:solidFill>
                <a:latin typeface="+mn-lt"/>
                <a:ea typeface="+mn-ea"/>
                <a:cs typeface="+mn-cs"/>
              </a:rPr>
              <a:t>class</a:t>
            </a:r>
            <a:r>
              <a:rPr lang="ru-RU" sz="1200" b="0" i="0" u="none" strike="noStrike" kern="1200" baseline="0" dirty="0" smtClean="0">
                <a:solidFill>
                  <a:schemeClr val="tx1"/>
                </a:solidFill>
                <a:latin typeface="+mn-lt"/>
                <a:ea typeface="+mn-ea"/>
                <a:cs typeface="+mn-cs"/>
              </a:rPr>
              <a:t> является зарезервированным и не может быть использовано здесь. </a:t>
            </a:r>
          </a:p>
          <a:p>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21550493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Определим метод класса для А, который будет подсчитывать количество созданных объектов:</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Обратите внимание на то, что мы вызвали метод </a:t>
            </a:r>
            <a:r>
              <a:rPr lang="ru-RU" sz="1200" b="0" i="0" u="none" strike="noStrike" kern="1200" baseline="0" dirty="0" err="1" smtClean="0">
                <a:solidFill>
                  <a:schemeClr val="tx1"/>
                </a:solidFill>
                <a:latin typeface="+mn-lt"/>
                <a:ea typeface="+mn-ea"/>
                <a:cs typeface="+mn-cs"/>
              </a:rPr>
              <a:t>A.count</a:t>
            </a:r>
            <a:r>
              <a:rPr lang="ru-RU" sz="1200" b="0" i="0" u="none" strike="noStrike" kern="1200" baseline="0" dirty="0" smtClean="0">
                <a:solidFill>
                  <a:schemeClr val="tx1"/>
                </a:solidFill>
                <a:latin typeface="+mn-lt"/>
                <a:ea typeface="+mn-ea"/>
                <a:cs typeface="+mn-cs"/>
              </a:rPr>
              <a:t> (атрибут класса) вместо </a:t>
            </a:r>
            <a:r>
              <a:rPr lang="ru-RU" sz="1200" b="0" i="0" u="none" strike="noStrike" kern="1200" baseline="0" dirty="0" err="1" smtClean="0">
                <a:solidFill>
                  <a:schemeClr val="tx1"/>
                </a:solidFill>
                <a:latin typeface="+mn-lt"/>
                <a:ea typeface="+mn-ea"/>
                <a:cs typeface="+mn-cs"/>
              </a:rPr>
              <a:t>self.count</a:t>
            </a:r>
            <a:r>
              <a:rPr lang="ru-RU" sz="1200" b="0" i="0" u="none" strike="noStrike" kern="1200" baseline="0" dirty="0" smtClean="0">
                <a:solidFill>
                  <a:schemeClr val="tx1"/>
                </a:solidFill>
                <a:latin typeface="+mn-lt"/>
                <a:ea typeface="+mn-ea"/>
                <a:cs typeface="+mn-cs"/>
              </a:rPr>
              <a:t> (который является атрибутом объекта). В методе </a:t>
            </a:r>
            <a:r>
              <a:rPr lang="ru-RU" sz="1200" b="0" i="0" u="none" strike="noStrike" kern="1200" baseline="0" dirty="0" err="1" smtClean="0">
                <a:solidFill>
                  <a:schemeClr val="tx1"/>
                </a:solidFill>
                <a:latin typeface="+mn-lt"/>
                <a:ea typeface="+mn-ea"/>
                <a:cs typeface="+mn-cs"/>
              </a:rPr>
              <a:t>kids</a:t>
            </a:r>
            <a:r>
              <a:rPr lang="ru-RU" sz="1200" b="0" i="0" u="none" strike="noStrike" kern="1200" baseline="0" dirty="0" smtClean="0">
                <a:solidFill>
                  <a:schemeClr val="tx1"/>
                </a:solidFill>
                <a:latin typeface="+mn-lt"/>
                <a:ea typeface="+mn-ea"/>
                <a:cs typeface="+mn-cs"/>
              </a:rPr>
              <a:t>() мы использовали вызов </a:t>
            </a:r>
            <a:r>
              <a:rPr lang="ru-RU" sz="1200" b="0" i="0" u="none" strike="noStrike" kern="1200" baseline="0" dirty="0" err="1" smtClean="0">
                <a:solidFill>
                  <a:schemeClr val="tx1"/>
                </a:solidFill>
                <a:latin typeface="+mn-lt"/>
                <a:ea typeface="+mn-ea"/>
                <a:cs typeface="+mn-cs"/>
              </a:rPr>
              <a:t>cls.count</a:t>
            </a:r>
            <a:r>
              <a:rPr lang="ru-RU" sz="1200" b="0" i="0" u="none" strike="noStrike" kern="1200" baseline="0" dirty="0" smtClean="0">
                <a:solidFill>
                  <a:schemeClr val="tx1"/>
                </a:solidFill>
                <a:latin typeface="+mn-lt"/>
                <a:ea typeface="+mn-ea"/>
                <a:cs typeface="+mn-cs"/>
              </a:rPr>
              <a:t>, но с тем же успехом могли бы применять вызов </a:t>
            </a:r>
            <a:r>
              <a:rPr lang="ru-RU" sz="1200" b="0" i="0" u="none" strike="noStrike" kern="1200" baseline="0" dirty="0" err="1" smtClean="0">
                <a:solidFill>
                  <a:schemeClr val="tx1"/>
                </a:solidFill>
                <a:latin typeface="+mn-lt"/>
                <a:ea typeface="+mn-ea"/>
                <a:cs typeface="+mn-cs"/>
              </a:rPr>
              <a:t>A.count</a:t>
            </a:r>
            <a:r>
              <a:rPr lang="ru-RU" sz="1200" b="0" i="0" u="none" strike="noStrike" kern="1200" baseline="0" dirty="0" smtClean="0">
                <a:solidFill>
                  <a:schemeClr val="tx1"/>
                </a:solidFill>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3447025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u="none" strike="noStrike" kern="1200" baseline="0" dirty="0" smtClean="0">
                <a:solidFill>
                  <a:schemeClr val="tx1"/>
                </a:solidFill>
                <a:latin typeface="+mn-lt"/>
                <a:ea typeface="+mn-ea"/>
                <a:cs typeface="+mn-cs"/>
              </a:rPr>
              <a:t>статический метод </a:t>
            </a:r>
            <a:r>
              <a:rPr lang="ru-RU" sz="1200" b="0" i="0" u="none" strike="noStrike" kern="1200" baseline="0" dirty="0" smtClean="0">
                <a:solidFill>
                  <a:schemeClr val="tx1"/>
                </a:solidFill>
                <a:latin typeface="+mn-lt"/>
                <a:ea typeface="+mn-ea"/>
                <a:cs typeface="+mn-cs"/>
              </a:rPr>
              <a:t>не влияет ни на классы, ни на объекты: он находится внутри класса только для удобства вместо того, чтобы располагаться где-то отдельно. </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Это </a:t>
            </a:r>
            <a:r>
              <a:rPr lang="ru-RU" sz="1200" b="0" i="1" u="none" strike="noStrike" kern="1200" baseline="0" dirty="0" smtClean="0">
                <a:solidFill>
                  <a:schemeClr val="tx1"/>
                </a:solidFill>
                <a:latin typeface="+mn-lt"/>
                <a:ea typeface="+mn-ea"/>
                <a:cs typeface="+mn-cs"/>
              </a:rPr>
              <a:t>статический метод</a:t>
            </a:r>
            <a:r>
              <a:rPr lang="ru-RU" sz="1200" b="0" i="0" u="none" strike="noStrike" kern="1200" baseline="0" dirty="0" smtClean="0">
                <a:solidFill>
                  <a:schemeClr val="tx1"/>
                </a:solidFill>
                <a:latin typeface="+mn-lt"/>
                <a:ea typeface="+mn-ea"/>
                <a:cs typeface="+mn-cs"/>
              </a:rPr>
              <a:t>, перед которым располагается декоратор @</a:t>
            </a:r>
            <a:r>
              <a:rPr lang="ru-RU" sz="1200" b="0" i="0" u="none" strike="noStrike" kern="1200" baseline="0" dirty="0" err="1" smtClean="0">
                <a:solidFill>
                  <a:schemeClr val="tx1"/>
                </a:solidFill>
                <a:latin typeface="+mn-lt"/>
                <a:ea typeface="+mn-ea"/>
                <a:cs typeface="+mn-cs"/>
              </a:rPr>
              <a:t>staticmethod</a:t>
            </a:r>
            <a:r>
              <a:rPr lang="ru-RU" sz="1200" b="0" i="0" u="none" strike="noStrike" kern="1200" baseline="0" dirty="0" smtClean="0">
                <a:solidFill>
                  <a:schemeClr val="tx1"/>
                </a:solidFill>
                <a:latin typeface="+mn-lt"/>
                <a:ea typeface="+mn-ea"/>
                <a:cs typeface="+mn-cs"/>
              </a:rPr>
              <a:t>, не имеющий в качестве начального параметра ни </a:t>
            </a:r>
            <a:r>
              <a:rPr lang="ru-RU" sz="1200" b="0" i="0" u="none" strike="noStrike" kern="1200" baseline="0" dirty="0" err="1" smtClean="0">
                <a:solidFill>
                  <a:schemeClr val="tx1"/>
                </a:solidFill>
                <a:latin typeface="+mn-lt"/>
                <a:ea typeface="+mn-ea"/>
                <a:cs typeface="+mn-cs"/>
              </a:rPr>
              <a:t>self</a:t>
            </a:r>
            <a:r>
              <a:rPr lang="ru-RU" sz="1200" b="0" i="0" u="none" strike="noStrike" kern="1200" baseline="0" dirty="0" smtClean="0">
                <a:solidFill>
                  <a:schemeClr val="tx1"/>
                </a:solidFill>
                <a:latin typeface="+mn-lt"/>
                <a:ea typeface="+mn-ea"/>
                <a:cs typeface="+mn-cs"/>
              </a:rPr>
              <a:t>, ни класс </a:t>
            </a:r>
            <a:r>
              <a:rPr lang="ru-RU" sz="1200" b="0" i="0" u="none" strike="noStrike" kern="1200" baseline="0" dirty="0" err="1" smtClean="0">
                <a:solidFill>
                  <a:schemeClr val="tx1"/>
                </a:solidFill>
                <a:latin typeface="+mn-lt"/>
                <a:ea typeface="+mn-ea"/>
                <a:cs typeface="+mn-cs"/>
              </a:rPr>
              <a:t>class</a:t>
            </a:r>
            <a:r>
              <a:rPr lang="ru-RU" sz="1200" b="0" i="0" u="none" strike="noStrike" kern="1200" baseline="0" dirty="0" smtClean="0">
                <a:solidFill>
                  <a:schemeClr val="tx1"/>
                </a:solidFill>
                <a:latin typeface="+mn-lt"/>
                <a:ea typeface="+mn-ea"/>
                <a:cs typeface="+mn-cs"/>
              </a:rPr>
              <a:t>. Рассмотрим пример, который служит в качестве рекламы класса </a:t>
            </a:r>
            <a:r>
              <a:rPr lang="ru-RU" sz="1200" b="0" i="0" u="none" strike="noStrike" kern="1200" baseline="0" dirty="0" err="1" smtClean="0">
                <a:solidFill>
                  <a:schemeClr val="tx1"/>
                </a:solidFill>
                <a:latin typeface="+mn-lt"/>
                <a:ea typeface="+mn-ea"/>
                <a:cs typeface="+mn-cs"/>
              </a:rPr>
              <a:t>CoyoteWeapon</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Обратите внимание на то, что нам не нужно создавать объект класса </a:t>
            </a:r>
            <a:r>
              <a:rPr lang="ru-RU" sz="1200" b="0" i="0" u="none" strike="noStrike" kern="1200" baseline="0" dirty="0" err="1" smtClean="0">
                <a:solidFill>
                  <a:schemeClr val="tx1"/>
                </a:solidFill>
                <a:latin typeface="+mn-lt"/>
                <a:ea typeface="+mn-ea"/>
                <a:cs typeface="+mn-cs"/>
              </a:rPr>
              <a:t>CoyoteWeapon</a:t>
            </a:r>
            <a:r>
              <a:rPr lang="ru-RU" sz="1200" b="0" i="0" u="none" strike="noStrike" kern="1200" baseline="0" dirty="0" smtClean="0">
                <a:solidFill>
                  <a:schemeClr val="tx1"/>
                </a:solidFill>
                <a:latin typeface="+mn-lt"/>
                <a:ea typeface="+mn-ea"/>
                <a:cs typeface="+mn-cs"/>
              </a:rPr>
              <a:t>, чтобы получить доступ к этому методу. </a:t>
            </a:r>
          </a:p>
          <a:p>
            <a:endParaRPr lang="ru-RU" sz="1200" b="0" i="0" u="none" strike="noStrike" kern="1200" baseline="0" dirty="0" smtClean="0">
              <a:solidFill>
                <a:schemeClr val="tx1"/>
              </a:solidFill>
              <a:latin typeface="+mn-lt"/>
              <a:ea typeface="+mn-ea"/>
              <a:cs typeface="+mn-cs"/>
            </a:endParaRPr>
          </a:p>
          <a:p>
            <a:r>
              <a:rPr lang="ru-RU" sz="1200" b="0" i="0" kern="1200" dirty="0" smtClean="0">
                <a:solidFill>
                  <a:schemeClr val="tx1"/>
                </a:solidFill>
                <a:effectLst/>
                <a:latin typeface="+mn-lt"/>
                <a:ea typeface="+mn-ea"/>
                <a:cs typeface="+mn-cs"/>
              </a:rPr>
              <a:t>Чаще всего </a:t>
            </a:r>
            <a:r>
              <a:rPr lang="ru-RU" sz="1200" b="1" i="0" kern="1200" dirty="0" smtClean="0">
                <a:solidFill>
                  <a:schemeClr val="tx1"/>
                </a:solidFill>
                <a:effectLst/>
                <a:latin typeface="+mn-lt"/>
                <a:ea typeface="+mn-ea"/>
                <a:cs typeface="+mn-cs"/>
              </a:rPr>
              <a:t>метод класса используется тогда, когда нужен генерирующий метод, возвращающий объект класса</a:t>
            </a:r>
            <a:r>
              <a:rPr lang="ru-RU" sz="1200" b="0" i="0" kern="1200" dirty="0" smtClean="0">
                <a:solidFill>
                  <a:schemeClr val="tx1"/>
                </a:solidFill>
                <a:effectLst/>
                <a:latin typeface="+mn-lt"/>
                <a:ea typeface="+mn-ea"/>
                <a:cs typeface="+mn-cs"/>
              </a:rPr>
              <a:t>.  </a:t>
            </a:r>
          </a:p>
          <a:p>
            <a:r>
              <a:rPr lang="ru-RU" sz="1200" b="1" i="0" kern="1200" dirty="0" smtClean="0">
                <a:solidFill>
                  <a:schemeClr val="tx1"/>
                </a:solidFill>
                <a:effectLst/>
                <a:latin typeface="+mn-lt"/>
                <a:ea typeface="+mn-ea"/>
                <a:cs typeface="+mn-cs"/>
              </a:rPr>
              <a:t>Статические методы в основном используются как вспомогательные функции</a:t>
            </a:r>
            <a:r>
              <a:rPr lang="ru-RU" sz="1200" b="0" i="0" kern="1200" dirty="0" smtClean="0">
                <a:solidFill>
                  <a:schemeClr val="tx1"/>
                </a:solidFill>
                <a:effectLst/>
                <a:latin typeface="+mn-lt"/>
                <a:ea typeface="+mn-ea"/>
                <a:cs typeface="+mn-cs"/>
              </a:rPr>
              <a:t> и работают с данными, которые им передаются.</a:t>
            </a:r>
          </a:p>
          <a:p>
            <a:endParaRPr lang="ru-RU" sz="1200" b="1"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Запомнить</a:t>
            </a:r>
          </a:p>
          <a:p>
            <a:r>
              <a:rPr lang="ru-RU" sz="1200" b="0" i="0" kern="1200" dirty="0" smtClean="0">
                <a:solidFill>
                  <a:schemeClr val="tx1"/>
                </a:solidFill>
                <a:effectLst/>
                <a:latin typeface="+mn-lt"/>
                <a:ea typeface="+mn-ea"/>
                <a:cs typeface="+mn-cs"/>
              </a:rPr>
              <a:t>Методы экземпляра класса получают доступ к объекту класса через параметр </a:t>
            </a:r>
            <a:r>
              <a:rPr lang="ru-RU" sz="1200" b="0" i="0" kern="1200" dirty="0" err="1" smtClean="0">
                <a:solidFill>
                  <a:schemeClr val="tx1"/>
                </a:solidFill>
                <a:effectLst/>
                <a:latin typeface="+mn-lt"/>
                <a:ea typeface="+mn-ea"/>
                <a:cs typeface="+mn-cs"/>
              </a:rPr>
              <a:t>self</a:t>
            </a:r>
            <a:r>
              <a:rPr lang="ru-RU" sz="1200" b="0" i="0" kern="1200" dirty="0" smtClean="0">
                <a:solidFill>
                  <a:schemeClr val="tx1"/>
                </a:solidFill>
                <a:effectLst/>
                <a:latin typeface="+mn-lt"/>
                <a:ea typeface="+mn-ea"/>
                <a:cs typeface="+mn-cs"/>
              </a:rPr>
              <a:t> и к классу через </a:t>
            </a:r>
            <a:r>
              <a:rPr lang="ru-RU" sz="1200" b="0" i="0" kern="1200" dirty="0" err="1" smtClean="0">
                <a:solidFill>
                  <a:schemeClr val="tx1"/>
                </a:solidFill>
                <a:effectLst/>
                <a:latin typeface="+mn-lt"/>
                <a:ea typeface="+mn-ea"/>
                <a:cs typeface="+mn-cs"/>
              </a:rPr>
              <a:t>self</a:t>
            </a:r>
            <a:r>
              <a:rPr lang="ru-RU" sz="1200" b="0" i="0" kern="1200" dirty="0" smtClean="0">
                <a:solidFill>
                  <a:schemeClr val="tx1"/>
                </a:solidFill>
                <a:effectLst/>
                <a:latin typeface="+mn-lt"/>
                <a:ea typeface="+mn-ea"/>
                <a:cs typeface="+mn-cs"/>
              </a:rPr>
              <a:t>.__</a:t>
            </a:r>
            <a:r>
              <a:rPr lang="ru-RU" sz="1200" b="0"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__.</a:t>
            </a:r>
          </a:p>
          <a:p>
            <a:r>
              <a:rPr lang="ru-RU" sz="1200" b="0" i="0" kern="1200" dirty="0" smtClean="0">
                <a:solidFill>
                  <a:schemeClr val="tx1"/>
                </a:solidFill>
                <a:effectLst/>
                <a:latin typeface="+mn-lt"/>
                <a:ea typeface="+mn-ea"/>
                <a:cs typeface="+mn-cs"/>
              </a:rPr>
              <a:t>Методы класса не могут получить доступ к определённому объекту класса, но имеют доступ к самому классу через </a:t>
            </a:r>
            <a:r>
              <a:rPr lang="ru-RU" sz="1200" b="0" i="0" kern="1200" dirty="0" err="1" smtClean="0">
                <a:solidFill>
                  <a:schemeClr val="tx1"/>
                </a:solidFill>
                <a:effectLst/>
                <a:latin typeface="+mn-lt"/>
                <a:ea typeface="+mn-ea"/>
                <a:cs typeface="+mn-cs"/>
              </a:rPr>
              <a:t>cls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Статические методы работают как обычные функции, но принадлежат области имён класса. Они не имеют доступа ни к самому классу, ни к его экземплярам.</a:t>
            </a:r>
          </a:p>
          <a:p>
            <a:endParaRPr lang="ru-R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25688878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В </a:t>
            </a:r>
            <a:r>
              <a:rPr lang="ru-RU" sz="1200" b="0" i="1" kern="1200" dirty="0"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разделяют конструктор класса и метод для инициализации экземпляра класса</a:t>
            </a:r>
            <a:r>
              <a:rPr lang="ru-RU" sz="1200" kern="1200" dirty="0" smtClean="0">
                <a:solidFill>
                  <a:schemeClr val="tx1"/>
                </a:solidFill>
                <a:effectLst/>
                <a:latin typeface="+mn-lt"/>
                <a:ea typeface="+mn-ea"/>
                <a:cs typeface="+mn-cs"/>
              </a:rPr>
              <a:t>, которые используются при создании объекта (в </a:t>
            </a:r>
            <a:r>
              <a:rPr lang="ru-RU" sz="1200" kern="1200" dirty="0" err="1" smtClean="0">
                <a:solidFill>
                  <a:schemeClr val="tx1"/>
                </a:solidFill>
                <a:effectLst/>
                <a:latin typeface="+mn-lt"/>
                <a:ea typeface="+mn-ea"/>
                <a:cs typeface="+mn-cs"/>
              </a:rPr>
              <a:t>т.ч</a:t>
            </a:r>
            <a:r>
              <a:rPr lang="ru-RU" sz="1200" kern="1200" dirty="0" smtClean="0">
                <a:solidFill>
                  <a:schemeClr val="tx1"/>
                </a:solidFill>
                <a:effectLst/>
                <a:latin typeface="+mn-lt"/>
                <a:ea typeface="+mn-ea"/>
                <a:cs typeface="+mn-cs"/>
              </a:rPr>
              <a:t>. классов и </a:t>
            </a:r>
            <a:r>
              <a:rPr lang="ru-RU" sz="1200" kern="1200" dirty="0" err="1" smtClean="0">
                <a:solidFill>
                  <a:schemeClr val="tx1"/>
                </a:solidFill>
                <a:effectLst/>
                <a:latin typeface="+mn-lt"/>
                <a:ea typeface="+mn-ea"/>
                <a:cs typeface="+mn-cs"/>
              </a:rPr>
              <a:t>метаклассов</a:t>
            </a:r>
            <a:r>
              <a:rPr lang="ru-RU" sz="1200" kern="1200" dirty="0" smtClean="0">
                <a:solidFill>
                  <a:schemeClr val="tx1"/>
                </a:solidFill>
                <a:effectLst/>
                <a:latin typeface="+mn-lt"/>
                <a:ea typeface="+mn-ea"/>
                <a:cs typeface="+mn-cs"/>
              </a:rPr>
              <a:t>):</a:t>
            </a:r>
          </a:p>
          <a:p>
            <a:pPr lvl="0"/>
            <a:r>
              <a:rPr lang="ru-RU" sz="1200" kern="1200" dirty="0" smtClean="0">
                <a:solidFill>
                  <a:schemeClr val="tx1"/>
                </a:solidFill>
                <a:effectLst/>
                <a:latin typeface="+mn-lt"/>
                <a:ea typeface="+mn-ea"/>
                <a:cs typeface="+mn-cs"/>
              </a:rPr>
              <a:t>__</a:t>
            </a:r>
            <a:r>
              <a:rPr lang="ru-RU" sz="1200" kern="1200" dirty="0" err="1" smtClean="0">
                <a:solidFill>
                  <a:schemeClr val="tx1"/>
                </a:solidFill>
                <a:effectLst/>
                <a:latin typeface="+mn-lt"/>
                <a:ea typeface="+mn-ea"/>
                <a:cs typeface="+mn-cs"/>
              </a:rPr>
              <a:t>new</a:t>
            </a:r>
            <a:r>
              <a:rPr lang="ru-RU" sz="1200" kern="1200" dirty="0" smtClean="0">
                <a:solidFill>
                  <a:schemeClr val="tx1"/>
                </a:solidFill>
                <a:effectLst/>
                <a:latin typeface="+mn-lt"/>
                <a:ea typeface="+mn-ea"/>
                <a:cs typeface="+mn-cs"/>
              </a:rPr>
              <a:t>__ - конструктор, вызывается непосредственно для создания объекта, редко когда нужен (если нам надо иметь контроль над созданием объекта).</a:t>
            </a:r>
          </a:p>
          <a:p>
            <a:pPr lvl="0"/>
            <a:r>
              <a:rPr lang="ru-RU" sz="1200" kern="1200" dirty="0" smtClean="0">
                <a:solidFill>
                  <a:schemeClr val="tx1"/>
                </a:solidFill>
                <a:effectLst/>
                <a:latin typeface="+mn-lt"/>
                <a:ea typeface="+mn-ea"/>
                <a:cs typeface="+mn-cs"/>
              </a:rPr>
              <a:t>__</a:t>
            </a:r>
            <a:r>
              <a:rPr lang="ru-RU" sz="1200" kern="1200" dirty="0" err="1" smtClean="0">
                <a:solidFill>
                  <a:schemeClr val="tx1"/>
                </a:solidFill>
                <a:effectLst/>
                <a:latin typeface="+mn-lt"/>
                <a:ea typeface="+mn-ea"/>
                <a:cs typeface="+mn-cs"/>
              </a:rPr>
              <a:t>init</a:t>
            </a:r>
            <a:r>
              <a:rPr lang="ru-RU" sz="1200" kern="1200" dirty="0" smtClean="0">
                <a:solidFill>
                  <a:schemeClr val="tx1"/>
                </a:solidFill>
                <a:effectLst/>
                <a:latin typeface="+mn-lt"/>
                <a:ea typeface="+mn-ea"/>
                <a:cs typeface="+mn-cs"/>
              </a:rPr>
              <a:t>__ - инициализатор, вызывается после создания объекта для его инициализации, в основном используется этот метод.</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Конструктор класса это метод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new</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cls</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args</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kwargs</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для инициализации экземпляра класса используется метод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init</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self</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При этом, как вы могли заметить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new</a:t>
            </a:r>
            <a:r>
              <a:rPr lang="ru-RU" sz="1200" b="0" i="1"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 это классовый метод, а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init</a:t>
            </a:r>
            <a:r>
              <a:rPr lang="ru-RU" sz="1200" b="0" i="1"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таким не является. Метод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new</a:t>
            </a:r>
            <a:r>
              <a:rPr lang="ru-RU" sz="1200" b="0" i="1"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редко переопределяется, чаще используется реализация от базового класса </a:t>
            </a:r>
            <a:r>
              <a:rPr lang="ru-RU" sz="1200" b="0" i="1"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(см. раздел Наследование), </a:t>
            </a:r>
            <a:r>
              <a:rPr lang="ru-RU" sz="1200" b="0" i="1" kern="1200" dirty="0" smtClean="0">
                <a:solidFill>
                  <a:schemeClr val="tx1"/>
                </a:solidFill>
                <a:effectLst/>
                <a:latin typeface="+mn-lt"/>
                <a:ea typeface="+mn-ea"/>
                <a:cs typeface="+mn-cs"/>
              </a:rPr>
              <a:t>__</a:t>
            </a:r>
            <a:r>
              <a:rPr lang="ru-RU" sz="1200" b="0" i="1" kern="1200" dirty="0" err="1" smtClean="0">
                <a:solidFill>
                  <a:schemeClr val="tx1"/>
                </a:solidFill>
                <a:effectLst/>
                <a:latin typeface="+mn-lt"/>
                <a:ea typeface="+mn-ea"/>
                <a:cs typeface="+mn-cs"/>
              </a:rPr>
              <a:t>init</a:t>
            </a:r>
            <a:r>
              <a:rPr lang="ru-RU" sz="1200" b="0" i="1"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же наоборот является очень удобным способом задать параметры объекта при его создании.</a:t>
            </a:r>
          </a:p>
          <a:p>
            <a:pPr fontAlgn="base"/>
            <a:r>
              <a:rPr lang="ru-RU" sz="1200" b="0" i="0" kern="1200" dirty="0" smtClean="0">
                <a:solidFill>
                  <a:schemeClr val="tx1"/>
                </a:solidFill>
                <a:effectLst/>
                <a:latin typeface="+mn-lt"/>
                <a:ea typeface="+mn-ea"/>
                <a:cs typeface="+mn-cs"/>
              </a:rPr>
              <a:t>Создадим реализацию класса </a:t>
            </a:r>
            <a:r>
              <a:rPr lang="ru-RU" sz="1200" b="0" i="1"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 с измененным конструктором и инициализатором, через который задается ширина и высота прямоугольника:</a:t>
            </a:r>
          </a:p>
          <a:p>
            <a:pPr fontAlgn="base"/>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22361538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pythonist.ru/metaklassy-v-python/#:~:text=%D0%9C%D0%B5%D1%82%D0%B0%D0%BA%D0%BB%D0%B0%D1%81%D1%81%20%D0%B2%20Python%20%E2%80%94%20%D1%8D%D1%82%D0%BE%20%D0%BA%D0%BB%D0%B0%D1%81%D1%81,%D1%80%D0%B0%D0%B1%D0%BE%D1%82%D1%8B%20%D1%81%20%D0%BA%D0%BB%D0%B0%D1%81%D1%81%D0%B0%D0%BC%D0%B8%20%D0%B2%20Python.</a:t>
            </a:r>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Напоминание - классы являются объектами !</a:t>
            </a:r>
          </a:p>
          <a:p>
            <a:pPr fontAlgn="base"/>
            <a:endParaRPr lang="en-US" sz="1200" b="0" i="0" kern="1200" dirty="0" smtClean="0">
              <a:solidFill>
                <a:schemeClr val="tx1"/>
              </a:solidFill>
              <a:effectLst/>
              <a:latin typeface="+mn-lt"/>
              <a:ea typeface="+mn-ea"/>
              <a:cs typeface="+mn-cs"/>
            </a:endParaRPr>
          </a:p>
          <a:p>
            <a:pPr fontAlgn="base"/>
            <a:r>
              <a:rPr lang="ru-RU" sz="1200" b="0" i="0" kern="1200" dirty="0" err="1" smtClean="0">
                <a:solidFill>
                  <a:schemeClr val="tx1"/>
                </a:solidFill>
                <a:effectLst/>
                <a:latin typeface="+mn-lt"/>
                <a:ea typeface="+mn-ea"/>
                <a:cs typeface="+mn-cs"/>
              </a:rPr>
              <a:t>Метакласс</a:t>
            </a:r>
            <a:r>
              <a:rPr lang="ru-RU" sz="1200" b="0" i="0" kern="1200" dirty="0" smtClean="0">
                <a:solidFill>
                  <a:schemeClr val="tx1"/>
                </a:solidFill>
                <a:effectLst/>
                <a:latin typeface="+mn-lt"/>
                <a:ea typeface="+mn-ea"/>
                <a:cs typeface="+mn-cs"/>
              </a:rPr>
              <a:t> в Python — это класс классов, определяющий поведение класса. </a:t>
            </a:r>
          </a:p>
          <a:p>
            <a:pPr fontAlgn="base"/>
            <a:r>
              <a:rPr lang="ru-RU" sz="1200" b="0" i="0" kern="1200" dirty="0" err="1" smtClean="0">
                <a:solidFill>
                  <a:schemeClr val="tx1"/>
                </a:solidFill>
                <a:effectLst/>
                <a:latin typeface="+mn-lt"/>
                <a:ea typeface="+mn-ea"/>
                <a:cs typeface="+mn-cs"/>
              </a:rPr>
              <a:t>Метаклассы</a:t>
            </a:r>
            <a:r>
              <a:rPr lang="ru-RU" sz="1200" b="0" i="0" kern="1200" dirty="0" smtClean="0">
                <a:solidFill>
                  <a:schemeClr val="tx1"/>
                </a:solidFill>
                <a:effectLst/>
                <a:latin typeface="+mn-lt"/>
                <a:ea typeface="+mn-ea"/>
                <a:cs typeface="+mn-cs"/>
              </a:rPr>
              <a:t> – это классы, экземпляры которых являются классами. </a:t>
            </a:r>
          </a:p>
          <a:p>
            <a:pPr fontAlgn="base"/>
            <a:r>
              <a:rPr lang="ru-RU" sz="1200" b="0" i="0" kern="1200" dirty="0" smtClean="0">
                <a:solidFill>
                  <a:schemeClr val="tx1"/>
                </a:solidFill>
                <a:effectLst/>
                <a:latin typeface="+mn-lt"/>
                <a:ea typeface="+mn-ea"/>
                <a:cs typeface="+mn-cs"/>
              </a:rPr>
              <a:t>Класс определяет поведение экземпляров этого класса. </a:t>
            </a:r>
            <a:r>
              <a:rPr lang="en-US"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Метаклассы</a:t>
            </a:r>
            <a:r>
              <a:rPr lang="ru-RU" sz="1200" b="0" i="0" kern="1200" dirty="0" smtClean="0">
                <a:solidFill>
                  <a:schemeClr val="tx1"/>
                </a:solidFill>
                <a:effectLst/>
                <a:latin typeface="+mn-lt"/>
                <a:ea typeface="+mn-ea"/>
                <a:cs typeface="+mn-cs"/>
              </a:rPr>
              <a:t> могут применяться, среди прочего, для ведения журнала, регистрации классов во время создания и профилирования. Они кажутся довольно абстрактными понятиями, и у вас может возникнуть сомнение относительно целесообразности их использования. Лучше всего об этом сказал Тим </a:t>
            </a:r>
            <a:r>
              <a:rPr lang="ru-RU" sz="1200" b="0" i="0" kern="1200" dirty="0" err="1" smtClean="0">
                <a:solidFill>
                  <a:schemeClr val="tx1"/>
                </a:solidFill>
                <a:effectLst/>
                <a:latin typeface="+mn-lt"/>
                <a:ea typeface="+mn-ea"/>
                <a:cs typeface="+mn-cs"/>
              </a:rPr>
              <a:t>Питерс</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питонист</a:t>
            </a:r>
            <a:r>
              <a:rPr lang="ru-RU" sz="1200" b="0" i="0" kern="1200" dirty="0" smtClean="0">
                <a:solidFill>
                  <a:schemeClr val="tx1"/>
                </a:solidFill>
                <a:effectLst/>
                <a:latin typeface="+mn-lt"/>
                <a:ea typeface="+mn-ea"/>
                <a:cs typeface="+mn-cs"/>
              </a:rPr>
              <a:t> с большим опытом:</a:t>
            </a:r>
          </a:p>
          <a:p>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Метаклассы</a:t>
            </a:r>
            <a:r>
              <a:rPr lang="ru-RU" sz="1200" b="0" i="0" kern="1200" dirty="0" smtClean="0">
                <a:solidFill>
                  <a:schemeClr val="tx1"/>
                </a:solidFill>
                <a:effectLst/>
                <a:latin typeface="+mn-lt"/>
                <a:ea typeface="+mn-ea"/>
                <a:cs typeface="+mn-cs"/>
              </a:rPr>
              <a:t> — это более глубокая магия, о которой 99% пользователей не должны беспокоиться. Если вы задаетесь вопросом, нужны ли они вам – значит, нет, вы в них не нуждаетесь (люди, которые действительно нуждаются в </a:t>
            </a:r>
            <a:r>
              <a:rPr lang="ru-RU" sz="1200" b="0" i="0" kern="1200" dirty="0" err="1" smtClean="0">
                <a:solidFill>
                  <a:schemeClr val="tx1"/>
                </a:solidFill>
                <a:effectLst/>
                <a:latin typeface="+mn-lt"/>
                <a:ea typeface="+mn-ea"/>
                <a:cs typeface="+mn-cs"/>
              </a:rPr>
              <a:t>метаклассах</a:t>
            </a:r>
            <a:r>
              <a:rPr lang="ru-RU" sz="1200" b="0" i="0" kern="1200" dirty="0" smtClean="0">
                <a:solidFill>
                  <a:schemeClr val="tx1"/>
                </a:solidFill>
                <a:effectLst/>
                <a:latin typeface="+mn-lt"/>
                <a:ea typeface="+mn-ea"/>
                <a:cs typeface="+mn-cs"/>
              </a:rPr>
              <a:t>, точно знают, что они им нужны, и не нуждаются в объяснении зачем)».</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Классы в Python это объекты. Когда выполняется оператор </a:t>
            </a:r>
            <a:r>
              <a:rPr lang="ru-RU" sz="1200" b="1" i="0" kern="1200" dirty="0" err="1" smtClean="0">
                <a:solidFill>
                  <a:schemeClr val="tx1"/>
                </a:solidFill>
                <a:effectLst/>
                <a:latin typeface="+mn-lt"/>
                <a:ea typeface="+mn-ea"/>
                <a:cs typeface="+mn-cs"/>
              </a:rPr>
              <a:t>class</a:t>
            </a:r>
            <a:r>
              <a:rPr lang="ru-RU" sz="1200" b="0" i="0" kern="1200" dirty="0" smtClean="0">
                <a:solidFill>
                  <a:schemeClr val="tx1"/>
                </a:solidFill>
                <a:effectLst/>
                <a:latin typeface="+mn-lt"/>
                <a:ea typeface="+mn-ea"/>
                <a:cs typeface="+mn-cs"/>
              </a:rPr>
              <a:t>, Python создает в памяти объект с именем класса</a:t>
            </a:r>
          </a:p>
          <a:p>
            <a:r>
              <a:rPr lang="ru-RU" sz="1200" b="0" i="0" kern="1200" dirty="0" smtClean="0">
                <a:solidFill>
                  <a:schemeClr val="tx1"/>
                </a:solidFill>
                <a:effectLst/>
                <a:latin typeface="+mn-lt"/>
                <a:ea typeface="+mn-ea"/>
                <a:cs typeface="+mn-cs"/>
              </a:rPr>
              <a:t>Объект способен сам создавать экземпляры, так что это класс. А объект вот почему:</a:t>
            </a:r>
          </a:p>
          <a:p>
            <a:r>
              <a:rPr lang="ru-RU" sz="1200" b="0" i="0" kern="1200" dirty="0" smtClean="0">
                <a:solidFill>
                  <a:schemeClr val="tx1"/>
                </a:solidFill>
                <a:effectLst/>
                <a:latin typeface="+mn-lt"/>
                <a:ea typeface="+mn-ea"/>
                <a:cs typeface="+mn-cs"/>
              </a:rPr>
              <a:t>его можно назначить в качестве переменной</a:t>
            </a:r>
          </a:p>
          <a:p>
            <a:r>
              <a:rPr lang="ru-RU" sz="1200" b="0" i="0" kern="1200" dirty="0" smtClean="0">
                <a:solidFill>
                  <a:schemeClr val="tx1"/>
                </a:solidFill>
                <a:effectLst/>
                <a:latin typeface="+mn-lt"/>
                <a:ea typeface="+mn-ea"/>
                <a:cs typeface="+mn-cs"/>
              </a:rPr>
              <a:t>копируется</a:t>
            </a:r>
          </a:p>
          <a:p>
            <a:r>
              <a:rPr lang="ru-RU" sz="1200" b="0" i="0" kern="1200" dirty="0" smtClean="0">
                <a:solidFill>
                  <a:schemeClr val="tx1"/>
                </a:solidFill>
                <a:effectLst/>
                <a:latin typeface="+mn-lt"/>
                <a:ea typeface="+mn-ea"/>
                <a:cs typeface="+mn-cs"/>
              </a:rPr>
              <a:t>есть возможность добавить к нему атрибуты</a:t>
            </a:r>
          </a:p>
          <a:p>
            <a:r>
              <a:rPr lang="ru-RU" sz="1200" b="0" i="0" kern="1200" dirty="0" smtClean="0">
                <a:solidFill>
                  <a:schemeClr val="tx1"/>
                </a:solidFill>
                <a:effectLst/>
                <a:latin typeface="+mn-lt"/>
                <a:ea typeface="+mn-ea"/>
                <a:cs typeface="+mn-cs"/>
              </a:rPr>
              <a:t>передается в роли параметра функции</a:t>
            </a:r>
          </a:p>
          <a:p>
            <a:endParaRPr lang="ru-RU" sz="1200" b="0" i="0" kern="1200" dirty="0" smtClean="0">
              <a:solidFill>
                <a:schemeClr val="tx1"/>
              </a:solidFill>
              <a:effectLst/>
              <a:latin typeface="+mn-lt"/>
              <a:ea typeface="+mn-ea"/>
              <a:cs typeface="+mn-cs"/>
            </a:endParaRP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1721121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В общем случае, программы которые порождают другие программы или динамически модифицируются.</a:t>
            </a:r>
          </a:p>
          <a:p>
            <a:pPr lvl="0"/>
            <a:r>
              <a:rPr lang="ru-RU" sz="1200" kern="1200" dirty="0" smtClean="0">
                <a:solidFill>
                  <a:schemeClr val="tx1"/>
                </a:solidFill>
                <a:effectLst/>
                <a:latin typeface="+mn-lt"/>
                <a:ea typeface="+mn-ea"/>
                <a:cs typeface="+mn-cs"/>
              </a:rPr>
              <a:t>В частном случае, возможность динамического создания новых типов во время выполнения.</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b="0" i="0" kern="1200" dirty="0" smtClean="0">
                <a:solidFill>
                  <a:schemeClr val="tx1"/>
                </a:solidFill>
                <a:effectLst/>
                <a:latin typeface="+mn-lt"/>
                <a:ea typeface="+mn-ea"/>
                <a:cs typeface="+mn-cs"/>
              </a:rPr>
              <a:t>https://proglib.io/p/metaclasses-in-python</a:t>
            </a:r>
            <a:r>
              <a:rPr lang="ru-RU" sz="1200" b="0" i="0" kern="1200" dirty="0" smtClean="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19293238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Это простейший пример функции-фабрики, которая принимает некоторые аргументы, конструирует нужный объект и возвращает его.</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3075883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Ничего не мешает нам создать функцию, которая будет создавать объект типа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(т.е. некоторый класс) и возвращать его в качестве результата</a:t>
            </a:r>
          </a:p>
          <a:p>
            <a:pPr lvl="0"/>
            <a:r>
              <a:rPr lang="ru-RU" sz="1200" kern="1200" dirty="0" smtClean="0">
                <a:solidFill>
                  <a:schemeClr val="tx1"/>
                </a:solidFill>
                <a:effectLst/>
                <a:latin typeface="+mn-lt"/>
                <a:ea typeface="+mn-ea"/>
                <a:cs typeface="+mn-cs"/>
              </a:rPr>
              <a:t>Такая функция называется </a:t>
            </a:r>
            <a:r>
              <a:rPr lang="ru-RU" sz="1200" kern="1200" dirty="0" err="1" smtClean="0">
                <a:solidFill>
                  <a:schemeClr val="tx1"/>
                </a:solidFill>
                <a:effectLst/>
                <a:latin typeface="+mn-lt"/>
                <a:ea typeface="+mn-ea"/>
                <a:cs typeface="+mn-cs"/>
              </a:rPr>
              <a:t>метафункцией</a:t>
            </a:r>
            <a:r>
              <a:rPr lang="ru-RU" sz="1200" kern="1200" dirty="0" smtClean="0">
                <a:solidFill>
                  <a:schemeClr val="tx1"/>
                </a:solidFill>
                <a:effectLst/>
                <a:latin typeface="+mn-lt"/>
                <a:ea typeface="+mn-ea"/>
                <a:cs typeface="+mn-cs"/>
              </a:rPr>
              <a:t>.</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Получившаяся функция создаёт класс, однако выглядит несколько странно. </a:t>
            </a:r>
          </a:p>
          <a:p>
            <a:pPr lvl="0"/>
            <a:r>
              <a:rPr lang="ru-RU" sz="1200" kern="1200" dirty="0" smtClean="0">
                <a:solidFill>
                  <a:schemeClr val="tx1"/>
                </a:solidFill>
                <a:effectLst/>
                <a:latin typeface="+mn-lt"/>
                <a:ea typeface="+mn-ea"/>
                <a:cs typeface="+mn-cs"/>
              </a:rPr>
              <a:t>Было бы отлично избежать явного написания кода и выполнять эти действия более динамически.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Это можно сделать создавая наш класс напрямую от класса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a:t>
            </a: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60796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Доступ к полям и методам осуществляется через указание объекта, например, в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используя точку</a:t>
            </a:r>
          </a:p>
          <a:p>
            <a:endParaRPr lang="ru-RU" sz="1200" b="0" i="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Классы как объекты</a:t>
            </a:r>
            <a:r>
              <a:rPr lang="ru-RU" sz="1200" b="1" u="none" strike="noStrike" kern="1200" dirty="0" smtClean="0">
                <a:solidFill>
                  <a:schemeClr val="tx1"/>
                </a:solidFill>
                <a:effectLst/>
                <a:latin typeface="+mn-lt"/>
                <a:ea typeface="+mn-ea"/>
                <a:cs typeface="+mn-cs"/>
                <a:hlinkClick r:id="rId3" action="ppaction://hlinkfile"/>
              </a:rPr>
              <a:t>¶</a:t>
            </a:r>
            <a:endParaRPr lang="ru-RU" sz="1200" b="1"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Поддерживают две основных операции:</a:t>
            </a:r>
            <a:endParaRPr lang="ru-RU" sz="1600" kern="1200" dirty="0" smtClean="0">
              <a:solidFill>
                <a:schemeClr val="tx1"/>
              </a:solidFill>
              <a:effectLst/>
              <a:latin typeface="+mn-lt"/>
              <a:ea typeface="+mn-ea"/>
              <a:cs typeface="+mn-cs"/>
            </a:endParaRPr>
          </a:p>
          <a:p>
            <a:pPr lvl="1"/>
            <a:r>
              <a:rPr lang="ru-RU" sz="1200" b="0" i="0" kern="1200" dirty="0" smtClean="0">
                <a:solidFill>
                  <a:schemeClr val="tx1"/>
                </a:solidFill>
                <a:effectLst/>
                <a:latin typeface="+mn-lt"/>
                <a:ea typeface="+mn-ea"/>
                <a:cs typeface="+mn-cs"/>
              </a:rPr>
              <a:t>Доступ к полям и методам</a:t>
            </a:r>
            <a:r>
              <a:rPr lang="ru-RU" sz="1200" kern="1200" dirty="0" smtClean="0">
                <a:solidFill>
                  <a:schemeClr val="tx1"/>
                </a:solidFill>
                <a:effectLst/>
                <a:latin typeface="+mn-lt"/>
                <a:ea typeface="+mn-ea"/>
                <a:cs typeface="+mn-cs"/>
              </a:rPr>
              <a:t> - через точку по имени.</a:t>
            </a:r>
            <a:endParaRPr lang="ru-RU" sz="1600" kern="1200" dirty="0" smtClean="0">
              <a:solidFill>
                <a:schemeClr val="tx1"/>
              </a:solidFill>
              <a:effectLst/>
              <a:latin typeface="+mn-lt"/>
              <a:ea typeface="+mn-ea"/>
              <a:cs typeface="+mn-cs"/>
            </a:endParaRPr>
          </a:p>
          <a:p>
            <a:pPr lvl="1"/>
            <a:r>
              <a:rPr lang="ru-RU" sz="1200" kern="1200" dirty="0" smtClean="0">
                <a:solidFill>
                  <a:schemeClr val="tx1"/>
                </a:solidFill>
                <a:effectLst/>
                <a:latin typeface="+mn-lt"/>
                <a:ea typeface="+mn-ea"/>
                <a:cs typeface="+mn-cs"/>
              </a:rPr>
              <a:t>создание объекта класса - с помощью круглых скобок, как вызов функции.</a:t>
            </a:r>
            <a:endParaRPr lang="ru-RU" sz="16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Результатом создания объекта является экземпляр класса.</a:t>
            </a:r>
            <a:endParaRPr lang="ru-RU" sz="16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Типичный сценарий написания объектно-ориентированной программы:</a:t>
            </a:r>
          </a:p>
          <a:p>
            <a:r>
              <a:rPr lang="ru-RU" sz="1200" b="0" i="0" kern="1200" dirty="0" smtClean="0">
                <a:solidFill>
                  <a:schemeClr val="tx1"/>
                </a:solidFill>
                <a:effectLst/>
                <a:latin typeface="+mn-lt"/>
                <a:ea typeface="+mn-ea"/>
                <a:cs typeface="+mn-cs"/>
              </a:rPr>
              <a:t>Создание одного или нескольких классов (или поиск подходящих существующих).</a:t>
            </a:r>
          </a:p>
          <a:p>
            <a:r>
              <a:rPr lang="ru-RU" sz="1200" b="0" i="0" kern="1200" dirty="0" smtClean="0">
                <a:solidFill>
                  <a:schemeClr val="tx1"/>
                </a:solidFill>
                <a:effectLst/>
                <a:latin typeface="+mn-lt"/>
                <a:ea typeface="+mn-ea"/>
                <a:cs typeface="+mn-cs"/>
              </a:rPr>
              <a:t>Создание произвольного количества экземпляров классов (</a:t>
            </a:r>
            <a:r>
              <a:rPr lang="ru-RU" sz="1200" b="0" i="0" kern="1200" dirty="0" err="1" smtClean="0">
                <a:solidFill>
                  <a:schemeClr val="tx1"/>
                </a:solidFill>
                <a:effectLst/>
                <a:latin typeface="+mn-lt"/>
                <a:ea typeface="+mn-ea"/>
                <a:cs typeface="+mn-cs"/>
              </a:rPr>
              <a:t>инстанцирование</a:t>
            </a:r>
            <a:r>
              <a:rPr lang="ru-RU" sz="1200" b="0" i="0" kern="1200" dirty="0" smtClean="0">
                <a:solidFill>
                  <a:schemeClr val="tx1"/>
                </a:solidFill>
                <a:effectLst/>
                <a:latin typeface="+mn-lt"/>
                <a:ea typeface="+mn-ea"/>
                <a:cs typeface="+mn-cs"/>
              </a:rPr>
              <a:t>) - объектов.</a:t>
            </a:r>
          </a:p>
          <a:p>
            <a:r>
              <a:rPr lang="ru-RU" sz="1200" b="0" i="0" kern="1200" dirty="0" smtClean="0">
                <a:solidFill>
                  <a:schemeClr val="tx1"/>
                </a:solidFill>
                <a:effectLst/>
                <a:latin typeface="+mn-lt"/>
                <a:ea typeface="+mn-ea"/>
                <a:cs typeface="+mn-cs"/>
              </a:rPr>
              <a:t>Изменение полей и вызов методов созданных объектов.</a:t>
            </a:r>
          </a:p>
          <a:p>
            <a:endParaRPr lang="en-US" sz="1000" b="0" i="0" kern="1200" dirty="0" smtClean="0">
              <a:solidFill>
                <a:schemeClr val="tx1"/>
              </a:solidFill>
              <a:effectLst/>
              <a:latin typeface="+mn-lt"/>
              <a:ea typeface="+mn-ea"/>
              <a:cs typeface="+mn-cs"/>
            </a:endParaRPr>
          </a:p>
          <a:p>
            <a:endParaRPr lang="en-US"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Именно создание экземпляра класса происходит каждый раз при создании списков, словарей и т.д. на основании соответствующего абстрактного типа данных, предусмотренного разработчиками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4281359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Ничего не мешает нам создать функцию, которая будет создавать объект типа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(т.е. некоторый класс) и возвращать его в качестве результата</a:t>
            </a:r>
          </a:p>
          <a:p>
            <a:pPr lvl="0"/>
            <a:r>
              <a:rPr lang="ru-RU" sz="1200" kern="1200" dirty="0" smtClean="0">
                <a:solidFill>
                  <a:schemeClr val="tx1"/>
                </a:solidFill>
                <a:effectLst/>
                <a:latin typeface="+mn-lt"/>
                <a:ea typeface="+mn-ea"/>
                <a:cs typeface="+mn-cs"/>
              </a:rPr>
              <a:t>Такая функция называется </a:t>
            </a:r>
            <a:r>
              <a:rPr lang="ru-RU" sz="1200" kern="1200" dirty="0" err="1" smtClean="0">
                <a:solidFill>
                  <a:schemeClr val="tx1"/>
                </a:solidFill>
                <a:effectLst/>
                <a:latin typeface="+mn-lt"/>
                <a:ea typeface="+mn-ea"/>
                <a:cs typeface="+mn-cs"/>
              </a:rPr>
              <a:t>метафункцией</a:t>
            </a:r>
            <a:r>
              <a:rPr lang="ru-RU" sz="1200" kern="1200" dirty="0" smtClean="0">
                <a:solidFill>
                  <a:schemeClr val="tx1"/>
                </a:solidFill>
                <a:effectLst/>
                <a:latin typeface="+mn-lt"/>
                <a:ea typeface="+mn-ea"/>
                <a:cs typeface="+mn-cs"/>
              </a:rPr>
              <a:t>.</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Получившаяся функция создаёт класс, однако выглядит несколько странно. </a:t>
            </a:r>
          </a:p>
          <a:p>
            <a:pPr lvl="0"/>
            <a:r>
              <a:rPr lang="ru-RU" sz="1200" kern="1200" dirty="0" smtClean="0">
                <a:solidFill>
                  <a:schemeClr val="tx1"/>
                </a:solidFill>
                <a:effectLst/>
                <a:latin typeface="+mn-lt"/>
                <a:ea typeface="+mn-ea"/>
                <a:cs typeface="+mn-cs"/>
              </a:rPr>
              <a:t>Было бы отлично избежать явного написания кода и выполнять эти действия более динамически.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Это можно сделать создавая наш класс напрямую от класса </a:t>
            </a:r>
            <a:r>
              <a:rPr lang="ru-RU" sz="1200" kern="1200" dirty="0" err="1" smtClean="0">
                <a:solidFill>
                  <a:schemeClr val="tx1"/>
                </a:solidFill>
                <a:effectLst/>
                <a:latin typeface="+mn-lt"/>
                <a:ea typeface="+mn-ea"/>
                <a:cs typeface="+mn-cs"/>
              </a:rPr>
              <a:t>type</a:t>
            </a:r>
            <a:r>
              <a:rPr lang="ru-RU" sz="1200" kern="1200" smtClean="0">
                <a:solidFill>
                  <a:schemeClr val="tx1"/>
                </a:solidFill>
                <a:effectLst/>
                <a:latin typeface="+mn-lt"/>
                <a:ea typeface="+mn-ea"/>
                <a:cs typeface="+mn-cs"/>
              </a:rPr>
              <a:t>.</a:t>
            </a:r>
          </a:p>
          <a:p>
            <a:pPr lvl="0"/>
            <a:endParaRPr lang="ru-RU"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1972568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Записи эквивалентны</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180670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28485541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Следующие примеры дадут идентичные результаты:</a:t>
            </a:r>
            <a:r>
              <a:rPr lang="en-US" sz="1200" kern="1200" dirty="0" smtClean="0">
                <a:solidFill>
                  <a:schemeClr val="tx1"/>
                </a:solidFill>
                <a:effectLst/>
                <a:latin typeface="+mn-lt"/>
                <a:ea typeface="+mn-ea"/>
                <a:cs typeface="+mn-cs"/>
              </a:rPr>
              <a:t>  4    4</a:t>
            </a:r>
          </a:p>
          <a:p>
            <a:endParaRPr lang="en-US" sz="1200" kern="1200" dirty="0" smtClean="0">
              <a:solidFill>
                <a:schemeClr val="tx1"/>
              </a:solidFill>
              <a:effectLst/>
              <a:latin typeface="+mn-lt"/>
              <a:ea typeface="+mn-ea"/>
              <a:cs typeface="+mn-cs"/>
            </a:endParaRPr>
          </a:p>
          <a:p>
            <a:r>
              <a:rPr lang="en-US" i="1" dirty="0" smtClean="0">
                <a:effectLst/>
              </a:rPr>
              <a:t>class</a:t>
            </a:r>
            <a:r>
              <a:rPr lang="en-US" i="1" dirty="0" smtClean="0"/>
              <a:t> </a:t>
            </a:r>
            <a:r>
              <a:rPr lang="en-US" b="1" dirty="0" smtClean="0">
                <a:effectLst/>
              </a:rPr>
              <a:t>object</a:t>
            </a:r>
          </a:p>
          <a:p>
            <a:r>
              <a:rPr lang="en-US" dirty="0" smtClean="0">
                <a:effectLst/>
              </a:rPr>
              <a:t>Return a new featureless object. </a:t>
            </a:r>
            <a:r>
              <a:rPr lang="en-US" sz="1200" u="none" strike="noStrike" kern="1200" dirty="0" smtClean="0">
                <a:solidFill>
                  <a:schemeClr val="tx1"/>
                </a:solidFill>
                <a:effectLst/>
                <a:latin typeface="+mn-lt"/>
                <a:ea typeface="+mn-ea"/>
                <a:cs typeface="+mn-cs"/>
                <a:hlinkClick r:id="rId3" action="ppaction://hlinkfile" tooltip="object"/>
              </a:rPr>
              <a:t>object</a:t>
            </a:r>
            <a:r>
              <a:rPr lang="en-US" dirty="0" smtClean="0">
                <a:effectLst/>
              </a:rPr>
              <a:t> is a base for all classes. It has methods that are common to all instances of Python classes. This function does not accept any arguments.</a:t>
            </a:r>
          </a:p>
          <a:p>
            <a:r>
              <a:rPr lang="en-US" b="1" dirty="0" smtClean="0">
                <a:effectLst/>
              </a:rPr>
              <a:t>Note</a:t>
            </a:r>
          </a:p>
          <a:p>
            <a:r>
              <a:rPr lang="en-US" dirty="0" smtClean="0">
                <a:effectLst/>
              </a:rPr>
              <a:t> </a:t>
            </a:r>
            <a:r>
              <a:rPr lang="en-US" sz="1200" u="none" strike="noStrike" kern="1200" dirty="0" smtClean="0">
                <a:solidFill>
                  <a:schemeClr val="tx1"/>
                </a:solidFill>
                <a:effectLst/>
                <a:latin typeface="+mn-lt"/>
                <a:ea typeface="+mn-ea"/>
                <a:cs typeface="+mn-cs"/>
                <a:hlinkClick r:id="rId3" action="ppaction://hlinkfile" tooltip="object"/>
              </a:rPr>
              <a:t>object</a:t>
            </a:r>
            <a:r>
              <a:rPr lang="en-US" dirty="0" smtClean="0">
                <a:effectLst/>
              </a:rPr>
              <a:t> does </a:t>
            </a:r>
            <a:r>
              <a:rPr lang="en-US" i="1" dirty="0" smtClean="0">
                <a:effectLst/>
              </a:rPr>
              <a:t>not</a:t>
            </a:r>
            <a:r>
              <a:rPr lang="en-US" dirty="0" smtClean="0">
                <a:effectLst/>
              </a:rPr>
              <a:t> have a </a:t>
            </a:r>
            <a:r>
              <a:rPr lang="en-US" sz="1200" u="none" strike="noStrike" kern="1200" dirty="0" smtClean="0">
                <a:solidFill>
                  <a:schemeClr val="tx1"/>
                </a:solidFill>
                <a:effectLst/>
                <a:latin typeface="+mn-lt"/>
                <a:ea typeface="+mn-ea"/>
                <a:cs typeface="+mn-cs"/>
                <a:hlinkClick r:id="rId4" action="ppaction://hlinkfile" tooltip="object.__dict__"/>
              </a:rPr>
              <a:t>__</a:t>
            </a:r>
            <a:r>
              <a:rPr lang="en-US" sz="1200" u="none" strike="noStrike" kern="1200" dirty="0" err="1" smtClean="0">
                <a:solidFill>
                  <a:schemeClr val="tx1"/>
                </a:solidFill>
                <a:effectLst/>
                <a:latin typeface="+mn-lt"/>
                <a:ea typeface="+mn-ea"/>
                <a:cs typeface="+mn-cs"/>
                <a:hlinkClick r:id="rId4" action="ppaction://hlinkfile" tooltip="object.__dict__"/>
              </a:rPr>
              <a:t>dict</a:t>
            </a:r>
            <a:r>
              <a:rPr lang="en-US" sz="1200" u="none" strike="noStrike" kern="1200" dirty="0" smtClean="0">
                <a:solidFill>
                  <a:schemeClr val="tx1"/>
                </a:solidFill>
                <a:effectLst/>
                <a:latin typeface="+mn-lt"/>
                <a:ea typeface="+mn-ea"/>
                <a:cs typeface="+mn-cs"/>
                <a:hlinkClick r:id="rId4" action="ppaction://hlinkfile" tooltip="object.__dict__"/>
              </a:rPr>
              <a:t>__</a:t>
            </a:r>
            <a:r>
              <a:rPr lang="en-US" dirty="0" smtClean="0">
                <a:effectLst/>
              </a:rPr>
              <a:t>, so you can’t assign arbitrary attributes to an instance of the </a:t>
            </a:r>
            <a:r>
              <a:rPr lang="en-US" sz="1200" u="none" strike="noStrike" kern="1200" dirty="0" smtClean="0">
                <a:solidFill>
                  <a:schemeClr val="tx1"/>
                </a:solidFill>
                <a:effectLst/>
                <a:latin typeface="+mn-lt"/>
                <a:ea typeface="+mn-ea"/>
                <a:cs typeface="+mn-cs"/>
                <a:hlinkClick r:id="rId3" action="ppaction://hlinkfile" tooltip="object"/>
              </a:rPr>
              <a:t>object</a:t>
            </a:r>
            <a:r>
              <a:rPr lang="en-US" dirty="0" smtClean="0">
                <a:effectLst/>
              </a:rPr>
              <a:t> class.</a:t>
            </a:r>
          </a:p>
          <a:p>
            <a:endParaRPr lang="ru-RU" sz="1200" kern="1200" dirty="0" smtClean="0">
              <a:solidFill>
                <a:schemeClr val="tx1"/>
              </a:solidFill>
              <a:effectLst/>
              <a:latin typeface="+mn-lt"/>
              <a:ea typeface="+mn-ea"/>
              <a:cs typeface="+mn-cs"/>
            </a:endParaRP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30438868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Мы можем создать собственный </a:t>
            </a:r>
            <a:r>
              <a:rPr lang="ru-RU" sz="1200" kern="1200" dirty="0" err="1" smtClean="0">
                <a:solidFill>
                  <a:schemeClr val="tx1"/>
                </a:solidFill>
                <a:effectLst/>
                <a:latin typeface="+mn-lt"/>
                <a:ea typeface="+mn-ea"/>
                <a:cs typeface="+mn-cs"/>
              </a:rPr>
              <a:t>метакласс</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отнаследовавшись</a:t>
            </a:r>
            <a:r>
              <a:rPr lang="ru-RU" sz="1200" kern="1200" dirty="0" smtClean="0">
                <a:solidFill>
                  <a:schemeClr val="tx1"/>
                </a:solidFill>
                <a:effectLst/>
                <a:latin typeface="+mn-lt"/>
                <a:ea typeface="+mn-ea"/>
                <a:cs typeface="+mn-cs"/>
              </a:rPr>
              <a:t> от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а затем использовать его вместо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при создании классов.</a:t>
            </a:r>
          </a:p>
          <a:p>
            <a:r>
              <a:rPr lang="ru-RU" sz="1200" kern="1200" dirty="0" smtClean="0">
                <a:solidFill>
                  <a:schemeClr val="tx1"/>
                </a:solidFill>
                <a:effectLst/>
                <a:latin typeface="+mn-lt"/>
                <a:ea typeface="+mn-ea"/>
                <a:cs typeface="+mn-cs"/>
              </a:rPr>
              <a:t>При создании нового класса с помощью ключевого слова </a:t>
            </a:r>
            <a:r>
              <a:rPr lang="ru-RU" sz="1200" kern="1200" dirty="0" err="1" smtClean="0">
                <a:solidFill>
                  <a:schemeClr val="tx1"/>
                </a:solidFill>
                <a:effectLst/>
                <a:latin typeface="+mn-lt"/>
                <a:ea typeface="+mn-ea"/>
                <a:cs typeface="+mn-cs"/>
              </a:rPr>
              <a:t>class</a:t>
            </a:r>
            <a:r>
              <a:rPr lang="ru-RU" sz="1200" kern="1200" dirty="0" smtClean="0">
                <a:solidFill>
                  <a:schemeClr val="tx1"/>
                </a:solidFill>
                <a:effectLst/>
                <a:latin typeface="+mn-lt"/>
                <a:ea typeface="+mn-ea"/>
                <a:cs typeface="+mn-cs"/>
              </a:rPr>
              <a:t> происходит следующее:</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Python выполняет тело внутри конструкции </a:t>
            </a:r>
            <a:r>
              <a:rPr lang="ru-RU" sz="1200" kern="1200" dirty="0" err="1" smtClean="0">
                <a:solidFill>
                  <a:schemeClr val="tx1"/>
                </a:solidFill>
                <a:effectLst/>
                <a:latin typeface="+mn-lt"/>
                <a:ea typeface="+mn-ea"/>
                <a:cs typeface="+mn-cs"/>
              </a:rPr>
              <a:t>class</a:t>
            </a:r>
            <a:r>
              <a:rPr lang="ru-RU" sz="1200" kern="1200" dirty="0" smtClean="0">
                <a:solidFill>
                  <a:schemeClr val="tx1"/>
                </a:solidFill>
                <a:effectLst/>
                <a:latin typeface="+mn-lt"/>
                <a:ea typeface="+mn-ea"/>
                <a:cs typeface="+mn-cs"/>
              </a:rPr>
              <a:t> как обычный блок кода.</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Получившийся </a:t>
            </a:r>
            <a:r>
              <a:rPr lang="ru-RU" sz="1200" kern="1200" dirty="0" err="1" smtClean="0">
                <a:solidFill>
                  <a:schemeClr val="tx1"/>
                </a:solidFill>
                <a:effectLst/>
                <a:latin typeface="+mn-lt"/>
                <a:ea typeface="+mn-ea"/>
                <a:cs typeface="+mn-cs"/>
              </a:rPr>
              <a:t>namespace</a:t>
            </a:r>
            <a:r>
              <a:rPr lang="ru-RU" sz="1200" kern="1200" dirty="0" smtClean="0">
                <a:solidFill>
                  <a:schemeClr val="tx1"/>
                </a:solidFill>
                <a:effectLst/>
                <a:latin typeface="+mn-lt"/>
                <a:ea typeface="+mn-ea"/>
                <a:cs typeface="+mn-cs"/>
              </a:rPr>
              <a:t> (словарь) содержит в себе </a:t>
            </a:r>
            <a:r>
              <a:rPr lang="ru-RU" sz="1200" kern="1200" dirty="0" err="1" smtClean="0">
                <a:solidFill>
                  <a:schemeClr val="tx1"/>
                </a:solidFill>
                <a:effectLst/>
                <a:latin typeface="+mn-lt"/>
                <a:ea typeface="+mn-ea"/>
                <a:cs typeface="+mn-cs"/>
              </a:rPr>
              <a:t>аттрибуты</a:t>
            </a:r>
            <a:r>
              <a:rPr lang="ru-RU" sz="1200" kern="1200" dirty="0" smtClean="0">
                <a:solidFill>
                  <a:schemeClr val="tx1"/>
                </a:solidFill>
                <a:effectLst/>
                <a:latin typeface="+mn-lt"/>
                <a:ea typeface="+mn-ea"/>
                <a:cs typeface="+mn-cs"/>
              </a:rPr>
              <a:t> будущего класса.</a:t>
            </a:r>
          </a:p>
          <a:p>
            <a:pPr marL="171450" lvl="0" indent="-171450">
              <a:buFont typeface="Arial" panose="020B0604020202020204" pitchFamily="34" charset="0"/>
              <a:buChar char="•"/>
            </a:pPr>
            <a:r>
              <a:rPr lang="ru-RU" sz="1200" kern="1200" dirty="0" err="1" smtClean="0">
                <a:solidFill>
                  <a:schemeClr val="tx1"/>
                </a:solidFill>
                <a:effectLst/>
                <a:latin typeface="+mn-lt"/>
                <a:ea typeface="+mn-ea"/>
                <a:cs typeface="+mn-cs"/>
              </a:rPr>
              <a:t>Метакласс</a:t>
            </a:r>
            <a:r>
              <a:rPr lang="ru-RU" sz="1200" kern="1200" dirty="0" smtClean="0">
                <a:solidFill>
                  <a:schemeClr val="tx1"/>
                </a:solidFill>
                <a:effectLst/>
                <a:latin typeface="+mn-lt"/>
                <a:ea typeface="+mn-ea"/>
                <a:cs typeface="+mn-cs"/>
              </a:rPr>
              <a:t> определяется путём поиска поля __</a:t>
            </a:r>
            <a:r>
              <a:rPr lang="ru-RU" sz="1200" kern="1200" dirty="0" err="1" smtClean="0">
                <a:solidFill>
                  <a:schemeClr val="tx1"/>
                </a:solidFill>
                <a:effectLst/>
                <a:latin typeface="+mn-lt"/>
                <a:ea typeface="+mn-ea"/>
                <a:cs typeface="+mn-cs"/>
              </a:rPr>
              <a:t>metaclass</a:t>
            </a:r>
            <a:r>
              <a:rPr lang="ru-RU" sz="1200" kern="1200" dirty="0" smtClean="0">
                <a:solidFill>
                  <a:schemeClr val="tx1"/>
                </a:solidFill>
                <a:effectLst/>
                <a:latin typeface="+mn-lt"/>
                <a:ea typeface="+mn-ea"/>
                <a:cs typeface="+mn-cs"/>
              </a:rPr>
              <a:t>__ в создаваемом классе, его предках (заданные </a:t>
            </a:r>
            <a:r>
              <a:rPr lang="ru-RU" sz="1200" kern="1200" dirty="0" err="1" smtClean="0">
                <a:solidFill>
                  <a:schemeClr val="tx1"/>
                </a:solidFill>
                <a:effectLst/>
                <a:latin typeface="+mn-lt"/>
                <a:ea typeface="+mn-ea"/>
                <a:cs typeface="+mn-cs"/>
              </a:rPr>
              <a:t>метаклассы</a:t>
            </a:r>
            <a:r>
              <a:rPr lang="ru-RU" sz="1200" kern="1200" dirty="0" smtClean="0">
                <a:solidFill>
                  <a:schemeClr val="tx1"/>
                </a:solidFill>
                <a:effectLst/>
                <a:latin typeface="+mn-lt"/>
                <a:ea typeface="+mn-ea"/>
                <a:cs typeface="+mn-cs"/>
              </a:rPr>
              <a:t> наследуются) или глобальной переменной __</a:t>
            </a:r>
            <a:r>
              <a:rPr lang="ru-RU" sz="1200" kern="1200" dirty="0" err="1" smtClean="0">
                <a:solidFill>
                  <a:schemeClr val="tx1"/>
                </a:solidFill>
                <a:effectLst/>
                <a:latin typeface="+mn-lt"/>
                <a:ea typeface="+mn-ea"/>
                <a:cs typeface="+mn-cs"/>
              </a:rPr>
              <a:t>metaclass</a:t>
            </a:r>
            <a:r>
              <a:rPr lang="ru-RU" sz="1200" kern="1200" dirty="0" smtClean="0">
                <a:solidFill>
                  <a:schemeClr val="tx1"/>
                </a:solidFill>
                <a:effectLst/>
                <a:latin typeface="+mn-lt"/>
                <a:ea typeface="+mn-ea"/>
                <a:cs typeface="+mn-cs"/>
              </a:rPr>
              <a:t>__.</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Найденный </a:t>
            </a:r>
            <a:r>
              <a:rPr lang="ru-RU" sz="1200" kern="1200" dirty="0" err="1" smtClean="0">
                <a:solidFill>
                  <a:schemeClr val="tx1"/>
                </a:solidFill>
                <a:effectLst/>
                <a:latin typeface="+mn-lt"/>
                <a:ea typeface="+mn-ea"/>
                <a:cs typeface="+mn-cs"/>
              </a:rPr>
              <a:t>метакласс</a:t>
            </a:r>
            <a:r>
              <a:rPr lang="ru-RU" sz="1200" kern="1200" dirty="0" smtClean="0">
                <a:solidFill>
                  <a:schemeClr val="tx1"/>
                </a:solidFill>
                <a:effectLst/>
                <a:latin typeface="+mn-lt"/>
                <a:ea typeface="+mn-ea"/>
                <a:cs typeface="+mn-cs"/>
              </a:rPr>
              <a:t> вызывается, ему передаётся имя, список базовых классов и </a:t>
            </a:r>
            <a:r>
              <a:rPr lang="ru-RU" sz="1200" kern="1200" dirty="0" err="1" smtClean="0">
                <a:solidFill>
                  <a:schemeClr val="tx1"/>
                </a:solidFill>
                <a:effectLst/>
                <a:latin typeface="+mn-lt"/>
                <a:ea typeface="+mn-ea"/>
                <a:cs typeface="+mn-cs"/>
              </a:rPr>
              <a:t>аттрибуты</a:t>
            </a:r>
            <a:r>
              <a:rPr lang="ru-RU" sz="1200" kern="1200" dirty="0" smtClean="0">
                <a:solidFill>
                  <a:schemeClr val="tx1"/>
                </a:solidFill>
                <a:effectLst/>
                <a:latin typeface="+mn-lt"/>
                <a:ea typeface="+mn-ea"/>
                <a:cs typeface="+mn-cs"/>
              </a:rPr>
              <a:t> создаваемого класса.</a:t>
            </a:r>
          </a:p>
          <a:p>
            <a:endParaRPr lang="ru-RU" sz="1200" kern="1200" dirty="0" smtClean="0">
              <a:solidFill>
                <a:schemeClr val="tx1"/>
              </a:solidFill>
              <a:effectLst/>
              <a:latin typeface="+mn-lt"/>
              <a:ea typeface="+mn-ea"/>
              <a:cs typeface="+mn-cs"/>
            </a:endParaRP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12522075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Мы можем задать классу другой (вместо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метакласс</a:t>
            </a:r>
            <a:r>
              <a:rPr lang="ru-RU" sz="1200" kern="1200" dirty="0" smtClean="0">
                <a:solidFill>
                  <a:schemeClr val="tx1"/>
                </a:solidFill>
                <a:effectLst/>
                <a:latin typeface="+mn-lt"/>
                <a:ea typeface="+mn-ea"/>
                <a:cs typeface="+mn-cs"/>
              </a:rPr>
              <a:t> путём присваивания его специальному полю __</a:t>
            </a:r>
            <a:r>
              <a:rPr lang="ru-RU" sz="1200" kern="1200" dirty="0" err="1" smtClean="0">
                <a:solidFill>
                  <a:schemeClr val="tx1"/>
                </a:solidFill>
                <a:effectLst/>
                <a:latin typeface="+mn-lt"/>
                <a:ea typeface="+mn-ea"/>
                <a:cs typeface="+mn-cs"/>
              </a:rPr>
              <a:t>metaclass</a:t>
            </a:r>
            <a:r>
              <a:rPr lang="ru-RU" sz="1200" kern="1200" dirty="0" smtClean="0">
                <a:solidFill>
                  <a:schemeClr val="tx1"/>
                </a:solidFill>
                <a:effectLst/>
                <a:latin typeface="+mn-lt"/>
                <a:ea typeface="+mn-ea"/>
                <a:cs typeface="+mn-cs"/>
              </a:rPr>
              <a:t>__</a:t>
            </a: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7057916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Мы можем задать классу другой (вместо </a:t>
            </a:r>
            <a:r>
              <a:rPr lang="ru-RU" sz="1200" kern="1200" dirty="0" err="1" smtClean="0">
                <a:solidFill>
                  <a:schemeClr val="tx1"/>
                </a:solidFill>
                <a:effectLst/>
                <a:latin typeface="+mn-lt"/>
                <a:ea typeface="+mn-ea"/>
                <a:cs typeface="+mn-cs"/>
              </a:rPr>
              <a:t>type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метакласс</a:t>
            </a:r>
            <a:r>
              <a:rPr lang="ru-RU" sz="1200" kern="1200" dirty="0" smtClean="0">
                <a:solidFill>
                  <a:schemeClr val="tx1"/>
                </a:solidFill>
                <a:effectLst/>
                <a:latin typeface="+mn-lt"/>
                <a:ea typeface="+mn-ea"/>
                <a:cs typeface="+mn-cs"/>
              </a:rPr>
              <a:t> путём присваивания его специальному полю __</a:t>
            </a:r>
            <a:r>
              <a:rPr lang="ru-RU" sz="1200" kern="1200" dirty="0" err="1" smtClean="0">
                <a:solidFill>
                  <a:schemeClr val="tx1"/>
                </a:solidFill>
                <a:effectLst/>
                <a:latin typeface="+mn-lt"/>
                <a:ea typeface="+mn-ea"/>
                <a:cs typeface="+mn-cs"/>
              </a:rPr>
              <a:t>metaclass</a:t>
            </a:r>
            <a:r>
              <a:rPr lang="ru-RU" sz="1200" kern="1200" smtClean="0">
                <a:solidFill>
                  <a:schemeClr val="tx1"/>
                </a:solidFill>
                <a:effectLst/>
                <a:latin typeface="+mn-lt"/>
                <a:ea typeface="+mn-ea"/>
                <a:cs typeface="+mn-cs"/>
              </a:rPr>
              <a:t>__</a:t>
            </a:r>
            <a:endParaRPr lang="ru-RU" sz="1200" kern="1200" dirty="0" smtClean="0">
              <a:solidFill>
                <a:schemeClr val="tx1"/>
              </a:solidFill>
              <a:effectLst/>
              <a:latin typeface="+mn-lt"/>
              <a:ea typeface="+mn-ea"/>
              <a:cs typeface="+mn-cs"/>
            </a:endParaRP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28038657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 Python существует два метода, которые используются при создании объекта (в </a:t>
            </a:r>
            <a:r>
              <a:rPr lang="ru-RU" sz="1200" kern="1200" dirty="0" err="1" smtClean="0">
                <a:solidFill>
                  <a:schemeClr val="tx1"/>
                </a:solidFill>
                <a:effectLst/>
                <a:latin typeface="+mn-lt"/>
                <a:ea typeface="+mn-ea"/>
                <a:cs typeface="+mn-cs"/>
              </a:rPr>
              <a:t>т.ч</a:t>
            </a:r>
            <a:r>
              <a:rPr lang="ru-RU" sz="1200" kern="1200" dirty="0" smtClean="0">
                <a:solidFill>
                  <a:schemeClr val="tx1"/>
                </a:solidFill>
                <a:effectLst/>
                <a:latin typeface="+mn-lt"/>
                <a:ea typeface="+mn-ea"/>
                <a:cs typeface="+mn-cs"/>
              </a:rPr>
              <a:t>. классов и </a:t>
            </a:r>
            <a:r>
              <a:rPr lang="ru-RU" sz="1200" kern="1200" dirty="0" err="1" smtClean="0">
                <a:solidFill>
                  <a:schemeClr val="tx1"/>
                </a:solidFill>
                <a:effectLst/>
                <a:latin typeface="+mn-lt"/>
                <a:ea typeface="+mn-ea"/>
                <a:cs typeface="+mn-cs"/>
              </a:rPr>
              <a:t>метаклассов</a:t>
            </a:r>
            <a:r>
              <a:rPr lang="ru-RU" sz="1200" kern="1200" dirty="0" smtClean="0">
                <a:solidFill>
                  <a:schemeClr val="tx1"/>
                </a:solidFill>
                <a:effectLst/>
                <a:latin typeface="+mn-lt"/>
                <a:ea typeface="+mn-ea"/>
                <a:cs typeface="+mn-cs"/>
              </a:rPr>
              <a:t>):</a:t>
            </a:r>
          </a:p>
          <a:p>
            <a:pPr lvl="0"/>
            <a:r>
              <a:rPr lang="ru-RU" sz="1200" kern="1200" dirty="0" smtClean="0">
                <a:solidFill>
                  <a:schemeClr val="tx1"/>
                </a:solidFill>
                <a:effectLst/>
                <a:latin typeface="+mn-lt"/>
                <a:ea typeface="+mn-ea"/>
                <a:cs typeface="+mn-cs"/>
              </a:rPr>
              <a:t>__</a:t>
            </a:r>
            <a:r>
              <a:rPr lang="ru-RU" sz="1200" kern="1200" dirty="0" err="1" smtClean="0">
                <a:solidFill>
                  <a:schemeClr val="tx1"/>
                </a:solidFill>
                <a:effectLst/>
                <a:latin typeface="+mn-lt"/>
                <a:ea typeface="+mn-ea"/>
                <a:cs typeface="+mn-cs"/>
              </a:rPr>
              <a:t>new</a:t>
            </a:r>
            <a:r>
              <a:rPr lang="ru-RU" sz="1200" kern="1200" dirty="0" smtClean="0">
                <a:solidFill>
                  <a:schemeClr val="tx1"/>
                </a:solidFill>
                <a:effectLst/>
                <a:latin typeface="+mn-lt"/>
                <a:ea typeface="+mn-ea"/>
                <a:cs typeface="+mn-cs"/>
              </a:rPr>
              <a:t>__ - конструктор, вызывается непосредственно для создания объекта, редко когда нужен (если нам надо иметь контроль над созданием объекта).</a:t>
            </a:r>
          </a:p>
          <a:p>
            <a:pPr lvl="0"/>
            <a:r>
              <a:rPr lang="ru-RU" sz="1200" kern="1200" dirty="0" smtClean="0">
                <a:solidFill>
                  <a:schemeClr val="tx1"/>
                </a:solidFill>
                <a:effectLst/>
                <a:latin typeface="+mn-lt"/>
                <a:ea typeface="+mn-ea"/>
                <a:cs typeface="+mn-cs"/>
              </a:rPr>
              <a:t>__</a:t>
            </a:r>
            <a:r>
              <a:rPr lang="ru-RU" sz="1200" kern="1200" dirty="0" err="1" smtClean="0">
                <a:solidFill>
                  <a:schemeClr val="tx1"/>
                </a:solidFill>
                <a:effectLst/>
                <a:latin typeface="+mn-lt"/>
                <a:ea typeface="+mn-ea"/>
                <a:cs typeface="+mn-cs"/>
              </a:rPr>
              <a:t>init</a:t>
            </a:r>
            <a:r>
              <a:rPr lang="ru-RU" sz="1200" kern="1200" dirty="0" smtClean="0">
                <a:solidFill>
                  <a:schemeClr val="tx1"/>
                </a:solidFill>
                <a:effectLst/>
                <a:latin typeface="+mn-lt"/>
                <a:ea typeface="+mn-ea"/>
                <a:cs typeface="+mn-cs"/>
              </a:rPr>
              <a:t>__ - инициализатор, вызывается после создания объекта для его инициализации, в основном используется этот метод.</a:t>
            </a:r>
          </a:p>
          <a:p>
            <a:r>
              <a:rPr lang="ru-RU" sz="1200" kern="1200" dirty="0" smtClean="0">
                <a:solidFill>
                  <a:schemeClr val="tx1"/>
                </a:solidFill>
                <a:effectLst/>
                <a:latin typeface="+mn-lt"/>
                <a:ea typeface="+mn-ea"/>
                <a:cs typeface="+mn-cs"/>
              </a:rPr>
              <a:t>В случае с </a:t>
            </a:r>
            <a:r>
              <a:rPr lang="ru-RU" sz="1200" kern="1200" dirty="0" err="1" smtClean="0">
                <a:solidFill>
                  <a:schemeClr val="tx1"/>
                </a:solidFill>
                <a:effectLst/>
                <a:latin typeface="+mn-lt"/>
                <a:ea typeface="+mn-ea"/>
                <a:cs typeface="+mn-cs"/>
              </a:rPr>
              <a:t>метаклассами</a:t>
            </a:r>
            <a:r>
              <a:rPr lang="ru-RU" sz="1200" kern="1200" dirty="0" smtClean="0">
                <a:solidFill>
                  <a:schemeClr val="tx1"/>
                </a:solidFill>
                <a:effectLst/>
                <a:latin typeface="+mn-lt"/>
                <a:ea typeface="+mn-ea"/>
                <a:cs typeface="+mn-cs"/>
              </a:rPr>
              <a:t> редко, но может иметь смысл перегрузка функции __</a:t>
            </a:r>
            <a:r>
              <a:rPr lang="ru-RU" sz="1200" kern="1200" dirty="0" err="1" smtClean="0">
                <a:solidFill>
                  <a:schemeClr val="tx1"/>
                </a:solidFill>
                <a:effectLst/>
                <a:latin typeface="+mn-lt"/>
                <a:ea typeface="+mn-ea"/>
                <a:cs typeface="+mn-cs"/>
              </a:rPr>
              <a:t>call</a:t>
            </a:r>
            <a:r>
              <a:rPr lang="ru-RU" sz="1200" kern="1200" dirty="0" smtClean="0">
                <a:solidFill>
                  <a:schemeClr val="tx1"/>
                </a:solidFill>
                <a:effectLst/>
                <a:latin typeface="+mn-lt"/>
                <a:ea typeface="+mn-ea"/>
                <a:cs typeface="+mn-cs"/>
              </a:rPr>
              <a:t>__ в </a:t>
            </a:r>
            <a:r>
              <a:rPr lang="ru-RU" sz="1200" kern="1200" dirty="0" err="1" smtClean="0">
                <a:solidFill>
                  <a:schemeClr val="tx1"/>
                </a:solidFill>
                <a:effectLst/>
                <a:latin typeface="+mn-lt"/>
                <a:ea typeface="+mn-ea"/>
                <a:cs typeface="+mn-cs"/>
              </a:rPr>
              <a:t>метаклассе</a:t>
            </a:r>
            <a:r>
              <a:rPr lang="ru-RU" sz="1200" kern="1200" dirty="0" smtClean="0">
                <a:solidFill>
                  <a:schemeClr val="tx1"/>
                </a:solidFill>
                <a:effectLst/>
                <a:latin typeface="+mn-lt"/>
                <a:ea typeface="+mn-ea"/>
                <a:cs typeface="+mn-cs"/>
              </a:rPr>
              <a:t> (вызывается, когда идёт создание объекта с помощью имени класса </a:t>
            </a:r>
            <a:r>
              <a:rPr lang="ru-RU" sz="1200" kern="1200" dirty="0" err="1" smtClean="0">
                <a:solidFill>
                  <a:schemeClr val="tx1"/>
                </a:solidFill>
                <a:effectLst/>
                <a:latin typeface="+mn-lt"/>
                <a:ea typeface="+mn-ea"/>
                <a:cs typeface="+mn-cs"/>
              </a:rPr>
              <a:t>MyClass</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По сути, эти три функции позволяют влиять на разные этапы создания класса и его объектов.</a:t>
            </a:r>
          </a:p>
          <a:p>
            <a:pPr fontAlgn="base"/>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Проектирование </a:t>
            </a:r>
            <a:r>
              <a:rPr lang="ru-RU" sz="1200" b="1" i="0" kern="1200" dirty="0" err="1" smtClean="0">
                <a:solidFill>
                  <a:schemeClr val="tx1"/>
                </a:solidFill>
                <a:effectLst/>
                <a:latin typeface="+mn-lt"/>
                <a:ea typeface="+mn-ea"/>
                <a:cs typeface="+mn-cs"/>
              </a:rPr>
              <a:t>Singleton</a:t>
            </a:r>
            <a:r>
              <a:rPr lang="ru-RU" sz="1200" b="1" i="0" kern="1200" dirty="0" smtClean="0">
                <a:solidFill>
                  <a:schemeClr val="tx1"/>
                </a:solidFill>
                <a:effectLst/>
                <a:latin typeface="+mn-lt"/>
                <a:ea typeface="+mn-ea"/>
                <a:cs typeface="+mn-cs"/>
              </a:rPr>
              <a:t> с использованием </a:t>
            </a:r>
            <a:r>
              <a:rPr lang="ru-RU" sz="1200" b="1" i="0" kern="1200" dirty="0" err="1" smtClean="0">
                <a:solidFill>
                  <a:schemeClr val="tx1"/>
                </a:solidFill>
                <a:effectLst/>
                <a:latin typeface="+mn-lt"/>
                <a:ea typeface="+mn-ea"/>
                <a:cs typeface="+mn-cs"/>
              </a:rPr>
              <a:t>метакласса</a:t>
            </a:r>
            <a:endParaRPr lang="ru-RU"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Данный шаблон проектирования ограничивает создание экземпляра класса только одним объектом. Это может оказаться полезным, например, при разработке класса для подключения к базе данных. Возможно, вы захотите иметь только один экземпляр класса соединения.</a:t>
            </a: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12349950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https</a:t>
            </a:r>
            <a:r>
              <a:rPr lang="en-US" sz="1200" b="0" i="0" kern="1200" dirty="0" smtClean="0">
                <a:solidFill>
                  <a:schemeClr val="tx1"/>
                </a:solidFill>
                <a:effectLst/>
                <a:latin typeface="+mn-lt"/>
                <a:ea typeface="+mn-ea"/>
                <a:cs typeface="+mn-cs"/>
              </a:rPr>
              <a:t>://pythonist.ru/metaklassy-v-python/#:~:text=%D0%9C%D0%B5%D1%82%D0%B0%D0%BA%D0%BB%D0%B0%D1%81%D1%81%20%D0%B2%20Python%20%E2%80%94%20%D1%8D%D1%82%D0%BE%20%D0%BA%D0%BB%D0%B0%D1%81%D1%81,%D1%80%D0%B0%D0%B1%D0%BE%D1%82%D1%8B%20%D1%81%20%D0%BA%D0%BB%D0%B0%D1%81%D1%81%D0%B0%D0%BC%D0%B8%20%D0%B2%20Python.</a:t>
            </a:r>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Подводя итог, зачем </a:t>
            </a:r>
            <a:r>
              <a:rPr lang="ru-RU" sz="1200" b="1" kern="1200" dirty="0" err="1" smtClean="0">
                <a:solidFill>
                  <a:schemeClr val="tx1"/>
                </a:solidFill>
                <a:effectLst/>
                <a:latin typeface="+mn-lt"/>
                <a:ea typeface="+mn-ea"/>
                <a:cs typeface="+mn-cs"/>
              </a:rPr>
              <a:t>метаклассы</a:t>
            </a:r>
            <a:r>
              <a:rPr lang="ru-RU" sz="1200" b="1" kern="1200" dirty="0" smtClean="0">
                <a:solidFill>
                  <a:schemeClr val="tx1"/>
                </a:solidFill>
                <a:effectLst/>
                <a:latin typeface="+mn-lt"/>
                <a:ea typeface="+mn-ea"/>
                <a:cs typeface="+mn-cs"/>
              </a:rPr>
              <a:t>:</a:t>
            </a:r>
            <a:r>
              <a:rPr lang="ru-RU" sz="1200" b="1" u="none" strike="noStrike" kern="1200" dirty="0" smtClean="0">
                <a:solidFill>
                  <a:schemeClr val="tx1"/>
                </a:solidFill>
                <a:effectLst/>
                <a:latin typeface="+mn-lt"/>
                <a:ea typeface="+mn-ea"/>
                <a:cs typeface="+mn-cs"/>
                <a:hlinkClick r:id="rId3" action="ppaction://hlinkfile"/>
              </a:rPr>
              <a:t>¶</a:t>
            </a:r>
            <a:endParaRPr lang="ru-RU" sz="1200" b="1"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управление реализацией</a:t>
            </a:r>
          </a:p>
          <a:p>
            <a:pPr lvl="0"/>
            <a:r>
              <a:rPr lang="ru-RU" sz="1200" kern="1200" dirty="0" smtClean="0">
                <a:solidFill>
                  <a:schemeClr val="tx1"/>
                </a:solidFill>
                <a:effectLst/>
                <a:latin typeface="+mn-lt"/>
                <a:ea typeface="+mn-ea"/>
                <a:cs typeface="+mn-cs"/>
              </a:rPr>
              <a:t>обеспечение соблюдения соглашений</a:t>
            </a:r>
          </a:p>
          <a:p>
            <a:pPr lvl="0"/>
            <a:r>
              <a:rPr lang="ru-RU" sz="1200" kern="1200" dirty="0" smtClean="0">
                <a:solidFill>
                  <a:schemeClr val="tx1"/>
                </a:solidFill>
                <a:effectLst/>
                <a:latin typeface="+mn-lt"/>
                <a:ea typeface="+mn-ea"/>
                <a:cs typeface="+mn-cs"/>
              </a:rPr>
              <a:t>обеспечение расширения</a:t>
            </a:r>
          </a:p>
          <a:p>
            <a:r>
              <a:rPr lang="ru-RU" sz="1200" b="1" kern="1200" dirty="0" smtClean="0">
                <a:solidFill>
                  <a:schemeClr val="tx1"/>
                </a:solidFill>
                <a:effectLst/>
                <a:latin typeface="+mn-lt"/>
                <a:ea typeface="+mn-ea"/>
                <a:cs typeface="+mn-cs"/>
              </a:rPr>
              <a:t>Дополнительное чтение про </a:t>
            </a:r>
            <a:r>
              <a:rPr lang="ru-RU" sz="1200" b="1" kern="1200" dirty="0" err="1" smtClean="0">
                <a:solidFill>
                  <a:schemeClr val="tx1"/>
                </a:solidFill>
                <a:effectLst/>
                <a:latin typeface="+mn-lt"/>
                <a:ea typeface="+mn-ea"/>
                <a:cs typeface="+mn-cs"/>
              </a:rPr>
              <a:t>метаклассы</a:t>
            </a:r>
            <a:r>
              <a:rPr lang="ru-RU" sz="1200" b="1" u="none" strike="noStrike" kern="1200" dirty="0" smtClean="0">
                <a:solidFill>
                  <a:schemeClr val="tx1"/>
                </a:solidFill>
                <a:effectLst/>
                <a:latin typeface="+mn-lt"/>
                <a:ea typeface="+mn-ea"/>
                <a:cs typeface="+mn-cs"/>
                <a:hlinkClick r:id="rId4" action="ppaction://hlinkfile"/>
              </a:rPr>
              <a:t>¶</a:t>
            </a:r>
            <a:endParaRPr lang="ru-RU" sz="1200" b="1" kern="1200" dirty="0" smtClean="0">
              <a:solidFill>
                <a:schemeClr val="tx1"/>
              </a:solidFill>
              <a:effectLst/>
              <a:latin typeface="+mn-lt"/>
              <a:ea typeface="+mn-ea"/>
              <a:cs typeface="+mn-cs"/>
            </a:endParaRPr>
          </a:p>
          <a:p>
            <a:pPr lvl="0"/>
            <a:r>
              <a:rPr lang="ru-RU" sz="1200" u="none" strike="noStrike" kern="1200" dirty="0" smtClean="0">
                <a:solidFill>
                  <a:schemeClr val="tx1"/>
                </a:solidFill>
                <a:effectLst/>
                <a:latin typeface="+mn-lt"/>
                <a:ea typeface="+mn-ea"/>
                <a:cs typeface="+mn-cs"/>
                <a:hlinkClick r:id="rId5"/>
              </a:rPr>
              <a:t>http://eli.thegreenplace.net/2011/08/14/python-metaclasses-by-example</a:t>
            </a:r>
            <a:r>
              <a:rPr lang="ru-RU"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 дополнительными примерами кода и применения в библиотеках.</a:t>
            </a:r>
          </a:p>
          <a:p>
            <a:pPr lvl="0"/>
            <a:r>
              <a:rPr lang="ru-RU" sz="1200" u="none" strike="noStrike" kern="1200" dirty="0" smtClean="0">
                <a:solidFill>
                  <a:schemeClr val="tx1"/>
                </a:solidFill>
                <a:effectLst/>
                <a:latin typeface="+mn-lt"/>
                <a:ea typeface="+mn-ea"/>
                <a:cs typeface="+mn-cs"/>
                <a:hlinkClick r:id="rId6"/>
              </a:rPr>
              <a:t>http://blog.ionelmc.ro/2015/02/09/understanding-python-metaclasses/</a:t>
            </a:r>
            <a:r>
              <a:rPr lang="ru-RU"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pPr lvl="0"/>
            <a:r>
              <a:rPr lang="ru-RU" sz="1200" u="none" strike="noStrike" kern="1200" dirty="0" smtClean="0">
                <a:solidFill>
                  <a:schemeClr val="tx1"/>
                </a:solidFill>
                <a:effectLst/>
                <a:latin typeface="+mn-lt"/>
                <a:ea typeface="+mn-ea"/>
                <a:cs typeface="+mn-cs"/>
                <a:hlinkClick r:id="rId7"/>
              </a:rPr>
              <a:t>https</a:t>
            </a:r>
            <a:r>
              <a:rPr lang="ru-RU" sz="1200" u="none" strike="noStrike" kern="1200" dirty="0" smtClean="0">
                <a:solidFill>
                  <a:schemeClr val="tx1"/>
                </a:solidFill>
                <a:effectLst/>
                <a:latin typeface="+mn-lt"/>
                <a:ea typeface="+mn-ea"/>
                <a:cs typeface="+mn-cs"/>
                <a:hlinkClick r:id="rId7"/>
              </a:rPr>
              <a:t>://webdevblog.ru/kogda-ispolzovat-metaklassy-v-python-5-interesnyh-variantov-ispolzovaniya/</a:t>
            </a:r>
            <a:endParaRPr lang="ru-RU" sz="1200" kern="1200" dirty="0" smtClean="0">
              <a:solidFill>
                <a:schemeClr val="tx1"/>
              </a:solidFill>
              <a:effectLst/>
              <a:latin typeface="+mn-lt"/>
              <a:ea typeface="+mn-ea"/>
              <a:cs typeface="+mn-cs"/>
            </a:endParaRP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13814906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Используя </a:t>
            </a:r>
            <a:r>
              <a:rPr lang="ru-RU" sz="1200" b="0" i="0" u="none" strike="noStrike" kern="1200" dirty="0" smtClean="0">
                <a:solidFill>
                  <a:schemeClr val="tx1"/>
                </a:solidFill>
                <a:effectLst/>
                <a:latin typeface="+mn-lt"/>
                <a:ea typeface="+mn-ea"/>
                <a:cs typeface="+mn-cs"/>
                <a:hlinkClick r:id="rId3"/>
              </a:rPr>
              <a:t>множественное наследования</a:t>
            </a:r>
            <a:r>
              <a:rPr lang="ru-RU" sz="1200" b="0" i="0" kern="1200" dirty="0" smtClean="0">
                <a:solidFill>
                  <a:schemeClr val="tx1"/>
                </a:solidFill>
                <a:effectLst/>
                <a:latin typeface="+mn-lt"/>
                <a:ea typeface="+mn-ea"/>
                <a:cs typeface="+mn-cs"/>
              </a:rPr>
              <a:t> можно создавать классы-</a:t>
            </a:r>
            <a:r>
              <a:rPr lang="ru-RU" sz="1200" b="0" i="0" kern="1200" dirty="0" err="1" smtClean="0">
                <a:solidFill>
                  <a:schemeClr val="tx1"/>
                </a:solidFill>
                <a:effectLst/>
                <a:latin typeface="+mn-lt"/>
                <a:ea typeface="+mn-ea"/>
                <a:cs typeface="+mn-cs"/>
              </a:rPr>
              <a:t>миксины</a:t>
            </a:r>
            <a:r>
              <a:rPr lang="ru-RU" sz="1200" b="0" i="0" kern="1200" dirty="0" smtClean="0">
                <a:solidFill>
                  <a:schemeClr val="tx1"/>
                </a:solidFill>
                <a:effectLst/>
                <a:latin typeface="+mn-lt"/>
                <a:ea typeface="+mn-ea"/>
                <a:cs typeface="+mn-cs"/>
              </a:rPr>
              <a:t> (примеси), представляющие собой определенную особенность поведения. Такой </a:t>
            </a:r>
            <a:r>
              <a:rPr lang="ru-RU" sz="1200" b="0" i="0" kern="1200" dirty="0" err="1" smtClean="0">
                <a:solidFill>
                  <a:schemeClr val="tx1"/>
                </a:solidFill>
                <a:effectLst/>
                <a:latin typeface="+mn-lt"/>
                <a:ea typeface="+mn-ea"/>
                <a:cs typeface="+mn-cs"/>
              </a:rPr>
              <a:t>микси</a:t>
            </a:r>
            <a:r>
              <a:rPr lang="ru-RU" sz="1200" b="0" i="0" kern="1200" dirty="0" smtClean="0">
                <a:solidFill>
                  <a:schemeClr val="tx1"/>
                </a:solidFill>
                <a:effectLst/>
                <a:latin typeface="+mn-lt"/>
                <a:ea typeface="+mn-ea"/>
                <a:cs typeface="+mn-cs"/>
              </a:rPr>
              <a:t> можно "примешать" к любому классу.</a:t>
            </a:r>
          </a:p>
          <a:p>
            <a:pPr fontAlgn="base"/>
            <a:endParaRPr lang="ru-RU" sz="1200" b="0" i="0" kern="1200" dirty="0" smtClean="0">
              <a:solidFill>
                <a:schemeClr val="tx1"/>
              </a:solidFill>
              <a:effectLst/>
              <a:latin typeface="+mn-lt"/>
              <a:ea typeface="+mn-ea"/>
              <a:cs typeface="+mn-cs"/>
            </a:endParaRPr>
          </a:p>
          <a:p>
            <a:pPr fontAlgn="base"/>
            <a:r>
              <a:rPr lang="ru-RU" sz="1200" b="1" i="0" kern="1200" dirty="0" smtClean="0">
                <a:solidFill>
                  <a:schemeClr val="tx1"/>
                </a:solidFill>
                <a:effectLst/>
                <a:latin typeface="+mn-lt"/>
                <a:ea typeface="+mn-ea"/>
                <a:cs typeface="+mn-cs"/>
              </a:rPr>
              <a:t>Mixin</a:t>
            </a:r>
            <a:r>
              <a:rPr lang="ru-RU" sz="1200" b="0" i="0" kern="1200" dirty="0" smtClean="0">
                <a:solidFill>
                  <a:schemeClr val="tx1"/>
                </a:solidFill>
                <a:effectLst/>
                <a:latin typeface="+mn-lt"/>
                <a:ea typeface="+mn-ea"/>
                <a:cs typeface="+mn-cs"/>
              </a:rPr>
              <a:t> представляет собой набор свойств и методов , которые могут быть использованы в различных классах, которые </a:t>
            </a:r>
            <a:r>
              <a:rPr lang="ru-RU" sz="1200" b="0" i="1" kern="1200" dirty="0" smtClean="0">
                <a:solidFill>
                  <a:schemeClr val="tx1"/>
                </a:solidFill>
                <a:effectLst/>
                <a:latin typeface="+mn-lt"/>
                <a:ea typeface="+mn-ea"/>
                <a:cs typeface="+mn-cs"/>
              </a:rPr>
              <a:t>не</a:t>
            </a:r>
            <a:r>
              <a:rPr lang="ru-RU" sz="1200" b="0" i="0" kern="1200" dirty="0" smtClean="0">
                <a:solidFill>
                  <a:schemeClr val="tx1"/>
                </a:solidFill>
                <a:effectLst/>
                <a:latin typeface="+mn-lt"/>
                <a:ea typeface="+mn-ea"/>
                <a:cs typeface="+mn-cs"/>
              </a:rPr>
              <a:t> приходят из базового класса.</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 В Python дать классу </a:t>
            </a:r>
            <a:r>
              <a:rPr lang="ru-RU" sz="1200" b="0" i="0" kern="1200" dirty="0" err="1" smtClean="0">
                <a:solidFill>
                  <a:schemeClr val="tx1"/>
                </a:solidFill>
                <a:effectLst/>
                <a:latin typeface="+mn-lt"/>
                <a:ea typeface="+mn-ea"/>
                <a:cs typeface="+mn-cs"/>
              </a:rPr>
              <a:t>mixin</a:t>
            </a:r>
            <a:r>
              <a:rPr lang="ru-RU" sz="1200" b="0" i="0" kern="1200" dirty="0" smtClean="0">
                <a:solidFill>
                  <a:schemeClr val="tx1"/>
                </a:solidFill>
                <a:effectLst/>
                <a:latin typeface="+mn-lt"/>
                <a:ea typeface="+mn-ea"/>
                <a:cs typeface="+mn-cs"/>
              </a:rPr>
              <a:t> так же просто, как добавить его в список подклассов</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Python не поддерживает </a:t>
            </a:r>
            <a:r>
              <a:rPr lang="ru-RU" sz="1200" b="0" i="0" kern="1200" dirty="0" err="1" smtClean="0">
                <a:solidFill>
                  <a:schemeClr val="tx1"/>
                </a:solidFill>
                <a:effectLst/>
                <a:latin typeface="+mn-lt"/>
                <a:ea typeface="+mn-ea"/>
                <a:cs typeface="+mn-cs"/>
              </a:rPr>
              <a:t>миксины</a:t>
            </a:r>
            <a:r>
              <a:rPr lang="ru-RU" sz="1200" b="0" i="0" kern="1200" dirty="0" smtClean="0">
                <a:solidFill>
                  <a:schemeClr val="tx1"/>
                </a:solidFill>
                <a:effectLst/>
                <a:latin typeface="+mn-lt"/>
                <a:ea typeface="+mn-ea"/>
                <a:cs typeface="+mn-cs"/>
              </a:rPr>
              <a:t> с какой-либо выделенной функцией языка, поэтому мы используем множественное наследование для их реализации. Это явно требует большой дисциплины от программиста, поскольку это нарушает одно из основных допущений для </a:t>
            </a:r>
            <a:r>
              <a:rPr lang="ru-RU" sz="1200" b="0" i="0" kern="1200" dirty="0" err="1" smtClean="0">
                <a:solidFill>
                  <a:schemeClr val="tx1"/>
                </a:solidFill>
                <a:effectLst/>
                <a:latin typeface="+mn-lt"/>
                <a:ea typeface="+mn-ea"/>
                <a:cs typeface="+mn-cs"/>
              </a:rPr>
              <a:t>миксинов</a:t>
            </a:r>
            <a:r>
              <a:rPr lang="ru-RU" sz="1200" b="0" i="0" kern="1200" dirty="0" smtClean="0">
                <a:solidFill>
                  <a:schemeClr val="tx1"/>
                </a:solidFill>
                <a:effectLst/>
                <a:latin typeface="+mn-lt"/>
                <a:ea typeface="+mn-ea"/>
                <a:cs typeface="+mn-cs"/>
              </a:rPr>
              <a:t>: их ортогональность к дереву наследования. В Python так называемые </a:t>
            </a:r>
            <a:r>
              <a:rPr lang="ru-RU" sz="1200" b="1" i="0" kern="1200" dirty="0" err="1" smtClean="0">
                <a:solidFill>
                  <a:schemeClr val="tx1"/>
                </a:solidFill>
                <a:effectLst/>
                <a:latin typeface="+mn-lt"/>
                <a:ea typeface="+mn-ea"/>
                <a:cs typeface="+mn-cs"/>
              </a:rPr>
              <a:t>миксины</a:t>
            </a:r>
            <a:r>
              <a:rPr lang="ru-RU" sz="1200" b="1" i="0" kern="1200" dirty="0" smtClean="0">
                <a:solidFill>
                  <a:schemeClr val="tx1"/>
                </a:solidFill>
                <a:effectLst/>
                <a:latin typeface="+mn-lt"/>
                <a:ea typeface="+mn-ea"/>
                <a:cs typeface="+mn-cs"/>
              </a:rPr>
              <a:t> — это классы, которые живут в обычном дереве наследования</a:t>
            </a:r>
            <a:r>
              <a:rPr lang="ru-RU" sz="1200" b="0" i="0" kern="1200" dirty="0" smtClean="0">
                <a:solidFill>
                  <a:schemeClr val="tx1"/>
                </a:solidFill>
                <a:effectLst/>
                <a:latin typeface="+mn-lt"/>
                <a:ea typeface="+mn-ea"/>
                <a:cs typeface="+mn-cs"/>
              </a:rPr>
              <a:t>, но они остаются небольшими, чтобы избежать создания иерархий, которые слишком сложны для понимания программистом. В частности, </a:t>
            </a:r>
            <a:r>
              <a:rPr lang="ru-RU" sz="1200" b="0" i="0" kern="1200" dirty="0" err="1" smtClean="0">
                <a:solidFill>
                  <a:schemeClr val="tx1"/>
                </a:solidFill>
                <a:effectLst/>
                <a:latin typeface="+mn-lt"/>
                <a:ea typeface="+mn-ea"/>
                <a:cs typeface="+mn-cs"/>
              </a:rPr>
              <a:t>миксины</a:t>
            </a:r>
            <a:r>
              <a:rPr lang="ru-RU" sz="1200" b="0" i="0" kern="1200" dirty="0" smtClean="0">
                <a:solidFill>
                  <a:schemeClr val="tx1"/>
                </a:solidFill>
                <a:effectLst/>
                <a:latin typeface="+mn-lt"/>
                <a:ea typeface="+mn-ea"/>
                <a:cs typeface="+mn-cs"/>
              </a:rPr>
              <a:t> не должны иметь общих предков, кроме объекта, с другими родительскими классами.</a:t>
            </a:r>
          </a:p>
          <a:p>
            <a:pPr fontAlgn="base"/>
            <a:r>
              <a:rPr lang="en-US" sz="1200" b="0" i="0" kern="1200" dirty="0" smtClean="0">
                <a:solidFill>
                  <a:schemeClr val="tx1"/>
                </a:solidFill>
                <a:effectLst/>
                <a:latin typeface="+mn-lt"/>
                <a:ea typeface="+mn-ea"/>
                <a:cs typeface="+mn-cs"/>
              </a:rPr>
              <a:t>https://www.codecamp.ru/blog/python-mixins/</a:t>
            </a:r>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https://webdevblog.ru/mnozhestvennoe-nasledovanie-i-miksiny-v-python/</a:t>
            </a: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177052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kern="1200" dirty="0" smtClean="0">
                <a:solidFill>
                  <a:schemeClr val="tx1"/>
                </a:solidFill>
                <a:effectLst/>
                <a:latin typeface="+mn-lt"/>
                <a:ea typeface="+mn-ea"/>
                <a:cs typeface="+mn-cs"/>
              </a:rPr>
              <a:t>Экземпляры классов</a:t>
            </a:r>
          </a:p>
          <a:p>
            <a:pPr lvl="0"/>
            <a:r>
              <a:rPr lang="ru-RU" sz="1200" kern="1200" dirty="0" smtClean="0">
                <a:solidFill>
                  <a:schemeClr val="tx1"/>
                </a:solidFill>
                <a:effectLst/>
                <a:latin typeface="+mn-lt"/>
                <a:ea typeface="+mn-ea"/>
                <a:cs typeface="+mn-cs"/>
              </a:rPr>
              <a:t>Поддерживают обращение к </a:t>
            </a:r>
            <a:r>
              <a:rPr lang="ru-RU" sz="1200" kern="1200" dirty="0" err="1" smtClean="0">
                <a:solidFill>
                  <a:schemeClr val="tx1"/>
                </a:solidFill>
                <a:effectLst/>
                <a:latin typeface="+mn-lt"/>
                <a:ea typeface="+mn-ea"/>
                <a:cs typeface="+mn-cs"/>
              </a:rPr>
              <a:t>аттрибуту</a:t>
            </a:r>
            <a:r>
              <a:rPr lang="ru-RU" sz="1200" kern="1200" dirty="0" smtClean="0">
                <a:solidFill>
                  <a:schemeClr val="tx1"/>
                </a:solidFill>
                <a:effectLst/>
                <a:latin typeface="+mn-lt"/>
                <a:ea typeface="+mn-ea"/>
                <a:cs typeface="+mn-cs"/>
              </a:rPr>
              <a:t>.</a:t>
            </a:r>
          </a:p>
          <a:p>
            <a:pPr lvl="0"/>
            <a:r>
              <a:rPr lang="ru-RU" sz="1200" kern="1200" dirty="0" err="1" smtClean="0">
                <a:solidFill>
                  <a:schemeClr val="tx1"/>
                </a:solidFill>
                <a:effectLst/>
                <a:latin typeface="+mn-lt"/>
                <a:ea typeface="+mn-ea"/>
                <a:cs typeface="+mn-cs"/>
              </a:rPr>
              <a:t>Аттрибуты</a:t>
            </a:r>
            <a:r>
              <a:rPr lang="ru-RU" sz="1200" kern="1200" dirty="0" smtClean="0">
                <a:solidFill>
                  <a:schemeClr val="tx1"/>
                </a:solidFill>
                <a:effectLst/>
                <a:latin typeface="+mn-lt"/>
                <a:ea typeface="+mn-ea"/>
                <a:cs typeface="+mn-cs"/>
              </a:rPr>
              <a:t> могут быть данными и методами.</a:t>
            </a:r>
          </a:p>
          <a:p>
            <a:pPr lvl="0"/>
            <a:r>
              <a:rPr lang="ru-RU" sz="1200" kern="1200" dirty="0" smtClean="0">
                <a:solidFill>
                  <a:schemeClr val="tx1"/>
                </a:solidFill>
                <a:effectLst/>
                <a:latin typeface="+mn-lt"/>
                <a:ea typeface="+mn-ea"/>
                <a:cs typeface="+mn-cs"/>
              </a:rPr>
              <a:t>Методы != функции.</a:t>
            </a:r>
          </a:p>
          <a:p>
            <a:pPr lvl="0"/>
            <a:r>
              <a:rPr lang="ru-RU" sz="1200" kern="1200" dirty="0" smtClean="0">
                <a:solidFill>
                  <a:schemeClr val="tx1"/>
                </a:solidFill>
                <a:effectLst/>
                <a:latin typeface="+mn-lt"/>
                <a:ea typeface="+mn-ea"/>
                <a:cs typeface="+mn-cs"/>
              </a:rPr>
              <a:t>Все </a:t>
            </a:r>
            <a:r>
              <a:rPr lang="ru-RU" sz="1200" kern="1200" dirty="0" err="1" smtClean="0">
                <a:solidFill>
                  <a:schemeClr val="tx1"/>
                </a:solidFill>
                <a:effectLst/>
                <a:latin typeface="+mn-lt"/>
                <a:ea typeface="+mn-ea"/>
                <a:cs typeface="+mn-cs"/>
              </a:rPr>
              <a:t>аттрибуты</a:t>
            </a:r>
            <a:r>
              <a:rPr lang="ru-RU" sz="1200" kern="1200" dirty="0" smtClean="0">
                <a:solidFill>
                  <a:schemeClr val="tx1"/>
                </a:solidFill>
                <a:effectLst/>
                <a:latin typeface="+mn-lt"/>
                <a:ea typeface="+mn-ea"/>
                <a:cs typeface="+mn-cs"/>
              </a:rPr>
              <a:t>, которые являются функциями, при создании класса задают соответствующий метод.</a:t>
            </a:r>
          </a:p>
          <a:p>
            <a:pPr lvl="0"/>
            <a:endParaRPr lang="ru-RU" sz="1200" kern="1200" dirty="0" smtClean="0">
              <a:solidFill>
                <a:schemeClr val="tx1"/>
              </a:solidFill>
              <a:effectLst/>
              <a:latin typeface="+mn-lt"/>
              <a:ea typeface="+mn-ea"/>
              <a:cs typeface="+mn-cs"/>
            </a:endParaRPr>
          </a:p>
          <a:p>
            <a:pPr lvl="0"/>
            <a:r>
              <a:rPr lang="ru-RU" sz="1200" kern="1200" dirty="0" err="1" smtClean="0">
                <a:solidFill>
                  <a:schemeClr val="tx1"/>
                </a:solidFill>
                <a:effectLst/>
                <a:latin typeface="+mn-lt"/>
                <a:ea typeface="+mn-ea"/>
                <a:cs typeface="+mn-cs"/>
              </a:rPr>
              <a:t>Экземплярный</a:t>
            </a:r>
            <a:r>
              <a:rPr lang="ru-RU" sz="1200" kern="1200" dirty="0" smtClean="0">
                <a:solidFill>
                  <a:schemeClr val="tx1"/>
                </a:solidFill>
                <a:effectLst/>
                <a:latin typeface="+mn-lt"/>
                <a:ea typeface="+mn-ea"/>
                <a:cs typeface="+mn-cs"/>
              </a:rPr>
              <a:t> метод записывается по аналогии с функцией</a:t>
            </a:r>
          </a:p>
          <a:p>
            <a:pPr lvl="0"/>
            <a:r>
              <a:rPr lang="ru-RU" sz="1200" kern="1200" dirty="0" smtClean="0">
                <a:solidFill>
                  <a:schemeClr val="tx1"/>
                </a:solidFill>
                <a:effectLst/>
                <a:latin typeface="+mn-lt"/>
                <a:ea typeface="+mn-ea"/>
                <a:cs typeface="+mn-cs"/>
              </a:rPr>
              <a:t>Но должен иметь явно указанный первый аргумент </a:t>
            </a:r>
            <a:r>
              <a:rPr lang="ru-RU" sz="1200" kern="1200" dirty="0" err="1" smtClean="0">
                <a:solidFill>
                  <a:schemeClr val="tx1"/>
                </a:solidFill>
                <a:effectLst/>
                <a:latin typeface="+mn-lt"/>
                <a:ea typeface="+mn-ea"/>
                <a:cs typeface="+mn-cs"/>
              </a:rPr>
              <a:t>self</a:t>
            </a:r>
            <a:endParaRPr lang="ru-RU" sz="1200" kern="1200" dirty="0" smtClean="0">
              <a:solidFill>
                <a:schemeClr val="tx1"/>
              </a:solidFill>
              <a:effectLst/>
              <a:latin typeface="+mn-lt"/>
              <a:ea typeface="+mn-ea"/>
              <a:cs typeface="+mn-cs"/>
            </a:endParaRPr>
          </a:p>
          <a:p>
            <a:pPr lvl="0"/>
            <a:r>
              <a:rPr lang="ru-RU" sz="1200" kern="1200" dirty="0" err="1" smtClean="0">
                <a:solidFill>
                  <a:schemeClr val="tx1"/>
                </a:solidFill>
                <a:effectLst/>
                <a:latin typeface="+mn-lt"/>
                <a:ea typeface="+mn-ea"/>
                <a:cs typeface="+mn-cs"/>
              </a:rPr>
              <a:t>self</a:t>
            </a:r>
            <a:r>
              <a:rPr lang="ru-RU" sz="1200" kern="1200" dirty="0" smtClean="0">
                <a:solidFill>
                  <a:schemeClr val="tx1"/>
                </a:solidFill>
                <a:effectLst/>
                <a:latin typeface="+mn-lt"/>
                <a:ea typeface="+mn-ea"/>
                <a:cs typeface="+mn-cs"/>
              </a:rPr>
              <a:t> - аналог </a:t>
            </a:r>
            <a:r>
              <a:rPr lang="ru-RU" sz="1200" kern="1200" dirty="0" err="1" smtClean="0">
                <a:solidFill>
                  <a:schemeClr val="tx1"/>
                </a:solidFill>
                <a:effectLst/>
                <a:latin typeface="+mn-lt"/>
                <a:ea typeface="+mn-ea"/>
                <a:cs typeface="+mn-cs"/>
              </a:rPr>
              <a:t>this</a:t>
            </a:r>
            <a:r>
              <a:rPr lang="ru-RU" sz="1200" kern="1200" dirty="0" smtClean="0">
                <a:solidFill>
                  <a:schemeClr val="tx1"/>
                </a:solidFill>
                <a:effectLst/>
                <a:latin typeface="+mn-lt"/>
                <a:ea typeface="+mn-ea"/>
                <a:cs typeface="+mn-cs"/>
              </a:rPr>
              <a:t> из других языков, представляет конкретный объект класса.</a:t>
            </a:r>
          </a:p>
          <a:p>
            <a:pPr lvl="0"/>
            <a:r>
              <a:rPr lang="ru-RU" sz="1200" kern="1200" dirty="0" smtClean="0">
                <a:solidFill>
                  <a:schemeClr val="tx1"/>
                </a:solidFill>
                <a:effectLst/>
                <a:latin typeface="+mn-lt"/>
                <a:ea typeface="+mn-ea"/>
                <a:cs typeface="+mn-cs"/>
              </a:rPr>
              <a:t>Вызывается через оператор точка для конкретного объекта.</a:t>
            </a:r>
          </a:p>
          <a:p>
            <a:pPr lvl="0"/>
            <a:r>
              <a:rPr lang="ru-RU" sz="1200" kern="1200" dirty="0" smtClean="0">
                <a:solidFill>
                  <a:schemeClr val="tx1"/>
                </a:solidFill>
                <a:effectLst/>
                <a:latin typeface="+mn-lt"/>
                <a:ea typeface="+mn-ea"/>
                <a:cs typeface="+mn-cs"/>
              </a:rPr>
              <a:t>Можно явно вызвать от класса и передать объект первым аргументом.</a:t>
            </a:r>
          </a:p>
          <a:p>
            <a:pPr lvl="0"/>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8856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Здесь класс </a:t>
            </a:r>
            <a:r>
              <a:rPr lang="ru-RU" sz="1200" b="1" i="0" kern="1200" dirty="0" err="1" smtClean="0">
                <a:solidFill>
                  <a:schemeClr val="tx1"/>
                </a:solidFill>
                <a:effectLst/>
                <a:latin typeface="+mn-lt"/>
                <a:ea typeface="+mn-ea"/>
                <a:cs typeface="+mn-cs"/>
              </a:rPr>
              <a:t>ResizableMixin</a:t>
            </a:r>
            <a:r>
              <a:rPr lang="ru-RU" sz="1200" b="0" i="0" kern="1200" dirty="0" smtClean="0">
                <a:solidFill>
                  <a:schemeClr val="tx1"/>
                </a:solidFill>
                <a:effectLst/>
                <a:latin typeface="+mn-lt"/>
                <a:ea typeface="+mn-ea"/>
                <a:cs typeface="+mn-cs"/>
              </a:rPr>
              <a:t> наследуется не от </a:t>
            </a:r>
            <a:r>
              <a:rPr lang="ru-RU" sz="1200" b="1" i="0" kern="1200" dirty="0" err="1" smtClean="0">
                <a:solidFill>
                  <a:schemeClr val="tx1"/>
                </a:solidFill>
                <a:effectLst/>
                <a:latin typeface="+mn-lt"/>
                <a:ea typeface="+mn-ea"/>
                <a:cs typeface="+mn-cs"/>
              </a:rPr>
              <a:t>GraphicalEntity</a:t>
            </a:r>
            <a:r>
              <a:rPr lang="ru-RU" sz="1200" b="0" i="0" kern="1200" dirty="0" smtClean="0">
                <a:solidFill>
                  <a:schemeClr val="tx1"/>
                </a:solidFill>
                <a:effectLst/>
                <a:latin typeface="+mn-lt"/>
                <a:ea typeface="+mn-ea"/>
                <a:cs typeface="+mn-cs"/>
              </a:rPr>
              <a:t>, а непосредственно от </a:t>
            </a:r>
            <a:r>
              <a:rPr lang="ru-RU" sz="1200" b="1"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поэтому </a:t>
            </a:r>
            <a:r>
              <a:rPr lang="ru-RU" sz="1200" b="1" i="0" kern="1200" dirty="0" err="1" smtClean="0">
                <a:solidFill>
                  <a:schemeClr val="tx1"/>
                </a:solidFill>
                <a:effectLst/>
                <a:latin typeface="+mn-lt"/>
                <a:ea typeface="+mn-ea"/>
                <a:cs typeface="+mn-cs"/>
              </a:rPr>
              <a:t>ResizableGraphicalEntity</a:t>
            </a:r>
            <a:r>
              <a:rPr lang="ru-RU" sz="1200" b="0" i="0" kern="1200" dirty="0" smtClean="0">
                <a:solidFill>
                  <a:schemeClr val="tx1"/>
                </a:solidFill>
                <a:effectLst/>
                <a:latin typeface="+mn-lt"/>
                <a:ea typeface="+mn-ea"/>
                <a:cs typeface="+mn-cs"/>
              </a:rPr>
              <a:t> получает от него только метод </a:t>
            </a:r>
            <a:r>
              <a:rPr lang="ru-RU" sz="1200" b="1" i="0" kern="1200" dirty="0" err="1" smtClean="0">
                <a:solidFill>
                  <a:schemeClr val="tx1"/>
                </a:solidFill>
                <a:effectLst/>
                <a:latin typeface="+mn-lt"/>
                <a:ea typeface="+mn-ea"/>
                <a:cs typeface="+mn-cs"/>
              </a:rPr>
              <a:t>resize</a:t>
            </a:r>
            <a:r>
              <a:rPr lang="ru-RU" sz="1200" b="0" i="0" kern="1200" dirty="0" smtClean="0">
                <a:solidFill>
                  <a:schemeClr val="tx1"/>
                </a:solidFill>
                <a:effectLst/>
                <a:latin typeface="+mn-lt"/>
                <a:ea typeface="+mn-ea"/>
                <a:cs typeface="+mn-cs"/>
              </a:rPr>
              <a:t>. Как мы уже говорили, это упрощает дерево наследования </a:t>
            </a:r>
            <a:r>
              <a:rPr lang="ru-RU" sz="1200" b="1" i="0" kern="1200" dirty="0" err="1" smtClean="0">
                <a:solidFill>
                  <a:schemeClr val="tx1"/>
                </a:solidFill>
                <a:effectLst/>
                <a:latin typeface="+mn-lt"/>
                <a:ea typeface="+mn-ea"/>
                <a:cs typeface="+mn-cs"/>
              </a:rPr>
              <a:t>ResizableGraphicalEntity</a:t>
            </a:r>
            <a:r>
              <a:rPr lang="ru-RU" sz="1200" b="0" i="0" kern="1200" dirty="0" smtClean="0">
                <a:solidFill>
                  <a:schemeClr val="tx1"/>
                </a:solidFill>
                <a:effectLst/>
                <a:latin typeface="+mn-lt"/>
                <a:ea typeface="+mn-ea"/>
                <a:cs typeface="+mn-cs"/>
              </a:rPr>
              <a:t> . Это позволяет нам свободно использовать </a:t>
            </a:r>
            <a:r>
              <a:rPr lang="ru-RU" sz="1200" b="1" i="0" kern="1200" dirty="0" err="1" smtClean="0">
                <a:solidFill>
                  <a:schemeClr val="tx1"/>
                </a:solidFill>
                <a:effectLst/>
                <a:latin typeface="+mn-lt"/>
                <a:ea typeface="+mn-ea"/>
                <a:cs typeface="+mn-cs"/>
              </a:rPr>
              <a:t>GraphicalEntity</a:t>
            </a:r>
            <a:r>
              <a:rPr lang="ru-RU" sz="1200" b="0" i="0" kern="1200" dirty="0" smtClean="0">
                <a:solidFill>
                  <a:schemeClr val="tx1"/>
                </a:solidFill>
                <a:effectLst/>
                <a:latin typeface="+mn-lt"/>
                <a:ea typeface="+mn-ea"/>
                <a:cs typeface="+mn-cs"/>
              </a:rPr>
              <a:t> в качестве родителя для других классов без необходимости наследовать методы, которые нам не нужны. Пожалуйста, помните, что это происходит потому, что классы предназначены для того, чтобы этого избежать, а не из-за особенностей языка: алгоритм MRO просто гарантирует, что всегда будет однозначный выбор в случае нескольких предков.</a:t>
            </a:r>
          </a:p>
          <a:p>
            <a:pPr fontAlgn="base"/>
            <a:r>
              <a:rPr lang="ru-RU" sz="1200" b="1" i="0" kern="1200" dirty="0" err="1" smtClean="0">
                <a:solidFill>
                  <a:schemeClr val="tx1"/>
                </a:solidFill>
                <a:effectLst/>
                <a:latin typeface="+mn-lt"/>
                <a:ea typeface="+mn-ea"/>
                <a:cs typeface="+mn-cs"/>
              </a:rPr>
              <a:t>Mixins</a:t>
            </a:r>
            <a:r>
              <a:rPr lang="ru-RU" sz="1200" b="0" i="0" kern="1200" dirty="0" smtClean="0">
                <a:solidFill>
                  <a:schemeClr val="tx1"/>
                </a:solidFill>
                <a:effectLst/>
                <a:latin typeface="+mn-lt"/>
                <a:ea typeface="+mn-ea"/>
                <a:cs typeface="+mn-cs"/>
              </a:rPr>
              <a:t> обычно не могут быть слишком общими. В конце концов, они предназначены для добавления определенных функций в классы, но эти новые функции часто взаимодействуют с другими уже существующими функциями расширенного класса. В этом случае метод </a:t>
            </a:r>
            <a:r>
              <a:rPr lang="ru-RU" sz="1200" b="1" i="0" kern="1200" dirty="0" err="1" smtClean="0">
                <a:solidFill>
                  <a:schemeClr val="tx1"/>
                </a:solidFill>
                <a:effectLst/>
                <a:latin typeface="+mn-lt"/>
                <a:ea typeface="+mn-ea"/>
                <a:cs typeface="+mn-cs"/>
              </a:rPr>
              <a:t>resize</a:t>
            </a:r>
            <a:r>
              <a:rPr lang="ru-RU" sz="1200" b="0" i="0" kern="1200" dirty="0" smtClean="0">
                <a:solidFill>
                  <a:schemeClr val="tx1"/>
                </a:solidFill>
                <a:effectLst/>
                <a:latin typeface="+mn-lt"/>
                <a:ea typeface="+mn-ea"/>
                <a:cs typeface="+mn-cs"/>
              </a:rPr>
              <a:t> взаимодействует с атрибутами </a:t>
            </a:r>
            <a:r>
              <a:rPr lang="ru-RU" sz="1200" b="1" i="0" kern="1200" dirty="0" err="1" smtClean="0">
                <a:solidFill>
                  <a:schemeClr val="tx1"/>
                </a:solidFill>
                <a:effectLst/>
                <a:latin typeface="+mn-lt"/>
                <a:ea typeface="+mn-ea"/>
                <a:cs typeface="+mn-cs"/>
              </a:rPr>
              <a:t>size_x</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size_y</a:t>
            </a:r>
            <a:r>
              <a:rPr lang="ru-RU" sz="1200" b="0" i="0" kern="1200" dirty="0" smtClean="0">
                <a:solidFill>
                  <a:schemeClr val="tx1"/>
                </a:solidFill>
                <a:effectLst/>
                <a:latin typeface="+mn-lt"/>
                <a:ea typeface="+mn-ea"/>
                <a:cs typeface="+mn-cs"/>
              </a:rPr>
              <a:t>, которые должны присутствовать в объекте. Очевидно, что есть примеры чистых </a:t>
            </a:r>
            <a:r>
              <a:rPr lang="ru-RU" sz="1200" b="1" i="0" kern="1200" dirty="0" err="1" smtClean="0">
                <a:solidFill>
                  <a:schemeClr val="tx1"/>
                </a:solidFill>
                <a:effectLst/>
                <a:latin typeface="+mn-lt"/>
                <a:ea typeface="+mn-ea"/>
                <a:cs typeface="+mn-cs"/>
              </a:rPr>
              <a:t>mixins</a:t>
            </a:r>
            <a:r>
              <a:rPr lang="ru-RU" sz="1200" b="0" i="0" kern="1200" dirty="0" smtClean="0">
                <a:solidFill>
                  <a:schemeClr val="tx1"/>
                </a:solidFill>
                <a:effectLst/>
                <a:latin typeface="+mn-lt"/>
                <a:ea typeface="+mn-ea"/>
                <a:cs typeface="+mn-cs"/>
              </a:rPr>
              <a:t>, но, поскольку они не требуют инициализации, их область действия определенно ограничена.</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1405693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Как вы можете видеть, класс </a:t>
            </a:r>
            <a:r>
              <a:rPr lang="ru-RU" sz="1200" b="1" i="0" kern="1200" dirty="0" err="1" smtClean="0">
                <a:solidFill>
                  <a:schemeClr val="tx1"/>
                </a:solidFill>
                <a:effectLst/>
                <a:latin typeface="+mn-lt"/>
                <a:ea typeface="+mn-ea"/>
                <a:cs typeface="+mn-cs"/>
              </a:rPr>
              <a:t>Button</a:t>
            </a:r>
            <a:r>
              <a:rPr lang="ru-RU" sz="1200" b="0" i="0" kern="1200" dirty="0" smtClean="0">
                <a:solidFill>
                  <a:schemeClr val="tx1"/>
                </a:solidFill>
                <a:effectLst/>
                <a:latin typeface="+mn-lt"/>
                <a:ea typeface="+mn-ea"/>
                <a:cs typeface="+mn-cs"/>
              </a:rPr>
              <a:t> расширяет класс </a:t>
            </a:r>
            <a:r>
              <a:rPr lang="ru-RU" sz="1200" b="1" i="0" kern="1200" dirty="0" err="1" smtClean="0">
                <a:solidFill>
                  <a:schemeClr val="tx1"/>
                </a:solidFill>
                <a:effectLst/>
                <a:latin typeface="+mn-lt"/>
                <a:ea typeface="+mn-ea"/>
                <a:cs typeface="+mn-cs"/>
              </a:rPr>
              <a:t>GraphicalEntity</a:t>
            </a:r>
            <a:r>
              <a:rPr lang="ru-RU" sz="1200" b="0" i="0" kern="1200" dirty="0" smtClean="0">
                <a:solidFill>
                  <a:schemeClr val="tx1"/>
                </a:solidFill>
                <a:effectLst/>
                <a:latin typeface="+mn-lt"/>
                <a:ea typeface="+mn-ea"/>
                <a:cs typeface="+mn-cs"/>
              </a:rPr>
              <a:t> классическим способом, используя </a:t>
            </a:r>
            <a:r>
              <a:rPr lang="ru-RU" sz="1200" b="1" i="0" kern="1200" dirty="0" err="1" smtClean="0">
                <a:solidFill>
                  <a:schemeClr val="tx1"/>
                </a:solidFill>
                <a:effectLst/>
                <a:latin typeface="+mn-lt"/>
                <a:ea typeface="+mn-ea"/>
                <a:cs typeface="+mn-cs"/>
              </a:rPr>
              <a:t>super</a:t>
            </a:r>
            <a:r>
              <a:rPr lang="ru-RU" sz="1200" b="0" i="0" kern="1200" dirty="0" smtClean="0">
                <a:solidFill>
                  <a:schemeClr val="tx1"/>
                </a:solidFill>
                <a:effectLst/>
                <a:latin typeface="+mn-lt"/>
                <a:ea typeface="+mn-ea"/>
                <a:cs typeface="+mn-cs"/>
              </a:rPr>
              <a:t> для вызова родительского метода </a:t>
            </a:r>
            <a:r>
              <a:rPr lang="ru-RU" sz="1200" b="1" i="0" kern="1200" dirty="0" smtClean="0">
                <a:solidFill>
                  <a:schemeClr val="tx1"/>
                </a:solidFill>
                <a:effectLst/>
                <a:latin typeface="+mn-lt"/>
                <a:ea typeface="+mn-ea"/>
                <a:cs typeface="+mn-cs"/>
              </a:rPr>
              <a:t>__</a:t>
            </a:r>
            <a:r>
              <a:rPr lang="ru-RU" sz="1200" b="1" i="0" kern="1200" dirty="0" err="1" smtClean="0">
                <a:solidFill>
                  <a:schemeClr val="tx1"/>
                </a:solidFill>
                <a:effectLst/>
                <a:latin typeface="+mn-lt"/>
                <a:ea typeface="+mn-ea"/>
                <a:cs typeface="+mn-cs"/>
              </a:rPr>
              <a:t>init</a:t>
            </a:r>
            <a:r>
              <a:rPr lang="ru-RU" sz="1200" b="1" i="0"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перед добавлением нового атрибута состояния </a:t>
            </a:r>
            <a:r>
              <a:rPr lang="ru-RU" sz="1200" b="1" i="0" kern="1200" dirty="0" err="1" smtClean="0">
                <a:solidFill>
                  <a:schemeClr val="tx1"/>
                </a:solidFill>
                <a:effectLst/>
                <a:latin typeface="+mn-lt"/>
                <a:ea typeface="+mn-ea"/>
                <a:cs typeface="+mn-cs"/>
              </a:rPr>
              <a:t>status</a:t>
            </a:r>
            <a:r>
              <a:rPr lang="ru-RU" sz="1200" b="0" i="0" kern="1200" dirty="0" smtClean="0">
                <a:solidFill>
                  <a:schemeClr val="tx1"/>
                </a:solidFill>
                <a:effectLst/>
                <a:latin typeface="+mn-lt"/>
                <a:ea typeface="+mn-ea"/>
                <a:cs typeface="+mn-cs"/>
              </a:rPr>
              <a:t>. Теперь, если я хочу создать класс </a:t>
            </a:r>
            <a:r>
              <a:rPr lang="ru-RU" sz="1200" b="1" i="0" kern="1200" dirty="0" err="1" smtClean="0">
                <a:solidFill>
                  <a:schemeClr val="tx1"/>
                </a:solidFill>
                <a:effectLst/>
                <a:latin typeface="+mn-lt"/>
                <a:ea typeface="+mn-ea"/>
                <a:cs typeface="+mn-cs"/>
              </a:rPr>
              <a:t>SquareButton</a:t>
            </a:r>
            <a:r>
              <a:rPr lang="ru-RU" sz="1200" b="0" i="0" kern="1200" dirty="0" smtClean="0">
                <a:solidFill>
                  <a:schemeClr val="tx1"/>
                </a:solidFill>
                <a:effectLst/>
                <a:latin typeface="+mn-lt"/>
                <a:ea typeface="+mn-ea"/>
                <a:cs typeface="+mn-cs"/>
              </a:rPr>
              <a:t>, у меня есть два варианта.</a:t>
            </a:r>
          </a:p>
        </p:txBody>
      </p:sp>
      <p:sp>
        <p:nvSpPr>
          <p:cNvPr id="4" name="Slide Number Placeholder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27126574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Я мог бы просто переопределить </a:t>
            </a:r>
            <a:r>
              <a:rPr lang="ru-RU" sz="1200" b="1" i="0" kern="1200" dirty="0" smtClean="0">
                <a:solidFill>
                  <a:schemeClr val="tx1"/>
                </a:solidFill>
                <a:effectLst/>
                <a:latin typeface="+mn-lt"/>
                <a:ea typeface="+mn-ea"/>
                <a:cs typeface="+mn-cs"/>
              </a:rPr>
              <a:t>__</a:t>
            </a:r>
            <a:r>
              <a:rPr lang="ru-RU" sz="1200" b="1" i="0" kern="1200" dirty="0" err="1" smtClean="0">
                <a:solidFill>
                  <a:schemeClr val="tx1"/>
                </a:solidFill>
                <a:effectLst/>
                <a:latin typeface="+mn-lt"/>
                <a:ea typeface="+mn-ea"/>
                <a:cs typeface="+mn-cs"/>
              </a:rPr>
              <a:t>init</a:t>
            </a:r>
            <a:r>
              <a:rPr lang="ru-RU" sz="1200" b="1" i="0" kern="1200" dirty="0" smtClean="0">
                <a:solidFill>
                  <a:schemeClr val="tx1"/>
                </a:solidFill>
                <a:effectLst/>
                <a:latin typeface="+mn-lt"/>
                <a:ea typeface="+mn-ea"/>
                <a:cs typeface="+mn-cs"/>
              </a:rPr>
              <a:t>__</a:t>
            </a:r>
            <a:r>
              <a:rPr lang="ru-RU" sz="1200" b="0" i="0" kern="1200" dirty="0" smtClean="0">
                <a:solidFill>
                  <a:schemeClr val="tx1"/>
                </a:solidFill>
                <a:effectLst/>
                <a:latin typeface="+mn-lt"/>
                <a:ea typeface="+mn-ea"/>
                <a:cs typeface="+mn-cs"/>
              </a:rPr>
              <a:t> в новом классе</a:t>
            </a:r>
          </a:p>
          <a:p>
            <a:pPr fontAlgn="base"/>
            <a:r>
              <a:rPr lang="ru-RU" sz="1200" b="0" i="0" kern="1200" dirty="0" smtClean="0">
                <a:solidFill>
                  <a:schemeClr val="tx1"/>
                </a:solidFill>
                <a:effectLst/>
                <a:latin typeface="+mn-lt"/>
                <a:ea typeface="+mn-ea"/>
                <a:cs typeface="+mn-cs"/>
              </a:rPr>
              <a:t>который выполняет запрошенное задание, но тесно связывает особенность наличия одного измерения с </a:t>
            </a:r>
            <a:r>
              <a:rPr lang="ru-RU" sz="1200" b="1" i="0" kern="1200" dirty="0" err="1" smtClean="0">
                <a:solidFill>
                  <a:schemeClr val="tx1"/>
                </a:solidFill>
                <a:effectLst/>
                <a:latin typeface="+mn-lt"/>
                <a:ea typeface="+mn-ea"/>
                <a:cs typeface="+mn-cs"/>
              </a:rPr>
              <a:t>Button</a:t>
            </a:r>
            <a:r>
              <a:rPr lang="ru-RU" sz="1200" b="0" i="0" kern="1200" dirty="0" smtClean="0">
                <a:solidFill>
                  <a:schemeClr val="tx1"/>
                </a:solidFill>
                <a:effectLst/>
                <a:latin typeface="+mn-lt"/>
                <a:ea typeface="+mn-ea"/>
                <a:cs typeface="+mn-cs"/>
              </a:rPr>
              <a:t>. Если бы мы хотели создать круглое изображение, мы не могли бы наследовать от </a:t>
            </a:r>
            <a:r>
              <a:rPr lang="ru-RU" sz="1200" b="1" i="0" kern="1200" dirty="0" err="1" smtClean="0">
                <a:solidFill>
                  <a:schemeClr val="tx1"/>
                </a:solidFill>
                <a:effectLst/>
                <a:latin typeface="+mn-lt"/>
                <a:ea typeface="+mn-ea"/>
                <a:cs typeface="+mn-cs"/>
              </a:rPr>
              <a:t>SquareButton</a:t>
            </a:r>
            <a:r>
              <a:rPr lang="ru-RU" sz="1200" b="0" i="0" kern="1200" dirty="0" smtClean="0">
                <a:solidFill>
                  <a:schemeClr val="tx1"/>
                </a:solidFill>
                <a:effectLst/>
                <a:latin typeface="+mn-lt"/>
                <a:ea typeface="+mn-ea"/>
                <a:cs typeface="+mn-cs"/>
              </a:rPr>
              <a:t>, так как изображение имеет другую природу.</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Второй вариант — это выделение объектов, связанных с наличием одного измерения в классе </a:t>
            </a:r>
            <a:r>
              <a:rPr lang="ru-RU" sz="1200" b="1" i="0" kern="1200" dirty="0" err="1" smtClean="0">
                <a:solidFill>
                  <a:schemeClr val="tx1"/>
                </a:solidFill>
                <a:effectLst/>
                <a:latin typeface="+mn-lt"/>
                <a:ea typeface="+mn-ea"/>
                <a:cs typeface="+mn-cs"/>
              </a:rPr>
              <a:t>mixin</a:t>
            </a:r>
            <a:r>
              <a:rPr lang="ru-RU" sz="1200" b="0" i="0" kern="1200" dirty="0" smtClean="0">
                <a:solidFill>
                  <a:schemeClr val="tx1"/>
                </a:solidFill>
                <a:effectLst/>
                <a:latin typeface="+mn-lt"/>
                <a:ea typeface="+mn-ea"/>
                <a:cs typeface="+mn-cs"/>
              </a:rPr>
              <a:t>, и добавление его в качестве родительского для нового класса.</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Второе решение дает тот же конечный результат, но способствует повторному использованию кода, поскольку теперь класс </a:t>
            </a:r>
            <a:r>
              <a:rPr lang="ru-RU" sz="1200" b="1" i="0" kern="1200" dirty="0" err="1" smtClean="0">
                <a:solidFill>
                  <a:schemeClr val="tx1"/>
                </a:solidFill>
                <a:effectLst/>
                <a:latin typeface="+mn-lt"/>
                <a:ea typeface="+mn-ea"/>
                <a:cs typeface="+mn-cs"/>
              </a:rPr>
              <a:t>SingleDimensionMixin</a:t>
            </a:r>
            <a:r>
              <a:rPr lang="ru-RU" sz="1200" b="0" i="0" kern="1200" dirty="0" smtClean="0">
                <a:solidFill>
                  <a:schemeClr val="tx1"/>
                </a:solidFill>
                <a:effectLst/>
                <a:latin typeface="+mn-lt"/>
                <a:ea typeface="+mn-ea"/>
                <a:cs typeface="+mn-cs"/>
              </a:rPr>
              <a:t> можно применять к другим классам, производным от </a:t>
            </a:r>
            <a:r>
              <a:rPr lang="ru-RU" sz="1200" b="1" i="0" kern="1200" dirty="0" err="1" smtClean="0">
                <a:solidFill>
                  <a:schemeClr val="tx1"/>
                </a:solidFill>
                <a:effectLst/>
                <a:latin typeface="+mn-lt"/>
                <a:ea typeface="+mn-ea"/>
                <a:cs typeface="+mn-cs"/>
              </a:rPr>
              <a:t>GraphicalEntity</a:t>
            </a:r>
            <a:r>
              <a:rPr lang="ru-RU" sz="1200" b="0" i="0" kern="1200" dirty="0" smtClean="0">
                <a:solidFill>
                  <a:schemeClr val="tx1"/>
                </a:solidFill>
                <a:effectLst/>
                <a:latin typeface="+mn-lt"/>
                <a:ea typeface="+mn-ea"/>
                <a:cs typeface="+mn-cs"/>
              </a:rPr>
              <a:t>, и заставлять их принимать только один размер, тогда как в первом решении эта функция была тесно связана с предком </a:t>
            </a:r>
            <a:r>
              <a:rPr lang="ru-RU" sz="1200" b="1" i="0" kern="1200" dirty="0" err="1" smtClean="0">
                <a:solidFill>
                  <a:schemeClr val="tx1"/>
                </a:solidFill>
                <a:effectLst/>
                <a:latin typeface="+mn-lt"/>
                <a:ea typeface="+mn-ea"/>
                <a:cs typeface="+mn-cs"/>
              </a:rPr>
              <a:t>Button</a:t>
            </a:r>
            <a:r>
              <a:rPr lang="ru-RU" sz="1200" b="0" i="0" kern="1200" dirty="0" smtClean="0">
                <a:solidFill>
                  <a:schemeClr val="tx1"/>
                </a:solidFill>
                <a:effectLst/>
                <a:latin typeface="+mn-lt"/>
                <a:ea typeface="+mn-ea"/>
                <a:cs typeface="+mn-cs"/>
              </a:rPr>
              <a:t> класс.</a:t>
            </a:r>
          </a:p>
          <a:p>
            <a:pPr fontAlgn="base"/>
            <a:r>
              <a:rPr lang="ru-RU" sz="1200" b="0" i="0" kern="1200" dirty="0" smtClean="0">
                <a:solidFill>
                  <a:schemeClr val="tx1"/>
                </a:solidFill>
                <a:effectLst/>
                <a:latin typeface="+mn-lt"/>
                <a:ea typeface="+mn-ea"/>
                <a:cs typeface="+mn-cs"/>
              </a:rPr>
              <a:t>Обратите внимание, что позиция </a:t>
            </a:r>
            <a:r>
              <a:rPr lang="ru-RU" sz="1200" b="0" i="0" kern="1200" dirty="0" err="1" smtClean="0">
                <a:solidFill>
                  <a:schemeClr val="tx1"/>
                </a:solidFill>
                <a:effectLst/>
                <a:latin typeface="+mn-lt"/>
                <a:ea typeface="+mn-ea"/>
                <a:cs typeface="+mn-cs"/>
              </a:rPr>
              <a:t>миксина</a:t>
            </a:r>
            <a:r>
              <a:rPr lang="ru-RU" sz="1200" b="0" i="0" kern="1200" dirty="0" smtClean="0">
                <a:solidFill>
                  <a:schemeClr val="tx1"/>
                </a:solidFill>
                <a:effectLst/>
                <a:latin typeface="+mn-lt"/>
                <a:ea typeface="+mn-ea"/>
                <a:cs typeface="+mn-cs"/>
              </a:rPr>
              <a:t> важна. Поскольку </a:t>
            </a:r>
            <a:r>
              <a:rPr lang="ru-RU" sz="1200" b="1" i="0" kern="1200" dirty="0" err="1" smtClean="0">
                <a:solidFill>
                  <a:schemeClr val="tx1"/>
                </a:solidFill>
                <a:effectLst/>
                <a:latin typeface="+mn-lt"/>
                <a:ea typeface="+mn-ea"/>
                <a:cs typeface="+mn-cs"/>
              </a:rPr>
              <a:t>super</a:t>
            </a:r>
            <a:r>
              <a:rPr lang="ru-RU" sz="1200" b="0" i="0" kern="1200" dirty="0" smtClean="0">
                <a:solidFill>
                  <a:schemeClr val="tx1"/>
                </a:solidFill>
                <a:effectLst/>
                <a:latin typeface="+mn-lt"/>
                <a:ea typeface="+mn-ea"/>
                <a:cs typeface="+mn-cs"/>
              </a:rPr>
              <a:t> следует MRO, вызываемый метод отправляется в ближайший класс линеаризации. Если вы поместите </a:t>
            </a:r>
            <a:r>
              <a:rPr lang="ru-RU" sz="1200" b="1" i="0" kern="1200" dirty="0" err="1" smtClean="0">
                <a:solidFill>
                  <a:schemeClr val="tx1"/>
                </a:solidFill>
                <a:effectLst/>
                <a:latin typeface="+mn-lt"/>
                <a:ea typeface="+mn-ea"/>
                <a:cs typeface="+mn-cs"/>
              </a:rPr>
              <a:t>SingleDimensionMixin</a:t>
            </a:r>
            <a:r>
              <a:rPr lang="ru-RU" sz="1200" b="0" i="0" kern="1200" dirty="0" smtClean="0">
                <a:solidFill>
                  <a:schemeClr val="tx1"/>
                </a:solidFill>
                <a:effectLst/>
                <a:latin typeface="+mn-lt"/>
                <a:ea typeface="+mn-ea"/>
                <a:cs typeface="+mn-cs"/>
              </a:rPr>
              <a:t> после </a:t>
            </a:r>
            <a:r>
              <a:rPr lang="ru-RU" sz="1200" b="1" i="0" kern="1200" dirty="0" err="1" smtClean="0">
                <a:solidFill>
                  <a:schemeClr val="tx1"/>
                </a:solidFill>
                <a:effectLst/>
                <a:latin typeface="+mn-lt"/>
                <a:ea typeface="+mn-ea"/>
                <a:cs typeface="+mn-cs"/>
              </a:rPr>
              <a:t>Button</a:t>
            </a:r>
            <a:r>
              <a:rPr lang="ru-RU" sz="1200" b="0" i="0" kern="1200" dirty="0" smtClean="0">
                <a:solidFill>
                  <a:schemeClr val="tx1"/>
                </a:solidFill>
                <a:effectLst/>
                <a:latin typeface="+mn-lt"/>
                <a:ea typeface="+mn-ea"/>
                <a:cs typeface="+mn-cs"/>
              </a:rPr>
              <a:t> в определении </a:t>
            </a:r>
            <a:r>
              <a:rPr lang="ru-RU" sz="1200" b="1" i="0" kern="1200" dirty="0" err="1" smtClean="0">
                <a:solidFill>
                  <a:schemeClr val="tx1"/>
                </a:solidFill>
                <a:effectLst/>
                <a:latin typeface="+mn-lt"/>
                <a:ea typeface="+mn-ea"/>
                <a:cs typeface="+mn-cs"/>
              </a:rPr>
              <a:t>SquareButton</a:t>
            </a:r>
            <a:r>
              <a:rPr lang="ru-RU" sz="1200" b="0" i="0" kern="1200" dirty="0" smtClean="0">
                <a:solidFill>
                  <a:schemeClr val="tx1"/>
                </a:solidFill>
                <a:effectLst/>
                <a:latin typeface="+mn-lt"/>
                <a:ea typeface="+mn-ea"/>
                <a:cs typeface="+mn-cs"/>
              </a:rPr>
              <a:t>, Python выдаст ошибку. В этом случае вызов </a:t>
            </a:r>
            <a:r>
              <a:rPr lang="ru-RU" sz="1200" b="1" i="0" kern="1200" dirty="0" smtClean="0">
                <a:solidFill>
                  <a:schemeClr val="tx1"/>
                </a:solidFill>
                <a:effectLst/>
                <a:latin typeface="+mn-lt"/>
                <a:ea typeface="+mn-ea"/>
                <a:cs typeface="+mn-cs"/>
              </a:rPr>
              <a:t>b = </a:t>
            </a:r>
            <a:r>
              <a:rPr lang="ru-RU" sz="1200" b="1" i="0" kern="1200" dirty="0" err="1" smtClean="0">
                <a:solidFill>
                  <a:schemeClr val="tx1"/>
                </a:solidFill>
                <a:effectLst/>
                <a:latin typeface="+mn-lt"/>
                <a:ea typeface="+mn-ea"/>
                <a:cs typeface="+mn-cs"/>
              </a:rPr>
              <a:t>SquareButton</a:t>
            </a:r>
            <a:r>
              <a:rPr lang="ru-RU" sz="1200" b="1" i="0" kern="1200" dirty="0" smtClean="0">
                <a:solidFill>
                  <a:schemeClr val="tx1"/>
                </a:solidFill>
                <a:effectLst/>
                <a:latin typeface="+mn-lt"/>
                <a:ea typeface="+mn-ea"/>
                <a:cs typeface="+mn-cs"/>
              </a:rPr>
              <a:t> (10, 20, 200) </a:t>
            </a:r>
            <a:r>
              <a:rPr lang="ru-RU" sz="1200" b="0" i="0" kern="1200" dirty="0" smtClean="0">
                <a:solidFill>
                  <a:schemeClr val="tx1"/>
                </a:solidFill>
                <a:effectLst/>
                <a:latin typeface="+mn-lt"/>
                <a:ea typeface="+mn-ea"/>
                <a:cs typeface="+mn-cs"/>
              </a:rPr>
              <a:t>и сигнатура метода</a:t>
            </a:r>
            <a:r>
              <a:rPr lang="ru-RU" sz="1200" b="1" i="0" kern="1200" dirty="0" smtClean="0">
                <a:solidFill>
                  <a:schemeClr val="tx1"/>
                </a:solidFill>
                <a:effectLst/>
                <a:latin typeface="+mn-lt"/>
                <a:ea typeface="+mn-ea"/>
                <a:cs typeface="+mn-cs"/>
              </a:rPr>
              <a:t> __</a:t>
            </a:r>
            <a:r>
              <a:rPr lang="ru-RU" sz="1200" b="1" i="0" kern="1200" dirty="0" err="1" smtClean="0">
                <a:solidFill>
                  <a:schemeClr val="tx1"/>
                </a:solidFill>
                <a:effectLst/>
                <a:latin typeface="+mn-lt"/>
                <a:ea typeface="+mn-ea"/>
                <a:cs typeface="+mn-cs"/>
              </a:rPr>
              <a:t>init</a:t>
            </a:r>
            <a:r>
              <a:rPr lang="ru-RU" sz="1200" b="1" i="0" kern="1200" dirty="0" smtClean="0">
                <a:solidFill>
                  <a:schemeClr val="tx1"/>
                </a:solidFill>
                <a:effectLst/>
                <a:latin typeface="+mn-lt"/>
                <a:ea typeface="+mn-ea"/>
                <a:cs typeface="+mn-cs"/>
              </a:rPr>
              <a:t>__ (</a:t>
            </a:r>
            <a:r>
              <a:rPr lang="ru-RU" sz="1200" b="1" i="0" kern="1200" dirty="0" err="1" smtClean="0">
                <a:solidFill>
                  <a:schemeClr val="tx1"/>
                </a:solidFill>
                <a:effectLst/>
                <a:latin typeface="+mn-lt"/>
                <a:ea typeface="+mn-ea"/>
                <a:cs typeface="+mn-cs"/>
              </a:rPr>
              <a:t>self</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pos_x</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pos_y</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size_x</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size_y</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не будут совпадать.</a:t>
            </a:r>
          </a:p>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https://webdevblog.ru/mnozhestvennoe-nasledovanie-i-miksiny-v-python/</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273196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класс может содержать атрибуты и методы. Атрибут может быть статическим и динамическим (уровня объекта класса). Суть в том, что для работы со статическим атрибутом, вам не нужно создавать экземпляр класса, а для работы с динамическим – нужно.</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атрибут </a:t>
            </a:r>
            <a:r>
              <a:rPr lang="ru-RU" sz="1200" b="0" i="1" kern="1200" dirty="0" err="1" smtClean="0">
                <a:solidFill>
                  <a:schemeClr val="tx1"/>
                </a:solidFill>
                <a:effectLst/>
                <a:latin typeface="+mn-lt"/>
                <a:ea typeface="+mn-ea"/>
                <a:cs typeface="+mn-cs"/>
              </a:rPr>
              <a:t>default_color</a:t>
            </a:r>
            <a:r>
              <a:rPr lang="ru-RU" sz="1200" b="0" i="0" kern="1200" dirty="0" smtClean="0">
                <a:solidFill>
                  <a:schemeClr val="tx1"/>
                </a:solidFill>
                <a:effectLst/>
                <a:latin typeface="+mn-lt"/>
                <a:ea typeface="+mn-ea"/>
                <a:cs typeface="+mn-cs"/>
              </a:rPr>
              <a:t> – это статический атрибут, и доступ к нему, как было сказано выше, можно получить не создавая объект класса </a:t>
            </a:r>
            <a:r>
              <a:rPr lang="ru-RU" sz="1200" b="0" i="1" kern="1200" dirty="0" err="1" smtClean="0">
                <a:solidFill>
                  <a:schemeClr val="tx1"/>
                </a:solidFill>
                <a:effectLst/>
                <a:latin typeface="+mn-lt"/>
                <a:ea typeface="+mn-ea"/>
                <a:cs typeface="+mn-cs"/>
              </a:rPr>
              <a:t>Rectangle</a:t>
            </a:r>
            <a:r>
              <a:rPr lang="ru-RU" sz="1200" b="0" i="0"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2428714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1" kern="1200" dirty="0" err="1" smtClean="0">
                <a:solidFill>
                  <a:schemeClr val="tx1"/>
                </a:solidFill>
                <a:effectLst/>
                <a:latin typeface="+mn-lt"/>
                <a:ea typeface="+mn-ea"/>
                <a:cs typeface="+mn-cs"/>
              </a:rPr>
              <a:t>width</a:t>
            </a:r>
            <a:r>
              <a:rPr lang="ru-RU" sz="1200" b="0" i="0" kern="1200" dirty="0" smtClean="0">
                <a:solidFill>
                  <a:schemeClr val="tx1"/>
                </a:solidFill>
                <a:effectLst/>
                <a:latin typeface="+mn-lt"/>
                <a:ea typeface="+mn-ea"/>
                <a:cs typeface="+mn-cs"/>
              </a:rPr>
              <a:t> и </a:t>
            </a:r>
            <a:r>
              <a:rPr lang="ru-RU" sz="1200" b="0" i="1" kern="1200" dirty="0" err="1" smtClean="0">
                <a:solidFill>
                  <a:schemeClr val="tx1"/>
                </a:solidFill>
                <a:effectLst/>
                <a:latin typeface="+mn-lt"/>
                <a:ea typeface="+mn-ea"/>
                <a:cs typeface="+mn-cs"/>
              </a:rPr>
              <a:t>height</a:t>
            </a:r>
            <a:r>
              <a:rPr lang="ru-RU" sz="1200" b="0" i="0" kern="1200" dirty="0" smtClean="0">
                <a:solidFill>
                  <a:schemeClr val="tx1"/>
                </a:solidFill>
                <a:effectLst/>
                <a:latin typeface="+mn-lt"/>
                <a:ea typeface="+mn-ea"/>
                <a:cs typeface="+mn-cs"/>
              </a:rPr>
              <a:t> – это динамические атрибуты, при их создании было использовано ключевое слово </a:t>
            </a:r>
            <a:r>
              <a:rPr lang="ru-RU" sz="1200" b="0" i="1" kern="1200" dirty="0" err="1" smtClean="0">
                <a:solidFill>
                  <a:schemeClr val="tx1"/>
                </a:solidFill>
                <a:effectLst/>
                <a:latin typeface="+mn-lt"/>
                <a:ea typeface="+mn-ea"/>
                <a:cs typeface="+mn-cs"/>
              </a:rPr>
              <a:t>self</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доступа к </a:t>
            </a:r>
            <a:r>
              <a:rPr lang="ru-RU" sz="1200" b="0" i="1" kern="1200" dirty="0" err="1" smtClean="0">
                <a:solidFill>
                  <a:schemeClr val="tx1"/>
                </a:solidFill>
                <a:effectLst/>
                <a:latin typeface="+mn-lt"/>
                <a:ea typeface="+mn-ea"/>
                <a:cs typeface="+mn-cs"/>
              </a:rPr>
              <a:t>width</a:t>
            </a:r>
            <a:r>
              <a:rPr lang="ru-RU" sz="1200" b="0" i="0" kern="1200" dirty="0" smtClean="0">
                <a:solidFill>
                  <a:schemeClr val="tx1"/>
                </a:solidFill>
                <a:effectLst/>
                <a:latin typeface="+mn-lt"/>
                <a:ea typeface="+mn-ea"/>
                <a:cs typeface="+mn-cs"/>
              </a:rPr>
              <a:t> и </a:t>
            </a:r>
            <a:r>
              <a:rPr lang="ru-RU" sz="1200" b="0" i="1" kern="1200" dirty="0" err="1" smtClean="0">
                <a:solidFill>
                  <a:schemeClr val="tx1"/>
                </a:solidFill>
                <a:effectLst/>
                <a:latin typeface="+mn-lt"/>
                <a:ea typeface="+mn-ea"/>
                <a:cs typeface="+mn-cs"/>
              </a:rPr>
              <a:t>height</a:t>
            </a:r>
            <a:r>
              <a:rPr lang="ru-RU" sz="1200" b="0" i="0" kern="1200" dirty="0" smtClean="0">
                <a:solidFill>
                  <a:schemeClr val="tx1"/>
                </a:solidFill>
                <a:effectLst/>
                <a:latin typeface="+mn-lt"/>
                <a:ea typeface="+mn-ea"/>
                <a:cs typeface="+mn-cs"/>
              </a:rPr>
              <a:t> предварительно нужно создать объект класса </a:t>
            </a:r>
            <a:r>
              <a:rPr lang="ru-RU" sz="1200" b="0" i="1" kern="1200" dirty="0" err="1" smtClean="0">
                <a:solidFill>
                  <a:schemeClr val="tx1"/>
                </a:solidFill>
                <a:effectLst/>
                <a:latin typeface="+mn-lt"/>
                <a:ea typeface="+mn-ea"/>
                <a:cs typeface="+mn-cs"/>
              </a:rPr>
              <a:t>Rectangle</a:t>
            </a:r>
            <a:r>
              <a:rPr lang="ru-RU" sz="1200" b="0" i="1"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148697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3/21/2023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3/21/2023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3/21/2023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tmp"/></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5.tmp"/></Relationships>
</file>

<file path=ppt/slides/_rels/slide32.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33.xml.rels><?xml version="1.0" encoding="UTF-8" standalone="yes"?>
<Relationships xmlns="http://schemas.openxmlformats.org/package/2006/relationships"><Relationship Id="rId3" Type="http://schemas.openxmlformats.org/officeDocument/2006/relationships/image" Target="../media/image40.tmp"/><Relationship Id="rId7" Type="http://schemas.openxmlformats.org/officeDocument/2006/relationships/image" Target="../media/image44.tmp"/><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tmp"/></Relationships>
</file>

<file path=ppt/slides/_rels/slide34.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7.tmp"/></Relationships>
</file>

<file path=ppt/slides/_rels/slide36.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2.tmp"/></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56.tmp"/></Relationships>
</file>

<file path=ppt/slides/_rels/slide43.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61.tmp"/><Relationship Id="rId5" Type="http://schemas.openxmlformats.org/officeDocument/2006/relationships/image" Target="../media/image60.tmp"/><Relationship Id="rId4" Type="http://schemas.openxmlformats.org/officeDocument/2006/relationships/image" Target="../media/image59.tmp"/></Relationships>
</file>

<file path=ppt/slides/_rels/slide46.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63.tmp"/></Relationships>
</file>

<file path=ppt/slides/_rels/slide47.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5.tmp"/><Relationship Id="rId7" Type="http://schemas.openxmlformats.org/officeDocument/2006/relationships/image" Target="../media/image69.tmp"/><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68.tmp"/><Relationship Id="rId5" Type="http://schemas.openxmlformats.org/officeDocument/2006/relationships/image" Target="../media/image67.tmp"/><Relationship Id="rId4" Type="http://schemas.openxmlformats.org/officeDocument/2006/relationships/image" Target="../media/image66.tmp"/></Relationships>
</file>

<file path=ppt/slides/_rels/slide49.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tmp"/></Relationships>
</file>

<file path=ppt/slides/_rels/slide5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74.tmp"/><Relationship Id="rId4" Type="http://schemas.openxmlformats.org/officeDocument/2006/relationships/image" Target="../media/image73.tmp"/></Relationships>
</file>

<file path=ppt/slides/_rels/slide52.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77.tmp"/></Relationships>
</file>

<file path=ppt/slides/_rels/slide54.xml.rels><?xml version="1.0" encoding="UTF-8" standalone="yes"?>
<Relationships xmlns="http://schemas.openxmlformats.org/package/2006/relationships"><Relationship Id="rId3" Type="http://schemas.openxmlformats.org/officeDocument/2006/relationships/image" Target="../media/image78.tmp"/><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79.tmp"/></Relationships>
</file>

<file path=ppt/slides/_rels/slide55.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81.tmp"/></Relationships>
</file>

<file path=ppt/slides/_rels/slide56.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84.tmp"/><Relationship Id="rId4" Type="http://schemas.openxmlformats.org/officeDocument/2006/relationships/image" Target="../media/image83.tmp"/></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5.tmp"/><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89.tm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0.tmp"/><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91.tmp"/></Relationships>
</file>

<file path=ppt/slides/_rels/slide64.xml.rels><?xml version="1.0" encoding="UTF-8" standalone="yes"?>
<Relationships xmlns="http://schemas.openxmlformats.org/package/2006/relationships"><Relationship Id="rId3" Type="http://schemas.openxmlformats.org/officeDocument/2006/relationships/image" Target="../media/image92.tmp"/><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94.tmp"/></Relationships>
</file>

<file path=ppt/slides/_rels/slide66.xml.rels><?xml version="1.0" encoding="UTF-8" standalone="yes"?>
<Relationships xmlns="http://schemas.openxmlformats.org/package/2006/relationships"><Relationship Id="rId3" Type="http://schemas.openxmlformats.org/officeDocument/2006/relationships/image" Target="../media/image95.tmp"/><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96.tmp"/></Relationships>
</file>

<file path=ppt/slides/_rels/slide67.xml.rels><?xml version="1.0" encoding="UTF-8" standalone="yes"?>
<Relationships xmlns="http://schemas.openxmlformats.org/package/2006/relationships"><Relationship Id="rId3" Type="http://schemas.openxmlformats.org/officeDocument/2006/relationships/image" Target="../media/image97.tmp"/><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8.tmp"/><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9.tmp"/><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0.tmp"/><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101.tmp"/></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tmp"/><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72081"/>
            <a:ext cx="10058400" cy="3566160"/>
          </a:xfrm>
        </p:spPr>
        <p:txBody>
          <a:bodyPr/>
          <a:lstStyle/>
          <a:p>
            <a:r>
              <a:rPr lang="ru-RU" dirty="0" smtClean="0"/>
              <a:t> </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smtClean="0"/>
              <a:t>8</a:t>
            </a:r>
            <a:endParaRPr lang="en-US" dirty="0"/>
          </a:p>
        </p:txBody>
      </p:sp>
      <p:sp>
        <p:nvSpPr>
          <p:cNvPr id="4" name="Title 1"/>
          <p:cNvSpPr txBox="1">
            <a:spLocks/>
          </p:cNvSpPr>
          <p:nvPr/>
        </p:nvSpPr>
        <p:spPr>
          <a:xfrm>
            <a:off x="1100051" y="1136993"/>
            <a:ext cx="10058400" cy="22363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ru-RU" dirty="0"/>
              <a:t>Избранные главы информатики</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pPr fontAlgn="base"/>
            <a:r>
              <a:rPr lang="ru-RU" dirty="0"/>
              <a:t>Статические и динамические атрибуты класса</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525"/>
            <a:ext cx="6080760" cy="5975558"/>
          </a:xfrm>
          <a:prstGeom prst="rect">
            <a:avLst/>
          </a:prstGeom>
        </p:spPr>
      </p:pic>
      <p:sp>
        <p:nvSpPr>
          <p:cNvPr id="6" name="Прямоугольник 5"/>
          <p:cNvSpPr/>
          <p:nvPr/>
        </p:nvSpPr>
        <p:spPr>
          <a:xfrm>
            <a:off x="6835140" y="4065955"/>
            <a:ext cx="5143500" cy="2062103"/>
          </a:xfrm>
          <a:prstGeom prst="rect">
            <a:avLst/>
          </a:prstGeom>
        </p:spPr>
        <p:txBody>
          <a:bodyPr wrap="square">
            <a:spAutoFit/>
          </a:bodyPr>
          <a:lstStyle/>
          <a:p>
            <a:r>
              <a:rPr lang="ru-RU" sz="3200" dirty="0"/>
              <a:t>Н</a:t>
            </a:r>
            <a:r>
              <a:rPr lang="ru-RU" sz="3200" dirty="0" smtClean="0"/>
              <a:t>апрямую </a:t>
            </a:r>
            <a:r>
              <a:rPr lang="ru-RU" sz="3200" dirty="0"/>
              <a:t>работать с атрибутами </a:t>
            </a:r>
            <a:r>
              <a:rPr lang="en-US" sz="3200" dirty="0" smtClean="0"/>
              <a:t> </a:t>
            </a:r>
            <a:r>
              <a:rPr lang="ru-RU" sz="3200" dirty="0" smtClean="0"/>
              <a:t>– </a:t>
            </a:r>
            <a:r>
              <a:rPr lang="ru-RU" sz="3200" dirty="0"/>
              <a:t>не очень хорошая идея, лучше для этого использовать свойства</a:t>
            </a:r>
          </a:p>
        </p:txBody>
      </p:sp>
    </p:spTree>
    <p:extLst>
      <p:ext uri="{BB962C8B-B14F-4D97-AF65-F5344CB8AC3E}">
        <p14:creationId xmlns:p14="http://schemas.microsoft.com/office/powerpoint/2010/main" val="756748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Статические и динамические атрибуты класса</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 y="1160889"/>
            <a:ext cx="12089480" cy="4851291"/>
          </a:xfrm>
          <a:prstGeom prst="rect">
            <a:avLst/>
          </a:prstGeom>
        </p:spPr>
      </p:pic>
    </p:spTree>
    <p:extLst>
      <p:ext uri="{BB962C8B-B14F-4D97-AF65-F5344CB8AC3E}">
        <p14:creationId xmlns:p14="http://schemas.microsoft.com/office/powerpoint/2010/main" val="1557082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89" y="334992"/>
            <a:ext cx="11978640" cy="728662"/>
          </a:xfrm>
        </p:spPr>
        <p:txBody>
          <a:bodyPr>
            <a:normAutofit fontScale="90000"/>
          </a:bodyPr>
          <a:lstStyle/>
          <a:p>
            <a:r>
              <a:rPr lang="ru-RU" dirty="0"/>
              <a:t>Статические и динамические атрибуты </a:t>
            </a:r>
            <a:r>
              <a:rPr lang="ru-RU" dirty="0" smtClean="0"/>
              <a:t>класса</a:t>
            </a:r>
            <a:r>
              <a:rPr lang="en-US" dirty="0" smtClean="0"/>
              <a:t> – </a:t>
            </a:r>
            <a:r>
              <a:rPr lang="ru-RU" dirty="0" smtClean="0">
                <a:solidFill>
                  <a:schemeClr val="tx1"/>
                </a:solidFill>
              </a:rPr>
              <a:t>атрибут</a:t>
            </a:r>
            <a:r>
              <a:rPr lang="en-US" dirty="0" smtClean="0">
                <a:solidFill>
                  <a:schemeClr val="tx1"/>
                </a:solidFill>
              </a:rPr>
              <a:t> </a:t>
            </a:r>
            <a:r>
              <a:rPr lang="ru-RU" dirty="0">
                <a:solidFill>
                  <a:schemeClr val="tx1"/>
                </a:solidFill>
              </a:rPr>
              <a:t> </a:t>
            </a:r>
            <a:r>
              <a:rPr lang="ru-RU" dirty="0"/>
              <a:t>__</a:t>
            </a:r>
            <a:r>
              <a:rPr lang="ru-RU" dirty="0" err="1"/>
              <a:t>dict</a:t>
            </a:r>
            <a:r>
              <a:rPr lang="ru-RU" dirty="0"/>
              <a:t>__</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98" y="1063654"/>
            <a:ext cx="4106621" cy="1462042"/>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9" y="2525696"/>
            <a:ext cx="12148732" cy="3471067"/>
          </a:xfrm>
          <a:prstGeom prst="rect">
            <a:avLst/>
          </a:prstGeom>
        </p:spPr>
      </p:pic>
    </p:spTree>
    <p:extLst>
      <p:ext uri="{BB962C8B-B14F-4D97-AF65-F5344CB8AC3E}">
        <p14:creationId xmlns:p14="http://schemas.microsoft.com/office/powerpoint/2010/main" val="3258334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89" y="334992"/>
            <a:ext cx="11978640" cy="728662"/>
          </a:xfrm>
        </p:spPr>
        <p:txBody>
          <a:bodyPr>
            <a:normAutofit/>
          </a:bodyPr>
          <a:lstStyle/>
          <a:p>
            <a:r>
              <a:rPr lang="ru-RU" dirty="0" smtClean="0"/>
              <a:t>Деструктор – метод </a:t>
            </a:r>
            <a:r>
              <a:rPr lang="en-US" dirty="0" smtClean="0"/>
              <a:t>__</a:t>
            </a:r>
            <a:r>
              <a:rPr lang="en-US" dirty="0"/>
              <a:t>del__</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 y="1778860"/>
            <a:ext cx="12174332" cy="3175912"/>
          </a:xfrm>
          <a:prstGeom prst="rect">
            <a:avLst/>
          </a:prstGeom>
        </p:spPr>
      </p:pic>
    </p:spTree>
    <p:extLst>
      <p:ext uri="{BB962C8B-B14F-4D97-AF65-F5344CB8AC3E}">
        <p14:creationId xmlns:p14="http://schemas.microsoft.com/office/powerpoint/2010/main" val="150958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89" y="334992"/>
            <a:ext cx="11978640" cy="728662"/>
          </a:xfrm>
        </p:spPr>
        <p:txBody>
          <a:bodyPr>
            <a:normAutofit/>
          </a:bodyPr>
          <a:lstStyle/>
          <a:p>
            <a:r>
              <a:rPr lang="ru-RU" dirty="0"/>
              <a:t>Объект как </a:t>
            </a:r>
            <a:r>
              <a:rPr lang="ru-RU" dirty="0" smtClean="0"/>
              <a:t>функция  -  метод __</a:t>
            </a:r>
            <a:r>
              <a:rPr lang="en-US" dirty="0" smtClean="0"/>
              <a:t>call</a:t>
            </a:r>
            <a:r>
              <a:rPr lang="ru-RU" dirty="0" smtClean="0"/>
              <a:t>__</a:t>
            </a:r>
            <a:endParaRPr lang="ru-RU"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26" y="1373287"/>
            <a:ext cx="6730568" cy="3326304"/>
          </a:xfrm>
          <a:prstGeom prst="rect">
            <a:avLst/>
          </a:prstGeom>
        </p:spPr>
      </p:pic>
    </p:spTree>
    <p:extLst>
      <p:ext uri="{BB962C8B-B14F-4D97-AF65-F5344CB8AC3E}">
        <p14:creationId xmlns:p14="http://schemas.microsoft.com/office/powerpoint/2010/main" val="2736486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Классы - область видимости</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5" y="1424304"/>
            <a:ext cx="11741095" cy="3490595"/>
          </a:xfrm>
          <a:prstGeom prst="rect">
            <a:avLst/>
          </a:prstGeom>
        </p:spPr>
      </p:pic>
    </p:spTree>
    <p:extLst>
      <p:ext uri="{BB962C8B-B14F-4D97-AF65-F5344CB8AC3E}">
        <p14:creationId xmlns:p14="http://schemas.microsoft.com/office/powerpoint/2010/main" val="551006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Инкапсуляция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71" y="1120028"/>
            <a:ext cx="9595988" cy="4686412"/>
          </a:xfrm>
          <a:prstGeom prst="rect">
            <a:avLst/>
          </a:prstGeom>
        </p:spPr>
      </p:pic>
    </p:spTree>
    <p:extLst>
      <p:ext uri="{BB962C8B-B14F-4D97-AF65-F5344CB8AC3E}">
        <p14:creationId xmlns:p14="http://schemas.microsoft.com/office/powerpoint/2010/main" val="2505481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Инкапсуляция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898525"/>
            <a:ext cx="10018013" cy="4335859"/>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5234384"/>
            <a:ext cx="4471682" cy="1189276"/>
          </a:xfrm>
          <a:prstGeom prst="rect">
            <a:avLst/>
          </a:prstGeom>
        </p:spPr>
      </p:pic>
    </p:spTree>
    <p:extLst>
      <p:ext uri="{BB962C8B-B14F-4D97-AF65-F5344CB8AC3E}">
        <p14:creationId xmlns:p14="http://schemas.microsoft.com/office/powerpoint/2010/main" val="1130012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Инкапсуляция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524"/>
            <a:ext cx="12217183" cy="4222115"/>
          </a:xfrm>
          <a:prstGeom prst="rect">
            <a:avLst/>
          </a:prstGeom>
        </p:spPr>
      </p:pic>
    </p:spTree>
    <p:extLst>
      <p:ext uri="{BB962C8B-B14F-4D97-AF65-F5344CB8AC3E}">
        <p14:creationId xmlns:p14="http://schemas.microsoft.com/office/powerpoint/2010/main" val="1169749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Наследование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971" y="95896"/>
            <a:ext cx="7502669" cy="5326127"/>
          </a:xfrm>
          <a:prstGeom prst="rect">
            <a:avLst/>
          </a:prstGeom>
        </p:spPr>
      </p:pic>
      <p:sp>
        <p:nvSpPr>
          <p:cNvPr id="4" name="Прямоугольник 3"/>
          <p:cNvSpPr/>
          <p:nvPr/>
        </p:nvSpPr>
        <p:spPr>
          <a:xfrm>
            <a:off x="228600" y="5422023"/>
            <a:ext cx="12443460" cy="954107"/>
          </a:xfrm>
          <a:prstGeom prst="rect">
            <a:avLst/>
          </a:prstGeom>
        </p:spPr>
        <p:txBody>
          <a:bodyPr wrap="square">
            <a:spAutoFit/>
          </a:bodyPr>
          <a:lstStyle/>
          <a:p>
            <a:pPr fontAlgn="base"/>
            <a:r>
              <a:rPr lang="ru-RU" sz="2800" dirty="0" smtClean="0">
                <a:solidFill>
                  <a:srgbClr val="444444"/>
                </a:solidFill>
                <a:latin typeface="Times New Roman" panose="02020603050405020304" pitchFamily="18" charset="0"/>
                <a:cs typeface="Times New Roman" panose="02020603050405020304" pitchFamily="18" charset="0"/>
              </a:rPr>
              <a:t>Создание </a:t>
            </a:r>
            <a:r>
              <a:rPr lang="ru-RU" sz="2800" dirty="0">
                <a:solidFill>
                  <a:srgbClr val="444444"/>
                </a:solidFill>
                <a:latin typeface="Times New Roman" panose="02020603050405020304" pitchFamily="18" charset="0"/>
                <a:cs typeface="Times New Roman" panose="02020603050405020304" pitchFamily="18" charset="0"/>
              </a:rPr>
              <a:t>класса с указанием его родителя </a:t>
            </a:r>
            <a:r>
              <a:rPr lang="ru-RU" sz="2800" dirty="0" smtClean="0">
                <a:solidFill>
                  <a:srgbClr val="444444"/>
                </a:solidFill>
                <a:latin typeface="Times New Roman" panose="02020603050405020304" pitchFamily="18" charset="0"/>
                <a:cs typeface="Times New Roman" panose="02020603050405020304" pitchFamily="18" charset="0"/>
              </a:rPr>
              <a:t>:</a:t>
            </a:r>
            <a:endParaRPr lang="ru-RU" sz="2800" dirty="0">
              <a:solidFill>
                <a:srgbClr val="444444"/>
              </a:solidFill>
              <a:latin typeface="Times New Roman" panose="02020603050405020304" pitchFamily="18" charset="0"/>
              <a:cs typeface="Times New Roman" panose="02020603050405020304" pitchFamily="18" charset="0"/>
            </a:endParaRPr>
          </a:p>
          <a:p>
            <a:pPr fontAlgn="base"/>
            <a:r>
              <a:rPr lang="ru-RU" sz="2800" b="1" i="1" dirty="0" err="1" smtClean="0">
                <a:solidFill>
                  <a:srgbClr val="444444"/>
                </a:solidFill>
                <a:latin typeface="Times New Roman" panose="02020603050405020304" pitchFamily="18" charset="0"/>
                <a:cs typeface="Times New Roman" panose="02020603050405020304" pitchFamily="18" charset="0"/>
              </a:rPr>
              <a:t>class</a:t>
            </a:r>
            <a:r>
              <a:rPr lang="ru-RU" sz="2800" b="1" dirty="0">
                <a:solidFill>
                  <a:srgbClr val="444444"/>
                </a:solidFill>
                <a:latin typeface="Times New Roman" panose="02020603050405020304" pitchFamily="18" charset="0"/>
                <a:cs typeface="Times New Roman" panose="02020603050405020304" pitchFamily="18" charset="0"/>
              </a:rPr>
              <a:t> </a:t>
            </a:r>
            <a:r>
              <a:rPr lang="ru-RU" sz="2800" b="1" dirty="0" err="1">
                <a:solidFill>
                  <a:srgbClr val="444444"/>
                </a:solidFill>
                <a:latin typeface="Times New Roman" panose="02020603050405020304" pitchFamily="18" charset="0"/>
                <a:cs typeface="Times New Roman" panose="02020603050405020304" pitchFamily="18" charset="0"/>
              </a:rPr>
              <a:t>имя_класса</a:t>
            </a:r>
            <a:r>
              <a:rPr lang="ru-RU" sz="2800" b="1" dirty="0">
                <a:solidFill>
                  <a:srgbClr val="444444"/>
                </a:solidFill>
                <a:latin typeface="Times New Roman" panose="02020603050405020304" pitchFamily="18" charset="0"/>
                <a:cs typeface="Times New Roman" panose="02020603050405020304" pitchFamily="18" charset="0"/>
              </a:rPr>
              <a:t>(имя_родителя1, [имя_родителя2,…, </a:t>
            </a:r>
            <a:r>
              <a:rPr lang="ru-RU" sz="2800" b="1" dirty="0" err="1">
                <a:solidFill>
                  <a:srgbClr val="444444"/>
                </a:solidFill>
                <a:latin typeface="Times New Roman" panose="02020603050405020304" pitchFamily="18" charset="0"/>
                <a:cs typeface="Times New Roman" panose="02020603050405020304" pitchFamily="18" charset="0"/>
              </a:rPr>
              <a:t>имя_родителя_n</a:t>
            </a:r>
            <a:r>
              <a:rPr lang="ru-RU" sz="2800" b="1" dirty="0">
                <a:solidFill>
                  <a:srgbClr val="444444"/>
                </a:solidFill>
                <a:latin typeface="Times New Roman" panose="02020603050405020304" pitchFamily="18" charset="0"/>
                <a:cs typeface="Times New Roman" panose="02020603050405020304" pitchFamily="18" charset="0"/>
              </a:rPr>
              <a:t>])</a:t>
            </a:r>
            <a:endParaRPr lang="ru-RU" sz="2800"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483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ООП и к</a:t>
            </a:r>
            <a:r>
              <a:rPr lang="ru-RU" dirty="0"/>
              <a:t>лассы в </a:t>
            </a:r>
            <a:r>
              <a:rPr lang="ru-RU" dirty="0" err="1"/>
              <a:t>Python</a:t>
            </a:r>
            <a:endParaRPr lang="ru-RU" dirty="0"/>
          </a:p>
        </p:txBody>
      </p:sp>
      <p:sp>
        <p:nvSpPr>
          <p:cNvPr id="3" name="Content Placeholder 2"/>
          <p:cNvSpPr>
            <a:spLocks noGrp="1"/>
          </p:cNvSpPr>
          <p:nvPr>
            <p:ph idx="1"/>
          </p:nvPr>
        </p:nvSpPr>
        <p:spPr>
          <a:xfrm>
            <a:off x="1097280" y="2626783"/>
            <a:ext cx="10058400" cy="2097617"/>
          </a:xfrm>
        </p:spPr>
        <p:txBody>
          <a:bodyPr>
            <a:normAutofit fontScale="92500" lnSpcReduction="20000"/>
          </a:bodyPr>
          <a:lstStyle/>
          <a:p>
            <a:pPr marL="514350" indent="-514350">
              <a:buClr>
                <a:srgbClr val="FF0000"/>
              </a:buClr>
              <a:buFont typeface="+mj-lt"/>
              <a:buAutoNum type="arabicPeriod"/>
            </a:pPr>
            <a:r>
              <a:rPr lang="ru-RU" sz="3600" dirty="0" smtClean="0"/>
              <a:t>Классы</a:t>
            </a:r>
          </a:p>
          <a:p>
            <a:pPr marL="514350" indent="-514350">
              <a:buClr>
                <a:srgbClr val="FF0000"/>
              </a:buClr>
              <a:buFont typeface="+mj-lt"/>
              <a:buAutoNum type="arabicPeriod"/>
            </a:pPr>
            <a:r>
              <a:rPr lang="ru-RU" sz="3600" dirty="0" smtClean="0"/>
              <a:t>Наследование</a:t>
            </a:r>
          </a:p>
          <a:p>
            <a:pPr marL="514350" indent="-514350">
              <a:buClr>
                <a:srgbClr val="FF0000"/>
              </a:buClr>
              <a:buFont typeface="+mj-lt"/>
              <a:buAutoNum type="arabicPeriod"/>
            </a:pPr>
            <a:r>
              <a:rPr lang="ru-RU" sz="3600" dirty="0" err="1" smtClean="0"/>
              <a:t>Метаклассы</a:t>
            </a:r>
            <a:endParaRPr lang="ru-RU" sz="3600" dirty="0" smtClean="0"/>
          </a:p>
          <a:p>
            <a:pPr marL="514350" indent="-514350">
              <a:buClr>
                <a:srgbClr val="FF0000"/>
              </a:buClr>
              <a:buFont typeface="+mj-lt"/>
              <a:buAutoNum type="arabicPeriod"/>
            </a:pPr>
            <a:r>
              <a:rPr lang="ru-RU" sz="3600" dirty="0" smtClean="0"/>
              <a:t>Примеси</a:t>
            </a:r>
            <a:endParaRPr lang="en-US" sz="3600" dirty="0"/>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Наследование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525"/>
            <a:ext cx="9284304" cy="316657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00" y="3355533"/>
            <a:ext cx="4762500" cy="3502467"/>
          </a:xfrm>
          <a:prstGeom prst="rect">
            <a:avLst/>
          </a:prstGeom>
        </p:spPr>
      </p:pic>
    </p:spTree>
    <p:extLst>
      <p:ext uri="{BB962C8B-B14F-4D97-AF65-F5344CB8AC3E}">
        <p14:creationId xmlns:p14="http://schemas.microsoft.com/office/powerpoint/2010/main" val="3078249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14" y="1280095"/>
            <a:ext cx="3154765" cy="2366075"/>
          </a:xfrm>
          <a:prstGeom prst="rect">
            <a:avLst/>
          </a:prstGeom>
        </p:spPr>
      </p:pic>
    </p:spTree>
    <p:extLst>
      <p:ext uri="{BB962C8B-B14F-4D97-AF65-F5344CB8AC3E}">
        <p14:creationId xmlns:p14="http://schemas.microsoft.com/office/powerpoint/2010/main" val="2529280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56" y="898525"/>
            <a:ext cx="8851064" cy="5593004"/>
          </a:xfrm>
          <a:prstGeom prst="rect">
            <a:avLst/>
          </a:prstGeom>
        </p:spPr>
      </p:pic>
    </p:spTree>
    <p:extLst>
      <p:ext uri="{BB962C8B-B14F-4D97-AF65-F5344CB8AC3E}">
        <p14:creationId xmlns:p14="http://schemas.microsoft.com/office/powerpoint/2010/main" val="1416086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09" y="1310005"/>
            <a:ext cx="11555622" cy="2736215"/>
          </a:xfrm>
          <a:prstGeom prst="rect">
            <a:avLst/>
          </a:prstGeom>
        </p:spPr>
      </p:pic>
    </p:spTree>
    <p:extLst>
      <p:ext uri="{BB962C8B-B14F-4D97-AF65-F5344CB8AC3E}">
        <p14:creationId xmlns:p14="http://schemas.microsoft.com/office/powerpoint/2010/main" val="2873636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r>
              <a:rPr lang="en-US" dirty="0" smtClean="0"/>
              <a:t> – </a:t>
            </a:r>
            <a:r>
              <a:rPr lang="ru-RU" dirty="0" smtClean="0"/>
              <a:t>перегрузка операторов</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16" y="1138140"/>
            <a:ext cx="8031504" cy="3113819"/>
          </a:xfrm>
          <a:prstGeom prst="rect">
            <a:avLst/>
          </a:prstGeom>
        </p:spPr>
      </p:pic>
    </p:spTree>
    <p:extLst>
      <p:ext uri="{BB962C8B-B14F-4D97-AF65-F5344CB8AC3E}">
        <p14:creationId xmlns:p14="http://schemas.microsoft.com/office/powerpoint/2010/main" val="2015537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r>
              <a:rPr lang="en-US" dirty="0" smtClean="0"/>
              <a:t> – </a:t>
            </a:r>
            <a:r>
              <a:rPr lang="ru-RU" dirty="0" smtClean="0"/>
              <a:t>перегрузка операторов</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71" y="898524"/>
            <a:ext cx="6438138" cy="5365115"/>
          </a:xfrm>
          <a:prstGeom prst="rect">
            <a:avLst/>
          </a:prstGeom>
        </p:spPr>
      </p:pic>
    </p:spTree>
    <p:extLst>
      <p:ext uri="{BB962C8B-B14F-4D97-AF65-F5344CB8AC3E}">
        <p14:creationId xmlns:p14="http://schemas.microsoft.com/office/powerpoint/2010/main" val="1614275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r>
              <a:rPr lang="en-US" dirty="0" smtClean="0"/>
              <a:t> – </a:t>
            </a:r>
            <a:r>
              <a:rPr lang="ru-RU" dirty="0" smtClean="0"/>
              <a:t>перегрузка операторов</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1967"/>
            <a:ext cx="12104448" cy="3241453"/>
          </a:xfrm>
          <a:prstGeom prst="rect">
            <a:avLst/>
          </a:prstGeom>
        </p:spPr>
      </p:pic>
    </p:spTree>
    <p:extLst>
      <p:ext uri="{BB962C8B-B14F-4D97-AF65-F5344CB8AC3E}">
        <p14:creationId xmlns:p14="http://schemas.microsoft.com/office/powerpoint/2010/main" val="2535554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r>
              <a:rPr lang="en-US" dirty="0" smtClean="0"/>
              <a:t> – “</a:t>
            </a:r>
            <a:r>
              <a:rPr lang="ru-RU" dirty="0" smtClean="0"/>
              <a:t>утиная</a:t>
            </a:r>
            <a:r>
              <a:rPr lang="en-US" dirty="0" smtClean="0"/>
              <a:t>”</a:t>
            </a:r>
            <a:r>
              <a:rPr lang="ru-RU" dirty="0" smtClean="0"/>
              <a:t> типизация</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18" y="1543918"/>
            <a:ext cx="8631580" cy="3393842"/>
          </a:xfrm>
          <a:prstGeom prst="rect">
            <a:avLst/>
          </a:prstGeom>
        </p:spPr>
      </p:pic>
    </p:spTree>
    <p:extLst>
      <p:ext uri="{BB962C8B-B14F-4D97-AF65-F5344CB8AC3E}">
        <p14:creationId xmlns:p14="http://schemas.microsoft.com/office/powerpoint/2010/main" val="2351941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Полиморфизм</a:t>
            </a:r>
            <a:r>
              <a:rPr lang="en-US" dirty="0" smtClean="0"/>
              <a:t> – “</a:t>
            </a:r>
            <a:r>
              <a:rPr lang="ru-RU" dirty="0" smtClean="0"/>
              <a:t>утиная</a:t>
            </a:r>
            <a:r>
              <a:rPr lang="en-US" dirty="0" smtClean="0"/>
              <a:t>”</a:t>
            </a:r>
            <a:r>
              <a:rPr lang="ru-RU" dirty="0" smtClean="0"/>
              <a:t> типизация</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60968"/>
            <a:ext cx="12192000" cy="4398237"/>
          </a:xfrm>
          <a:prstGeom prst="rect">
            <a:avLst/>
          </a:prstGeom>
        </p:spPr>
      </p:pic>
    </p:spTree>
    <p:extLst>
      <p:ext uri="{BB962C8B-B14F-4D97-AF65-F5344CB8AC3E}">
        <p14:creationId xmlns:p14="http://schemas.microsoft.com/office/powerpoint/2010/main" val="4193984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59243" y="0"/>
            <a:ext cx="6515100" cy="1544637"/>
          </a:xfrm>
        </p:spPr>
        <p:txBody>
          <a:bodyPr>
            <a:normAutofit/>
          </a:bodyPr>
          <a:lstStyle/>
          <a:p>
            <a:r>
              <a:rPr lang="ru-RU" dirty="0" smtClean="0"/>
              <a:t>Специальные методы  </a:t>
            </a:r>
            <a:endParaRPr lang="ru-RU" dirty="0"/>
          </a:p>
        </p:txBody>
      </p:sp>
      <p:sp>
        <p:nvSpPr>
          <p:cNvPr id="3" name="Rectangle 1"/>
          <p:cNvSpPr>
            <a:spLocks noChangeArrowheads="1"/>
          </p:cNvSpPr>
          <p:nvPr/>
        </p:nvSpPr>
        <p:spPr bwMode="auto">
          <a:xfrm rot="10800000" flipV="1">
            <a:off x="1359243" y="2161477"/>
            <a:ext cx="8674443"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smtClean="0">
                <a:ln>
                  <a:noFill/>
                </a:ln>
                <a:solidFill>
                  <a:srgbClr val="404040"/>
                </a:solidFill>
                <a:effectLst/>
                <a:latin typeface="Lato" panose="020F0502020204030203" pitchFamily="34" charset="0"/>
              </a:rPr>
              <a:t>Методы, имена которых обрамляются </a:t>
            </a:r>
            <a:r>
              <a:rPr kumimoji="0" lang="ru-RU" altLang="ru-RU" sz="3200" b="0" i="0" u="none" strike="noStrike" cap="none" normalizeH="0" baseline="0" smtClean="0">
                <a:ln>
                  <a:noFill/>
                </a:ln>
                <a:solidFill>
                  <a:srgbClr val="E74C3C"/>
                </a:solidFill>
                <a:effectLst/>
                <a:latin typeface="SFMono-Regular"/>
              </a:rPr>
              <a:t>__</a:t>
            </a:r>
            <a:r>
              <a:rPr kumimoji="0" lang="ru-RU" altLang="ru-RU" sz="3200" b="0" i="0" u="none" strike="noStrike" cap="none" normalizeH="0" baseline="0" smtClean="0">
                <a:ln>
                  <a:noFill/>
                </a:ln>
                <a:solidFill>
                  <a:srgbClr val="404040"/>
                </a:solidFill>
                <a:effectLst/>
                <a:latin typeface="Lato" panose="020F0502020204030203" pitchFamily="34" charset="0"/>
              </a:rPr>
              <a:t>, Python трактует как специальные, например, </a:t>
            </a:r>
            <a:r>
              <a:rPr kumimoji="0" lang="ru-RU" altLang="ru-RU" sz="3200" b="0" i="0" u="none" strike="noStrike" cap="none" normalizeH="0" baseline="0" smtClean="0">
                <a:ln>
                  <a:noFill/>
                </a:ln>
                <a:solidFill>
                  <a:srgbClr val="E74C3C"/>
                </a:solidFill>
                <a:effectLst/>
                <a:latin typeface="SFMono-Regular"/>
              </a:rPr>
              <a:t>__init__</a:t>
            </a:r>
            <a:r>
              <a:rPr kumimoji="0" lang="ru-RU" altLang="ru-RU" sz="3200" b="0" i="0" u="none" strike="noStrike" cap="none" normalizeH="0" baseline="0" smtClean="0">
                <a:ln>
                  <a:noFill/>
                </a:ln>
                <a:solidFill>
                  <a:srgbClr val="404040"/>
                </a:solidFill>
                <a:effectLst/>
                <a:latin typeface="Lato" panose="020F0502020204030203" pitchFamily="34" charset="0"/>
              </a:rPr>
              <a:t> (инициализация) или </a:t>
            </a:r>
            <a:r>
              <a:rPr kumimoji="0" lang="ru-RU" altLang="ru-RU" sz="3200" b="0" i="0" u="none" strike="noStrike" cap="none" normalizeH="0" baseline="0" smtClean="0">
                <a:ln>
                  <a:noFill/>
                </a:ln>
                <a:solidFill>
                  <a:srgbClr val="E74C3C"/>
                </a:solidFill>
                <a:effectLst/>
                <a:latin typeface="SFMono-Regular"/>
              </a:rPr>
              <a:t>__str__</a:t>
            </a:r>
            <a:r>
              <a:rPr kumimoji="0" lang="ru-RU" altLang="ru-RU" sz="3200" b="0" i="0" u="none" strike="noStrike" cap="none" normalizeH="0" baseline="0" smtClean="0">
                <a:ln>
                  <a:noFill/>
                </a:ln>
                <a:solidFill>
                  <a:srgbClr val="404040"/>
                </a:solidFill>
                <a:effectLst/>
                <a:latin typeface="Lato" panose="020F0502020204030203" pitchFamily="34" charset="0"/>
              </a:rPr>
              <a:t> (строковое представление). Специальные методы, как правило, идут первыми при объявлении класса.</a:t>
            </a:r>
            <a:r>
              <a:rPr kumimoji="0" lang="ru-RU" altLang="ru-RU" sz="32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3071827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0058400" cy="728662"/>
          </a:xfrm>
        </p:spPr>
        <p:txBody>
          <a:bodyPr>
            <a:normAutofit/>
          </a:bodyPr>
          <a:lstStyle/>
          <a:p>
            <a:r>
              <a:rPr lang="ru-RU" dirty="0" smtClean="0"/>
              <a:t>Классы</a:t>
            </a:r>
            <a:endParaRPr lang="ru-RU" dirty="0"/>
          </a:p>
        </p:txBody>
      </p:sp>
      <p:sp>
        <p:nvSpPr>
          <p:cNvPr id="5" name="Объект 4"/>
          <p:cNvSpPr>
            <a:spLocks noGrp="1"/>
          </p:cNvSpPr>
          <p:nvPr>
            <p:ph idx="4294967295"/>
          </p:nvPr>
        </p:nvSpPr>
        <p:spPr>
          <a:xfrm>
            <a:off x="0" y="1270665"/>
            <a:ext cx="5146157" cy="5587335"/>
          </a:xfrm>
        </p:spPr>
        <p:txBody>
          <a:bodyPr>
            <a:normAutofit/>
          </a:bodyPr>
          <a:lstStyle/>
          <a:p>
            <a:r>
              <a:rPr lang="ru-RU" sz="2800" b="1" dirty="0"/>
              <a:t>Класс</a:t>
            </a:r>
            <a:r>
              <a:rPr lang="ru-RU" sz="2800" dirty="0"/>
              <a:t> (</a:t>
            </a:r>
            <a:r>
              <a:rPr lang="ru-RU" sz="2800" i="1" dirty="0"/>
              <a:t>англ.</a:t>
            </a:r>
            <a:r>
              <a:rPr lang="ru-RU" sz="2800" dirty="0"/>
              <a:t> </a:t>
            </a:r>
            <a:r>
              <a:rPr lang="ru-RU" sz="2800" dirty="0" err="1"/>
              <a:t>Class</a:t>
            </a:r>
            <a:r>
              <a:rPr lang="ru-RU" sz="2800" dirty="0"/>
              <a:t>): абстракция реального мира (обобщенный шаблон), специальный тип данных; класс описывает свойства и методы, которые могут быть доступны у подобных объектов</a:t>
            </a:r>
            <a:r>
              <a:rPr lang="ru-RU" sz="2800" dirty="0" smtClean="0"/>
              <a:t>;</a:t>
            </a:r>
          </a:p>
          <a:p>
            <a:endParaRPr lang="ru-RU" sz="2800" dirty="0"/>
          </a:p>
          <a:p>
            <a:r>
              <a:rPr lang="ru-RU" sz="2800" b="1" dirty="0"/>
              <a:t>Объект</a:t>
            </a:r>
            <a:r>
              <a:rPr lang="ru-RU" sz="2800" dirty="0"/>
              <a:t> (</a:t>
            </a:r>
            <a:r>
              <a:rPr lang="ru-RU" sz="2800" i="1" dirty="0"/>
              <a:t>англ.</a:t>
            </a:r>
            <a:r>
              <a:rPr lang="ru-RU" sz="2800" dirty="0"/>
              <a:t> </a:t>
            </a:r>
            <a:r>
              <a:rPr lang="ru-RU" sz="2800" dirty="0" err="1"/>
              <a:t>Object</a:t>
            </a:r>
            <a:r>
              <a:rPr lang="ru-RU" sz="2800" dirty="0"/>
              <a:t>) (экземпляр класса, </a:t>
            </a:r>
            <a:r>
              <a:rPr lang="ru-RU" sz="2800" i="1" dirty="0"/>
              <a:t>англ.</a:t>
            </a:r>
            <a:r>
              <a:rPr lang="ru-RU" sz="2800" dirty="0"/>
              <a:t> </a:t>
            </a:r>
            <a:r>
              <a:rPr lang="ru-RU" sz="2800" dirty="0" err="1"/>
              <a:t>Class</a:t>
            </a:r>
            <a:r>
              <a:rPr lang="ru-RU" sz="2800" dirty="0"/>
              <a:t> </a:t>
            </a:r>
            <a:r>
              <a:rPr lang="ru-RU" sz="2800" dirty="0" err="1"/>
              <a:t>Instance</a:t>
            </a:r>
            <a:r>
              <a:rPr lang="ru-RU" sz="2800" dirty="0"/>
              <a:t>): частный случай класса.</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443" y="898525"/>
            <a:ext cx="6878557" cy="5479528"/>
          </a:xfrm>
          <a:prstGeom prst="rect">
            <a:avLst/>
          </a:prstGeom>
        </p:spPr>
      </p:pic>
    </p:spTree>
    <p:extLst>
      <p:ext uri="{BB962C8B-B14F-4D97-AF65-F5344CB8AC3E}">
        <p14:creationId xmlns:p14="http://schemas.microsoft.com/office/powerpoint/2010/main" val="768432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1727518"/>
          </a:xfrm>
        </p:spPr>
        <p:txBody>
          <a:bodyPr>
            <a:normAutofit/>
          </a:bodyPr>
          <a:lstStyle/>
          <a:p>
            <a:r>
              <a:rPr lang="ru-RU" dirty="0"/>
              <a:t>Специальные методы – инициализация класса </a:t>
            </a:r>
            <a:r>
              <a:rPr lang="en-US" dirty="0"/>
              <a:t>__</a:t>
            </a:r>
            <a:r>
              <a:rPr lang="en-US" dirty="0" err="1"/>
              <a:t>init</a:t>
            </a:r>
            <a:r>
              <a:rPr lang="en-US" dirty="0"/>
              <a:t>__</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0" y="2664998"/>
            <a:ext cx="7313008" cy="3187162"/>
          </a:xfrm>
          <a:prstGeom prst="rect">
            <a:avLst/>
          </a:prstGeom>
        </p:spPr>
      </p:pic>
    </p:spTree>
    <p:extLst>
      <p:ext uri="{BB962C8B-B14F-4D97-AF65-F5344CB8AC3E}">
        <p14:creationId xmlns:p14="http://schemas.microsoft.com/office/powerpoint/2010/main" val="3144162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982980"/>
          </a:xfrm>
        </p:spPr>
        <p:txBody>
          <a:bodyPr>
            <a:normAutofit/>
          </a:bodyPr>
          <a:lstStyle/>
          <a:p>
            <a:r>
              <a:rPr lang="ru-RU" dirty="0" smtClean="0"/>
              <a:t>Специальные методы – перегрузка  </a:t>
            </a:r>
            <a:r>
              <a:rPr lang="en-US" dirty="0" smtClean="0"/>
              <a:t>__</a:t>
            </a:r>
            <a:r>
              <a:rPr lang="en-US" dirty="0" err="1"/>
              <a:t>init</a:t>
            </a:r>
            <a:r>
              <a:rPr lang="en-US" dirty="0"/>
              <a:t>__</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979"/>
            <a:ext cx="6880859" cy="4711525"/>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9460" y="1729565"/>
            <a:ext cx="5013960" cy="3964939"/>
          </a:xfrm>
          <a:prstGeom prst="rect">
            <a:avLst/>
          </a:prstGeom>
        </p:spPr>
      </p:pic>
      <p:cxnSp>
        <p:nvCxnSpPr>
          <p:cNvPr id="7" name="Прямая соединительная линия 6"/>
          <p:cNvCxnSpPr/>
          <p:nvPr/>
        </p:nvCxnSpPr>
        <p:spPr>
          <a:xfrm>
            <a:off x="6812280" y="1258907"/>
            <a:ext cx="68580" cy="51190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176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827701"/>
          </a:xfrm>
        </p:spPr>
        <p:txBody>
          <a:bodyPr>
            <a:normAutofit/>
          </a:bodyPr>
          <a:lstStyle/>
          <a:p>
            <a:r>
              <a:rPr lang="ru-RU" dirty="0" smtClean="0"/>
              <a:t>Ключевое слово </a:t>
            </a:r>
            <a:r>
              <a:rPr lang="en-US" dirty="0" smtClean="0"/>
              <a:t>super()</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1" y="827701"/>
            <a:ext cx="6553344" cy="1593518"/>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36" y="2436497"/>
            <a:ext cx="6553344" cy="1655402"/>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1" y="4112649"/>
            <a:ext cx="11507366" cy="563882"/>
          </a:xfrm>
          <a:prstGeom prst="rect">
            <a:avLst/>
          </a:prstGeom>
        </p:spPr>
      </p:pic>
      <p:pic>
        <p:nvPicPr>
          <p:cNvPr id="9" name="Рисунок 8"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935" y="4697282"/>
            <a:ext cx="3360405" cy="1977838"/>
          </a:xfrm>
          <a:prstGeom prst="rect">
            <a:avLst/>
          </a:prstGeom>
        </p:spPr>
      </p:pic>
    </p:spTree>
    <p:extLst>
      <p:ext uri="{BB962C8B-B14F-4D97-AF65-F5344CB8AC3E}">
        <p14:creationId xmlns:p14="http://schemas.microsoft.com/office/powerpoint/2010/main" val="3363286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982980"/>
          </a:xfrm>
        </p:spPr>
        <p:txBody>
          <a:bodyPr>
            <a:normAutofit/>
          </a:bodyPr>
          <a:lstStyle/>
          <a:p>
            <a:r>
              <a:rPr lang="ru-RU" dirty="0" smtClean="0"/>
              <a:t>Сравнение без специального метода</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79" y="1242978"/>
            <a:ext cx="6895746" cy="113446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179" y="2377440"/>
            <a:ext cx="10119250" cy="1934562"/>
          </a:xfrm>
          <a:prstGeom prst="rect">
            <a:avLst/>
          </a:prstGeom>
        </p:spPr>
      </p:pic>
      <p:pic>
        <p:nvPicPr>
          <p:cNvPr id="5" name="Рисунок 4"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179" y="4342022"/>
            <a:ext cx="3495881" cy="1119295"/>
          </a:xfrm>
          <a:prstGeom prst="rect">
            <a:avLst/>
          </a:prstGeom>
        </p:spPr>
      </p:pic>
      <p:pic>
        <p:nvPicPr>
          <p:cNvPr id="7" name="Рисунок 6"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179" y="5619959"/>
            <a:ext cx="4334852" cy="826561"/>
          </a:xfrm>
          <a:prstGeom prst="rect">
            <a:avLst/>
          </a:prstGeom>
        </p:spPr>
      </p:pic>
      <p:pic>
        <p:nvPicPr>
          <p:cNvPr id="9" name="Рисунок 8"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2199" y="5845805"/>
            <a:ext cx="4006441" cy="894294"/>
          </a:xfrm>
          <a:prstGeom prst="rect">
            <a:avLst/>
          </a:prstGeom>
        </p:spPr>
      </p:pic>
    </p:spTree>
    <p:extLst>
      <p:ext uri="{BB962C8B-B14F-4D97-AF65-F5344CB8AC3E}">
        <p14:creationId xmlns:p14="http://schemas.microsoft.com/office/powerpoint/2010/main" val="31470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982980"/>
          </a:xfrm>
        </p:spPr>
        <p:txBody>
          <a:bodyPr>
            <a:normAutofit fontScale="90000"/>
          </a:bodyPr>
          <a:lstStyle/>
          <a:p>
            <a:r>
              <a:rPr lang="ru-RU" dirty="0" smtClean="0"/>
              <a:t>Специальные (магические) методы – для сравнения</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180" y="1184784"/>
            <a:ext cx="8574264" cy="4050155"/>
          </a:xfrm>
          <a:prstGeom prst="rect">
            <a:avLst/>
          </a:prstGeom>
        </p:spPr>
      </p:pic>
    </p:spTree>
    <p:extLst>
      <p:ext uri="{BB962C8B-B14F-4D97-AF65-F5344CB8AC3E}">
        <p14:creationId xmlns:p14="http://schemas.microsoft.com/office/powerpoint/2010/main" val="507227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978640" cy="982980"/>
          </a:xfrm>
        </p:spPr>
        <p:txBody>
          <a:bodyPr>
            <a:normAutofit fontScale="90000"/>
          </a:bodyPr>
          <a:lstStyle/>
          <a:p>
            <a:r>
              <a:rPr lang="ru-RU" dirty="0" smtClean="0"/>
              <a:t>Специальные методы – оператор сравнения </a:t>
            </a:r>
            <a:r>
              <a:rPr lang="en-US" dirty="0"/>
              <a:t>__</a:t>
            </a:r>
            <a:r>
              <a:rPr lang="en-US" dirty="0" err="1"/>
              <a:t>eq</a:t>
            </a:r>
            <a:r>
              <a:rPr lang="en-US" dirty="0"/>
              <a:t>__</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 y="982980"/>
            <a:ext cx="10190919" cy="2354580"/>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08" y="3472696"/>
            <a:ext cx="3891112" cy="3078303"/>
          </a:xfrm>
          <a:prstGeom prst="rect">
            <a:avLst/>
          </a:prstGeom>
        </p:spPr>
      </p:pic>
    </p:spTree>
    <p:extLst>
      <p:ext uri="{BB962C8B-B14F-4D97-AF65-F5344CB8AC3E}">
        <p14:creationId xmlns:p14="http://schemas.microsoft.com/office/powerpoint/2010/main" val="257446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804"/>
            <a:ext cx="12192000" cy="982980"/>
          </a:xfrm>
        </p:spPr>
        <p:txBody>
          <a:bodyPr>
            <a:normAutofit fontScale="90000"/>
          </a:bodyPr>
          <a:lstStyle/>
          <a:p>
            <a:r>
              <a:rPr lang="ru-RU" dirty="0" smtClean="0"/>
              <a:t>Специальные (магические) методы – для </a:t>
            </a:r>
            <a:r>
              <a:rPr lang="ru-RU" dirty="0"/>
              <a:t>вычислений</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402" y="1540047"/>
            <a:ext cx="7447858" cy="4171562"/>
          </a:xfrm>
          <a:prstGeom prst="rect">
            <a:avLst/>
          </a:prstGeom>
        </p:spPr>
      </p:pic>
    </p:spTree>
    <p:extLst>
      <p:ext uri="{BB962C8B-B14F-4D97-AF65-F5344CB8AC3E}">
        <p14:creationId xmlns:p14="http://schemas.microsoft.com/office/powerpoint/2010/main" val="1528208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804"/>
            <a:ext cx="12192000" cy="982980"/>
          </a:xfrm>
        </p:spPr>
        <p:txBody>
          <a:bodyPr>
            <a:normAutofit fontScale="90000"/>
          </a:bodyPr>
          <a:lstStyle/>
          <a:p>
            <a:r>
              <a:rPr lang="ru-RU" dirty="0" smtClean="0"/>
              <a:t>Специальные (магические) методы – </a:t>
            </a:r>
            <a:r>
              <a:rPr lang="ru-RU" dirty="0"/>
              <a:t>и</a:t>
            </a:r>
            <a:r>
              <a:rPr lang="ru-RU" dirty="0" smtClean="0"/>
              <a:t>ндексация </a:t>
            </a:r>
            <a:r>
              <a:rPr lang="ru-RU" dirty="0"/>
              <a:t>и срезы</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2863"/>
            <a:ext cx="12192000" cy="4512964"/>
          </a:xfrm>
          <a:prstGeom prst="rect">
            <a:avLst/>
          </a:prstGeom>
        </p:spPr>
      </p:pic>
    </p:spTree>
    <p:extLst>
      <p:ext uri="{BB962C8B-B14F-4D97-AF65-F5344CB8AC3E}">
        <p14:creationId xmlns:p14="http://schemas.microsoft.com/office/powerpoint/2010/main" val="3340729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982980"/>
          </a:xfrm>
        </p:spPr>
        <p:txBody>
          <a:bodyPr>
            <a:normAutofit/>
          </a:bodyPr>
          <a:lstStyle/>
          <a:p>
            <a:r>
              <a:rPr lang="ru-RU" dirty="0" smtClean="0"/>
              <a:t>Специальные (магические) методы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79150"/>
            <a:ext cx="12191131" cy="3304330"/>
          </a:xfrm>
          <a:prstGeom prst="rect">
            <a:avLst/>
          </a:prstGeom>
        </p:spPr>
      </p:pic>
    </p:spTree>
    <p:extLst>
      <p:ext uri="{BB962C8B-B14F-4D97-AF65-F5344CB8AC3E}">
        <p14:creationId xmlns:p14="http://schemas.microsoft.com/office/powerpoint/2010/main" val="18381046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804"/>
            <a:ext cx="12192000" cy="982980"/>
          </a:xfrm>
        </p:spPr>
        <p:txBody>
          <a:bodyPr>
            <a:normAutofit/>
          </a:bodyPr>
          <a:lstStyle/>
          <a:p>
            <a:r>
              <a:rPr lang="ru-RU" dirty="0" smtClean="0"/>
              <a:t>Специальные (магические) методы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15" y="1384870"/>
            <a:ext cx="6903344" cy="183839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29" y="3423346"/>
            <a:ext cx="8248608" cy="2863154"/>
          </a:xfrm>
          <a:prstGeom prst="rect">
            <a:avLst/>
          </a:prstGeom>
        </p:spPr>
      </p:pic>
    </p:spTree>
    <p:extLst>
      <p:ext uri="{BB962C8B-B14F-4D97-AF65-F5344CB8AC3E}">
        <p14:creationId xmlns:p14="http://schemas.microsoft.com/office/powerpoint/2010/main" val="975549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0058400" cy="728662"/>
          </a:xfrm>
        </p:spPr>
        <p:txBody>
          <a:bodyPr>
            <a:normAutofit/>
          </a:bodyPr>
          <a:lstStyle/>
          <a:p>
            <a:r>
              <a:rPr lang="ru-RU" dirty="0" smtClean="0"/>
              <a:t>Классы</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14" y="1807039"/>
            <a:ext cx="11344990" cy="3527861"/>
          </a:xfrm>
          <a:prstGeom prst="rect">
            <a:avLst/>
          </a:prstGeom>
        </p:spPr>
      </p:pic>
    </p:spTree>
    <p:extLst>
      <p:ext uri="{BB962C8B-B14F-4D97-AF65-F5344CB8AC3E}">
        <p14:creationId xmlns:p14="http://schemas.microsoft.com/office/powerpoint/2010/main" val="2924208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689736"/>
          </a:xfrm>
        </p:spPr>
        <p:txBody>
          <a:bodyPr>
            <a:normAutofit fontScale="90000"/>
          </a:bodyPr>
          <a:lstStyle/>
          <a:p>
            <a:r>
              <a:rPr lang="ru-RU" dirty="0" smtClean="0"/>
              <a:t>Специальные (магические) методы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6488"/>
            <a:ext cx="9646920" cy="6304272"/>
          </a:xfrm>
          <a:prstGeom prst="rect">
            <a:avLst/>
          </a:prstGeom>
        </p:spPr>
      </p:pic>
    </p:spTree>
    <p:extLst>
      <p:ext uri="{BB962C8B-B14F-4D97-AF65-F5344CB8AC3E}">
        <p14:creationId xmlns:p14="http://schemas.microsoft.com/office/powerpoint/2010/main" val="2032722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 y="1"/>
            <a:ext cx="10126980" cy="777240"/>
          </a:xfrm>
        </p:spPr>
        <p:txBody>
          <a:bodyPr>
            <a:normAutofit/>
          </a:bodyPr>
          <a:lstStyle/>
          <a:p>
            <a:r>
              <a:rPr lang="ru-RU" dirty="0" smtClean="0"/>
              <a:t>Композиция (агрегирование)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7241"/>
            <a:ext cx="10918490" cy="6080759"/>
          </a:xfrm>
          <a:prstGeom prst="rect">
            <a:avLst/>
          </a:prstGeom>
        </p:spPr>
      </p:pic>
      <p:sp>
        <p:nvSpPr>
          <p:cNvPr id="4" name="Прямоугольник 3"/>
          <p:cNvSpPr/>
          <p:nvPr/>
        </p:nvSpPr>
        <p:spPr>
          <a:xfrm>
            <a:off x="8805332" y="539803"/>
            <a:ext cx="3386668" cy="2585323"/>
          </a:xfrm>
          <a:prstGeom prst="rect">
            <a:avLst/>
          </a:prstGeom>
        </p:spPr>
        <p:txBody>
          <a:bodyPr wrap="square">
            <a:spAutoFit/>
          </a:bodyPr>
          <a:lstStyle/>
          <a:p>
            <a:r>
              <a:rPr lang="ru-RU" b="1" dirty="0">
                <a:solidFill>
                  <a:srgbClr val="444444"/>
                </a:solidFill>
                <a:latin typeface="Open Sans"/>
              </a:rPr>
              <a:t>Композиция</a:t>
            </a:r>
            <a:r>
              <a:rPr lang="ru-RU" dirty="0">
                <a:solidFill>
                  <a:srgbClr val="444444"/>
                </a:solidFill>
                <a:latin typeface="Open Sans"/>
              </a:rPr>
              <a:t> – это концепция, которая моделирует отношения. Она позволяет создавать сложные типы, комбинируя объекты других типов. Это означает, что класс  может содержать объект другого класса </a:t>
            </a:r>
            <a:r>
              <a:rPr lang="ru-RU" dirty="0" smtClean="0">
                <a:solidFill>
                  <a:srgbClr val="444444"/>
                </a:solidFill>
                <a:latin typeface="Open Sans"/>
              </a:rPr>
              <a:t>.</a:t>
            </a:r>
            <a:endParaRPr lang="ru-RU" dirty="0"/>
          </a:p>
        </p:txBody>
      </p:sp>
    </p:spTree>
    <p:extLst>
      <p:ext uri="{BB962C8B-B14F-4D97-AF65-F5344CB8AC3E}">
        <p14:creationId xmlns:p14="http://schemas.microsoft.com/office/powerpoint/2010/main" val="3846920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 y="1"/>
            <a:ext cx="10126980" cy="777240"/>
          </a:xfrm>
        </p:spPr>
        <p:txBody>
          <a:bodyPr>
            <a:normAutofit/>
          </a:bodyPr>
          <a:lstStyle/>
          <a:p>
            <a:r>
              <a:rPr lang="ru-RU" dirty="0" smtClean="0"/>
              <a:t>Композиция (агрегирование)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90" y="1001060"/>
            <a:ext cx="5777943" cy="644859"/>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89" y="1869738"/>
            <a:ext cx="10764493" cy="2405082"/>
          </a:xfrm>
          <a:prstGeom prst="rect">
            <a:avLst/>
          </a:prstGeom>
        </p:spPr>
      </p:pic>
    </p:spTree>
    <p:extLst>
      <p:ext uri="{BB962C8B-B14F-4D97-AF65-F5344CB8AC3E}">
        <p14:creationId xmlns:p14="http://schemas.microsoft.com/office/powerpoint/2010/main" val="1231941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 y="1"/>
            <a:ext cx="10126980" cy="777240"/>
          </a:xfrm>
        </p:spPr>
        <p:txBody>
          <a:bodyPr>
            <a:normAutofit/>
          </a:bodyPr>
          <a:lstStyle/>
          <a:p>
            <a:r>
              <a:rPr lang="ru-RU" dirty="0" smtClean="0"/>
              <a:t>Геттеры и сеттеры</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 y="960121"/>
            <a:ext cx="8526780" cy="5229758"/>
          </a:xfrm>
          <a:prstGeom prst="rect">
            <a:avLst/>
          </a:prstGeom>
        </p:spPr>
      </p:pic>
    </p:spTree>
    <p:extLst>
      <p:ext uri="{BB962C8B-B14F-4D97-AF65-F5344CB8AC3E}">
        <p14:creationId xmlns:p14="http://schemas.microsoft.com/office/powerpoint/2010/main" val="4097327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 y="1"/>
            <a:ext cx="10126980" cy="777240"/>
          </a:xfrm>
        </p:spPr>
        <p:txBody>
          <a:bodyPr>
            <a:normAutofit/>
          </a:bodyPr>
          <a:lstStyle/>
          <a:p>
            <a:r>
              <a:rPr lang="ru-RU" dirty="0" smtClean="0"/>
              <a:t>Геттеры и сеттеры</a:t>
            </a:r>
            <a:endParaRPr lang="ru-RU" dirty="0"/>
          </a:p>
        </p:txBody>
      </p:sp>
      <p:sp>
        <p:nvSpPr>
          <p:cNvPr id="4" name="Прямоугольник 3"/>
          <p:cNvSpPr/>
          <p:nvPr/>
        </p:nvSpPr>
        <p:spPr>
          <a:xfrm>
            <a:off x="558799" y="1243168"/>
            <a:ext cx="10566401" cy="523220"/>
          </a:xfrm>
          <a:prstGeom prst="rect">
            <a:avLst/>
          </a:prstGeom>
        </p:spPr>
        <p:txBody>
          <a:bodyPr wrap="square">
            <a:spAutoFit/>
          </a:bodyPr>
          <a:lstStyle/>
          <a:p>
            <a:r>
              <a:rPr lang="en-US" sz="2800" b="1" dirty="0">
                <a:solidFill>
                  <a:srgbClr val="0086B3"/>
                </a:solidFill>
                <a:latin typeface="Source Code Pro"/>
              </a:rPr>
              <a:t>property</a:t>
            </a:r>
            <a:r>
              <a:rPr lang="en-US" sz="2800" b="1" dirty="0">
                <a:solidFill>
                  <a:srgbClr val="777777"/>
                </a:solidFill>
                <a:latin typeface="Source Code Pro"/>
              </a:rPr>
              <a:t>(</a:t>
            </a:r>
            <a:r>
              <a:rPr lang="en-US" sz="2800" b="1" dirty="0" err="1">
                <a:solidFill>
                  <a:srgbClr val="2F3235"/>
                </a:solidFill>
                <a:latin typeface="Source Code Pro"/>
              </a:rPr>
              <a:t>fget</a:t>
            </a:r>
            <a:r>
              <a:rPr lang="en-US" sz="2800" b="1" dirty="0">
                <a:solidFill>
                  <a:srgbClr val="2F3235"/>
                </a:solidFill>
                <a:latin typeface="Source Code Pro"/>
              </a:rPr>
              <a:t>=</a:t>
            </a:r>
            <a:r>
              <a:rPr lang="en-US" sz="2800" b="1" dirty="0">
                <a:solidFill>
                  <a:srgbClr val="34068A"/>
                </a:solidFill>
                <a:latin typeface="Source Code Pro"/>
              </a:rPr>
              <a:t>None</a:t>
            </a:r>
            <a:r>
              <a:rPr lang="en-US" sz="2800" b="1" dirty="0">
                <a:solidFill>
                  <a:srgbClr val="2F3235"/>
                </a:solidFill>
                <a:latin typeface="Source Code Pro"/>
              </a:rPr>
              <a:t>, </a:t>
            </a:r>
            <a:r>
              <a:rPr lang="en-US" sz="2800" b="1" dirty="0" err="1">
                <a:solidFill>
                  <a:srgbClr val="2F3235"/>
                </a:solidFill>
                <a:latin typeface="Source Code Pro"/>
              </a:rPr>
              <a:t>fset</a:t>
            </a:r>
            <a:r>
              <a:rPr lang="en-US" sz="2800" b="1" dirty="0">
                <a:solidFill>
                  <a:srgbClr val="2F3235"/>
                </a:solidFill>
                <a:latin typeface="Source Code Pro"/>
              </a:rPr>
              <a:t>=</a:t>
            </a:r>
            <a:r>
              <a:rPr lang="en-US" sz="2800" b="1" dirty="0">
                <a:solidFill>
                  <a:srgbClr val="34068A"/>
                </a:solidFill>
                <a:latin typeface="Source Code Pro"/>
              </a:rPr>
              <a:t>None</a:t>
            </a:r>
            <a:r>
              <a:rPr lang="en-US" sz="2800" b="1" dirty="0">
                <a:solidFill>
                  <a:srgbClr val="2F3235"/>
                </a:solidFill>
                <a:latin typeface="Source Code Pro"/>
              </a:rPr>
              <a:t>, </a:t>
            </a:r>
            <a:r>
              <a:rPr lang="en-US" sz="2800" b="1" dirty="0" err="1">
                <a:solidFill>
                  <a:srgbClr val="2F3235"/>
                </a:solidFill>
                <a:latin typeface="Source Code Pro"/>
              </a:rPr>
              <a:t>fdel</a:t>
            </a:r>
            <a:r>
              <a:rPr lang="en-US" sz="2800" b="1" dirty="0">
                <a:solidFill>
                  <a:srgbClr val="2F3235"/>
                </a:solidFill>
                <a:latin typeface="Source Code Pro"/>
              </a:rPr>
              <a:t>=</a:t>
            </a:r>
            <a:r>
              <a:rPr lang="en-US" sz="2800" b="1" dirty="0">
                <a:solidFill>
                  <a:srgbClr val="34068A"/>
                </a:solidFill>
                <a:latin typeface="Source Code Pro"/>
              </a:rPr>
              <a:t>None</a:t>
            </a:r>
            <a:r>
              <a:rPr lang="en-US" sz="2800" b="1" dirty="0">
                <a:solidFill>
                  <a:srgbClr val="2F3235"/>
                </a:solidFill>
                <a:latin typeface="Source Code Pro"/>
              </a:rPr>
              <a:t>, doc=</a:t>
            </a:r>
            <a:r>
              <a:rPr lang="en-US" sz="2800" b="1" dirty="0">
                <a:solidFill>
                  <a:srgbClr val="34068A"/>
                </a:solidFill>
                <a:latin typeface="Source Code Pro"/>
              </a:rPr>
              <a:t>None</a:t>
            </a:r>
            <a:r>
              <a:rPr lang="en-US" sz="2800" b="1" dirty="0">
                <a:solidFill>
                  <a:srgbClr val="777777"/>
                </a:solidFill>
                <a:latin typeface="Source Code Pro"/>
              </a:rPr>
              <a:t>)</a:t>
            </a:r>
            <a:endParaRPr lang="ru-RU" sz="2800" dirty="0"/>
          </a:p>
        </p:txBody>
      </p:sp>
      <p:graphicFrame>
        <p:nvGraphicFramePr>
          <p:cNvPr id="5" name="Таблица 4"/>
          <p:cNvGraphicFramePr>
            <a:graphicFrameLocks noGrp="1"/>
          </p:cNvGraphicFramePr>
          <p:nvPr>
            <p:extLst>
              <p:ext uri="{D42A27DB-BD31-4B8C-83A1-F6EECF244321}">
                <p14:modId xmlns:p14="http://schemas.microsoft.com/office/powerpoint/2010/main" val="2947396199"/>
              </p:ext>
            </p:extLst>
          </p:nvPr>
        </p:nvGraphicFramePr>
        <p:xfrm>
          <a:off x="983679" y="2443691"/>
          <a:ext cx="9716639" cy="3383280"/>
        </p:xfrm>
        <a:graphic>
          <a:graphicData uri="http://schemas.openxmlformats.org/drawingml/2006/table">
            <a:tbl>
              <a:tblPr/>
              <a:tblGrid>
                <a:gridCol w="1997639"/>
                <a:gridCol w="7719000"/>
              </a:tblGrid>
              <a:tr h="0">
                <a:tc>
                  <a:txBody>
                    <a:bodyPr/>
                    <a:lstStyle/>
                    <a:p>
                      <a:pPr algn="l" fontAlgn="ctr"/>
                      <a:r>
                        <a:rPr lang="ru-RU" sz="2400" cap="all">
                          <a:effectLst/>
                        </a:rPr>
                        <a:t>АРГУМЕНТ</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algn="l" fontAlgn="ctr"/>
                      <a:r>
                        <a:rPr lang="ru-RU" sz="2400" cap="all">
                          <a:effectLst/>
                        </a:rPr>
                        <a:t>ОПИСАНИЕ</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r h="0">
                <a:tc>
                  <a:txBody>
                    <a:bodyPr/>
                    <a:lstStyle/>
                    <a:p>
                      <a:pPr fontAlgn="ctr"/>
                      <a:r>
                        <a:rPr lang="en-US" sz="2400">
                          <a:effectLst/>
                        </a:rPr>
                        <a:t>fget</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fontAlgn="ctr"/>
                      <a:r>
                        <a:rPr lang="ru-RU" sz="2400">
                          <a:effectLst/>
                        </a:rPr>
                        <a:t>Функция, возвращающая значение управляемого атрибута</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r h="0">
                <a:tc>
                  <a:txBody>
                    <a:bodyPr/>
                    <a:lstStyle/>
                    <a:p>
                      <a:pPr fontAlgn="ctr"/>
                      <a:r>
                        <a:rPr lang="en-US" sz="2400">
                          <a:effectLst/>
                        </a:rPr>
                        <a:t>fset</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fontAlgn="ctr"/>
                      <a:r>
                        <a:rPr lang="ru-RU" sz="2400">
                          <a:effectLst/>
                        </a:rPr>
                        <a:t>Функция, позволяющая установить значение управляемого атрибута</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r h="0">
                <a:tc>
                  <a:txBody>
                    <a:bodyPr/>
                    <a:lstStyle/>
                    <a:p>
                      <a:pPr fontAlgn="ctr"/>
                      <a:r>
                        <a:rPr lang="en-US" sz="2400">
                          <a:effectLst/>
                        </a:rPr>
                        <a:t>fdel</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fontAlgn="ctr"/>
                      <a:r>
                        <a:rPr lang="ru-RU" sz="2400">
                          <a:effectLst/>
                        </a:rPr>
                        <a:t>Функция для определения того, как управляемый атрибут обрабатывает удаление</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r h="0">
                <a:tc>
                  <a:txBody>
                    <a:bodyPr/>
                    <a:lstStyle/>
                    <a:p>
                      <a:pPr fontAlgn="ctr"/>
                      <a:r>
                        <a:rPr lang="en-US" sz="2400">
                          <a:effectLst/>
                        </a:rPr>
                        <a:t>doc</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c>
                  <a:txBody>
                    <a:bodyPr/>
                    <a:lstStyle/>
                    <a:p>
                      <a:pPr fontAlgn="ctr"/>
                      <a:r>
                        <a:rPr lang="ru-RU" sz="2400" dirty="0">
                          <a:effectLst/>
                        </a:rPr>
                        <a:t>Строка, представляющая </a:t>
                      </a:r>
                      <a:r>
                        <a:rPr lang="en-US" sz="2400" dirty="0" err="1">
                          <a:effectLst/>
                        </a:rPr>
                        <a:t>docstring</a:t>
                      </a:r>
                      <a:r>
                        <a:rPr lang="en-US" sz="2400" dirty="0">
                          <a:effectLst/>
                        </a:rPr>
                        <a:t> </a:t>
                      </a:r>
                      <a:r>
                        <a:rPr lang="ru-RU" sz="2400" dirty="0">
                          <a:effectLst/>
                        </a:rPr>
                        <a:t>свойства</a:t>
                      </a:r>
                    </a:p>
                  </a:txBody>
                  <a:tcPr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63435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 y="1"/>
            <a:ext cx="10126980" cy="777240"/>
          </a:xfrm>
        </p:spPr>
        <p:txBody>
          <a:bodyPr>
            <a:normAutofit/>
          </a:bodyPr>
          <a:lstStyle/>
          <a:p>
            <a:r>
              <a:rPr lang="ru-RU" dirty="0" smtClean="0"/>
              <a:t>Геттеры и сеттеры</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 y="777240"/>
            <a:ext cx="5278426" cy="221742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394" y="777240"/>
            <a:ext cx="4289449" cy="1806085"/>
          </a:xfrm>
          <a:prstGeom prst="rect">
            <a:avLst/>
          </a:prstGeom>
        </p:spPr>
      </p:pic>
      <p:cxnSp>
        <p:nvCxnSpPr>
          <p:cNvPr id="7" name="Прямая соединительная линия 6"/>
          <p:cNvCxnSpPr/>
          <p:nvPr/>
        </p:nvCxnSpPr>
        <p:spPr>
          <a:xfrm>
            <a:off x="6400800" y="777240"/>
            <a:ext cx="114300" cy="555498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 y="3428920"/>
            <a:ext cx="4935607" cy="2903300"/>
          </a:xfrm>
          <a:prstGeom prst="rect">
            <a:avLst/>
          </a:prstGeom>
        </p:spPr>
      </p:pic>
      <p:pic>
        <p:nvPicPr>
          <p:cNvPr id="9" name="Рисунок 8" descr="Вырезка экрана"/>
          <p:cNvPicPr>
            <a:picLocks noChangeAspect="1"/>
          </p:cNvPicPr>
          <p:nvPr/>
        </p:nvPicPr>
        <p:blipFill rotWithShape="1">
          <a:blip r:embed="rId6">
            <a:extLst>
              <a:ext uri="{28A0092B-C50C-407E-A947-70E740481C1C}">
                <a14:useLocalDpi xmlns:a14="http://schemas.microsoft.com/office/drawing/2010/main" val="0"/>
              </a:ext>
            </a:extLst>
          </a:blip>
          <a:srcRect b="60396"/>
          <a:stretch/>
        </p:blipFill>
        <p:spPr>
          <a:xfrm>
            <a:off x="7038169" y="3428919"/>
            <a:ext cx="4986191" cy="983061"/>
          </a:xfrm>
          <a:prstGeom prst="rect">
            <a:avLst/>
          </a:prstGeom>
        </p:spPr>
      </p:pic>
    </p:spTree>
    <p:extLst>
      <p:ext uri="{BB962C8B-B14F-4D97-AF65-F5344CB8AC3E}">
        <p14:creationId xmlns:p14="http://schemas.microsoft.com/office/powerpoint/2010/main" val="4288339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Свойства </a:t>
            </a:r>
            <a:r>
              <a:rPr lang="en-US" dirty="0" smtClean="0"/>
              <a:t>- </a:t>
            </a:r>
            <a:r>
              <a:rPr lang="en-US" i="1" dirty="0"/>
              <a:t>@property</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44" y="1151474"/>
            <a:ext cx="6734512" cy="275758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0" y="3749039"/>
            <a:ext cx="6952536" cy="2382610"/>
          </a:xfrm>
          <a:prstGeom prst="rect">
            <a:avLst/>
          </a:prstGeom>
        </p:spPr>
      </p:pic>
    </p:spTree>
    <p:extLst>
      <p:ext uri="{BB962C8B-B14F-4D97-AF65-F5344CB8AC3E}">
        <p14:creationId xmlns:p14="http://schemas.microsoft.com/office/powerpoint/2010/main" val="3225948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Свойства </a:t>
            </a:r>
            <a:r>
              <a:rPr lang="en-US" dirty="0"/>
              <a:t>- </a:t>
            </a:r>
            <a:r>
              <a:rPr lang="en-US" i="1" dirty="0"/>
              <a:t>@property</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97" y="1075231"/>
            <a:ext cx="5339863" cy="5075277"/>
          </a:xfrm>
          <a:prstGeom prst="rect">
            <a:avLst/>
          </a:prstGeom>
        </p:spPr>
      </p:pic>
    </p:spTree>
    <p:extLst>
      <p:ext uri="{BB962C8B-B14F-4D97-AF65-F5344CB8AC3E}">
        <p14:creationId xmlns:p14="http://schemas.microsoft.com/office/powerpoint/2010/main" val="153050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Свойства </a:t>
            </a:r>
            <a:r>
              <a:rPr lang="en-US" dirty="0"/>
              <a:t>- </a:t>
            </a:r>
            <a:r>
              <a:rPr lang="en-US" i="1" dirty="0"/>
              <a:t>@property</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15" y="1622411"/>
            <a:ext cx="6041058" cy="2687094"/>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931" y="301086"/>
            <a:ext cx="3063962" cy="1412605"/>
          </a:xfrm>
          <a:prstGeom prst="rect">
            <a:avLst/>
          </a:prstGeom>
        </p:spPr>
      </p:pic>
      <p:cxnSp>
        <p:nvCxnSpPr>
          <p:cNvPr id="7" name="Прямая соединительная линия 6"/>
          <p:cNvCxnSpPr/>
          <p:nvPr/>
        </p:nvCxnSpPr>
        <p:spPr>
          <a:xfrm flipH="1">
            <a:off x="6189443" y="1061946"/>
            <a:ext cx="22860" cy="529313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6061" y="1926385"/>
            <a:ext cx="2887701" cy="1039573"/>
          </a:xfrm>
          <a:prstGeom prst="rect">
            <a:avLst/>
          </a:prstGeom>
        </p:spPr>
      </p:pic>
      <p:pic>
        <p:nvPicPr>
          <p:cNvPr id="9" name="Рисунок 8"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2733" y="3178652"/>
            <a:ext cx="2959160" cy="1359613"/>
          </a:xfrm>
          <a:prstGeom prst="rect">
            <a:avLst/>
          </a:prstGeom>
        </p:spPr>
      </p:pic>
      <p:pic>
        <p:nvPicPr>
          <p:cNvPr id="10" name="Рисунок 9"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5116" y="4682379"/>
            <a:ext cx="5828304" cy="1604121"/>
          </a:xfrm>
          <a:prstGeom prst="rect">
            <a:avLst/>
          </a:prstGeom>
        </p:spPr>
      </p:pic>
      <p:sp>
        <p:nvSpPr>
          <p:cNvPr id="5" name="Прямоугольник 4"/>
          <p:cNvSpPr/>
          <p:nvPr/>
        </p:nvSpPr>
        <p:spPr>
          <a:xfrm>
            <a:off x="308104" y="752110"/>
            <a:ext cx="5707396" cy="369332"/>
          </a:xfrm>
          <a:prstGeom prst="rect">
            <a:avLst/>
          </a:prstGeom>
        </p:spPr>
        <p:txBody>
          <a:bodyPr wrap="none">
            <a:spAutoFit/>
          </a:bodyPr>
          <a:lstStyle/>
          <a:p>
            <a:r>
              <a:rPr lang="ru-RU" dirty="0"/>
              <a:t>Свойство может ссылаться и на </a:t>
            </a:r>
            <a:r>
              <a:rPr lang="ru-RU" i="1" dirty="0"/>
              <a:t>вычисляемое значение</a:t>
            </a:r>
            <a:r>
              <a:rPr lang="ru-RU" dirty="0"/>
              <a:t>. </a:t>
            </a:r>
          </a:p>
        </p:txBody>
      </p:sp>
    </p:spTree>
    <p:extLst>
      <p:ext uri="{BB962C8B-B14F-4D97-AF65-F5344CB8AC3E}">
        <p14:creationId xmlns:p14="http://schemas.microsoft.com/office/powerpoint/2010/main" val="3285903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Свойства </a:t>
            </a:r>
            <a:r>
              <a:rPr lang="en-US" dirty="0"/>
              <a:t>- </a:t>
            </a:r>
            <a:r>
              <a:rPr lang="en-US" i="1" dirty="0"/>
              <a:t>@property</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58" y="1102823"/>
            <a:ext cx="6393253" cy="5320837"/>
          </a:xfrm>
          <a:prstGeom prst="rect">
            <a:avLst/>
          </a:prstGeom>
        </p:spPr>
      </p:pic>
      <p:sp>
        <p:nvSpPr>
          <p:cNvPr id="3" name="Прямоугольник 2"/>
          <p:cNvSpPr/>
          <p:nvPr/>
        </p:nvSpPr>
        <p:spPr>
          <a:xfrm>
            <a:off x="7884160" y="169863"/>
            <a:ext cx="4307840" cy="646331"/>
          </a:xfrm>
          <a:prstGeom prst="rect">
            <a:avLst/>
          </a:prstGeom>
        </p:spPr>
        <p:txBody>
          <a:bodyPr wrap="square">
            <a:spAutoFit/>
          </a:bodyPr>
          <a:lstStyle/>
          <a:p>
            <a:r>
              <a:rPr lang="ru-RU" dirty="0" smtClean="0"/>
              <a:t>проверка </a:t>
            </a:r>
            <a:r>
              <a:rPr lang="ru-RU" dirty="0"/>
              <a:t>входных значений, перед тем как присвоить их атрибутам</a:t>
            </a:r>
          </a:p>
        </p:txBody>
      </p:sp>
    </p:spTree>
    <p:extLst>
      <p:ext uri="{BB962C8B-B14F-4D97-AF65-F5344CB8AC3E}">
        <p14:creationId xmlns:p14="http://schemas.microsoft.com/office/powerpoint/2010/main" val="108859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Создание и использование класса</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59" y="1327744"/>
            <a:ext cx="8635622" cy="1387068"/>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 y="3144031"/>
            <a:ext cx="12160436" cy="1247224"/>
          </a:xfrm>
          <a:prstGeom prst="rect">
            <a:avLst/>
          </a:prstGeom>
        </p:spPr>
      </p:pic>
      <p:pic>
        <p:nvPicPr>
          <p:cNvPr id="5" name="Рисунок 4"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820474"/>
            <a:ext cx="12141622" cy="1325689"/>
          </a:xfrm>
          <a:prstGeom prst="rect">
            <a:avLst/>
          </a:prstGeom>
        </p:spPr>
      </p:pic>
      <p:sp>
        <p:nvSpPr>
          <p:cNvPr id="6" name="TextBox 5"/>
          <p:cNvSpPr txBox="1"/>
          <p:nvPr/>
        </p:nvSpPr>
        <p:spPr>
          <a:xfrm>
            <a:off x="2903220" y="3057919"/>
            <a:ext cx="5636095" cy="584775"/>
          </a:xfrm>
          <a:prstGeom prst="rect">
            <a:avLst/>
          </a:prstGeom>
          <a:noFill/>
        </p:spPr>
        <p:txBody>
          <a:bodyPr wrap="none" rtlCol="0">
            <a:spAutoFit/>
          </a:bodyPr>
          <a:lstStyle/>
          <a:p>
            <a:r>
              <a:rPr lang="en-US" sz="3200" i="1" dirty="0" smtClean="0">
                <a:solidFill>
                  <a:schemeClr val="accent3">
                    <a:lumMod val="75000"/>
                  </a:schemeClr>
                </a:solidFill>
              </a:rPr>
              <a:t>#</a:t>
            </a:r>
            <a:r>
              <a:rPr lang="ru-RU" sz="3200" i="1" dirty="0" smtClean="0">
                <a:solidFill>
                  <a:schemeClr val="accent3">
                    <a:lumMod val="75000"/>
                  </a:schemeClr>
                </a:solidFill>
              </a:rPr>
              <a:t> создание объекта </a:t>
            </a:r>
            <a:r>
              <a:rPr lang="en-US" sz="3200" i="1" dirty="0" smtClean="0">
                <a:solidFill>
                  <a:schemeClr val="accent3">
                    <a:lumMod val="75000"/>
                  </a:schemeClr>
                </a:solidFill>
              </a:rPr>
              <a:t>a </a:t>
            </a:r>
            <a:r>
              <a:rPr lang="ru-RU" sz="3200" i="1" dirty="0" smtClean="0">
                <a:solidFill>
                  <a:schemeClr val="accent3">
                    <a:lumMod val="75000"/>
                  </a:schemeClr>
                </a:solidFill>
              </a:rPr>
              <a:t>класса</a:t>
            </a:r>
            <a:r>
              <a:rPr lang="en-US" sz="3200" i="1" dirty="0" smtClean="0">
                <a:solidFill>
                  <a:schemeClr val="accent3">
                    <a:lumMod val="75000"/>
                  </a:schemeClr>
                </a:solidFill>
              </a:rPr>
              <a:t> A</a:t>
            </a:r>
            <a:endParaRPr lang="ru-RU" sz="3200" i="1" dirty="0">
              <a:solidFill>
                <a:schemeClr val="accent3">
                  <a:lumMod val="75000"/>
                </a:schemeClr>
              </a:solidFill>
            </a:endParaRPr>
          </a:p>
        </p:txBody>
      </p:sp>
    </p:spTree>
    <p:extLst>
      <p:ext uri="{BB962C8B-B14F-4D97-AF65-F5344CB8AC3E}">
        <p14:creationId xmlns:p14="http://schemas.microsoft.com/office/powerpoint/2010/main" val="127033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Свойства </a:t>
            </a:r>
            <a:r>
              <a:rPr lang="en-US" dirty="0"/>
              <a:t>- </a:t>
            </a:r>
            <a:r>
              <a:rPr lang="en-US" i="1" dirty="0"/>
              <a:t>@property</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81" y="898525"/>
            <a:ext cx="7313049" cy="4793615"/>
          </a:xfrm>
          <a:prstGeom prst="rect">
            <a:avLst/>
          </a:prstGeom>
        </p:spPr>
      </p:pic>
    </p:spTree>
    <p:extLst>
      <p:ext uri="{BB962C8B-B14F-4D97-AF65-F5344CB8AC3E}">
        <p14:creationId xmlns:p14="http://schemas.microsoft.com/office/powerpoint/2010/main" val="34063994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a:t>Свойства </a:t>
            </a:r>
            <a:r>
              <a:rPr lang="en-US" dirty="0"/>
              <a:t>- </a:t>
            </a:r>
            <a:r>
              <a:rPr lang="en-US" i="1" dirty="0"/>
              <a:t>@property</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68" y="937980"/>
            <a:ext cx="5960051" cy="3176819"/>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292" y="937981"/>
            <a:ext cx="3622348" cy="3431697"/>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069" y="4369678"/>
            <a:ext cx="6938152" cy="2414374"/>
          </a:xfrm>
          <a:prstGeom prst="rect">
            <a:avLst/>
          </a:prstGeom>
        </p:spPr>
      </p:pic>
    </p:spTree>
    <p:extLst>
      <p:ext uri="{BB962C8B-B14F-4D97-AF65-F5344CB8AC3E}">
        <p14:creationId xmlns:p14="http://schemas.microsoft.com/office/powerpoint/2010/main" val="37488895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0324" y="352743"/>
            <a:ext cx="6486296" cy="728662"/>
          </a:xfrm>
        </p:spPr>
        <p:txBody>
          <a:bodyPr>
            <a:normAutofit/>
          </a:bodyPr>
          <a:lstStyle/>
          <a:p>
            <a:r>
              <a:rPr lang="ru-RU" dirty="0" smtClean="0"/>
              <a:t>Типы методов</a:t>
            </a:r>
            <a:endParaRPr lang="ru-RU" dirty="0"/>
          </a:p>
        </p:txBody>
      </p:sp>
      <p:sp>
        <p:nvSpPr>
          <p:cNvPr id="3" name="Прямоугольник 2"/>
          <p:cNvSpPr/>
          <p:nvPr/>
        </p:nvSpPr>
        <p:spPr>
          <a:xfrm>
            <a:off x="234544" y="1268571"/>
            <a:ext cx="5023256" cy="4401205"/>
          </a:xfrm>
          <a:prstGeom prst="rect">
            <a:avLst/>
          </a:prstGeom>
        </p:spPr>
        <p:txBody>
          <a:bodyPr wrap="square">
            <a:spAutoFit/>
          </a:bodyPr>
          <a:lstStyle/>
          <a:p>
            <a:pPr marL="571500" indent="-571500">
              <a:spcAft>
                <a:spcPts val="600"/>
              </a:spcAft>
              <a:buFont typeface="Arial" panose="020B0604020202020204" pitchFamily="34" charset="0"/>
              <a:buChar char="•"/>
            </a:pPr>
            <a:r>
              <a:rPr lang="ru-RU" sz="3000" dirty="0">
                <a:latin typeface="Times New Roman" panose="02020603050405020304" pitchFamily="18" charset="0"/>
                <a:cs typeface="Times New Roman" panose="02020603050405020304" pitchFamily="18" charset="0"/>
              </a:rPr>
              <a:t>Статический метод - </a:t>
            </a:r>
            <a:r>
              <a:rPr lang="ru-RU" sz="3000" dirty="0">
                <a:solidFill>
                  <a:srgbClr val="221E1F"/>
                </a:solidFill>
                <a:latin typeface="Times New Roman" panose="02020603050405020304" pitchFamily="18" charset="0"/>
                <a:cs typeface="Times New Roman" panose="02020603050405020304" pitchFamily="18" charset="0"/>
              </a:rPr>
              <a:t>исп. </a:t>
            </a:r>
            <a:r>
              <a:rPr lang="ru-RU" sz="3000" dirty="0">
                <a:latin typeface="Times New Roman" panose="02020603050405020304" pitchFamily="18" charset="0"/>
                <a:cs typeface="Times New Roman" panose="02020603050405020304" pitchFamily="18" charset="0"/>
              </a:rPr>
              <a:t>декоратор </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staticmethod</a:t>
            </a:r>
            <a:r>
              <a:rPr lang="en-US" sz="3000" dirty="0">
                <a:latin typeface="Times New Roman" panose="02020603050405020304" pitchFamily="18" charset="0"/>
                <a:cs typeface="Times New Roman" panose="02020603050405020304" pitchFamily="18" charset="0"/>
              </a:rPr>
              <a:t> </a:t>
            </a:r>
            <a:r>
              <a:rPr lang="ru-RU" sz="3000" dirty="0">
                <a:latin typeface="Times New Roman" panose="02020603050405020304" pitchFamily="18" charset="0"/>
                <a:cs typeface="Times New Roman" panose="02020603050405020304" pitchFamily="18" charset="0"/>
              </a:rPr>
              <a:t>, не исп. ни </a:t>
            </a:r>
            <a:r>
              <a:rPr lang="en-US" sz="3000" dirty="0">
                <a:latin typeface="Times New Roman" panose="02020603050405020304" pitchFamily="18" charset="0"/>
                <a:cs typeface="Times New Roman" panose="02020603050405020304" pitchFamily="18" charset="0"/>
              </a:rPr>
              <a:t>self</a:t>
            </a:r>
            <a:r>
              <a:rPr lang="ru-RU" sz="3000" dirty="0">
                <a:latin typeface="Times New Roman" panose="02020603050405020304" pitchFamily="18" charset="0"/>
                <a:cs typeface="Times New Roman" panose="02020603050405020304" pitchFamily="18" charset="0"/>
              </a:rPr>
              <a:t>, ни </a:t>
            </a:r>
            <a:r>
              <a:rPr lang="en-US" sz="3000" dirty="0" err="1">
                <a:latin typeface="Times New Roman" panose="02020603050405020304" pitchFamily="18" charset="0"/>
                <a:cs typeface="Times New Roman" panose="02020603050405020304" pitchFamily="18" charset="0"/>
              </a:rPr>
              <a:t>cls</a:t>
            </a:r>
            <a:endParaRPr lang="ru-RU" sz="3000" dirty="0">
              <a:latin typeface="Times New Roman" panose="02020603050405020304" pitchFamily="18" charset="0"/>
              <a:cs typeface="Times New Roman" panose="02020603050405020304" pitchFamily="18" charset="0"/>
            </a:endParaRPr>
          </a:p>
          <a:p>
            <a:pPr marL="571500" indent="-571500">
              <a:spcAft>
                <a:spcPts val="600"/>
              </a:spcAft>
              <a:buFont typeface="Arial" panose="020B0604020202020204" pitchFamily="34" charset="0"/>
              <a:buChar char="•"/>
            </a:pPr>
            <a:r>
              <a:rPr lang="ru-RU" sz="3000" dirty="0">
                <a:solidFill>
                  <a:srgbClr val="221E1F"/>
                </a:solidFill>
                <a:latin typeface="Times New Roman" panose="02020603050405020304" pitchFamily="18" charset="0"/>
                <a:cs typeface="Times New Roman" panose="02020603050405020304" pitchFamily="18" charset="0"/>
              </a:rPr>
              <a:t>Метод класса – исп. </a:t>
            </a:r>
            <a:r>
              <a:rPr lang="ru-RU" sz="3000" dirty="0">
                <a:latin typeface="Times New Roman" panose="02020603050405020304" pitchFamily="18" charset="0"/>
                <a:cs typeface="Times New Roman" panose="02020603050405020304" pitchFamily="18" charset="0"/>
              </a:rPr>
              <a:t>декоратор @</a:t>
            </a:r>
            <a:r>
              <a:rPr lang="en-US" sz="3000" dirty="0" err="1">
                <a:latin typeface="Times New Roman" panose="02020603050405020304" pitchFamily="18" charset="0"/>
                <a:cs typeface="Times New Roman" panose="02020603050405020304" pitchFamily="18" charset="0"/>
              </a:rPr>
              <a:t>classmethod</a:t>
            </a:r>
            <a:r>
              <a:rPr lang="en-US" sz="3000" dirty="0">
                <a:latin typeface="Times New Roman" panose="02020603050405020304" pitchFamily="18" charset="0"/>
                <a:cs typeface="Times New Roman" panose="02020603050405020304" pitchFamily="18" charset="0"/>
              </a:rPr>
              <a:t> </a:t>
            </a:r>
            <a:r>
              <a:rPr lang="ru-RU" sz="3000" dirty="0">
                <a:latin typeface="Times New Roman" panose="02020603050405020304" pitchFamily="18" charset="0"/>
                <a:cs typeface="Times New Roman" panose="02020603050405020304" pitchFamily="18" charset="0"/>
              </a:rPr>
              <a:t> и параметр </a:t>
            </a:r>
            <a:r>
              <a:rPr lang="en-US" sz="3000" dirty="0" err="1">
                <a:latin typeface="Times New Roman" panose="02020603050405020304" pitchFamily="18" charset="0"/>
                <a:cs typeface="Times New Roman" panose="02020603050405020304" pitchFamily="18" charset="0"/>
              </a:rPr>
              <a:t>cls</a:t>
            </a:r>
            <a:r>
              <a:rPr lang="en-US" sz="3000" dirty="0">
                <a:latin typeface="Times New Roman" panose="02020603050405020304" pitchFamily="18" charset="0"/>
                <a:cs typeface="Times New Roman" panose="02020603050405020304" pitchFamily="18" charset="0"/>
              </a:rPr>
              <a:t> </a:t>
            </a:r>
            <a:endParaRPr lang="ru-RU" sz="3000" dirty="0">
              <a:solidFill>
                <a:srgbClr val="221E1F"/>
              </a:solidFill>
              <a:latin typeface="Times New Roman" panose="02020603050405020304" pitchFamily="18" charset="0"/>
              <a:cs typeface="Times New Roman" panose="02020603050405020304" pitchFamily="18" charset="0"/>
            </a:endParaRPr>
          </a:p>
          <a:p>
            <a:pPr marL="571500" indent="-571500">
              <a:spcAft>
                <a:spcPts val="600"/>
              </a:spcAft>
              <a:buFont typeface="Arial" panose="020B0604020202020204" pitchFamily="34" charset="0"/>
              <a:buChar char="•"/>
            </a:pPr>
            <a:r>
              <a:rPr lang="ru-RU" sz="3000" dirty="0" smtClean="0">
                <a:solidFill>
                  <a:srgbClr val="221E1F"/>
                </a:solidFill>
                <a:latin typeface="Times New Roman" panose="02020603050405020304" pitchFamily="18" charset="0"/>
                <a:cs typeface="Times New Roman" panose="02020603050405020304" pitchFamily="18" charset="0"/>
              </a:rPr>
              <a:t>Метод</a:t>
            </a:r>
            <a:r>
              <a:rPr lang="en-US" sz="3000" dirty="0" smtClean="0">
                <a:solidFill>
                  <a:srgbClr val="221E1F"/>
                </a:solidFill>
                <a:latin typeface="Times New Roman" panose="02020603050405020304" pitchFamily="18" charset="0"/>
                <a:cs typeface="Times New Roman" panose="02020603050405020304" pitchFamily="18" charset="0"/>
              </a:rPr>
              <a:t> </a:t>
            </a:r>
            <a:r>
              <a:rPr lang="ru-RU" sz="3000" dirty="0" smtClean="0">
                <a:solidFill>
                  <a:srgbClr val="221E1F"/>
                </a:solidFill>
                <a:latin typeface="Times New Roman" panose="02020603050405020304" pitchFamily="18" charset="0"/>
                <a:cs typeface="Times New Roman" panose="02020603050405020304" pitchFamily="18" charset="0"/>
              </a:rPr>
              <a:t>объекта (экземпляра) – исп. параметр </a:t>
            </a:r>
            <a:r>
              <a:rPr lang="en-US" sz="3000" dirty="0">
                <a:latin typeface="Times New Roman" panose="02020603050405020304" pitchFamily="18" charset="0"/>
                <a:cs typeface="Times New Roman" panose="02020603050405020304" pitchFamily="18" charset="0"/>
              </a:rPr>
              <a:t>self </a:t>
            </a:r>
            <a:endParaRPr lang="ru-RU" sz="3000" dirty="0" smtClean="0">
              <a:solidFill>
                <a:srgbClr val="221E1F"/>
              </a:solidFill>
              <a:latin typeface="Times New Roman" panose="02020603050405020304" pitchFamily="18" charset="0"/>
              <a:cs typeface="Times New Roman" panose="02020603050405020304" pitchFamily="18" charset="0"/>
            </a:endParaRP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580" y="1081405"/>
            <a:ext cx="5489405" cy="4775537"/>
          </a:xfrm>
          <a:prstGeom prst="rect">
            <a:avLst/>
          </a:prstGeom>
        </p:spPr>
      </p:pic>
    </p:spTree>
    <p:extLst>
      <p:ext uri="{BB962C8B-B14F-4D97-AF65-F5344CB8AC3E}">
        <p14:creationId xmlns:p14="http://schemas.microsoft.com/office/powerpoint/2010/main" val="34062797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8475116" cy="728662"/>
          </a:xfrm>
        </p:spPr>
        <p:txBody>
          <a:bodyPr>
            <a:normAutofit/>
          </a:bodyPr>
          <a:lstStyle/>
          <a:p>
            <a:r>
              <a:rPr lang="ru-RU" dirty="0" smtClean="0"/>
              <a:t>Типы методов</a:t>
            </a:r>
            <a:r>
              <a:rPr lang="en-US" dirty="0" smtClean="0"/>
              <a:t> – </a:t>
            </a:r>
            <a:r>
              <a:rPr lang="ru-RU" dirty="0" smtClean="0"/>
              <a:t>метод класса</a:t>
            </a:r>
            <a:endParaRPr lang="ru-RU" dirty="0"/>
          </a:p>
        </p:txBody>
      </p:sp>
      <p:pic>
        <p:nvPicPr>
          <p:cNvPr id="4" name="Рисунок 3"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2117"/>
          <a:stretch/>
        </p:blipFill>
        <p:spPr>
          <a:xfrm>
            <a:off x="3466352" y="1149985"/>
            <a:ext cx="8337775" cy="3170555"/>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95" y="4320540"/>
            <a:ext cx="4117785" cy="2306821"/>
          </a:xfrm>
          <a:prstGeom prst="rect">
            <a:avLst/>
          </a:prstGeom>
        </p:spPr>
      </p:pic>
    </p:spTree>
    <p:extLst>
      <p:ext uri="{BB962C8B-B14F-4D97-AF65-F5344CB8AC3E}">
        <p14:creationId xmlns:p14="http://schemas.microsoft.com/office/powerpoint/2010/main" val="19413295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r>
              <a:rPr lang="ru-RU" dirty="0" smtClean="0"/>
              <a:t>Типы методов</a:t>
            </a:r>
            <a:r>
              <a:rPr lang="en-US" dirty="0" smtClean="0"/>
              <a:t> – </a:t>
            </a:r>
            <a:r>
              <a:rPr lang="ru-RU" dirty="0"/>
              <a:t>статический метод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3" y="1185820"/>
            <a:ext cx="10924121" cy="130592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63" y="3198472"/>
            <a:ext cx="9631812" cy="756308"/>
          </a:xfrm>
          <a:prstGeom prst="rect">
            <a:avLst/>
          </a:prstGeom>
        </p:spPr>
      </p:pic>
    </p:spTree>
    <p:extLst>
      <p:ext uri="{BB962C8B-B14F-4D97-AF65-F5344CB8AC3E}">
        <p14:creationId xmlns:p14="http://schemas.microsoft.com/office/powerpoint/2010/main" val="10140213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a:t>Конструктор класса</a:t>
            </a:r>
          </a:p>
        </p:txBody>
      </p:sp>
      <p:sp>
        <p:nvSpPr>
          <p:cNvPr id="4" name="Прямоугольник 3"/>
          <p:cNvSpPr/>
          <p:nvPr/>
        </p:nvSpPr>
        <p:spPr>
          <a:xfrm>
            <a:off x="6876955" y="310386"/>
            <a:ext cx="5315045" cy="584775"/>
          </a:xfrm>
          <a:prstGeom prst="rect">
            <a:avLst/>
          </a:prstGeom>
        </p:spPr>
        <p:txBody>
          <a:bodyPr wrap="none">
            <a:spAutoFit/>
          </a:bodyPr>
          <a:lstStyle/>
          <a:p>
            <a:r>
              <a:rPr lang="ru-RU" sz="3200" i="1" dirty="0"/>
              <a:t>__</a:t>
            </a:r>
            <a:r>
              <a:rPr lang="ru-RU" sz="3200" i="1" dirty="0" err="1"/>
              <a:t>new</a:t>
            </a:r>
            <a:r>
              <a:rPr lang="ru-RU" sz="3200" i="1" dirty="0"/>
              <a:t>__(</a:t>
            </a:r>
            <a:r>
              <a:rPr lang="ru-RU" sz="3200" i="1" dirty="0" err="1"/>
              <a:t>cls</a:t>
            </a:r>
            <a:r>
              <a:rPr lang="ru-RU" sz="3200" i="1" dirty="0"/>
              <a:t>, *</a:t>
            </a:r>
            <a:r>
              <a:rPr lang="ru-RU" sz="3200" i="1" dirty="0" err="1"/>
              <a:t>args</a:t>
            </a:r>
            <a:r>
              <a:rPr lang="ru-RU" sz="3200" i="1" dirty="0"/>
              <a:t>, **</a:t>
            </a:r>
            <a:r>
              <a:rPr lang="ru-RU" sz="3200" i="1" dirty="0" err="1"/>
              <a:t>kwargs</a:t>
            </a:r>
            <a:r>
              <a:rPr lang="ru-RU" sz="3200" i="1" dirty="0"/>
              <a:t>)</a:t>
            </a:r>
            <a:endParaRPr lang="ru-RU" sz="3200"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0842"/>
            <a:ext cx="6650863" cy="3810636"/>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040" y="3156160"/>
            <a:ext cx="4649289" cy="3243162"/>
          </a:xfrm>
          <a:prstGeom prst="rect">
            <a:avLst/>
          </a:prstGeom>
        </p:spPr>
      </p:pic>
      <p:cxnSp>
        <p:nvCxnSpPr>
          <p:cNvPr id="10" name="Прямая соединительная линия 9"/>
          <p:cNvCxnSpPr/>
          <p:nvPr/>
        </p:nvCxnSpPr>
        <p:spPr>
          <a:xfrm>
            <a:off x="6650863" y="0"/>
            <a:ext cx="0" cy="63993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315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smtClean="0"/>
              <a:t>Метаклассы</a:t>
            </a:r>
            <a:r>
              <a:rPr lang="ru-RU"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44" y="967105"/>
            <a:ext cx="5688678" cy="1563444"/>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44" y="2955851"/>
            <a:ext cx="10187262" cy="3681914"/>
          </a:xfrm>
          <a:prstGeom prst="rect">
            <a:avLst/>
          </a:prstGeom>
        </p:spPr>
      </p:pic>
      <p:sp>
        <p:nvSpPr>
          <p:cNvPr id="3" name="Прямоугольник 2"/>
          <p:cNvSpPr/>
          <p:nvPr/>
        </p:nvSpPr>
        <p:spPr>
          <a:xfrm>
            <a:off x="3815281" y="418108"/>
            <a:ext cx="6119304" cy="369332"/>
          </a:xfrm>
          <a:prstGeom prst="rect">
            <a:avLst/>
          </a:prstGeom>
        </p:spPr>
        <p:txBody>
          <a:bodyPr wrap="none">
            <a:spAutoFit/>
          </a:bodyPr>
          <a:lstStyle/>
          <a:p>
            <a:r>
              <a:rPr lang="ru-RU" dirty="0">
                <a:solidFill>
                  <a:srgbClr val="333A4D"/>
                </a:solidFill>
                <a:latin typeface="Roboto"/>
              </a:rPr>
              <a:t>– это классы, экземпляры которых являются классами.</a:t>
            </a:r>
            <a:endParaRPr lang="ru-RU" dirty="0"/>
          </a:p>
        </p:txBody>
      </p:sp>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9496" y="1290079"/>
            <a:ext cx="5249008" cy="1486107"/>
          </a:xfrm>
          <a:prstGeom prst="rect">
            <a:avLst/>
          </a:prstGeom>
        </p:spPr>
      </p:pic>
    </p:spTree>
    <p:extLst>
      <p:ext uri="{BB962C8B-B14F-4D97-AF65-F5344CB8AC3E}">
        <p14:creationId xmlns:p14="http://schemas.microsoft.com/office/powerpoint/2010/main" val="3272011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517449" y="1430792"/>
            <a:ext cx="11284689" cy="3539430"/>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type</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является предком самого себя. Такую циклическую зависимость нельзя реализовать на чистом Python</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type</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имеет несколько значений в Python:</a:t>
            </a:r>
          </a:p>
          <a:p>
            <a:pPr marL="742950" lvl="1" indent="-285750">
              <a:spcAft>
                <a:spcPts val="0"/>
              </a:spcAft>
              <a:buSzPts val="1000"/>
              <a:buFont typeface="Courier New" panose="02070309020205020404" pitchFamily="49" charset="0"/>
              <a:buChar char="o"/>
              <a:tabLst>
                <a:tab pos="914400" algn="l"/>
              </a:tabLst>
            </a:pP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type</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 как функция возвращая тип переданного ей объекта</a:t>
            </a:r>
          </a:p>
          <a:p>
            <a:pPr marL="742950" lvl="1" indent="-285750">
              <a:spcAft>
                <a:spcPts val="0"/>
              </a:spcAft>
              <a:buSzPts val="1000"/>
              <a:buFont typeface="Courier New" panose="02070309020205020404" pitchFamily="49" charset="0"/>
              <a:buChar char="o"/>
              <a:tabLst>
                <a:tab pos="914400" algn="l"/>
              </a:tabLst>
            </a:pP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type</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 как конструктор типов</a:t>
            </a:r>
          </a:p>
          <a:p>
            <a:pPr marL="742950" lvl="1" indent="-285750">
              <a:spcAft>
                <a:spcPts val="0"/>
              </a:spcAft>
              <a:buSzPts val="1000"/>
              <a:buFont typeface="Courier New" panose="02070309020205020404" pitchFamily="49" charset="0"/>
              <a:buChar char="o"/>
              <a:tabLst>
                <a:tab pos="914400" algn="l"/>
              </a:tabLst>
            </a:pP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type</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 как корневой тип для </a:t>
            </a:r>
            <a:r>
              <a:rPr lang="ru-RU" sz="3200" dirty="0" err="1">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метаклассов</a:t>
            </a:r>
            <a:r>
              <a:rPr lang="ru-RU" sz="3200" dirty="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 предок всех </a:t>
            </a:r>
            <a:r>
              <a:rPr lang="ru-RU" sz="3200" dirty="0" smtClean="0">
                <a:solidFill>
                  <a:srgbClr val="182026"/>
                </a:solidFill>
                <a:latin typeface="Times New Roman" panose="02020603050405020304" pitchFamily="18" charset="0"/>
                <a:ea typeface="Times New Roman" panose="02020603050405020304" pitchFamily="18" charset="0"/>
                <a:cs typeface="Times New Roman" panose="02020603050405020304" pitchFamily="18" charset="0"/>
              </a:rPr>
              <a:t>классов</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6659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165963" y="1239406"/>
            <a:ext cx="11890569" cy="1077218"/>
          </a:xfrm>
          <a:prstGeom prst="rect">
            <a:avLst/>
          </a:prstGeom>
        </p:spPr>
        <p:txBody>
          <a:bodyPr wrap="square">
            <a:spAutoFit/>
          </a:bodyPr>
          <a:lstStyle/>
          <a:p>
            <a:pPr lvl="0">
              <a:spcAft>
                <a:spcPts val="0"/>
              </a:spcAft>
              <a:buSzPts val="1000"/>
              <a:tabLst>
                <a:tab pos="457200" algn="l"/>
              </a:tabLst>
            </a:pPr>
            <a:r>
              <a:rPr lang="ru-RU" sz="3200" dirty="0" smtClean="0"/>
              <a:t>Пример функции-фабрики, которая </a:t>
            </a:r>
            <a:r>
              <a:rPr lang="ru-RU" sz="3200" dirty="0"/>
              <a:t>принимает некоторые аргументы, конструирует нужный объект и возвращает его</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2415459"/>
            <a:ext cx="5394506" cy="2900820"/>
          </a:xfrm>
          <a:prstGeom prst="rect">
            <a:avLst/>
          </a:prstGeom>
        </p:spPr>
      </p:pic>
    </p:spTree>
    <p:extLst>
      <p:ext uri="{BB962C8B-B14F-4D97-AF65-F5344CB8AC3E}">
        <p14:creationId xmlns:p14="http://schemas.microsoft.com/office/powerpoint/2010/main" val="2440641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372539" y="1019264"/>
            <a:ext cx="8459356" cy="584775"/>
          </a:xfrm>
          <a:prstGeom prst="rect">
            <a:avLst/>
          </a:prstGeom>
        </p:spPr>
        <p:txBody>
          <a:bodyPr wrap="square">
            <a:spAutoFit/>
          </a:bodyPr>
          <a:lstStyle/>
          <a:p>
            <a:pPr lvl="0">
              <a:spcAft>
                <a:spcPts val="0"/>
              </a:spcAft>
              <a:buSzPts val="1000"/>
              <a:tabLst>
                <a:tab pos="457200" algn="l"/>
              </a:tabLst>
            </a:pPr>
            <a:r>
              <a:rPr lang="ru-RU" sz="3200" dirty="0" smtClean="0"/>
              <a:t>Пример </a:t>
            </a:r>
            <a:r>
              <a:rPr lang="ru-RU" sz="3200" dirty="0" err="1" smtClean="0"/>
              <a:t>метафункции</a:t>
            </a:r>
            <a:r>
              <a:rPr lang="ru-RU" sz="3200" dirty="0" smtClean="0"/>
              <a:t> 1 – возвращает класс</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9" y="2096482"/>
            <a:ext cx="8670975" cy="3921546"/>
          </a:xfrm>
          <a:prstGeom prst="rect">
            <a:avLst/>
          </a:prstGeom>
        </p:spPr>
      </p:pic>
    </p:spTree>
    <p:extLst>
      <p:ext uri="{BB962C8B-B14F-4D97-AF65-F5344CB8AC3E}">
        <p14:creationId xmlns:p14="http://schemas.microsoft.com/office/powerpoint/2010/main" val="406527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2"/>
            <a:ext cx="10058400" cy="1544637"/>
          </a:xfrm>
        </p:spPr>
        <p:txBody>
          <a:bodyPr>
            <a:normAutofit/>
          </a:bodyPr>
          <a:lstStyle/>
          <a:p>
            <a:r>
              <a:rPr lang="ru-RU" dirty="0" smtClean="0"/>
              <a:t>Классы – создание объекта и  доступ </a:t>
            </a:r>
            <a:r>
              <a:rPr lang="ru-RU" dirty="0"/>
              <a:t>к полям и методам</a:t>
            </a:r>
          </a:p>
        </p:txBody>
      </p:sp>
      <p:sp>
        <p:nvSpPr>
          <p:cNvPr id="3" name="Rectangle 1"/>
          <p:cNvSpPr>
            <a:spLocks noGrp="1" noChangeArrowheads="1"/>
          </p:cNvSpPr>
          <p:nvPr>
            <p:ph idx="4294967295"/>
          </p:nvPr>
        </p:nvSpPr>
        <p:spPr bwMode="auto">
          <a:xfrm>
            <a:off x="388620" y="2026569"/>
            <a:ext cx="8427372" cy="3434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indent="0" eaLnBrk="0" fontAlgn="base" hangingPunct="0">
              <a:lnSpc>
                <a:spcPct val="100000"/>
              </a:lnSpc>
              <a:spcBef>
                <a:spcPct val="30000"/>
              </a:spcBef>
              <a:spcAft>
                <a:spcPct val="0"/>
              </a:spcAft>
              <a:buClrTx/>
              <a:buSzTx/>
              <a:buNone/>
            </a:pPr>
            <a:r>
              <a:rPr lang="en-US" altLang="ru-RU" sz="3600" dirty="0">
                <a:solidFill>
                  <a:schemeClr val="tx1"/>
                </a:solidFill>
                <a:latin typeface="Arial" panose="020B0604020202020204" pitchFamily="34" charset="0"/>
              </a:rPr>
              <a:t>a = A() – </a:t>
            </a:r>
            <a:r>
              <a:rPr lang="ru-RU" altLang="ru-RU" sz="3600" dirty="0">
                <a:solidFill>
                  <a:schemeClr val="tx1"/>
                </a:solidFill>
                <a:latin typeface="Arial" panose="020B0604020202020204" pitchFamily="34" charset="0"/>
              </a:rPr>
              <a:t>создание объекта </a:t>
            </a:r>
            <a:r>
              <a:rPr lang="ru-RU" altLang="ru-RU" sz="3600" dirty="0" smtClean="0">
                <a:solidFill>
                  <a:schemeClr val="tx1"/>
                </a:solidFill>
                <a:latin typeface="Arial" panose="020B0604020202020204" pitchFamily="34" charset="0"/>
              </a:rPr>
              <a:t>класса </a:t>
            </a:r>
          </a:p>
          <a:p>
            <a:pPr marL="0" indent="0" eaLnBrk="0" fontAlgn="base" hangingPunct="0">
              <a:lnSpc>
                <a:spcPct val="100000"/>
              </a:lnSpc>
              <a:spcBef>
                <a:spcPct val="30000"/>
              </a:spcBef>
              <a:spcAft>
                <a:spcPct val="0"/>
              </a:spcAft>
              <a:buClrTx/>
              <a:buSzTx/>
              <a:buNone/>
            </a:pPr>
            <a:r>
              <a:rPr lang="ru-RU" altLang="ru-RU" sz="3600" dirty="0">
                <a:solidFill>
                  <a:schemeClr val="tx1"/>
                </a:solidFill>
                <a:latin typeface="Arial" panose="020B0604020202020204" pitchFamily="34" charset="0"/>
              </a:rPr>
              <a:t> </a:t>
            </a:r>
            <a:r>
              <a:rPr lang="ru-RU" altLang="ru-RU" sz="3600" dirty="0" smtClean="0">
                <a:solidFill>
                  <a:schemeClr val="tx1"/>
                </a:solidFill>
                <a:latin typeface="Arial" panose="020B0604020202020204" pitchFamily="34" charset="0"/>
              </a:rPr>
              <a:t>              (</a:t>
            </a:r>
            <a:r>
              <a:rPr lang="ru-RU" sz="3600" b="1" i="1" dirty="0" err="1"/>
              <a:t>имя_объекта</a:t>
            </a:r>
            <a:r>
              <a:rPr lang="ru-RU" sz="3600" b="1" i="1" dirty="0"/>
              <a:t> = </a:t>
            </a:r>
            <a:r>
              <a:rPr lang="ru-RU" sz="3600" b="1" i="1" dirty="0" err="1"/>
              <a:t>имя_класса</a:t>
            </a:r>
            <a:r>
              <a:rPr lang="ru-RU" sz="3600" b="1" i="1" dirty="0"/>
              <a:t>()</a:t>
            </a:r>
            <a:r>
              <a:rPr lang="ru-RU" altLang="ru-RU" sz="3600" dirty="0" smtClean="0">
                <a:solidFill>
                  <a:schemeClr val="tx1"/>
                </a:solidFill>
                <a:latin typeface="Arial" panose="020B0604020202020204" pitchFamily="34" charset="0"/>
              </a:rPr>
              <a:t>)</a:t>
            </a:r>
            <a:endParaRPr lang="ru-RU" altLang="ru-RU" sz="3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ru-RU" altLang="ru-RU" sz="3600" b="0" i="0" u="none" strike="noStrike" cap="none" normalizeH="0" baseline="0" dirty="0" smtClean="0">
              <a:ln>
                <a:noFill/>
              </a:ln>
              <a:solidFill>
                <a:srgbClr val="BA2121"/>
              </a:solidFill>
              <a:effectLst/>
              <a:latin typeface="SFMono-Regular"/>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ru-RU" altLang="ru-RU" sz="3600" b="0" i="0" u="none" strike="noStrike" cap="none" normalizeH="0" baseline="0" dirty="0" smtClean="0">
                <a:ln>
                  <a:noFill/>
                </a:ln>
                <a:solidFill>
                  <a:srgbClr val="BA2121"/>
                </a:solidFill>
                <a:effectLst/>
                <a:latin typeface="SFMono-Regular"/>
              </a:rPr>
              <a:t>"Экземпляр класса </a:t>
            </a:r>
            <a:r>
              <a:rPr kumimoji="0" lang="ru-RU" altLang="ru-RU" sz="3600" b="0" i="0" u="none" strike="noStrike" cap="none" normalizeH="0" baseline="0" dirty="0" err="1" smtClean="0">
                <a:ln>
                  <a:noFill/>
                </a:ln>
                <a:solidFill>
                  <a:srgbClr val="BA2121"/>
                </a:solidFill>
                <a:effectLst/>
                <a:latin typeface="SFMono-Regular"/>
              </a:rPr>
              <a:t>str</a:t>
            </a:r>
            <a:r>
              <a:rPr kumimoji="0" lang="ru-RU" altLang="ru-RU" sz="3600" b="0" i="0" u="none" strike="noStrike" cap="none" normalizeH="0" baseline="0" dirty="0" smtClean="0">
                <a:ln>
                  <a:noFill/>
                </a:ln>
                <a:solidFill>
                  <a:srgbClr val="BA2121"/>
                </a:solidFill>
                <a:effectLst/>
                <a:latin typeface="SFMono-Regular"/>
              </a:rPr>
              <a:t>"</a:t>
            </a:r>
            <a:r>
              <a:rPr kumimoji="0" lang="ru-RU" altLang="ru-RU" sz="3600" b="0" i="0" u="none" strike="noStrike" cap="none" normalizeH="0" baseline="0" dirty="0" smtClean="0">
                <a:ln>
                  <a:noFill/>
                </a:ln>
                <a:solidFill>
                  <a:srgbClr val="666666"/>
                </a:solidFill>
                <a:effectLst/>
                <a:latin typeface="Arial" panose="020B0604020202020204" pitchFamily="34" charset="0"/>
              </a:rPr>
              <a:t>.</a:t>
            </a:r>
            <a:r>
              <a:rPr kumimoji="0" lang="ru-RU" altLang="ru-RU" sz="3600" b="0" i="0" u="none" strike="noStrike" cap="none" normalizeH="0" baseline="0" dirty="0" err="1" smtClean="0">
                <a:ln>
                  <a:noFill/>
                </a:ln>
                <a:solidFill>
                  <a:schemeClr val="tx1"/>
                </a:solidFill>
                <a:effectLst/>
                <a:latin typeface="Arial" panose="020B0604020202020204" pitchFamily="34" charset="0"/>
              </a:rPr>
              <a:t>count</a:t>
            </a:r>
            <a:r>
              <a:rPr kumimoji="0" lang="ru-RU" altLang="ru-RU" sz="3600" b="0" i="0" u="none" strike="noStrike" cap="none" normalizeH="0" baseline="0" dirty="0" smtClean="0">
                <a:ln>
                  <a:noFill/>
                </a:ln>
                <a:solidFill>
                  <a:srgbClr val="404040"/>
                </a:solidFill>
                <a:effectLst/>
                <a:latin typeface="SFMono-Regular"/>
              </a:rPr>
              <a:t>(</a:t>
            </a:r>
            <a:r>
              <a:rPr kumimoji="0" lang="ru-RU" altLang="ru-RU" sz="3600" b="0" i="0" u="none" strike="noStrike" cap="none" normalizeH="0" baseline="0" dirty="0" smtClean="0">
                <a:ln>
                  <a:noFill/>
                </a:ln>
                <a:solidFill>
                  <a:srgbClr val="BA2121"/>
                </a:solidFill>
                <a:effectLst/>
                <a:latin typeface="SFMono-Regular"/>
              </a:rPr>
              <a:t>" "</a:t>
            </a:r>
            <a:r>
              <a:rPr kumimoji="0" lang="ru-RU" altLang="ru-RU" sz="3600" b="0" i="0" u="none" strike="noStrike" cap="none" normalizeH="0" baseline="0" dirty="0" smtClean="0">
                <a:ln>
                  <a:noFill/>
                </a:ln>
                <a:solidFill>
                  <a:srgbClr val="404040"/>
                </a:solidFill>
                <a:effectLst/>
                <a:latin typeface="SFMono-Regular"/>
              </a:rPr>
              <a:t>)     </a:t>
            </a:r>
            <a:r>
              <a:rPr kumimoji="0" lang="en-US" altLang="ru-RU" sz="3600" b="0" i="0" u="none" strike="noStrike" cap="none" normalizeH="0" baseline="0" dirty="0" smtClean="0">
                <a:ln>
                  <a:noFill/>
                </a:ln>
                <a:solidFill>
                  <a:srgbClr val="404040"/>
                </a:solidFill>
                <a:effectLst/>
                <a:latin typeface="SFMono-Regular"/>
              </a:rPr>
              <a:t># 2</a:t>
            </a:r>
            <a:r>
              <a:rPr kumimoji="0" lang="ru-RU" altLang="ru-RU" sz="3600" b="0" i="0" u="none" strike="noStrike" cap="none" normalizeH="0" baseline="0" dirty="0" smtClean="0">
                <a:ln>
                  <a:noFill/>
                </a:ln>
                <a:solidFill>
                  <a:srgbClr val="404040"/>
                </a:solidFill>
                <a:effectLst/>
                <a:latin typeface="SFMono-Regular"/>
              </a:rPr>
              <a:t> </a:t>
            </a:r>
            <a:r>
              <a:rPr kumimoji="0" lang="ru-RU" altLang="ru-RU" sz="3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ru-RU" altLang="ru-RU"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6607876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165964" y="1239406"/>
            <a:ext cx="5245398" cy="584775"/>
          </a:xfrm>
          <a:prstGeom prst="rect">
            <a:avLst/>
          </a:prstGeom>
        </p:spPr>
        <p:txBody>
          <a:bodyPr wrap="square">
            <a:spAutoFit/>
          </a:bodyPr>
          <a:lstStyle/>
          <a:p>
            <a:pPr lvl="0">
              <a:spcAft>
                <a:spcPts val="0"/>
              </a:spcAft>
              <a:buSzPts val="1000"/>
              <a:tabLst>
                <a:tab pos="457200" algn="l"/>
              </a:tabLst>
            </a:pPr>
            <a:r>
              <a:rPr lang="ru-RU" sz="3200" dirty="0" smtClean="0"/>
              <a:t>Пример </a:t>
            </a:r>
            <a:r>
              <a:rPr lang="ru-RU" sz="3200" dirty="0" err="1" smtClean="0"/>
              <a:t>метафункции</a:t>
            </a:r>
            <a:r>
              <a:rPr lang="ru-RU" sz="3200" dirty="0" smtClean="0"/>
              <a:t> 2</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2287868"/>
            <a:ext cx="7743811" cy="3198532"/>
          </a:xfrm>
          <a:prstGeom prst="rect">
            <a:avLst/>
          </a:prstGeom>
        </p:spPr>
      </p:pic>
    </p:spTree>
    <p:extLst>
      <p:ext uri="{BB962C8B-B14F-4D97-AF65-F5344CB8AC3E}">
        <p14:creationId xmlns:p14="http://schemas.microsoft.com/office/powerpoint/2010/main" val="38699605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3759769" y="1515852"/>
            <a:ext cx="5245398" cy="584775"/>
          </a:xfrm>
          <a:prstGeom prst="rect">
            <a:avLst/>
          </a:prstGeom>
        </p:spPr>
        <p:txBody>
          <a:bodyPr wrap="square">
            <a:spAutoFit/>
          </a:bodyPr>
          <a:lstStyle/>
          <a:p>
            <a:pPr lvl="0">
              <a:spcAft>
                <a:spcPts val="0"/>
              </a:spcAft>
              <a:buSzPts val="1000"/>
              <a:tabLst>
                <a:tab pos="457200" algn="l"/>
              </a:tabLst>
            </a:pPr>
            <a:r>
              <a:rPr lang="ru-RU" sz="3200" dirty="0" smtClean="0"/>
              <a:t>Эквивалентно:</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Прямая соединительная линия 5"/>
          <p:cNvCxnSpPr/>
          <p:nvPr/>
        </p:nvCxnSpPr>
        <p:spPr>
          <a:xfrm>
            <a:off x="5060024" y="2503720"/>
            <a:ext cx="0" cy="399784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77" y="2503720"/>
            <a:ext cx="4640922" cy="1068820"/>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950" y="2649374"/>
            <a:ext cx="6561597" cy="820200"/>
          </a:xfrm>
          <a:prstGeom prst="rect">
            <a:avLst/>
          </a:prstGeom>
        </p:spPr>
      </p:pic>
    </p:spTree>
    <p:extLst>
      <p:ext uri="{BB962C8B-B14F-4D97-AF65-F5344CB8AC3E}">
        <p14:creationId xmlns:p14="http://schemas.microsoft.com/office/powerpoint/2010/main" val="34634427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sp>
        <p:nvSpPr>
          <p:cNvPr id="4" name="Прямоугольник 3"/>
          <p:cNvSpPr/>
          <p:nvPr/>
        </p:nvSpPr>
        <p:spPr>
          <a:xfrm>
            <a:off x="425302" y="1515852"/>
            <a:ext cx="11334307" cy="4031873"/>
          </a:xfrm>
          <a:prstGeom prst="rect">
            <a:avLst/>
          </a:prstGeom>
        </p:spPr>
        <p:txBody>
          <a:bodyPr wrap="square">
            <a:spAutoFit/>
          </a:bodyPr>
          <a:lstStyle/>
          <a:p>
            <a:pPr lvl="0">
              <a:spcAft>
                <a:spcPts val="0"/>
              </a:spcAft>
              <a:buSzPts val="1000"/>
              <a:tabLst>
                <a:tab pos="457200" algn="l"/>
              </a:tabLst>
            </a:pPr>
            <a:r>
              <a:rPr lang="ru-RU" sz="3200" dirty="0" err="1"/>
              <a:t>type</a:t>
            </a:r>
            <a:r>
              <a:rPr lang="ru-RU" sz="3200" dirty="0"/>
              <a:t> - конструктор типов</a:t>
            </a:r>
            <a:r>
              <a:rPr lang="ru-RU" sz="3200" dirty="0" smtClean="0"/>
              <a:t>:</a:t>
            </a:r>
          </a:p>
          <a:p>
            <a:pPr lvl="0">
              <a:spcAft>
                <a:spcPts val="0"/>
              </a:spcAft>
              <a:buSzPts val="1000"/>
              <a:tabLst>
                <a:tab pos="457200" algn="l"/>
              </a:tabLst>
            </a:pPr>
            <a:endParaRPr lang="ru-RU" sz="3200" dirty="0"/>
          </a:p>
          <a:p>
            <a:r>
              <a:rPr lang="ru-RU" sz="3200" dirty="0" err="1"/>
              <a:t>type</a:t>
            </a:r>
            <a:r>
              <a:rPr lang="ru-RU" sz="3200" dirty="0"/>
              <a:t>(</a:t>
            </a:r>
            <a:r>
              <a:rPr lang="ru-RU" sz="3200" dirty="0" err="1"/>
              <a:t>name</a:t>
            </a:r>
            <a:r>
              <a:rPr lang="ru-RU" sz="3200" dirty="0"/>
              <a:t>, </a:t>
            </a:r>
            <a:r>
              <a:rPr lang="ru-RU" sz="3200" dirty="0" err="1"/>
              <a:t>bases</a:t>
            </a:r>
            <a:r>
              <a:rPr lang="ru-RU" sz="3200" dirty="0"/>
              <a:t>, </a:t>
            </a:r>
            <a:r>
              <a:rPr lang="ru-RU" sz="3200" dirty="0" err="1"/>
              <a:t>dct</a:t>
            </a:r>
            <a:r>
              <a:rPr lang="ru-RU" sz="3200" dirty="0"/>
              <a:t>)</a:t>
            </a:r>
          </a:p>
          <a:p>
            <a:pPr lvl="0"/>
            <a:endParaRPr lang="ru-RU" sz="3200" dirty="0" smtClean="0"/>
          </a:p>
          <a:p>
            <a:pPr marL="457200" lvl="0" indent="-457200">
              <a:buFont typeface="Arial" panose="020B0604020202020204" pitchFamily="34" charset="0"/>
              <a:buChar char="•"/>
            </a:pPr>
            <a:r>
              <a:rPr lang="ru-RU" sz="3200" dirty="0" err="1" smtClean="0"/>
              <a:t>name</a:t>
            </a:r>
            <a:r>
              <a:rPr lang="ru-RU" sz="3200" dirty="0" smtClean="0"/>
              <a:t> </a:t>
            </a:r>
            <a:r>
              <a:rPr lang="ru-RU" sz="3200" dirty="0"/>
              <a:t>- имя для создаваемого класса.</a:t>
            </a:r>
          </a:p>
          <a:p>
            <a:pPr marL="457200" lvl="0" indent="-457200">
              <a:buFont typeface="Arial" panose="020B0604020202020204" pitchFamily="34" charset="0"/>
              <a:buChar char="•"/>
            </a:pPr>
            <a:r>
              <a:rPr lang="ru-RU" sz="3200" dirty="0" err="1"/>
              <a:t>bases</a:t>
            </a:r>
            <a:r>
              <a:rPr lang="ru-RU" sz="3200" dirty="0"/>
              <a:t> - </a:t>
            </a:r>
            <a:r>
              <a:rPr lang="ru-RU" sz="3200" dirty="0" err="1"/>
              <a:t>tuple</a:t>
            </a:r>
            <a:r>
              <a:rPr lang="ru-RU" sz="3200" dirty="0"/>
              <a:t> задающий родительские классы для конструируемого класса.</a:t>
            </a:r>
          </a:p>
          <a:p>
            <a:pPr marL="457200" lvl="0" indent="-457200">
              <a:buFont typeface="Arial" panose="020B0604020202020204" pitchFamily="34" charset="0"/>
              <a:buChar char="•"/>
            </a:pPr>
            <a:r>
              <a:rPr lang="ru-RU" sz="3200" dirty="0" err="1"/>
              <a:t>dct</a:t>
            </a:r>
            <a:r>
              <a:rPr lang="ru-RU" sz="3200" dirty="0"/>
              <a:t> - словарь </a:t>
            </a:r>
            <a:r>
              <a:rPr lang="ru-RU" sz="3200" dirty="0" err="1"/>
              <a:t>аттрибутов</a:t>
            </a:r>
            <a:r>
              <a:rPr lang="ru-RU" sz="3200" dirty="0"/>
              <a:t> и методов создаваемого класса</a:t>
            </a:r>
            <a:r>
              <a:rPr lang="ru-RU" sz="3200" dirty="0" smtClean="0"/>
              <a:t>.</a:t>
            </a:r>
            <a:endParaRPr lang="ru-RU" sz="3200" dirty="0">
              <a:solidFill>
                <a:srgbClr val="18202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6588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Метапрограммирование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967104"/>
            <a:ext cx="9873227" cy="5284839"/>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517" y="4895716"/>
            <a:ext cx="962483" cy="1356227"/>
          </a:xfrm>
          <a:prstGeom prst="rect">
            <a:avLst/>
          </a:prstGeom>
        </p:spPr>
      </p:pic>
    </p:spTree>
    <p:extLst>
      <p:ext uri="{BB962C8B-B14F-4D97-AF65-F5344CB8AC3E}">
        <p14:creationId xmlns:p14="http://schemas.microsoft.com/office/powerpoint/2010/main" val="12543156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536155"/>
            <a:ext cx="11309756" cy="728662"/>
          </a:xfrm>
        </p:spPr>
        <p:txBody>
          <a:bodyPr>
            <a:normAutofit fontScale="90000"/>
          </a:bodyPr>
          <a:lstStyle/>
          <a:p>
            <a:pPr fontAlgn="base"/>
            <a:r>
              <a:rPr lang="ru-RU" dirty="0" err="1" smtClean="0"/>
              <a:t>Метапрограммирование</a:t>
            </a:r>
            <a:r>
              <a:rPr lang="ru-RU" dirty="0" smtClean="0"/>
              <a:t> - </a:t>
            </a:r>
            <a:r>
              <a:rPr lang="ru-RU" dirty="0" err="1"/>
              <a:t>type</a:t>
            </a:r>
            <a:r>
              <a:rPr lang="ru-RU" dirty="0"/>
              <a:t> как корневой тип для </a:t>
            </a:r>
            <a:r>
              <a:rPr lang="ru-RU" dirty="0" err="1"/>
              <a:t>метаклассов</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1518421"/>
            <a:ext cx="10730338" cy="4776053"/>
          </a:xfrm>
          <a:prstGeom prst="rect">
            <a:avLst/>
          </a:prstGeom>
        </p:spPr>
      </p:pic>
    </p:spTree>
    <p:extLst>
      <p:ext uri="{BB962C8B-B14F-4D97-AF65-F5344CB8AC3E}">
        <p14:creationId xmlns:p14="http://schemas.microsoft.com/office/powerpoint/2010/main" val="5969562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536155"/>
            <a:ext cx="11309756" cy="728662"/>
          </a:xfrm>
        </p:spPr>
        <p:txBody>
          <a:bodyPr>
            <a:normAutofit/>
          </a:bodyPr>
          <a:lstStyle/>
          <a:p>
            <a:pPr fontAlgn="base"/>
            <a:r>
              <a:rPr lang="ru-RU" dirty="0" err="1" smtClean="0"/>
              <a:t>Метапрограммирование</a:t>
            </a:r>
            <a:r>
              <a:rPr lang="ru-RU" dirty="0" smtClean="0"/>
              <a:t>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73" y="1755874"/>
            <a:ext cx="10165679" cy="194425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74" y="4172601"/>
            <a:ext cx="768546" cy="813753"/>
          </a:xfrm>
          <a:prstGeom prst="rect">
            <a:avLst/>
          </a:prstGeom>
        </p:spPr>
      </p:pic>
    </p:spTree>
    <p:extLst>
      <p:ext uri="{BB962C8B-B14F-4D97-AF65-F5344CB8AC3E}">
        <p14:creationId xmlns:p14="http://schemas.microsoft.com/office/powerpoint/2010/main" val="8600870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536155"/>
            <a:ext cx="11309756" cy="728662"/>
          </a:xfrm>
        </p:spPr>
        <p:txBody>
          <a:bodyPr>
            <a:normAutofit/>
          </a:bodyPr>
          <a:lstStyle/>
          <a:p>
            <a:pPr fontAlgn="base"/>
            <a:r>
              <a:rPr lang="ru-RU" dirty="0" err="1" smtClean="0"/>
              <a:t>Метапрограммирование</a:t>
            </a:r>
            <a:r>
              <a:rPr lang="ru-RU" dirty="0" smtClean="0"/>
              <a:t>  </a:t>
            </a:r>
            <a:endParaRPr lang="ru-RU" dirty="0"/>
          </a:p>
        </p:txBody>
      </p:sp>
      <p:sp>
        <p:nvSpPr>
          <p:cNvPr id="5" name="Прямоугольник 4"/>
          <p:cNvSpPr/>
          <p:nvPr/>
        </p:nvSpPr>
        <p:spPr>
          <a:xfrm>
            <a:off x="379734" y="1564390"/>
            <a:ext cx="4691221" cy="461665"/>
          </a:xfrm>
          <a:prstGeom prst="rect">
            <a:avLst/>
          </a:prstGeom>
        </p:spPr>
        <p:txBody>
          <a:bodyPr wrap="none">
            <a:spAutoFit/>
          </a:bodyPr>
          <a:lstStyle/>
          <a:p>
            <a:pPr>
              <a:spcAft>
                <a:spcPts val="750"/>
              </a:spcAft>
            </a:pPr>
            <a:r>
              <a:rPr lang="ru-RU" sz="2400" dirty="0">
                <a:solidFill>
                  <a:srgbClr val="182026"/>
                </a:solidFill>
                <a:latin typeface="var(--jp-content-font-family)"/>
                <a:ea typeface="Times New Roman" panose="02020603050405020304" pitchFamily="18" charset="0"/>
                <a:cs typeface="Segoe UI" panose="020B0502040204020203" pitchFamily="34" charset="0"/>
              </a:rPr>
              <a:t>После добавления подклассов:</a:t>
            </a:r>
            <a:endParaRPr lang="ru-RU" sz="2400" dirty="0">
              <a:effectLst/>
              <a:latin typeface="Times New Roman" panose="02020603050405020304" pitchFamily="18" charset="0"/>
              <a:ea typeface="Times New Roman" panose="02020603050405020304" pitchFamily="18" charset="0"/>
            </a:endParaRP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34" y="2026055"/>
            <a:ext cx="7437767" cy="3182037"/>
          </a:xfrm>
          <a:prstGeom prst="rect">
            <a:avLst/>
          </a:prstGeom>
        </p:spPr>
      </p:pic>
      <p:pic>
        <p:nvPicPr>
          <p:cNvPr id="9" name="Рисунок 8"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58652"/>
            <a:ext cx="12192000" cy="621355"/>
          </a:xfrm>
          <a:prstGeom prst="rect">
            <a:avLst/>
          </a:prstGeom>
        </p:spPr>
      </p:pic>
    </p:spTree>
    <p:extLst>
      <p:ext uri="{BB962C8B-B14F-4D97-AF65-F5344CB8AC3E}">
        <p14:creationId xmlns:p14="http://schemas.microsoft.com/office/powerpoint/2010/main" val="28792850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9829"/>
            <a:ext cx="11309756" cy="728662"/>
          </a:xfrm>
        </p:spPr>
        <p:txBody>
          <a:bodyPr>
            <a:normAutofit fontScale="90000"/>
          </a:bodyPr>
          <a:lstStyle/>
          <a:p>
            <a:pPr fontAlgn="base"/>
            <a:r>
              <a:rPr lang="ru-RU" dirty="0" err="1" smtClean="0"/>
              <a:t>Метапрограммирование</a:t>
            </a:r>
            <a:r>
              <a:rPr lang="ru-RU" dirty="0" smtClean="0"/>
              <a:t> - </a:t>
            </a:r>
            <a:r>
              <a:rPr lang="ru-RU" dirty="0"/>
              <a:t>перегрузка функции __</a:t>
            </a:r>
            <a:r>
              <a:rPr lang="ru-RU" dirty="0" err="1"/>
              <a:t>call</a:t>
            </a:r>
            <a:r>
              <a:rPr lang="ru-RU" dirty="0"/>
              <a:t>__ в </a:t>
            </a:r>
            <a:r>
              <a:rPr lang="ru-RU" dirty="0" err="1"/>
              <a:t>метаклассе</a:t>
            </a:r>
            <a:r>
              <a:rPr lang="ru-RU" dirty="0"/>
              <a:t> </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4476"/>
            <a:ext cx="12031610" cy="2345896"/>
          </a:xfrm>
          <a:prstGeom prst="rect">
            <a:avLst/>
          </a:prstGeom>
        </p:spPr>
      </p:pic>
    </p:spTree>
    <p:extLst>
      <p:ext uri="{BB962C8B-B14F-4D97-AF65-F5344CB8AC3E}">
        <p14:creationId xmlns:p14="http://schemas.microsoft.com/office/powerpoint/2010/main" val="11179448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err="1"/>
              <a:t>Метаклассы</a:t>
            </a:r>
            <a:endParaRPr lang="ru-RU" dirty="0"/>
          </a:p>
        </p:txBody>
      </p:sp>
      <p:sp>
        <p:nvSpPr>
          <p:cNvPr id="4" name="Прямоугольник 3"/>
          <p:cNvSpPr/>
          <p:nvPr/>
        </p:nvSpPr>
        <p:spPr>
          <a:xfrm>
            <a:off x="389860" y="1484132"/>
            <a:ext cx="9562213" cy="4031873"/>
          </a:xfrm>
          <a:prstGeom prst="rect">
            <a:avLst/>
          </a:prstGeom>
        </p:spPr>
        <p:txBody>
          <a:bodyPr wrap="square">
            <a:spAutoFit/>
          </a:bodyPr>
          <a:lstStyle/>
          <a:p>
            <a:r>
              <a:rPr lang="ru-RU" sz="3200" b="1" dirty="0">
                <a:solidFill>
                  <a:srgbClr val="182026"/>
                </a:solidFill>
                <a:latin typeface="var(--jp-content-font-family)"/>
                <a:ea typeface="Times New Roman" panose="02020603050405020304" pitchFamily="18" charset="0"/>
                <a:cs typeface="Segoe UI" panose="020B0502040204020203" pitchFamily="34" charset="0"/>
              </a:rPr>
              <a:t>Зачем и когда использовать </a:t>
            </a:r>
            <a:r>
              <a:rPr lang="ru-RU" sz="3200" b="1" dirty="0" err="1" smtClean="0">
                <a:solidFill>
                  <a:srgbClr val="182026"/>
                </a:solidFill>
                <a:latin typeface="var(--jp-content-font-family)"/>
                <a:ea typeface="Times New Roman" panose="02020603050405020304" pitchFamily="18" charset="0"/>
                <a:cs typeface="Segoe UI" panose="020B0502040204020203" pitchFamily="34" charset="0"/>
              </a:rPr>
              <a:t>метаклассы</a:t>
            </a:r>
            <a:r>
              <a:rPr lang="ru-RU" sz="3200" b="1" dirty="0" smtClean="0">
                <a:solidFill>
                  <a:srgbClr val="182026"/>
                </a:solidFill>
                <a:latin typeface="var(--jp-content-font-family)"/>
                <a:ea typeface="Times New Roman" panose="02020603050405020304" pitchFamily="18" charset="0"/>
                <a:cs typeface="Segoe UI" panose="020B0502040204020203" pitchFamily="34" charset="0"/>
              </a:rPr>
              <a:t> </a:t>
            </a:r>
            <a:endParaRPr lang="ru-RU" sz="3200" b="1" dirty="0">
              <a:latin typeface="Times New Roman" panose="02020603050405020304" pitchFamily="18" charset="0"/>
              <a:ea typeface="Times New Roman" panose="02020603050405020304" pitchFamily="18" charset="0"/>
            </a:endParaRPr>
          </a:p>
          <a:p>
            <a:r>
              <a:rPr lang="ru-RU" sz="3200" b="1" dirty="0" smtClean="0">
                <a:solidFill>
                  <a:srgbClr val="182026"/>
                </a:solidFill>
                <a:latin typeface="var(--jp-content-font-family)"/>
                <a:ea typeface="Times New Roman" panose="02020603050405020304" pitchFamily="18" charset="0"/>
                <a:cs typeface="Segoe UI" panose="020B0502040204020203" pitchFamily="34" charset="0"/>
              </a:rPr>
              <a:t>Примеры </a:t>
            </a:r>
            <a:endParaRPr lang="ru-RU" sz="3200" b="1"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latin typeface="var(--jp-content-font-family)"/>
                <a:ea typeface="Times New Roman" panose="02020603050405020304" pitchFamily="18" charset="0"/>
                <a:cs typeface="Segoe UI" panose="020B0502040204020203" pitchFamily="34" charset="0"/>
              </a:rPr>
              <a:t>Чтобы избежать повторения декораторов или декорирование всех подклассов</a:t>
            </a:r>
            <a:endParaRPr lang="ru-RU" sz="3200" dirty="0">
              <a:solidFill>
                <a:srgbClr val="182026"/>
              </a:solidFill>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latin typeface="var(--jp-content-font-family)"/>
                <a:ea typeface="Times New Roman" panose="02020603050405020304" pitchFamily="18" charset="0"/>
                <a:cs typeface="Segoe UI" panose="020B0502040204020203" pitchFamily="34" charset="0"/>
              </a:rPr>
              <a:t>Валидация</a:t>
            </a:r>
            <a:r>
              <a:rPr lang="ru-RU" sz="3200" dirty="0">
                <a:solidFill>
                  <a:srgbClr val="182026"/>
                </a:solidFill>
                <a:latin typeface="var(--jp-content-font-family)"/>
                <a:ea typeface="Times New Roman" panose="02020603050405020304" pitchFamily="18" charset="0"/>
                <a:cs typeface="Segoe UI" panose="020B0502040204020203" pitchFamily="34" charset="0"/>
              </a:rPr>
              <a:t> подклассов</a:t>
            </a:r>
            <a:endParaRPr lang="ru-RU" sz="3200" dirty="0">
              <a:solidFill>
                <a:srgbClr val="182026"/>
              </a:solidFill>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latin typeface="var(--jp-content-font-family)"/>
                <a:ea typeface="Times New Roman" panose="02020603050405020304" pitchFamily="18" charset="0"/>
                <a:cs typeface="Segoe UI" panose="020B0502040204020203" pitchFamily="34" charset="0"/>
              </a:rPr>
              <a:t>Регистрация подклассов</a:t>
            </a:r>
            <a:endParaRPr lang="ru-RU" sz="3200" dirty="0">
              <a:solidFill>
                <a:srgbClr val="182026"/>
              </a:solidFill>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latin typeface="var(--jp-content-font-family)"/>
                <a:ea typeface="Times New Roman" panose="02020603050405020304" pitchFamily="18" charset="0"/>
                <a:cs typeface="Segoe UI" panose="020B0502040204020203" pitchFamily="34" charset="0"/>
              </a:rPr>
              <a:t>Декларативный способ построения GUI</a:t>
            </a:r>
            <a:endParaRPr lang="ru-RU" sz="3200" dirty="0">
              <a:solidFill>
                <a:srgbClr val="182026"/>
              </a:solidFill>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latin typeface="var(--jp-content-font-family)"/>
                <a:ea typeface="Times New Roman" panose="02020603050405020304" pitchFamily="18" charset="0"/>
                <a:cs typeface="Segoe UI" panose="020B0502040204020203" pitchFamily="34" charset="0"/>
              </a:rPr>
              <a:t>Добавление </a:t>
            </a:r>
            <a:r>
              <a:rPr lang="ru-RU" sz="3200" dirty="0" err="1">
                <a:solidFill>
                  <a:srgbClr val="182026"/>
                </a:solidFill>
                <a:latin typeface="var(--jp-content-font-family)"/>
                <a:ea typeface="Times New Roman" panose="02020603050405020304" pitchFamily="18" charset="0"/>
                <a:cs typeface="Segoe UI" panose="020B0502040204020203" pitchFamily="34" charset="0"/>
              </a:rPr>
              <a:t>аттрибутов</a:t>
            </a:r>
            <a:r>
              <a:rPr lang="ru-RU" sz="3200" dirty="0">
                <a:solidFill>
                  <a:srgbClr val="182026"/>
                </a:solidFill>
                <a:latin typeface="var(--jp-content-font-family)"/>
                <a:ea typeface="Times New Roman" panose="02020603050405020304" pitchFamily="18" charset="0"/>
                <a:cs typeface="Segoe UI" panose="020B0502040204020203" pitchFamily="34" charset="0"/>
              </a:rPr>
              <a:t> в классы</a:t>
            </a:r>
            <a:endParaRPr lang="ru-RU" sz="32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07778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smtClean="0"/>
              <a:t>Примеси (</a:t>
            </a:r>
            <a:r>
              <a:rPr lang="en-US" dirty="0" err="1"/>
              <a:t>Mixin</a:t>
            </a:r>
            <a:r>
              <a:rPr lang="ru-RU" dirty="0" smtClean="0"/>
              <a:t>)</a:t>
            </a:r>
            <a:endParaRPr lang="ru-RU" dirty="0"/>
          </a:p>
        </p:txBody>
      </p:sp>
      <p:sp>
        <p:nvSpPr>
          <p:cNvPr id="3" name="Rectangle 1"/>
          <p:cNvSpPr>
            <a:spLocks noChangeArrowheads="1"/>
          </p:cNvSpPr>
          <p:nvPr/>
        </p:nvSpPr>
        <p:spPr bwMode="auto">
          <a:xfrm>
            <a:off x="446567" y="1275523"/>
            <a:ext cx="6719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err="1" smtClean="0">
                <a:ln>
                  <a:noFill/>
                </a:ln>
                <a:solidFill>
                  <a:srgbClr val="4D4D4D"/>
                </a:solidFill>
                <a:effectLst/>
                <a:latin typeface="var(--font-mono)"/>
              </a:rPr>
              <a:t>class</a:t>
            </a:r>
            <a:r>
              <a:rPr kumimoji="0" lang="ru-RU" altLang="ru-RU" sz="2800" b="0" i="0" u="none" strike="noStrike" cap="none" normalizeH="0" baseline="0" dirty="0" smtClean="0">
                <a:ln>
                  <a:noFill/>
                </a:ln>
                <a:solidFill>
                  <a:srgbClr val="4D4D4D"/>
                </a:solidFill>
                <a:effectLst/>
                <a:latin typeface="var(--font-mono)"/>
              </a:rPr>
              <a:t> </a:t>
            </a:r>
            <a:r>
              <a:rPr kumimoji="0" lang="ru-RU" altLang="ru-RU" sz="2800" b="0" i="0" u="none" strike="noStrike" cap="none" normalizeH="0" baseline="0" dirty="0" err="1" smtClean="0">
                <a:ln>
                  <a:noFill/>
                </a:ln>
                <a:solidFill>
                  <a:srgbClr val="4D4D4D"/>
                </a:solidFill>
                <a:effectLst/>
                <a:latin typeface="var(--font-mono)"/>
              </a:rPr>
              <a:t>Foo</a:t>
            </a:r>
            <a:r>
              <a:rPr kumimoji="0" lang="ru-RU" altLang="ru-RU" sz="2800" b="0" i="0" u="none" strike="noStrike" cap="none" normalizeH="0" baseline="0" dirty="0" smtClean="0">
                <a:ln>
                  <a:noFill/>
                </a:ln>
                <a:solidFill>
                  <a:srgbClr val="4D4D4D"/>
                </a:solidFill>
                <a:effectLst/>
                <a:latin typeface="var(--font-mono)"/>
              </a:rPr>
              <a:t>(</a:t>
            </a:r>
            <a:r>
              <a:rPr kumimoji="0" lang="ru-RU" altLang="ru-RU" sz="2800" b="0" i="0" u="none" strike="noStrike" cap="none" normalizeH="0" baseline="0" dirty="0" err="1" smtClean="0">
                <a:ln>
                  <a:noFill/>
                </a:ln>
                <a:solidFill>
                  <a:srgbClr val="4D4D4D"/>
                </a:solidFill>
                <a:effectLst/>
                <a:latin typeface="var(--font-mono)"/>
              </a:rPr>
              <a:t>main_super</a:t>
            </a:r>
            <a:r>
              <a:rPr kumimoji="0" lang="ru-RU" altLang="ru-RU" sz="2800" b="0" i="0" u="none" strike="noStrike" cap="none" normalizeH="0" baseline="0" dirty="0" smtClean="0">
                <a:ln>
                  <a:noFill/>
                </a:ln>
                <a:solidFill>
                  <a:srgbClr val="4D4D4D"/>
                </a:solidFill>
                <a:effectLst/>
                <a:latin typeface="var(--font-mono)"/>
              </a:rPr>
              <a:t>, </a:t>
            </a:r>
            <a:r>
              <a:rPr kumimoji="0" lang="ru-RU" altLang="ru-RU" sz="2800" b="0" i="0" u="none" strike="noStrike" cap="none" normalizeH="0" baseline="0" dirty="0" err="1" smtClean="0">
                <a:ln>
                  <a:noFill/>
                </a:ln>
                <a:solidFill>
                  <a:srgbClr val="4D4D4D"/>
                </a:solidFill>
                <a:effectLst/>
                <a:latin typeface="var(--font-mono)"/>
              </a:rPr>
              <a:t>mixin</a:t>
            </a:r>
            <a:r>
              <a:rPr kumimoji="0" lang="ru-RU" altLang="ru-RU" sz="2800" b="0" i="0" u="none" strike="noStrike" cap="none" normalizeH="0" baseline="0" dirty="0" smtClean="0">
                <a:ln>
                  <a:noFill/>
                </a:ln>
                <a:solidFill>
                  <a:srgbClr val="4D4D4D"/>
                </a:solidFill>
                <a:effectLst/>
                <a:latin typeface="var(--font-mono)"/>
              </a:rPr>
              <a:t>): ...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sp>
        <p:nvSpPr>
          <p:cNvPr id="4" name="Прямоугольник 3"/>
          <p:cNvSpPr/>
          <p:nvPr/>
        </p:nvSpPr>
        <p:spPr>
          <a:xfrm>
            <a:off x="165964" y="2107161"/>
            <a:ext cx="11929730" cy="3970318"/>
          </a:xfrm>
          <a:prstGeom prst="rect">
            <a:avLst/>
          </a:prstGeom>
        </p:spPr>
        <p:txBody>
          <a:bodyPr wrap="square">
            <a:spAutoFit/>
          </a:bodyPr>
          <a:lstStyle/>
          <a:p>
            <a:pPr fontAlgn="base"/>
            <a:r>
              <a:rPr lang="ru-RU" sz="2800" b="1" dirty="0"/>
              <a:t>Mixin</a:t>
            </a:r>
            <a:r>
              <a:rPr lang="ru-RU" sz="2800" dirty="0"/>
              <a:t> представляет собой набор свойств и методов , которые могут быть использованы в различных классах, которые </a:t>
            </a:r>
            <a:r>
              <a:rPr lang="ru-RU" sz="2800" i="1" dirty="0"/>
              <a:t>не</a:t>
            </a:r>
            <a:r>
              <a:rPr lang="ru-RU" sz="2800" dirty="0"/>
              <a:t> приходят из базового класса</a:t>
            </a:r>
            <a:r>
              <a:rPr lang="ru-RU" sz="2800" dirty="0" smtClean="0"/>
              <a:t>.</a:t>
            </a:r>
          </a:p>
          <a:p>
            <a:pPr fontAlgn="base"/>
            <a:endParaRPr lang="ru-RU" sz="2800" dirty="0"/>
          </a:p>
          <a:p>
            <a:pPr fontAlgn="base"/>
            <a:r>
              <a:rPr lang="ru-RU" sz="2800" dirty="0"/>
              <a:t>используем множественное наследование для их </a:t>
            </a:r>
            <a:r>
              <a:rPr lang="ru-RU" sz="2800" dirty="0" smtClean="0"/>
              <a:t>реализации</a:t>
            </a:r>
          </a:p>
          <a:p>
            <a:pPr fontAlgn="base"/>
            <a:endParaRPr lang="ru-RU" sz="2800" dirty="0"/>
          </a:p>
          <a:p>
            <a:pPr fontAlgn="base"/>
            <a:r>
              <a:rPr lang="ru-RU" sz="2800" dirty="0" smtClean="0"/>
              <a:t>это </a:t>
            </a:r>
            <a:r>
              <a:rPr lang="ru-RU" sz="2800" dirty="0"/>
              <a:t>классы, которые живут в обычном дереве наследования</a:t>
            </a:r>
            <a:endParaRPr lang="ru-RU" sz="2800" dirty="0" smtClean="0"/>
          </a:p>
          <a:p>
            <a:pPr fontAlgn="base"/>
            <a:endParaRPr lang="ru-RU" sz="2800" dirty="0"/>
          </a:p>
          <a:p>
            <a:pPr fontAlgn="base"/>
            <a:r>
              <a:rPr lang="ru-RU" sz="2800" dirty="0"/>
              <a:t>не должны иметь общих предков, кроме объекта, с другими родительскими классами</a:t>
            </a:r>
          </a:p>
        </p:txBody>
      </p:sp>
    </p:spTree>
    <p:extLst>
      <p:ext uri="{BB962C8B-B14F-4D97-AF65-F5344CB8AC3E}">
        <p14:creationId xmlns:p14="http://schemas.microsoft.com/office/powerpoint/2010/main" val="4186257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r>
              <a:rPr lang="ru-RU" dirty="0" smtClean="0"/>
              <a:t>Создание и использование класса</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1938"/>
            <a:ext cx="12199030" cy="3167202"/>
          </a:xfrm>
          <a:prstGeom prst="rect">
            <a:avLst/>
          </a:prstGeom>
        </p:spPr>
      </p:pic>
    </p:spTree>
    <p:extLst>
      <p:ext uri="{BB962C8B-B14F-4D97-AF65-F5344CB8AC3E}">
        <p14:creationId xmlns:p14="http://schemas.microsoft.com/office/powerpoint/2010/main" val="30469787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smtClean="0"/>
              <a:t>Примеси (</a:t>
            </a:r>
            <a:r>
              <a:rPr lang="en-US" dirty="0" err="1"/>
              <a:t>Mixin</a:t>
            </a:r>
            <a:r>
              <a:rPr lang="ru-RU" dirty="0" smtClean="0"/>
              <a:t>)</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967105"/>
            <a:ext cx="9540694" cy="5320772"/>
          </a:xfrm>
          <a:prstGeom prst="rect">
            <a:avLst/>
          </a:prstGeom>
        </p:spPr>
      </p:pic>
    </p:spTree>
    <p:extLst>
      <p:ext uri="{BB962C8B-B14F-4D97-AF65-F5344CB8AC3E}">
        <p14:creationId xmlns:p14="http://schemas.microsoft.com/office/powerpoint/2010/main" val="1508478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smtClean="0"/>
              <a:t>Примеси (</a:t>
            </a:r>
            <a:r>
              <a:rPr lang="en-US" dirty="0" err="1"/>
              <a:t>Mixin</a:t>
            </a:r>
            <a:r>
              <a:rPr lang="ru-RU" dirty="0" smtClean="0"/>
              <a:t>)</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4" y="1263916"/>
            <a:ext cx="10381779" cy="4988028"/>
          </a:xfrm>
          <a:prstGeom prst="rect">
            <a:avLst/>
          </a:prstGeom>
        </p:spPr>
      </p:pic>
    </p:spTree>
    <p:extLst>
      <p:ext uri="{BB962C8B-B14F-4D97-AF65-F5344CB8AC3E}">
        <p14:creationId xmlns:p14="http://schemas.microsoft.com/office/powerpoint/2010/main" val="37017536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964" y="238443"/>
            <a:ext cx="11309756" cy="728662"/>
          </a:xfrm>
        </p:spPr>
        <p:txBody>
          <a:bodyPr>
            <a:normAutofit/>
          </a:bodyPr>
          <a:lstStyle/>
          <a:p>
            <a:pPr fontAlgn="base"/>
            <a:r>
              <a:rPr lang="ru-RU" dirty="0" smtClean="0"/>
              <a:t>Примеси (</a:t>
            </a:r>
            <a:r>
              <a:rPr lang="en-US" dirty="0" err="1"/>
              <a:t>Mixin</a:t>
            </a:r>
            <a:r>
              <a:rPr lang="ru-RU" dirty="0" smtClean="0"/>
              <a:t>)</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28" y="1465140"/>
            <a:ext cx="9876713" cy="1767157"/>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27" y="3730332"/>
            <a:ext cx="9575305" cy="2287696"/>
          </a:xfrm>
          <a:prstGeom prst="rect">
            <a:avLst/>
          </a:prstGeom>
        </p:spPr>
      </p:pic>
      <p:sp>
        <p:nvSpPr>
          <p:cNvPr id="5" name="Прямоугольник 4"/>
          <p:cNvSpPr/>
          <p:nvPr/>
        </p:nvSpPr>
        <p:spPr>
          <a:xfrm>
            <a:off x="495027" y="3147653"/>
            <a:ext cx="11309756" cy="646331"/>
          </a:xfrm>
          <a:prstGeom prst="rect">
            <a:avLst/>
          </a:prstGeom>
        </p:spPr>
        <p:txBody>
          <a:bodyPr wrap="square">
            <a:spAutoFit/>
          </a:bodyPr>
          <a:lstStyle/>
          <a:p>
            <a:r>
              <a:rPr lang="ru-RU" dirty="0"/>
              <a:t>Второй вариант </a:t>
            </a:r>
            <a:r>
              <a:rPr lang="ru-RU" dirty="0" smtClean="0"/>
              <a:t>- </a:t>
            </a:r>
            <a:r>
              <a:rPr lang="ru-RU" dirty="0"/>
              <a:t>выделение объектов, связанных с наличием одного измерения в классе </a:t>
            </a:r>
            <a:r>
              <a:rPr lang="ru-RU" b="1" dirty="0" err="1"/>
              <a:t>mixin</a:t>
            </a:r>
            <a:r>
              <a:rPr lang="ru-RU" dirty="0"/>
              <a:t>, и добавление его в качестве родительского для нового класса</a:t>
            </a:r>
          </a:p>
        </p:txBody>
      </p:sp>
      <p:sp>
        <p:nvSpPr>
          <p:cNvPr id="6" name="Прямоугольник 5"/>
          <p:cNvSpPr/>
          <p:nvPr/>
        </p:nvSpPr>
        <p:spPr>
          <a:xfrm>
            <a:off x="165964" y="1095808"/>
            <a:ext cx="6034922" cy="369332"/>
          </a:xfrm>
          <a:prstGeom prst="rect">
            <a:avLst/>
          </a:prstGeom>
        </p:spPr>
        <p:txBody>
          <a:bodyPr wrap="none">
            <a:spAutoFit/>
          </a:bodyPr>
          <a:lstStyle/>
          <a:p>
            <a:r>
              <a:rPr lang="ru-RU" dirty="0" smtClean="0"/>
              <a:t>Первый вариант - </a:t>
            </a:r>
            <a:r>
              <a:rPr lang="ru-RU" dirty="0"/>
              <a:t>переопределить </a:t>
            </a:r>
            <a:r>
              <a:rPr lang="ru-RU" b="1" dirty="0"/>
              <a:t>__</a:t>
            </a:r>
            <a:r>
              <a:rPr lang="ru-RU" b="1" dirty="0" err="1"/>
              <a:t>init</a:t>
            </a:r>
            <a:r>
              <a:rPr lang="ru-RU" b="1" dirty="0"/>
              <a:t>__</a:t>
            </a:r>
            <a:r>
              <a:rPr lang="ru-RU" dirty="0"/>
              <a:t> в новом классе</a:t>
            </a:r>
            <a:r>
              <a:rPr lang="ru-RU" dirty="0" smtClean="0"/>
              <a:t> </a:t>
            </a:r>
            <a:endParaRPr lang="ru-RU" dirty="0"/>
          </a:p>
        </p:txBody>
      </p:sp>
    </p:spTree>
    <p:extLst>
      <p:ext uri="{BB962C8B-B14F-4D97-AF65-F5344CB8AC3E}">
        <p14:creationId xmlns:p14="http://schemas.microsoft.com/office/powerpoint/2010/main" val="2189950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pPr fontAlgn="base"/>
            <a:r>
              <a:rPr lang="ru-RU" dirty="0"/>
              <a:t>Статические и динамические атрибуты класса</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80" y="898525"/>
            <a:ext cx="6408228" cy="2189861"/>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21" y="3512205"/>
            <a:ext cx="4099137" cy="694035"/>
          </a:xfrm>
          <a:prstGeom prst="rect">
            <a:avLst/>
          </a:prstGeom>
        </p:spPr>
      </p:pic>
    </p:spTree>
    <p:extLst>
      <p:ext uri="{BB962C8B-B14F-4D97-AF65-F5344CB8AC3E}">
        <p14:creationId xmlns:p14="http://schemas.microsoft.com/office/powerpoint/2010/main" val="3187789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63"/>
            <a:ext cx="11978640" cy="728662"/>
          </a:xfrm>
        </p:spPr>
        <p:txBody>
          <a:bodyPr>
            <a:normAutofit/>
          </a:bodyPr>
          <a:lstStyle/>
          <a:p>
            <a:pPr fontAlgn="base"/>
            <a:r>
              <a:rPr lang="ru-RU" dirty="0"/>
              <a:t>Статические и динамические атрибуты класса</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80" y="898525"/>
            <a:ext cx="6408228" cy="218986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046" y="3266687"/>
            <a:ext cx="5205554" cy="1955137"/>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9" y="5198964"/>
            <a:ext cx="11580733" cy="1636176"/>
          </a:xfrm>
          <a:prstGeom prst="rect">
            <a:avLst/>
          </a:prstGeom>
        </p:spPr>
      </p:pic>
    </p:spTree>
    <p:extLst>
      <p:ext uri="{BB962C8B-B14F-4D97-AF65-F5344CB8AC3E}">
        <p14:creationId xmlns:p14="http://schemas.microsoft.com/office/powerpoint/2010/main" val="2820110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9240</TotalTime>
  <Words>4186</Words>
  <Application>Microsoft Office PowerPoint</Application>
  <PresentationFormat>Широкоэкранный</PresentationFormat>
  <Paragraphs>566</Paragraphs>
  <Slides>72</Slides>
  <Notes>72</Notes>
  <HiddenSlides>0</HiddenSlides>
  <MMClips>0</MMClips>
  <ScaleCrop>false</ScaleCrop>
  <HeadingPairs>
    <vt:vector size="6" baseType="variant">
      <vt:variant>
        <vt:lpstr>Использованные шрифты</vt:lpstr>
      </vt:variant>
      <vt:variant>
        <vt:i4>14</vt:i4>
      </vt:variant>
      <vt:variant>
        <vt:lpstr>Тема</vt:lpstr>
      </vt:variant>
      <vt:variant>
        <vt:i4>1</vt:i4>
      </vt:variant>
      <vt:variant>
        <vt:lpstr>Заголовки слайдов</vt:lpstr>
      </vt:variant>
      <vt:variant>
        <vt:i4>72</vt:i4>
      </vt:variant>
    </vt:vector>
  </HeadingPairs>
  <TitlesOfParts>
    <vt:vector size="87" baseType="lpstr">
      <vt:lpstr>Arial</vt:lpstr>
      <vt:lpstr>Calibri</vt:lpstr>
      <vt:lpstr>Calibri Light</vt:lpstr>
      <vt:lpstr>Courier New</vt:lpstr>
      <vt:lpstr>Lato</vt:lpstr>
      <vt:lpstr>Open Sans</vt:lpstr>
      <vt:lpstr>Roboto</vt:lpstr>
      <vt:lpstr>Segoe UI</vt:lpstr>
      <vt:lpstr>SFMono-Regular</vt:lpstr>
      <vt:lpstr>Source Code Pro</vt:lpstr>
      <vt:lpstr>Symbol</vt:lpstr>
      <vt:lpstr>Times New Roman</vt:lpstr>
      <vt:lpstr>var(--font-mono)</vt:lpstr>
      <vt:lpstr>var(--jp-content-font-family)</vt:lpstr>
      <vt:lpstr>Retrospect</vt:lpstr>
      <vt:lpstr> </vt:lpstr>
      <vt:lpstr>ООП и классы в Python</vt:lpstr>
      <vt:lpstr>Классы</vt:lpstr>
      <vt:lpstr>Классы</vt:lpstr>
      <vt:lpstr>Создание и использование класса</vt:lpstr>
      <vt:lpstr>Классы – создание объекта и  доступ к полям и методам</vt:lpstr>
      <vt:lpstr>Создание и использование класса</vt:lpstr>
      <vt:lpstr>Статические и динамические атрибуты класса</vt:lpstr>
      <vt:lpstr>Статические и динамические атрибуты класса</vt:lpstr>
      <vt:lpstr>Статические и динамические атрибуты класса</vt:lpstr>
      <vt:lpstr>Статические и динамические атрибуты класса</vt:lpstr>
      <vt:lpstr>Статические и динамические атрибуты класса – атрибут  __dict__</vt:lpstr>
      <vt:lpstr>Деструктор – метод __del__</vt:lpstr>
      <vt:lpstr>Объект как функция  -  метод __call__</vt:lpstr>
      <vt:lpstr>Классы - область видимости</vt:lpstr>
      <vt:lpstr>Инкапсуляция </vt:lpstr>
      <vt:lpstr>Инкапсуляция </vt:lpstr>
      <vt:lpstr>Инкапсуляция </vt:lpstr>
      <vt:lpstr>Наследование </vt:lpstr>
      <vt:lpstr>Наследование </vt:lpstr>
      <vt:lpstr>Полиморфизм</vt:lpstr>
      <vt:lpstr>Полиморфизм</vt:lpstr>
      <vt:lpstr>Полиморфизм</vt:lpstr>
      <vt:lpstr>Полиморфизм – перегрузка операторов</vt:lpstr>
      <vt:lpstr>Полиморфизм – перегрузка операторов</vt:lpstr>
      <vt:lpstr>Полиморфизм – перегрузка операторов</vt:lpstr>
      <vt:lpstr>Полиморфизм – “утиная” типизация</vt:lpstr>
      <vt:lpstr>Полиморфизм – “утиная” типизация</vt:lpstr>
      <vt:lpstr>Специальные методы  </vt:lpstr>
      <vt:lpstr>Специальные методы – инициализация класса __init__</vt:lpstr>
      <vt:lpstr>Специальные методы – перегрузка  __init__</vt:lpstr>
      <vt:lpstr>Ключевое слово super()</vt:lpstr>
      <vt:lpstr>Сравнение без специального метода</vt:lpstr>
      <vt:lpstr>Специальные (магические) методы – для сравнения</vt:lpstr>
      <vt:lpstr>Специальные методы – оператор сравнения __eq__</vt:lpstr>
      <vt:lpstr>Специальные (магические) методы – для вычислений</vt:lpstr>
      <vt:lpstr>Специальные (магические) методы – индексация и срезы</vt:lpstr>
      <vt:lpstr>Специальные (магические) методы  </vt:lpstr>
      <vt:lpstr>Специальные (магические) методы  </vt:lpstr>
      <vt:lpstr>Специальные (магические) методы  </vt:lpstr>
      <vt:lpstr>Композиция (агрегирование)</vt:lpstr>
      <vt:lpstr>Композиция (агрегирование)</vt:lpstr>
      <vt:lpstr>Геттеры и сеттеры</vt:lpstr>
      <vt:lpstr>Геттеры и сеттеры</vt:lpstr>
      <vt:lpstr>Геттеры и сеттеры</vt:lpstr>
      <vt:lpstr>Свойства - @property</vt:lpstr>
      <vt:lpstr>Свойства - @property</vt:lpstr>
      <vt:lpstr>Свойства - @property</vt:lpstr>
      <vt:lpstr>Свойства - @property</vt:lpstr>
      <vt:lpstr>Свойства - @property</vt:lpstr>
      <vt:lpstr>Свойства - @property</vt:lpstr>
      <vt:lpstr>Типы методов</vt:lpstr>
      <vt:lpstr>Типы методов – метод класса</vt:lpstr>
      <vt:lpstr>Типы методов – статический метод </vt:lpstr>
      <vt:lpstr>Конструктор класса</vt:lpstr>
      <vt:lpstr>Метаклассы </vt:lpstr>
      <vt:lpstr>Метапрограммирование</vt:lpstr>
      <vt:lpstr>Метапрограммирование</vt:lpstr>
      <vt:lpstr>Метапрограммирование</vt:lpstr>
      <vt:lpstr>Метапрограммирование</vt:lpstr>
      <vt:lpstr>Метапрограммирование</vt:lpstr>
      <vt:lpstr>Метапрограммирование</vt:lpstr>
      <vt:lpstr>Метапрограммирование</vt:lpstr>
      <vt:lpstr>Метапрограммирование - type как корневой тип для метаклассов</vt:lpstr>
      <vt:lpstr>Метапрограммирование  </vt:lpstr>
      <vt:lpstr>Метапрограммирование  </vt:lpstr>
      <vt:lpstr>Метапрограммирование - перегрузка функции __call__ в метаклассе </vt:lpstr>
      <vt:lpstr>Метаклассы</vt:lpstr>
      <vt:lpstr>Примеси (Mixin)</vt:lpstr>
      <vt:lpstr>Примеси (Mixin)</vt:lpstr>
      <vt:lpstr>Примеси (Mixin)</vt:lpstr>
      <vt:lpstr>Примеси (Mixin)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ANNA</cp:lastModifiedBy>
  <cp:revision>672</cp:revision>
  <cp:lastPrinted>2016-01-26T13:20:45Z</cp:lastPrinted>
  <dcterms:created xsi:type="dcterms:W3CDTF">2015-03-09T11:51:14Z</dcterms:created>
  <dcterms:modified xsi:type="dcterms:W3CDTF">2023-03-21T13:38:19Z</dcterms:modified>
</cp:coreProperties>
</file>