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4"/>
  </p:notesMasterIdLst>
  <p:handoutMasterIdLst>
    <p:handoutMasterId r:id="rId95"/>
  </p:handoutMasterIdLst>
  <p:sldIdLst>
    <p:sldId id="280" r:id="rId2"/>
    <p:sldId id="433" r:id="rId3"/>
    <p:sldId id="624" r:id="rId4"/>
    <p:sldId id="625" r:id="rId5"/>
    <p:sldId id="626" r:id="rId6"/>
    <p:sldId id="627" r:id="rId7"/>
    <p:sldId id="628" r:id="rId8"/>
    <p:sldId id="629" r:id="rId9"/>
    <p:sldId id="663" r:id="rId10"/>
    <p:sldId id="630" r:id="rId11"/>
    <p:sldId id="635" r:id="rId12"/>
    <p:sldId id="636" r:id="rId13"/>
    <p:sldId id="637" r:id="rId14"/>
    <p:sldId id="631" r:id="rId15"/>
    <p:sldId id="632" r:id="rId16"/>
    <p:sldId id="633" r:id="rId17"/>
    <p:sldId id="634" r:id="rId18"/>
    <p:sldId id="638" r:id="rId19"/>
    <p:sldId id="639" r:id="rId20"/>
    <p:sldId id="640" r:id="rId21"/>
    <p:sldId id="642" r:id="rId22"/>
    <p:sldId id="643" r:id="rId23"/>
    <p:sldId id="641" r:id="rId24"/>
    <p:sldId id="644" r:id="rId25"/>
    <p:sldId id="664" r:id="rId26"/>
    <p:sldId id="666" r:id="rId27"/>
    <p:sldId id="645" r:id="rId28"/>
    <p:sldId id="657" r:id="rId29"/>
    <p:sldId id="646" r:id="rId30"/>
    <p:sldId id="647" r:id="rId31"/>
    <p:sldId id="651" r:id="rId32"/>
    <p:sldId id="648" r:id="rId33"/>
    <p:sldId id="650" r:id="rId34"/>
    <p:sldId id="649" r:id="rId35"/>
    <p:sldId id="656" r:id="rId36"/>
    <p:sldId id="667" r:id="rId37"/>
    <p:sldId id="652" r:id="rId38"/>
    <p:sldId id="658" r:id="rId39"/>
    <p:sldId id="653" r:id="rId40"/>
    <p:sldId id="654" r:id="rId41"/>
    <p:sldId id="655" r:id="rId42"/>
    <p:sldId id="668" r:id="rId43"/>
    <p:sldId id="673" r:id="rId44"/>
    <p:sldId id="659" r:id="rId45"/>
    <p:sldId id="669" r:id="rId46"/>
    <p:sldId id="671" r:id="rId47"/>
    <p:sldId id="672" r:id="rId48"/>
    <p:sldId id="670" r:id="rId49"/>
    <p:sldId id="660" r:id="rId50"/>
    <p:sldId id="661" r:id="rId51"/>
    <p:sldId id="662" r:id="rId52"/>
    <p:sldId id="693" r:id="rId53"/>
    <p:sldId id="674" r:id="rId54"/>
    <p:sldId id="694" r:id="rId55"/>
    <p:sldId id="675" r:id="rId56"/>
    <p:sldId id="676" r:id="rId57"/>
    <p:sldId id="677" r:id="rId58"/>
    <p:sldId id="678" r:id="rId59"/>
    <p:sldId id="679" r:id="rId60"/>
    <p:sldId id="680" r:id="rId61"/>
    <p:sldId id="681" r:id="rId62"/>
    <p:sldId id="682" r:id="rId63"/>
    <p:sldId id="683" r:id="rId64"/>
    <p:sldId id="684" r:id="rId65"/>
    <p:sldId id="686" r:id="rId66"/>
    <p:sldId id="685" r:id="rId67"/>
    <p:sldId id="687" r:id="rId68"/>
    <p:sldId id="688" r:id="rId69"/>
    <p:sldId id="689" r:id="rId70"/>
    <p:sldId id="690" r:id="rId71"/>
    <p:sldId id="691" r:id="rId72"/>
    <p:sldId id="692" r:id="rId73"/>
    <p:sldId id="697" r:id="rId74"/>
    <p:sldId id="698" r:id="rId75"/>
    <p:sldId id="699" r:id="rId76"/>
    <p:sldId id="700" r:id="rId77"/>
    <p:sldId id="701" r:id="rId78"/>
    <p:sldId id="702" r:id="rId79"/>
    <p:sldId id="703" r:id="rId80"/>
    <p:sldId id="695" r:id="rId81"/>
    <p:sldId id="696" r:id="rId82"/>
    <p:sldId id="704" r:id="rId83"/>
    <p:sldId id="705" r:id="rId84"/>
    <p:sldId id="706" r:id="rId85"/>
    <p:sldId id="707" r:id="rId86"/>
    <p:sldId id="708" r:id="rId87"/>
    <p:sldId id="709" r:id="rId88"/>
    <p:sldId id="710" r:id="rId89"/>
    <p:sldId id="711" r:id="rId90"/>
    <p:sldId id="712" r:id="rId91"/>
    <p:sldId id="713" r:id="rId92"/>
    <p:sldId id="714" r:id="rId93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9BA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0" autoAdjust="0"/>
    <p:restoredTop sz="83946" autoAdjust="0"/>
  </p:normalViewPr>
  <p:slideViewPr>
    <p:cSldViewPr snapToGrid="0">
      <p:cViewPr varScale="1">
        <p:scale>
          <a:sx n="60" d="100"/>
          <a:sy n="60" d="100"/>
        </p:scale>
        <p:origin x="9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id4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dungeon.com/content/working-binary-data-pyth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XML" TargetMode="External"/><Relationship Id="rId13" Type="http://schemas.openxmlformats.org/officeDocument/2006/relationships/hyperlink" Target="https://ru.wikipedia.org/wiki/%D0%A1%D0%BE%D1%85%D1%80%D0%B0%D0%BD%D1%8F%D0%B5%D0%BC%D0%BE%D1%81%D1%82%D1%8C_(%D0%B8%D0%BD%D1%84%D0%BE%D1%80%D0%BC%D0%B0%D1%82%D0%B8%D0%BA%D0%B0)" TargetMode="External"/><Relationship Id="rId18" Type="http://schemas.openxmlformats.org/officeDocument/2006/relationships/hyperlink" Target="https://ru.wikipedia.org/wiki/%D0%9F%D0%BE%D1%80%D1%8F%D0%B4%D0%BE%D0%BA_%D0%B1%D0%B0%D0%B9%D1%82%D0%BE%D0%B2" TargetMode="External"/><Relationship Id="rId3" Type="http://schemas.openxmlformats.org/officeDocument/2006/relationships/hyperlink" Target="https://ru.wikipedia.org/wiki/%D0%A1%D1%82%D1%80%D1%83%D0%BA%D1%82%D1%83%D1%80%D0%B0_%D0%B4%D0%B0%D0%BD%D0%BD%D1%8B%D1%85" TargetMode="External"/><Relationship Id="rId21" Type="http://schemas.openxmlformats.org/officeDocument/2006/relationships/hyperlink" Target="https://ru.wikipedia.org/wiki/GRIB" TargetMode="External"/><Relationship Id="rId7" Type="http://schemas.openxmlformats.org/officeDocument/2006/relationships/hyperlink" Target="https://ru.wikipedia.org/wiki/%D0%94%D0%B0%D0%BD%D0%BD%D1%8B%D0%B5" TargetMode="External"/><Relationship Id="rId12" Type="http://schemas.openxmlformats.org/officeDocument/2006/relationships/hyperlink" Target="https://ru.wikipedia.org/wiki/Microsoft_.NET" TargetMode="External"/><Relationship Id="rId17" Type="http://schemas.openxmlformats.org/officeDocument/2006/relationships/hyperlink" Target="https://ru.wikipedia.org/wiki/CORBA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ru.wikipedia.org/wiki/Component_Object_Model" TargetMode="External"/><Relationship Id="rId20" Type="http://schemas.openxmlformats.org/officeDocument/2006/relationships/hyperlink" Target="https://ru.wikipedia.org/wiki/NetCDF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F%D1%80%D0%B8%D0%BA%D0%BB%D0%B0%D0%B4%D0%BD%D0%BE%D0%B5_%D0%BF%D1%80%D0%BE%D0%B3%D1%80%D0%B0%D0%BC%D0%BC%D0%BD%D0%BE%D0%B5_%D0%BE%D0%B1%D0%B5%D1%81%D0%BF%D0%B5%D1%87%D0%B5%D0%BD%D0%B8%D0%B5" TargetMode="External"/><Relationship Id="rId11" Type="http://schemas.openxmlformats.org/officeDocument/2006/relationships/hyperlink" Target="https://ru.wikipedia.org/wiki/SOAP" TargetMode="External"/><Relationship Id="rId5" Type="http://schemas.openxmlformats.org/officeDocument/2006/relationships/hyperlink" Target="https://ru.wikipedia.org/wiki/%D0%A4%D0%B0%D0%B9%D0%BB" TargetMode="External"/><Relationship Id="rId15" Type="http://schemas.openxmlformats.org/officeDocument/2006/relationships/hyperlink" Target="https://ru.wikipedia.org/wiki/%D0%9A%D0%BE%D0%BC%D0%BF%D0%BE%D0%BD%D0%B5%D0%BD%D1%82%D0%BD%D0%BE-%D0%BE%D1%80%D0%B8%D0%B5%D0%BD%D1%82%D0%B8%D1%80%D0%BE%D0%B2%D0%B0%D0%BD%D0%BD%D0%BE%D0%B5_%D0%BF%D1%80%D0%BE%D0%B3%D1%80%D0%B0%D0%BC%D0%BC%D0%B8%D1%80%D0%BE%D0%B2%D0%B0%D0%BD%D0%B8%D0%B5" TargetMode="External"/><Relationship Id="rId10" Type="http://schemas.openxmlformats.org/officeDocument/2006/relationships/hyperlink" Target="https://ru.wikipedia.org/wiki/HTTP" TargetMode="External"/><Relationship Id="rId19" Type="http://schemas.openxmlformats.org/officeDocument/2006/relationships/hyperlink" Target="https://ru.wikipedia.org/wiki/Hierarchical_Data_Format" TargetMode="External"/><Relationship Id="rId4" Type="http://schemas.openxmlformats.org/officeDocument/2006/relationships/hyperlink" Target="https://ru.wikipedia.org/wiki/%D0%9E%D0%B1%D1%8A%D0%B5%D0%BA%D1%82_(%D0%BF%D1%80%D0%BE%D0%B3%D1%80%D0%B0%D0%BC%D0%BC%D0%B8%D1%80%D0%BE%D0%B2%D0%B0%D0%BD%D0%B8%D0%B5)" TargetMode="External"/><Relationship Id="rId9" Type="http://schemas.openxmlformats.org/officeDocument/2006/relationships/hyperlink" Target="https://ru.wikipedia.org/wiki/%D0%AD%D0%BB%D0%B5%D0%BA%D1%82%D1%80%D0%BE%D0%BD%D0%BD%D0%B0%D1%8F_%D0%BF%D0%BE%D1%87%D1%82%D0%B0" TargetMode="External"/><Relationship Id="rId14" Type="http://schemas.openxmlformats.org/officeDocument/2006/relationships/hyperlink" Target="https://ru.wikipedia.org/wiki/%D0%A3%D0%B4%D0%B0%D0%BB%D1%91%D0%BD%D0%BD%D1%8B%D0%B9_%D0%B2%D1%8B%D0%B7%D0%BE%D0%B2_%D0%BF%D1%80%D0%BE%D1%86%D0%B5%D0%B4%D1%83%D1%80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8_01.html#module-pickle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thonworld.ru/tipy-dannyx-v-python/fajly-rabota-s-fajlami.html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pickle.html#pickle.Pickle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inspect.html#module-inspect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180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3%D1%82%D1%8C_%D0%BA_%D1%84%D0%B0%D0%B9%D0%BB%D1%8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A0%D0%B0%D0%B1%D0%BE%D1%87%D0%B8%D0%B9_%D0%BA%D0%B0%D1%82%D0%B0%D0%BB%D0%BE%D0%B3" TargetMode="External"/><Relationship Id="rId4" Type="http://schemas.openxmlformats.org/officeDocument/2006/relationships/hyperlink" Target="https://ru.wikipedia.org/wiki/UNIX" TargetMode="Externa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0%D0%B9%D0%BB%D0%BE%D0%B2%D1%8B%D0%B9_%D0%B4%D0%B5%D1%81%D0%BA%D1%80%D0%B8%D0%BF%D1%82%D0%BE%D1%8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0%D0%B9%D0%BB%D1%8B_%D1%81_%D0%BF%D1%80%D0%BE%D0%B8%D0%B7%D0%B2%D0%BE%D0%BB%D1%8C%D0%BD%D1%8B%D0%BC_%D0%B4%D0%BE%D1%81%D1%82%D1%83%D0%BF%D0%BE%D0%B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grep.cs.msu.ru/python3.8_RU/digitology.tech/docs/python_3/library/pickle.html#module-pickle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https://docs-python.ru/tutorial/vstroennye-funktsii-interpretatora-python/funktsija-open/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Файловый объект предоставляет ряд свойств и методов для работы с файлами. Большинство методов универсально и предполагают работу (чтение/запись) со строками в указанной кодировке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r"/>
              </a:rPr>
              <a:t>str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текстовых файлов) или с набором байт (</a:t>
            </a:r>
            <a:r>
              <a:rPr lang="ru-RU" dirty="0" err="1" smtClean="0">
                <a:effectLst/>
              </a:rPr>
              <a:t>bytes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двоичных файлов).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Открытие файлов связано с потреблением/резервированием ресурсов, поэтому после выполнения необходимых операций его следует закрыть.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Закрывает файл. После этого работа с файлом невозможна (чтение, запись и др.).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1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https://devpractice.ru/python-lesson-21-context-manager/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свой контекстный менеджер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https://python-scripts.com/contextlib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Менеджер контекста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это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некий объект, реализующий одноимённый протокол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Объекты, реализующие этот протокол, позволяют использовать следующий специальный синтаксис: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# Здесь нам доступен ресурс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преимущество использования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гарантия закрытия файла вне зависимости от того, как будет завершён вложенный код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Распространенный паттерн использования контекстных менеджеров - блокирование и разблокирование ресурсов, а также закрытие открытых файлов.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делает оператор WITH в Питоне?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реализовать контекст исполнения определённого кода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Инструкция позволяет задействовать менеджер контекста для исполнения кода, находящего в её теле. Это, в частности, позволяет обособить блоки, использующие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 finally и повысить шансы их повторного использования.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https://devpractice.ru/python-lesson-21-context-manager/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свой контекстный менеджер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https://python-scripts.com/contextlib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бинарными файлами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целом, аналогична работе с текстовыми файлами с необходимостью работы не со строкой, а набором байт с необходимой перекодировкой.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примеров: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http://www.devdungeon.com/content/working-binary-data-python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https://pythonworld.ru/moduli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https://pythonworld.ru/moduli/modul-csv.html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ru.com/uroki/funkcija-main-v-python-dlja-nachinajushhih#:~:text=if%20__name__%20%3D%3D%20__main__%20%D0%B2%20Python&amp;text=%D0%AD%D1%82%D0%BE%20%D0%B7%D0%B0%D1%80%D0%B5%D0%B7%D0%B5%D1%80%D0%B2%D0%B8%D1%80%D0%BE%D0%B2%D0%B0%D0%BD%D0%BD%D1%8B%D0%B5%20%D0%B7%D0%BD%D0%B0%D1%87%D0%B5%D0%BD%D0%B8%D1%8F%2C%20%D0%BA%D0%BE%D1%82%D0%BE%D1%80%D1%8B%D0%B5%20%D0%B2%D1%8B%D0%BF%D0%BE%D0%BB%D0%BD%D1%8F%D1%8E%D1%82,__%20%D0%B1%D1%83%D0%B4%D0%B5%D1%82%20__main__%20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1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1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4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https://ru.wikipedia.org/wiki/%D0%A1%D0%B5%D1%80%D0%B8%D0%B0%D0%BB%D0%B8%D0%B7%D0%B0%D1%86%D0%B8%D1%8F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(в программировании) — процесс перевода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Структура данных"/>
              </a:rPr>
              <a:t>структуры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битовую последовательность. Обратной к операции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операция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(структуризации) — создание структуры данных из битовой последовательности.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для передачи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Объект (программирование)"/>
              </a:rPr>
              <a:t>объектов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 сети и для сохранения их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Файл"/>
              </a:rPr>
              <a:t>файлы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нужно создать распределённое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Прикладное программное обеспечение"/>
              </a:rPr>
              <a:t>приложение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разные части которого должны обмениваться данными со сложной структурой. В таком случае для типов данных, которые предполагается передавать, пишется код, который осуществляет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десериализацию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Объект заполняется нужными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Данные"/>
              </a:rPr>
              <a:t>данными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вызывается код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результате получается, например,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XML"/>
              </a:rPr>
              <a:t>XML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-документ. Результат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передаётся принимающей стороне по, скажем,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Электронная почта"/>
              </a:rPr>
              <a:t>электронной почте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HTTP"/>
              </a:rPr>
              <a:t>HTTP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Приложение-получатель создаёт объект того же типа и вызывает код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результате получая объект с теми же данными, что были в объекте приложения-отправителя. По такой схеме работает,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объектов через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OAP"/>
              </a:rPr>
              <a:t>SOAP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Microsoft .NET"/>
              </a:rPr>
              <a:t>Microsoft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Microsoft .NET"/>
              </a:rPr>
              <a:t> .NET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Любой из схем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присуще то, что кодирование данных последовательно по определению, и извлечение любой части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структуры данных требует, чтобы весь объект был считан от начала до конца и воссоздан. Во многих приложениях такая линейность полезна, потому что позволяет использовать простые интерфейсы ввода-вывода общего назначения для сохранения и передачи состояния объекта. В приложениях, где важна высокая производительность, может иметь смысл использовать более сложную, нелинейную, организацию хранения данных.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несколько полезных возможностей: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реализации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Сохраняемость (информатика)"/>
              </a:rPr>
              <a:t>сохраняемости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объектов, который более удобен, чем запись их свойств в текстовый файл на диск и повторная сборка объектов чтением файлов;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осуществления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Удалённый вызов процедур"/>
              </a:rPr>
              <a:t>удалённых вызовов процедур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как, например,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OAP"/>
              </a:rPr>
              <a:t>SOAP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распространения объектов, особенно в технологиях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Компонентно-ориентированное программирование"/>
              </a:rPr>
              <a:t>компонентно-ориентированного программирования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таких как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Component Object Model"/>
              </a:rPr>
              <a:t>COM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CORBA"/>
              </a:rPr>
              <a:t>CORBA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обнаружения изменений в данных, изменяющихся со временем.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наиболее эффективного использования этих возможностей необходимо поддерживать независимость от архитектуры. Например, необходимо иметь возможность надёжно воссоздавать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поток данных независимо от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Порядок байтов"/>
              </a:rPr>
              <a:t>порядка байтов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использующегося в данной архитектуре. Это значит, что наиболее простая и быстрая процедура прямого копирования участка памяти, в котором размещается структура данных, не может работать надёжно для всех архитектур.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структур данных в архитектурно-независимый формат означает, что не должно возникать проблем из-за различного порядка следования байт, механизмов распределения памяти или различий представления структур данных в языках программирования.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 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нарушает непрозрачность абстрактного типа данных, потенциально раскрывая частные детали реализации. Тривиальные реализации, которые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сериализуют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элементы данных, могут нарушать инкапсуляцию.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озадачить конкурентов в плане создания аналогичных продуктов, разработчики патентованного программного обеспечения часто держат детали форматов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своих программ в секрете. Некоторые намеренно запутывают или даже шифруют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данные. Тем не менее, совместимость требует, чтобы приложения могли понимать форматы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 друга. Поэтому архитектуры удаленного вызова методов, такие как CORBA, детально задают свои форматы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научных данных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научных наборов данных, имеющих большой объём, таких как данные, получаемые от спутников, или численные модели климата, погоды и океанов, были разработаны специальные бинарные стандарты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Hierarchical Data Format"/>
              </a:rPr>
              <a:t>HDF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NetCDF"/>
              </a:rPr>
              <a:t>netCDF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более старый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GRIB"/>
              </a:rPr>
              <a:t>GRIB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0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8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pickle.dumps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*,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fix_imports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объект. Впоследствии вы его можете использовать как угодно.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способов, позволяющих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десериализовать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данные в Python, является использование стандартного модуля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ickle"/>
              </a:rPr>
              <a:t>pickle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помощи которого можно сохранять любой объект Python в двоичном файле, а затем извлекать его обратно.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поток байтов легко можно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записать в файл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модуль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широко применяется для сохранения и загрузки сложных объектов в Python.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загружайте с помощью модуля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файлы из ненадёжных источников. Это может привести к необратимым последствиям.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Дополнительный аргумент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указывает используемый протокол. По умолчанию равен 3 и именно он рекомендован для использования в Python 3 (несмотря на то, что в Python 3.4 добавили протокол версии 4 с некоторыми оптимизациями). В любом случае, записывать и загружать надо с одним и тем же протоколом.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2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0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Файловая система связывает носитель информации с одной стороны и программный интерфейс для доступа к файлам - с другой. Когда прикладная программа обращается к файлу, она не имеет никакого представления о том, каким образом расположена информация в конкретном файле, так же как и на каком физическом типе носителя (CD, жестком диске, магнитной ленте, блоке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флеш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-памяти или другом) он записан. Все, что знает программа - это имя файла, его размер и атрибуты (получая их от драйвера файловой системы). Именно файловая система устанавливает, где и как будет записан файл на физическом носителе (например, жестком диске)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особенно полезна в любом программном обеспечении, где важно иметь возможность сохранить некоторый прогресс на диске, выйти из программы, а затем загрузить прогресс обратно после повторного открытия программы. Видеоигры могут быть наиболее интуитивным примером полезности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есть много других программ, в которых сохранение и загрузка данных или прогресса пользователя имеет решающее значение.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https://tonais.ru/osnovy/modul-pickle-v-python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4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тот пример почти такой же простой, как и предыдущий. Между строками 3 и 7 мы определяем простой класс, который содержит один атрибут и один метод, который изменяет этот атрибут. В строке 9 мы создаем экземпляр этого класса и сохраняем его в переменной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cucumber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 строке 10 мы устанавливаем цвет его атрибута на «зеленый». Затем, используя те же функции, что и в предыдущем примере, мы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сериализуем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отделяем наш только что созданный объект.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https://tonais.ru/osnovy/modul-pickle-v-python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0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некоторые недостатки, самый большой из которых может заключаться в том, что вы можете распаковать свои данные только с помощью Python – если вам нужно кросс-языковое решение, JSON определенно лучший вариант. И, наконец,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объекты можно использовать для переноса кода, который вы не обязательно хотите выполнять.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https://tonais.ru/osnovy/modul-pickle-v-python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sng" dirty="0" smtClean="0">
                <a:hlinkClick r:id="rId3"/>
              </a:rPr>
              <a:t>https://docs.python.org/3/library/pickle.html#pickle.Pickler</a:t>
            </a:r>
            <a:endParaRPr lang="ru-RU" sz="1200" dirty="0" smtClean="0"/>
          </a:p>
          <a:p>
            <a:pPr lvl="0"/>
            <a:r>
              <a:rPr lang="ru-RU" sz="1200" u="sng" dirty="0" smtClean="0">
                <a:hlinkClick r:id="rId4"/>
              </a:rPr>
              <a:t>https://docs.python.org/3/library/inspect.html#module-inspect</a:t>
            </a:r>
            <a:endParaRPr 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0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некоторые недостатки, самый большой из которых может заключаться в том, что вы можете распаковать свои данные только с помощью Python – если вам нужно кросс-языковое решение, JSON определенно лучший вариант. И, наконец, помните,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сериализованные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объекты можно использовать для переноса кода, который вы не обязательно хотите выполнять.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https://tonais.ru/osnovy/modul-pickle-v-python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6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60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Большое количество данных в совокупности с их разнородностью привело к появлению специальных форматов файлов, позволяющих хранить различные объемы связанной информации и не привязанных к конкретному языку программирования.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Подавляющее большинство форматов поддерживается Python (стандартными или сторонними модулями и пакетами).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5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Несмотря на наличие стандарта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 4180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на сегодняшний день под CSV, как правило, понимают набор значений, разделенных произвольными разделителями, в произвольной кодировке с произвольными окончаниями строк. Это значительно затрудняет перенос данных из одних программ в другие, несмотря на всю простоту реализации поддержки CSV (так,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всегда открывает стандартные разделенные запятыми данные).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372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2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https://pythonworld.ru/moduli/modul-csv.html#section-1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Имя файла имеет определенные ограничения в зависимости от файловой и операционной системы, в частности, допустимые знаки и длину наименования. Расширение указывается после имени через точку, имея назначение, в основном, для ОС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определяет приложение для запуска файла</a:t>
            </a:r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https://pythonworld.ru/moduli/modul-csv.html#section-1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99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https://pythonworld.ru/moduli/modul-csv.html#section-1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значение </a:t>
            </a:r>
            <a:r>
              <a:rPr lang="ru-RU" dirty="0" err="1" smtClean="0"/>
              <a:t>newline</a:t>
            </a:r>
            <a:r>
              <a:rPr lang="ru-RU" dirty="0" smtClean="0"/>
              <a:t>="" - пустая строка позволяет корректно считывать строки из файла вне зависимости от операционной 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41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https://pythonworld.ru/moduli/modul-csv.html#section-1</a:t>
            </a:r>
            <a:endParaRPr lang="ru-RU" dirty="0" smtClean="0"/>
          </a:p>
          <a:p>
            <a:r>
              <a:rPr lang="en-US" dirty="0" smtClean="0"/>
              <a:t>https://metanit.com/python/tutorial/4.3.php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26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https://pythonworld.ru/moduli/modul-csv.html#section-1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5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https://pythonworld.ru/moduli/modul-csv.html#section-1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8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https://pythonworld.ru/moduli/modul-csv.html#section-1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608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https://pythonworld.ru/moduli/modul-csv.html#section-1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2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файловым объектом, то его нужно открыть с параметром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=‘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одну строку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quoting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err="1" smtClean="0">
                <a:effectLst/>
              </a:rPr>
              <a:t>csv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 smtClean="0">
                <a:effectLst/>
              </a:rPr>
              <a:t>QUOTE_ALL</a:t>
            </a:r>
            <a:r>
              <a:rPr lang="ru-RU" dirty="0" smtClean="0">
                <a:effectLst/>
              </a:rPr>
              <a:t> - </a:t>
            </a:r>
            <a:r>
              <a:rPr lang="en-US" sz="1200" dirty="0" smtClean="0"/>
              <a:t>writer </a:t>
            </a:r>
            <a:r>
              <a:rPr lang="ru-RU" sz="1200" dirty="0" smtClean="0"/>
              <a:t>оборачивает в кавычки все поля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71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14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0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того, чтобы найти файл в файловой системе необходимо знать к нему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путь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узлы дерева файловой системы, которые нужно пройти, чтобы до него добраться.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операционных системах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разделительным знаком при записи пути является /,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 \: эти знаки служат для разделения названия каталогов, составляющих путь к файлу.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 может быть: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абсолютным (полным): указывает на одно и то же место в файловой системе вне зависимости от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текущей рабочей директории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других обстоятельств;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относительным: путь по отношению к текущему рабочему каталогу пользователя или активных приложений.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2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файл записывается двухмерный список - фактически таблица, где каждая строка представляет одного пользователя. А каждый пользователь содержит два поля - имя и возраст. То есть фактически таблица из трех строк и двух столбцов.</a:t>
            </a:r>
          </a:p>
          <a:p>
            <a:endParaRPr lang="ru-RU" dirty="0" smtClean="0"/>
          </a:p>
          <a:p>
            <a:r>
              <a:rPr lang="ru-RU" dirty="0" smtClean="0"/>
              <a:t>При открытии файла на запись в качестве третьего параметра указывается значение </a:t>
            </a:r>
            <a:r>
              <a:rPr lang="ru-RU" dirty="0" err="1" smtClean="0"/>
              <a:t>newline</a:t>
            </a:r>
            <a:r>
              <a:rPr lang="ru-RU" dirty="0" smtClean="0"/>
              <a:t>="" - пустая строка позволяет корректно считывать строки из файла вне зависимости от операционной системы.</a:t>
            </a:r>
          </a:p>
          <a:p>
            <a:endParaRPr lang="ru-RU" dirty="0" smtClean="0"/>
          </a:p>
          <a:p>
            <a:r>
              <a:rPr lang="ru-RU" dirty="0" smtClean="0"/>
              <a:t>Для записи нам надо получить объект </a:t>
            </a:r>
            <a:r>
              <a:rPr lang="ru-RU" dirty="0" err="1" smtClean="0"/>
              <a:t>writer</a:t>
            </a:r>
            <a:r>
              <a:rPr lang="ru-RU" dirty="0" smtClean="0"/>
              <a:t>, который возвращается функцией </a:t>
            </a:r>
            <a:r>
              <a:rPr lang="ru-RU" dirty="0" err="1" smtClean="0"/>
              <a:t>csv.writer</a:t>
            </a:r>
            <a:r>
              <a:rPr lang="ru-RU" dirty="0" smtClean="0"/>
              <a:t>(</a:t>
            </a:r>
            <a:r>
              <a:rPr lang="ru-RU" dirty="0" err="1" smtClean="0"/>
              <a:t>file</a:t>
            </a:r>
            <a:r>
              <a:rPr lang="ru-RU" dirty="0" smtClean="0"/>
              <a:t>). В эту функцию передается открытый файл. А собственно запись производится с помощью метода </a:t>
            </a:r>
            <a:r>
              <a:rPr lang="ru-RU" dirty="0" err="1" smtClean="0"/>
              <a:t>writer.writerows</a:t>
            </a:r>
            <a:r>
              <a:rPr lang="ru-RU" dirty="0" smtClean="0"/>
              <a:t>(</a:t>
            </a:r>
            <a:r>
              <a:rPr lang="ru-RU" dirty="0" err="1" smtClean="0"/>
              <a:t>users</a:t>
            </a:r>
            <a:r>
              <a:rPr lang="ru-RU" dirty="0" smtClean="0"/>
              <a:t>) Этот метод принимает набор строк. В нашем случае это двухмерный список.</a:t>
            </a:r>
          </a:p>
          <a:p>
            <a:endParaRPr lang="ru-RU" dirty="0" smtClean="0"/>
          </a:p>
          <a:p>
            <a:r>
              <a:rPr lang="ru-RU" dirty="0" smtClean="0"/>
              <a:t>Если необходимо добавить одну запись, которая представляет собой одномерный список, например, ["</a:t>
            </a:r>
            <a:r>
              <a:rPr lang="ru-RU" dirty="0" err="1" smtClean="0"/>
              <a:t>Sam</a:t>
            </a:r>
            <a:r>
              <a:rPr lang="ru-RU" dirty="0" smtClean="0"/>
              <a:t>", 31], то в этом случае можно вызвать метод </a:t>
            </a:r>
            <a:r>
              <a:rPr lang="ru-RU" dirty="0" err="1" smtClean="0"/>
              <a:t>writer.writerow</a:t>
            </a:r>
            <a:r>
              <a:rPr lang="ru-RU" dirty="0" smtClean="0"/>
              <a:t>(</a:t>
            </a:r>
            <a:r>
              <a:rPr lang="ru-RU" dirty="0" err="1" smtClean="0"/>
              <a:t>user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В итоге после выполнения скрипта в той же папке окажется файл users.csv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чтения из файла нам наоборот нужно создать объект </a:t>
            </a:r>
            <a:r>
              <a:rPr lang="ru-RU" dirty="0" err="1" smtClean="0"/>
              <a:t>reader</a:t>
            </a:r>
            <a:endParaRPr lang="ru-RU" dirty="0" smtClean="0"/>
          </a:p>
          <a:p>
            <a:r>
              <a:rPr lang="ru-RU" dirty="0" smtClean="0"/>
              <a:t>При получении объекта </a:t>
            </a:r>
            <a:r>
              <a:rPr lang="ru-RU" dirty="0" err="1" smtClean="0"/>
              <a:t>reader</a:t>
            </a:r>
            <a:r>
              <a:rPr lang="ru-RU" dirty="0" smtClean="0"/>
              <a:t> мы можем в цикле перебрать все его строки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86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 err="1" smtClean="0"/>
              <a:t>csv</a:t>
            </a:r>
            <a:r>
              <a:rPr lang="ru-RU" dirty="0" smtClean="0"/>
              <a:t> имеет специальные дополнительные возможности для работы со словарями. </a:t>
            </a:r>
          </a:p>
          <a:p>
            <a:r>
              <a:rPr lang="ru-RU" dirty="0" smtClean="0"/>
              <a:t>В частности, функция </a:t>
            </a:r>
            <a:r>
              <a:rPr lang="ru-RU" dirty="0" err="1" smtClean="0"/>
              <a:t>csv.DictWriter</a:t>
            </a:r>
            <a:r>
              <a:rPr lang="ru-RU" dirty="0" smtClean="0"/>
              <a:t>() возвращает объект </a:t>
            </a:r>
            <a:r>
              <a:rPr lang="ru-RU" dirty="0" err="1" smtClean="0"/>
              <a:t>writer</a:t>
            </a:r>
            <a:r>
              <a:rPr lang="ru-RU" dirty="0" smtClean="0"/>
              <a:t>, который позволяет записывать в файл. </a:t>
            </a:r>
          </a:p>
          <a:p>
            <a:r>
              <a:rPr lang="ru-RU" dirty="0" smtClean="0"/>
              <a:t>А функция </a:t>
            </a:r>
            <a:r>
              <a:rPr lang="ru-RU" dirty="0" err="1" smtClean="0"/>
              <a:t>csv.DictReader</a:t>
            </a:r>
            <a:r>
              <a:rPr lang="ru-RU" dirty="0" smtClean="0"/>
              <a:t>() возвращает объект </a:t>
            </a:r>
            <a:r>
              <a:rPr lang="ru-RU" dirty="0" err="1" smtClean="0"/>
              <a:t>reader</a:t>
            </a:r>
            <a:r>
              <a:rPr lang="ru-RU" dirty="0" smtClean="0"/>
              <a:t> для чтения из файла. </a:t>
            </a:r>
          </a:p>
          <a:p>
            <a:r>
              <a:rPr lang="ru-RU" dirty="0" smtClean="0"/>
              <a:t>Запись строк также производится с помощью методов </a:t>
            </a:r>
            <a:r>
              <a:rPr lang="ru-RU" dirty="0" err="1" smtClean="0"/>
              <a:t>writerow</a:t>
            </a:r>
            <a:r>
              <a:rPr lang="ru-RU" dirty="0" smtClean="0"/>
              <a:t>() и </a:t>
            </a:r>
            <a:r>
              <a:rPr lang="ru-RU" dirty="0" err="1" smtClean="0"/>
              <a:t>writerows</a:t>
            </a:r>
            <a:r>
              <a:rPr lang="ru-RU" dirty="0" smtClean="0"/>
              <a:t>(). </a:t>
            </a:r>
          </a:p>
          <a:p>
            <a:r>
              <a:rPr lang="ru-RU" dirty="0" smtClean="0"/>
              <a:t>Но теперь каждая строка представляет собой отдельный словарь, и кроме того, </a:t>
            </a:r>
          </a:p>
          <a:p>
            <a:r>
              <a:rPr lang="ru-RU" dirty="0" smtClean="0"/>
              <a:t>производится запись и заголовков столбцов с помощью метода </a:t>
            </a:r>
            <a:r>
              <a:rPr lang="ru-RU" dirty="0" err="1" smtClean="0"/>
              <a:t>writeheader</a:t>
            </a:r>
            <a:r>
              <a:rPr lang="ru-RU" dirty="0" smtClean="0"/>
              <a:t>(), </a:t>
            </a:r>
          </a:p>
          <a:p>
            <a:r>
              <a:rPr lang="ru-RU" dirty="0" smtClean="0"/>
              <a:t>а в метод </a:t>
            </a:r>
            <a:r>
              <a:rPr lang="ru-RU" dirty="0" err="1" smtClean="0"/>
              <a:t>csv.DictWriter</a:t>
            </a:r>
            <a:r>
              <a:rPr lang="ru-RU" dirty="0" smtClean="0"/>
              <a:t> в качестве второго параметра передается набор столбцов.</a:t>
            </a:r>
          </a:p>
          <a:p>
            <a:r>
              <a:rPr lang="ru-RU" dirty="0" smtClean="0"/>
              <a:t>При чтении строк, используя названия столбцов, мы можем обратиться к отдельным значениям внутри строки: </a:t>
            </a:r>
            <a:r>
              <a:rPr lang="ru-RU" dirty="0" err="1" smtClean="0"/>
              <a:t>row</a:t>
            </a:r>
            <a:r>
              <a:rPr lang="ru-RU" dirty="0" smtClean="0"/>
              <a:t>["</a:t>
            </a:r>
            <a:r>
              <a:rPr lang="ru-RU" dirty="0" err="1" smtClean="0"/>
              <a:t>name</a:t>
            </a:r>
            <a:r>
              <a:rPr lang="ru-RU" dirty="0" smtClean="0"/>
              <a:t>"].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5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686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15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73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21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89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5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0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0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При открытии файла, как правило, указываются: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 файла;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права доступа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 операционная система возвращает специальный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дескриптор файла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(идентификатор), однозначно определяющий, с каким файлом далее будут выполняться операции. После открытия доступен файловый указатель - число, определяющее позицию относительно начала файла.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243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7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2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73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0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10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3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0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02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85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что возможность создания произвольного объекта Python может быть опасной, если вы получаете документ YAML из ненадежного источника, например из Интернета.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 </a:t>
            </a:r>
            <a:r>
              <a:rPr lang="ru-RU" dirty="0" err="1" smtClean="0"/>
              <a:t>yaml.safe_load</a:t>
            </a:r>
            <a:r>
              <a:rPr lang="en-US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ограничивает эту возможность простыми объектами Python, такими как целые числа или списки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https://pyyaml.org/wiki/PyYAMLDocumentation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8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способу организации файлы делятся на файлы с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последовательным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произвольным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доступом 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77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9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 smtClean="0"/>
              <a:t>Процесс работы с данными через модуль </a:t>
            </a:r>
            <a:r>
              <a:rPr lang="ru-RU" dirty="0" err="1" smtClean="0"/>
              <a:t>shelve</a:t>
            </a:r>
            <a:r>
              <a:rPr lang="ru-RU" dirty="0" smtClean="0"/>
              <a:t> напоминает работу со словарями, которые также используют ключи для сохранения и извлечения объектов.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http://grep.cs.msu.ru/python3.8_RU/digitology.tech/docs/python_3/library/shelve.html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постоянный объект, похожий на словарь. Разница с базами данных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заключается в том, что значения (а не ключи!)  могут быть по существу произвольными Python объектами — чем-либо, что модуль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ickle: Конвертирование объектов Python в потоки байтов и обратно."/>
              </a:rPr>
              <a:t>pickle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обрабатывать. Он включает большинство классов, рекурсивные типы данных и объекты, содержащие множество общих подобъектов. Ключи - обычные строки.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57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https://metanit.com/python/tutorial/4.6.php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возвращает объект, с помощью которого производится дальнейшая работа с базой данных. 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закрывает файл с базой данных.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используется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версии 3, чтобы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сериализовать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значения. Версию протокола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указать с помощью параметра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21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https://metanit.com/python/tutorial/4.6.php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 smtClean="0"/>
              <a:t>При чтении данных, если запрашиваемый ключ отсутствует, то генерируется исключение. В этом случае перед получением мы можем проверять на наличие ключа с помощью оператора </a:t>
            </a:r>
            <a:r>
              <a:rPr lang="ru-RU" dirty="0" err="1" smtClean="0"/>
              <a:t>in</a:t>
            </a:r>
            <a:r>
              <a:rPr lang="ru-RU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Также мы можем использовать метод </a:t>
            </a:r>
            <a:r>
              <a:rPr lang="ru-RU" dirty="0" err="1" smtClean="0"/>
              <a:t>get</a:t>
            </a:r>
            <a:r>
              <a:rPr lang="ru-RU" dirty="0" smtClean="0"/>
              <a:t>(). Первый параметр метода - ключ, по которому следует получить значение, а второй - значение по умолчанию, которое возвращается, если ключ не найден.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41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95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02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8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11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https://docs.python.org/3.11/library/functions.html?highlight=open#open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Python работа с файлами осуществляется через специальный абстрактный файловый объект. В зависимости от способа создания такого объекта, он может быть привязан как к физическому файлу на диске, так и другому устройству, поддерживающему схожие операции (стандартный ввод/вывод и пр.).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Кодировка файла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открытии файла Python по умолчанию использует кодировку, предпочитаемую операционной системой. Для определения кодировки по умолчанию выполните код: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locale.getpreferredencoding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'cp1251' на российской сборке ОС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Старайтесь указывать кодировку файла явно, например,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="utf-8", особенно если есть вероятность работы программы на различных ОС.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166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https://metanit.com/python/tutorial/4.7.php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5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https://metanit.com/python/tutorial/4.7.php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8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https://metanit.com/python/tutorial/4.7.php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96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https://metanit.com/python/tutorial/4.7.php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301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представляет менеджер контекста, то он поддерживает выражение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которое определяет контекст и автоматически закрывает файл по завершению контекста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42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сжатие не применяется. Но при необходимости можно применить какой-нибудь способ сжатия и уровень сжатия«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 если мы попробуем добавить в архив файлы с уже имеющимися именами, то консоль выведет предупреждение. Чтобы избежать наличия файлов с </a:t>
            </a:r>
            <a:r>
              <a:rPr lang="ru-RU" dirty="0" err="1" smtClean="0"/>
              <a:t>дублирующимися</a:t>
            </a:r>
            <a:r>
              <a:rPr lang="ru-RU" dirty="0" smtClean="0"/>
              <a:t> именами можно через второй параметр метода </a:t>
            </a:r>
            <a:r>
              <a:rPr lang="ru-RU" dirty="0" err="1" smtClean="0"/>
              <a:t>write</a:t>
            </a:r>
            <a:r>
              <a:rPr lang="ru-RU" dirty="0" smtClean="0"/>
              <a:t> явным образом определить для них уникальное имя внутри архива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63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11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90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</a:t>
            </a:r>
            <a:r>
              <a:rPr lang="ru-RU" baseline="0" dirty="0" smtClean="0"/>
              <a:t> удаление файла из архива : </a:t>
            </a:r>
            <a:r>
              <a:rPr lang="en-US" baseline="0" dirty="0" smtClean="0"/>
              <a:t>https://pypi.org/project/ruamel.std.zipfile/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3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https://docs-python.ru/tutorial/vstroennye-funktsii-interpretatora-python/funktsija-open/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7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Tru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id4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uripetrov.ru/edu/python/ch_03_01.html#print" TargetMode="External"/><Relationship Id="rId4" Type="http://schemas.openxmlformats.org/officeDocument/2006/relationships/image" Target="../media/image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5%D1%80%D0%B8%D0%B0%D0%BB%D0%B8%D0%B7%D0%B0%D1%86%D0%B8%D1%8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Microsoft_.NET" TargetMode="External"/><Relationship Id="rId4" Type="http://schemas.openxmlformats.org/officeDocument/2006/relationships/hyperlink" Target="https://ru.wikipedia.org/wiki/SOA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8_01.html#module-pick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0%D0%B9%D0%B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4%D0%B0%D0%B9%D0%BB%D0%BE%D0%B2%D0%B0%D1%8F_%D1%81%D0%B8%D1%81%D1%82%D0%B5%D0%BC%D0%B0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isklyucheniya-v-python-konstrukciya-try-except-dlya-obrabotki-isklyuchenij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8_01.html#module-pickl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pipe/cloudpickl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pipe/cloudpickl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SV" TargetMode="External"/><Relationship Id="rId7" Type="http://schemas.openxmlformats.org/officeDocument/2006/relationships/hyperlink" Target="https://ru.wikipedia.org/wiki/.in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YAML" TargetMode="External"/><Relationship Id="rId5" Type="http://schemas.openxmlformats.org/officeDocument/2006/relationships/hyperlink" Target="https://ru.wikipedia.org/wiki/XML" TargetMode="External"/><Relationship Id="rId4" Type="http://schemas.openxmlformats.org/officeDocument/2006/relationships/hyperlink" Target="https://ru.wikipedia.org/wiki/JSON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SV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418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csv.html#csv.Dialec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world.ru/moduli/modul-csv.html#Dialect.quoting" TargetMode="External"/><Relationship Id="rId5" Type="http://schemas.openxmlformats.org/officeDocument/2006/relationships/hyperlink" Target="https://pythonworld.ru/moduli/modul-csv.html#Dialect.quotechar" TargetMode="External"/><Relationship Id="rId4" Type="http://schemas.openxmlformats.org/officeDocument/2006/relationships/hyperlink" Target="https://pythonworld.ru/moduli/modul-csv.html#Dialect.delimiter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csv.html#csv.QUOTE_AL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world.ru/moduli/modul-csv.html#csv.QUOTE_NONE" TargetMode="External"/><Relationship Id="rId5" Type="http://schemas.openxmlformats.org/officeDocument/2006/relationships/hyperlink" Target="https://pythonworld.ru/moduli/modul-csv.html#csv.QUOTE_NONNUMERIC" TargetMode="External"/><Relationship Id="rId4" Type="http://schemas.openxmlformats.org/officeDocument/2006/relationships/hyperlink" Target="https://pythonworld.ru/moduli/modul-csv.html#csv.QUOTE_MINIMA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csv.html#csv.register_dialect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world.ru/moduli/modul-csv.html#csv.list_dialects" TargetMode="External"/><Relationship Id="rId5" Type="http://schemas.openxmlformats.org/officeDocument/2006/relationships/hyperlink" Target="https://pythonworld.ru/moduli/modul-csv.html#csv.get_dialect" TargetMode="External"/><Relationship Id="rId4" Type="http://schemas.openxmlformats.org/officeDocument/2006/relationships/hyperlink" Target="https://pythonworld.ru/moduli/modul-csv.html#csv.unregister_dialect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moduli/modul-csv.html#csv.exce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world.ru/moduli/modul-csv.html#csv.unix_dialect" TargetMode="External"/><Relationship Id="rId4" Type="http://schemas.openxmlformats.org/officeDocument/2006/relationships/hyperlink" Target="https://pythonworld.ru/moduli/modul-csv.html#csv.excel_tab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mp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JSON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False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json.html#json.JSONDecodeError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tmp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tmp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tmp"/><Relationship Id="rId5" Type="http://schemas.openxmlformats.org/officeDocument/2006/relationships/image" Target="../media/image56.tmp"/><Relationship Id="rId4" Type="http://schemas.openxmlformats.org/officeDocument/2006/relationships/image" Target="../media/image55.tmp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tmp"/><Relationship Id="rId4" Type="http://schemas.openxmlformats.org/officeDocument/2006/relationships/image" Target="../media/image59.tmp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tmp"/><Relationship Id="rId4" Type="http://schemas.openxmlformats.org/officeDocument/2006/relationships/image" Target="../media/image6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osnovy/obrabotka-iskljuchenij-python-blok-try-except-blok-finally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tmp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tmp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tmp"/><Relationship Id="rId5" Type="http://schemas.openxmlformats.org/officeDocument/2006/relationships/image" Target="../media/image72.tmp"/><Relationship Id="rId4" Type="http://schemas.openxmlformats.org/officeDocument/2006/relationships/image" Target="../media/image71.tmp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tmp"/><Relationship Id="rId5" Type="http://schemas.openxmlformats.org/officeDocument/2006/relationships/image" Target="../media/image78.tmp"/><Relationship Id="rId4" Type="http://schemas.openxmlformats.org/officeDocument/2006/relationships/image" Target="../media/image77.tmp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tmp"/><Relationship Id="rId4" Type="http://schemas.openxmlformats.org/officeDocument/2006/relationships/image" Target="../media/image8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72081"/>
            <a:ext cx="10058400" cy="3566160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ru-RU" smtClean="0"/>
              <a:t>9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051" y="1136993"/>
            <a:ext cx="10058400" cy="2236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0" y="0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dirty="0"/>
              <a:t>файлового </a:t>
            </a:r>
            <a:r>
              <a:rPr lang="ru-RU" dirty="0" smtClean="0"/>
              <a:t>объекта – режим открытия файла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6476" y="6343725"/>
            <a:ext cx="6231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'</a:t>
            </a:r>
            <a:r>
              <a:rPr lang="ru-RU" sz="2800" dirty="0" err="1">
                <a:solidFill>
                  <a:schemeClr val="bg1"/>
                </a:solidFill>
              </a:rPr>
              <a:t>rb</a:t>
            </a:r>
            <a:r>
              <a:rPr lang="ru-RU" sz="2800" dirty="0">
                <a:solidFill>
                  <a:schemeClr val="bg1"/>
                </a:solidFill>
              </a:rPr>
              <a:t>' </a:t>
            </a:r>
            <a:r>
              <a:rPr lang="ru-RU" sz="2800" dirty="0" smtClean="0">
                <a:solidFill>
                  <a:schemeClr val="bg1"/>
                </a:solidFill>
              </a:rPr>
              <a:t>- открыть </a:t>
            </a:r>
            <a:r>
              <a:rPr lang="ru-RU" sz="2800" dirty="0">
                <a:solidFill>
                  <a:schemeClr val="bg1"/>
                </a:solidFill>
              </a:rPr>
              <a:t>на чтение бинарный файл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4392" y="1905685"/>
            <a:ext cx="11347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Двоичный/текстовый режимы могут быть скомбинированы с другими: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1712" y="2443132"/>
            <a:ext cx="11611364" cy="39578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33327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</a:rPr>
              <a:t>'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</a:rPr>
              <a:t>wb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</a:rPr>
              <a:t>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 - Открывает файл 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в бинарном режиме только для записи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. Перезаписывает файл, если файл существует. Если файл не существует, создает новый файл для записи.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</a:rPr>
              <a:t>'w+'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 - Открывает 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файл для записи и чтения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. Перезаписывает существующий файл, если файл существует. Если файл не существует, создается новый файл для чтения и записи.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</a:rPr>
              <a:t>'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</a:rPr>
              <a:t>wb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</a:rPr>
              <a:t>+'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 - Открывает файл 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в бинарном режиме для записи и чтения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</a:rPr>
              <a:t>. Перезаписывает существующий файл, если файл существует. Если файл не существует, создается новый файл для чтения и записи.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82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6837" cy="75645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свойства и методы файлов </a:t>
            </a:r>
            <a:r>
              <a:rPr lang="ru-RU" dirty="0" smtClean="0"/>
              <a:t>- </a:t>
            </a:r>
            <a:r>
              <a:rPr lang="en-US" dirty="0" smtClean="0"/>
              <a:t>class file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20405"/>
              </p:ext>
            </p:extLst>
          </p:nvPr>
        </p:nvGraphicFramePr>
        <p:xfrm>
          <a:off x="92150" y="756453"/>
          <a:ext cx="11972260" cy="5561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6514"/>
                <a:gridCol w="9765746"/>
              </a:tblGrid>
              <a:tr h="549699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файла (если имеется).</a:t>
                      </a:r>
                      <a:endParaRPr lang="ru-RU" sz="2800" dirty="0"/>
                    </a:p>
                  </a:txBody>
                  <a:tcPr/>
                </a:tc>
              </a:tr>
              <a:tr h="549699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Режим, в котором был открыт файл.</a:t>
                      </a:r>
                      <a:endParaRPr lang="ru-RU" sz="2800" dirty="0"/>
                    </a:p>
                  </a:txBody>
                  <a:tcPr/>
                </a:tc>
              </a:tr>
              <a:tr h="1002392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Кодировка, используемая для строковых преобразований в файле.</a:t>
                      </a:r>
                      <a:endParaRPr lang="ru-RU" sz="2800" dirty="0"/>
                    </a:p>
                  </a:txBody>
                  <a:tcPr/>
                </a:tc>
              </a:tr>
              <a:tr h="549699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rue"/>
                        </a:rPr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файл закрыт.</a:t>
                      </a:r>
                      <a:endParaRPr lang="ru-RU" sz="2800" dirty="0"/>
                    </a:p>
                  </a:txBody>
                  <a:tcPr/>
                </a:tc>
              </a:tr>
              <a:tr h="1002392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close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Закрывает файл. После этого работа с файлом невозможна (чтение, запись и др.).</a:t>
                      </a:r>
                      <a:endParaRPr lang="ru-RU" sz="2800" dirty="0"/>
                    </a:p>
                  </a:txBody>
                  <a:tcPr/>
                </a:tc>
              </a:tr>
              <a:tr h="1907779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read(count)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Читает до </a:t>
                      </a:r>
                      <a:r>
                        <a:rPr lang="ru-RU" sz="2800" dirty="0" err="1" smtClean="0"/>
                        <a:t>count</a:t>
                      </a:r>
                      <a:r>
                        <a:rPr lang="ru-RU" sz="2800" dirty="0" smtClean="0"/>
                        <a:t> байт из файлового объекта. Если значение </a:t>
                      </a:r>
                      <a:r>
                        <a:rPr lang="ru-RU" sz="2800" dirty="0" err="1" smtClean="0"/>
                        <a:t>count</a:t>
                      </a:r>
                      <a:r>
                        <a:rPr lang="ru-RU" sz="2800" dirty="0" smtClean="0"/>
                        <a:t> не определено, то читаются все байты, начиная от текущей позиции и до конца.</a:t>
                      </a:r>
                      <a:r>
                        <a:rPr lang="en-US" sz="2800" dirty="0" smtClean="0"/>
                        <a:t> </a:t>
                      </a:r>
                      <a:r>
                        <a:rPr lang="ru-RU" sz="2800" dirty="0" smtClean="0"/>
                        <a:t>Если ничего не было прочитано (конец файла), возвращается пустой объект </a:t>
                      </a:r>
                      <a:r>
                        <a:rPr lang="ru-RU" sz="2800" dirty="0" err="1" smtClean="0"/>
                        <a:t>str</a:t>
                      </a:r>
                      <a:r>
                        <a:rPr lang="ru-RU" sz="2800" dirty="0" smtClean="0"/>
                        <a:t> или </a:t>
                      </a:r>
                      <a:r>
                        <a:rPr lang="ru-RU" sz="2800" dirty="0" err="1" smtClean="0"/>
                        <a:t>bytes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63" y="115417"/>
            <a:ext cx="11432307" cy="75645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свойства и методы файлов </a:t>
            </a:r>
            <a:r>
              <a:rPr lang="ru-RU" dirty="0" smtClean="0"/>
              <a:t> - </a:t>
            </a:r>
            <a:r>
              <a:rPr lang="en-US" dirty="0" smtClean="0"/>
              <a:t>class </a:t>
            </a:r>
            <a:r>
              <a:rPr lang="en-US" dirty="0"/>
              <a:t>file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1257"/>
              </p:ext>
            </p:extLst>
          </p:nvPr>
        </p:nvGraphicFramePr>
        <p:xfrm>
          <a:off x="0" y="871870"/>
          <a:ext cx="12192000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7116"/>
                <a:gridCol w="92148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readinto</a:t>
                      </a:r>
                      <a:r>
                        <a:rPr lang="en-US" sz="2800" b="0" dirty="0" smtClean="0"/>
                        <a:t>(</a:t>
                      </a:r>
                      <a:r>
                        <a:rPr lang="en-US" sz="2800" b="0" dirty="0" err="1" smtClean="0"/>
                        <a:t>ba</a:t>
                      </a:r>
                      <a:r>
                        <a:rPr lang="en-US" sz="2800" b="0" dirty="0" smtClean="0"/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Читает до </a:t>
                      </a:r>
                      <a:r>
                        <a:rPr lang="ru-RU" sz="2800" dirty="0" err="1" smtClean="0"/>
                        <a:t>len</a:t>
                      </a:r>
                      <a:r>
                        <a:rPr lang="ru-RU" sz="2800" dirty="0" smtClean="0"/>
                        <a:t>(</a:t>
                      </a:r>
                      <a:r>
                        <a:rPr lang="ru-RU" sz="2800" dirty="0" err="1" smtClean="0"/>
                        <a:t>ba</a:t>
                      </a:r>
                      <a:r>
                        <a:rPr lang="ru-RU" sz="2800" dirty="0" smtClean="0"/>
                        <a:t>) байт в объект </a:t>
                      </a:r>
                      <a:r>
                        <a:rPr lang="ru-RU" sz="2800" dirty="0" err="1" smtClean="0"/>
                        <a:t>ba</a:t>
                      </a:r>
                      <a:r>
                        <a:rPr lang="ru-RU" sz="2800" dirty="0" smtClean="0"/>
                        <a:t> типа </a:t>
                      </a:r>
                      <a:r>
                        <a:rPr lang="ru-RU" sz="2800" dirty="0" err="1" smtClean="0"/>
                        <a:t>bytearray</a:t>
                      </a:r>
                      <a:r>
                        <a:rPr lang="ru-RU" sz="2800" dirty="0" smtClean="0"/>
                        <a:t> и возвращает число прочитанных байт (0, если был достигнут конец файла).</a:t>
                      </a:r>
                      <a:r>
                        <a:rPr lang="en-US" sz="2800" dirty="0" smtClean="0"/>
                        <a:t> </a:t>
                      </a:r>
                      <a:r>
                        <a:rPr lang="ru-RU" sz="2800" dirty="0" smtClean="0"/>
                        <a:t>Доступен только в двоичном режиме.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readline</a:t>
                      </a:r>
                      <a:r>
                        <a:rPr lang="en-US" sz="2800" b="0" dirty="0" smtClean="0"/>
                        <a:t>(count)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Читает следующую строку (до </a:t>
                      </a:r>
                      <a:r>
                        <a:rPr lang="ru-RU" sz="2800" dirty="0" err="1" smtClean="0"/>
                        <a:t>count</a:t>
                      </a:r>
                      <a:r>
                        <a:rPr lang="ru-RU" sz="2800" dirty="0" smtClean="0"/>
                        <a:t> байт, если значение </a:t>
                      </a:r>
                      <a:r>
                        <a:rPr lang="ru-RU" sz="2800" dirty="0" err="1" smtClean="0"/>
                        <a:t>count</a:t>
                      </a:r>
                      <a:r>
                        <a:rPr lang="ru-RU" sz="2800" dirty="0" smtClean="0"/>
                        <a:t> определено и число прочитанных байтов было достигнуто раньше, чем встретился символ перевода строки '\n'), включая символ перевода строки '\n'.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readlines</a:t>
                      </a:r>
                      <a:r>
                        <a:rPr lang="en-US" sz="2800" b="0" dirty="0" smtClean="0"/>
                        <a:t>(</a:t>
                      </a:r>
                      <a:r>
                        <a:rPr lang="en-US" sz="2800" b="0" dirty="0" err="1" smtClean="0"/>
                        <a:t>sizehint</a:t>
                      </a:r>
                      <a:r>
                        <a:rPr lang="en-US" sz="2800" b="0" dirty="0" smtClean="0"/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Читает все строки до конца файла и возвращает их в виде списка.</a:t>
                      </a:r>
                      <a:r>
                        <a:rPr lang="en-US" sz="2800" dirty="0" smtClean="0"/>
                        <a:t> </a:t>
                      </a:r>
                      <a:r>
                        <a:rPr lang="ru-RU" sz="2800" dirty="0" smtClean="0"/>
                        <a:t>Если значение аргумента </a:t>
                      </a:r>
                      <a:r>
                        <a:rPr lang="ru-RU" sz="2800" dirty="0" err="1" smtClean="0"/>
                        <a:t>sizehint</a:t>
                      </a:r>
                      <a:r>
                        <a:rPr lang="ru-RU" sz="2800" dirty="0" smtClean="0"/>
                        <a:t> определено, то будет прочитано примерно </a:t>
                      </a:r>
                      <a:r>
                        <a:rPr lang="ru-RU" sz="2800" dirty="0" err="1" smtClean="0"/>
                        <a:t>sizehint</a:t>
                      </a:r>
                      <a:r>
                        <a:rPr lang="ru-RU" sz="2800" dirty="0" smtClean="0"/>
                        <a:t> байт (если файл поддерживает такую возможность).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4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63" y="115417"/>
            <a:ext cx="11496102" cy="75645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свойства и методы файлов </a:t>
            </a:r>
            <a:r>
              <a:rPr lang="ru-RU" dirty="0" smtClean="0"/>
              <a:t> - </a:t>
            </a:r>
            <a:r>
              <a:rPr lang="en-US" dirty="0" smtClean="0"/>
              <a:t>class </a:t>
            </a:r>
            <a:r>
              <a:rPr lang="en-US" dirty="0"/>
              <a:t>file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29932"/>
              </p:ext>
            </p:extLst>
          </p:nvPr>
        </p:nvGraphicFramePr>
        <p:xfrm>
          <a:off x="0" y="1119520"/>
          <a:ext cx="12036056" cy="515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0237"/>
                <a:gridCol w="97058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write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в файл объект s типа:</a:t>
                      </a:r>
                    </a:p>
                    <a:p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tr"/>
                        </a:rPr>
                        <a:t>str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текстового режима;</a:t>
                      </a:r>
                    </a:p>
                    <a:p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двоичного режима.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writelines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в файл последовательность объектов типа:</a:t>
                      </a:r>
                    </a:p>
                    <a:p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tr"/>
                        </a:rPr>
                        <a:t>str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текстового режима;</a:t>
                      </a:r>
                    </a:p>
                    <a:p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двоичного режима.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flush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вызывает принудительное очистку буфера. В большинстве случаев вызывать его напрямую не нужно.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работе с файлами Python по умолчанию использует буфер определенного размера. Вызов методов записи приводит к записи в буфер, после чего в определенный момент производится очистка буфера и передача сигнала для записи данных на диск.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7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/>
              <a:t>Создание файлового объекта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3" y="2213749"/>
            <a:ext cx="4844446" cy="1252465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47" y="2213749"/>
            <a:ext cx="5386393" cy="25467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1337" y="5722218"/>
            <a:ext cx="11700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Запись в файл возможна и с помощью стандартной функции </a:t>
            </a:r>
            <a:r>
              <a:rPr lang="ru-RU" dirty="0" err="1">
                <a:hlinkClick r:id="rId5" tooltip="print"/>
              </a:rPr>
              <a:t>print</a:t>
            </a:r>
            <a:r>
              <a:rPr lang="ru-RU" dirty="0">
                <a:hlinkClick r:id="rId5" tooltip="print"/>
              </a:rPr>
              <a:t>()</a:t>
            </a:r>
            <a:r>
              <a:rPr lang="ru-RU" dirty="0"/>
              <a:t>, установив ключевой параметр </a:t>
            </a:r>
            <a:r>
              <a:rPr lang="ru-RU" dirty="0" err="1"/>
              <a:t>file</a:t>
            </a:r>
            <a:r>
              <a:rPr lang="ru-RU" dirty="0"/>
              <a:t> в открытый файловый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23488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файлового объекта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594884"/>
            <a:ext cx="12183028" cy="3544153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7"/>
          <a:stretch/>
        </p:blipFill>
        <p:spPr>
          <a:xfrm>
            <a:off x="-1687" y="6002785"/>
            <a:ext cx="12172080" cy="3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2" y="170121"/>
            <a:ext cx="11979348" cy="14247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файлового объекта – менеджер контекста -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объект, реализующий одноимённый протокол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" y="1743739"/>
            <a:ext cx="8977917" cy="91043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" y="2861998"/>
            <a:ext cx="7060019" cy="1264482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" y="4784368"/>
            <a:ext cx="11824376" cy="108480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190568" y="2155415"/>
            <a:ext cx="32159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Эта конструкция определяет для открытого файла переменную </a:t>
            </a:r>
            <a:r>
              <a:rPr lang="ru-RU" dirty="0" smtClean="0"/>
              <a:t>и </a:t>
            </a:r>
            <a:r>
              <a:rPr lang="ru-RU" dirty="0"/>
              <a:t>выполняет набор инструкций. После их выполнения файл автоматически закрывается. Даже если при выполнении инструкций в блоке </a:t>
            </a:r>
            <a:r>
              <a:rPr lang="ru-RU" dirty="0" err="1"/>
              <a:t>with</a:t>
            </a:r>
            <a:r>
              <a:rPr lang="ru-RU" dirty="0"/>
              <a:t> возникнут какие-либо исключения, то файл все равно закрывается.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386101"/>
            <a:ext cx="11288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WITH </a:t>
            </a:r>
            <a:r>
              <a:rPr lang="ru-RU" b="1" dirty="0" smtClean="0"/>
              <a:t>Позволяет </a:t>
            </a:r>
            <a:r>
              <a:rPr lang="ru-RU" b="1" dirty="0"/>
              <a:t>реализовать контекст исполнения определённого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0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файлового объекта – менеджер контекста  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3" y="1944218"/>
            <a:ext cx="10098680" cy="324447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4" b="-1"/>
          <a:stretch/>
        </p:blipFill>
        <p:spPr>
          <a:xfrm>
            <a:off x="212652" y="5592726"/>
            <a:ext cx="11398101" cy="3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 smtClean="0"/>
              <a:t>Запись в двоичный файл</a:t>
            </a:r>
            <a:endParaRPr lang="ru-RU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4522"/>
            <a:ext cx="12014791" cy="5466358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09" y="5260187"/>
            <a:ext cx="2998381" cy="12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 smtClean="0"/>
              <a:t>Чтение из двоичного файла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" y="1327035"/>
            <a:ext cx="12018229" cy="43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</a:t>
            </a:r>
            <a:r>
              <a:rPr lang="ru-RU" dirty="0" err="1"/>
              <a:t>сериализация</a:t>
            </a:r>
            <a:r>
              <a:rPr lang="ru-RU" dirty="0"/>
              <a:t>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3121"/>
            <a:ext cx="10810240" cy="4183380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Файловый объект. </a:t>
            </a:r>
            <a:endParaRPr lang="ru-RU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Основные </a:t>
            </a:r>
            <a:r>
              <a:rPr lang="ru-RU" sz="3600" dirty="0"/>
              <a:t>свойства и методы файлов. </a:t>
            </a:r>
            <a:endParaRPr lang="ru-RU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err="1" smtClean="0"/>
              <a:t>Сериализация</a:t>
            </a:r>
            <a:r>
              <a:rPr lang="ru-RU" sz="3600" dirty="0" smtClean="0"/>
              <a:t> </a:t>
            </a:r>
            <a:r>
              <a:rPr lang="ru-RU" sz="3600" dirty="0"/>
              <a:t>и </a:t>
            </a:r>
            <a:r>
              <a:rPr lang="ru-RU" sz="3600" dirty="0" err="1"/>
              <a:t>десериализация</a:t>
            </a:r>
            <a:r>
              <a:rPr lang="ru-RU" sz="3600" dirty="0"/>
              <a:t>. </a:t>
            </a:r>
            <a:endParaRPr lang="ru-RU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CSV- , JSON- и YAML-файлы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Модуль </a:t>
            </a:r>
            <a:r>
              <a:rPr lang="ru-RU" sz="3600" dirty="0"/>
              <a:t>- </a:t>
            </a:r>
            <a:r>
              <a:rPr lang="en-US" sz="3600" dirty="0"/>
              <a:t>shelve</a:t>
            </a:r>
            <a:endParaRPr lang="en-US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Работа с папками и файлами с помощью модуля </a:t>
            </a:r>
            <a:r>
              <a:rPr lang="en-US" sz="3600" dirty="0" smtClean="0"/>
              <a:t>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 smtClean="0"/>
              <a:t>Запись в текстовый файл построчно</a:t>
            </a:r>
            <a:r>
              <a:rPr lang="en-US" dirty="0" smtClean="0"/>
              <a:t> -1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413"/>
            <a:ext cx="12192000" cy="4278170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772" y="4565647"/>
            <a:ext cx="2506593" cy="2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 smtClean="0"/>
              <a:t>Запись в текстовый файл построчно</a:t>
            </a:r>
            <a:r>
              <a:rPr lang="en-US" dirty="0" smtClean="0"/>
              <a:t> - 2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9" y="1084521"/>
            <a:ext cx="11934639" cy="3827721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68" y="4127591"/>
            <a:ext cx="2506593" cy="2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 smtClean="0"/>
              <a:t>Запись в текстовый файл построчно</a:t>
            </a:r>
            <a:r>
              <a:rPr lang="en-US" dirty="0" smtClean="0"/>
              <a:t> - 2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1507" y="1872458"/>
            <a:ext cx="11155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print</a:t>
            </a:r>
            <a:r>
              <a:rPr lang="en-US" sz="3200" i="1" dirty="0">
                <a:solidFill>
                  <a:srgbClr val="000000"/>
                </a:solidFill>
              </a:rPr>
              <a:t>(object(s)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sep</a:t>
            </a:r>
            <a:r>
              <a:rPr lang="en-US" sz="3200" dirty="0">
                <a:solidFill>
                  <a:srgbClr val="000000"/>
                </a:solidFill>
              </a:rPr>
              <a:t>=</a:t>
            </a:r>
            <a:r>
              <a:rPr lang="en-US" sz="3200" i="1" dirty="0">
                <a:solidFill>
                  <a:srgbClr val="000000"/>
                </a:solidFill>
              </a:rPr>
              <a:t>separator</a:t>
            </a:r>
            <a:r>
              <a:rPr lang="en-US" sz="3200" dirty="0">
                <a:solidFill>
                  <a:srgbClr val="000000"/>
                </a:solidFill>
              </a:rPr>
              <a:t>, end=</a:t>
            </a:r>
            <a:r>
              <a:rPr lang="en-US" sz="3200" i="1" dirty="0">
                <a:solidFill>
                  <a:srgbClr val="000000"/>
                </a:solidFill>
              </a:rPr>
              <a:t>end</a:t>
            </a:r>
            <a:r>
              <a:rPr lang="en-US" sz="3200" dirty="0">
                <a:solidFill>
                  <a:srgbClr val="000000"/>
                </a:solidFill>
              </a:rPr>
              <a:t>, file=</a:t>
            </a:r>
            <a:r>
              <a:rPr lang="en-US" sz="3200" i="1" dirty="0">
                <a:solidFill>
                  <a:srgbClr val="000000"/>
                </a:solidFill>
              </a:rPr>
              <a:t>file</a:t>
            </a:r>
            <a:r>
              <a:rPr lang="en-US" sz="3200" dirty="0">
                <a:solidFill>
                  <a:srgbClr val="000000"/>
                </a:solidFill>
              </a:rPr>
              <a:t>, flush=</a:t>
            </a:r>
            <a:r>
              <a:rPr lang="en-US" sz="3200" i="1" dirty="0">
                <a:solidFill>
                  <a:srgbClr val="000000"/>
                </a:solidFill>
              </a:rPr>
              <a:t>flush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12634"/>
              </p:ext>
            </p:extLst>
          </p:nvPr>
        </p:nvGraphicFramePr>
        <p:xfrm>
          <a:off x="85061" y="2594369"/>
          <a:ext cx="12036056" cy="3905937"/>
        </p:xfrm>
        <a:graphic>
          <a:graphicData uri="http://schemas.openxmlformats.org/drawingml/2006/table">
            <a:tbl>
              <a:tblPr/>
              <a:tblGrid>
                <a:gridCol w="2183285"/>
                <a:gridCol w="9852771"/>
              </a:tblGrid>
              <a:tr h="33816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Parameter</a:t>
                      </a: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55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</a:rPr>
                        <a:t>object(s)</a:t>
                      </a:r>
                      <a:endParaRPr lang="en-US" sz="2400">
                        <a:effectLst/>
                      </a:endParaRP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Any object, and as many as you like. Will be converted to string before printed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729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sep='</a:t>
                      </a:r>
                      <a:r>
                        <a:rPr lang="en-US" sz="2400" i="1">
                          <a:effectLst/>
                        </a:rPr>
                        <a:t>separator</a:t>
                      </a:r>
                      <a:r>
                        <a:rPr lang="en-US" sz="2400">
                          <a:effectLst/>
                        </a:rPr>
                        <a:t>'</a:t>
                      </a: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Optional. Specify how to separate the objects, if there is more than one. Default is ' '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55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end='</a:t>
                      </a:r>
                      <a:r>
                        <a:rPr lang="en-US" sz="2400" i="1">
                          <a:effectLst/>
                        </a:rPr>
                        <a:t>end</a:t>
                      </a:r>
                      <a:r>
                        <a:rPr lang="en-US" sz="2400">
                          <a:effectLst/>
                        </a:rPr>
                        <a:t>'</a:t>
                      </a: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Optional. Specify what to print at the end. Default is '\n' (line feed)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555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</a:rPr>
                        <a:t>file</a:t>
                      </a:r>
                      <a:endParaRPr lang="en-US" sz="2400">
                        <a:effectLst/>
                      </a:endParaRP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Optional. An object with a write method. Default is sys.stdout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29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</a:rPr>
                        <a:t>flush</a:t>
                      </a:r>
                      <a:endParaRPr lang="en-US" sz="2400">
                        <a:effectLst/>
                      </a:endParaRPr>
                    </a:p>
                  </a:txBody>
                  <a:tcPr marL="136827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Optional. A Boolean, specifying if the output is flushed (True) or buffered (False). Default is False</a:t>
                      </a:r>
                    </a:p>
                  </a:txBody>
                  <a:tcPr marL="68414" marR="68414" marT="68414" marB="684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918"/>
          </a:xfrm>
        </p:spPr>
        <p:txBody>
          <a:bodyPr/>
          <a:lstStyle/>
          <a:p>
            <a:r>
              <a:rPr lang="ru-RU" dirty="0" smtClean="0"/>
              <a:t>Чтение из текстового файла построчно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9" y="1084521"/>
            <a:ext cx="11869122" cy="51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661257" cy="7979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Чтение из текстового файла целиком</a:t>
            </a:r>
            <a:r>
              <a:rPr lang="en-US" dirty="0" smtClean="0"/>
              <a:t> </a:t>
            </a:r>
            <a:r>
              <a:rPr lang="ru-RU" dirty="0" smtClean="0"/>
              <a:t>в одну строку</a:t>
            </a:r>
            <a:endParaRPr lang="ru-RU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87" b="93494"/>
          <a:stretch/>
        </p:blipFill>
        <p:spPr>
          <a:xfrm>
            <a:off x="553601" y="2466311"/>
            <a:ext cx="5180449" cy="600739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4" r="24097" b="69721"/>
          <a:stretch/>
        </p:blipFill>
        <p:spPr>
          <a:xfrm>
            <a:off x="553603" y="3371850"/>
            <a:ext cx="9733398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3254"/>
            <a:ext cx="11887199" cy="7979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Чтение из текстового файла целиком построчно</a:t>
            </a:r>
            <a:endParaRPr lang="ru-RU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 r="23891" b="44930"/>
          <a:stretch/>
        </p:blipFill>
        <p:spPr>
          <a:xfrm>
            <a:off x="340243" y="2800350"/>
            <a:ext cx="7765166" cy="167640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87" b="93494"/>
          <a:stretch/>
        </p:blipFill>
        <p:spPr>
          <a:xfrm>
            <a:off x="340242" y="2028161"/>
            <a:ext cx="5180449" cy="6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3254"/>
            <a:ext cx="11887199" cy="7979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Чтение из текстового файла целиком в список строк</a:t>
            </a:r>
            <a:endParaRPr lang="ru-RU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2"/>
          <a:stretch/>
        </p:blipFill>
        <p:spPr>
          <a:xfrm>
            <a:off x="340242" y="2800350"/>
            <a:ext cx="11268319" cy="331470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87" b="93494"/>
          <a:stretch/>
        </p:blipFill>
        <p:spPr>
          <a:xfrm>
            <a:off x="340242" y="2028161"/>
            <a:ext cx="5180449" cy="6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3" y="286604"/>
            <a:ext cx="10079664" cy="797918"/>
          </a:xfrm>
        </p:spPr>
        <p:txBody>
          <a:bodyPr>
            <a:normAutofit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0243" y="1670164"/>
            <a:ext cx="113564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67A34"/>
                </a:solidFill>
                <a:hlinkClick r:id="rId3"/>
              </a:rPr>
              <a:t>Сериализация</a:t>
            </a:r>
            <a:r>
              <a:rPr lang="ru-RU" sz="2800" dirty="0">
                <a:solidFill>
                  <a:srgbClr val="404040"/>
                </a:solidFill>
              </a:rPr>
              <a:t> — процесс перевода какой-либо структуры данных в последовательность битов. </a:t>
            </a:r>
            <a:endParaRPr lang="ru-RU" sz="2800" dirty="0" smtClean="0">
              <a:solidFill>
                <a:srgbClr val="404040"/>
              </a:solidFill>
            </a:endParaRPr>
          </a:p>
          <a:p>
            <a:r>
              <a:rPr lang="ru-RU" sz="2800" dirty="0" err="1" smtClean="0">
                <a:solidFill>
                  <a:srgbClr val="404040"/>
                </a:solidFill>
              </a:rPr>
              <a:t>Десериализация</a:t>
            </a:r>
            <a:r>
              <a:rPr lang="ru-RU" sz="2800" dirty="0" smtClean="0">
                <a:solidFill>
                  <a:srgbClr val="404040"/>
                </a:solidFill>
              </a:rPr>
              <a:t> </a:t>
            </a:r>
            <a:r>
              <a:rPr lang="ru-RU" sz="2800" dirty="0">
                <a:solidFill>
                  <a:srgbClr val="404040"/>
                </a:solidFill>
              </a:rPr>
              <a:t>— обратный процесс</a:t>
            </a:r>
            <a:r>
              <a:rPr lang="ru-RU" sz="2800" dirty="0" smtClean="0">
                <a:solidFill>
                  <a:srgbClr val="404040"/>
                </a:solidFill>
              </a:rPr>
              <a:t>.</a:t>
            </a:r>
          </a:p>
          <a:p>
            <a:endParaRPr lang="ru-RU" sz="2800" dirty="0" smtClean="0">
              <a:solidFill>
                <a:srgbClr val="404040"/>
              </a:solidFill>
            </a:endParaRPr>
          </a:p>
          <a:p>
            <a:r>
              <a:rPr lang="ru-RU" sz="2800" dirty="0" err="1"/>
              <a:t>Сериализация</a:t>
            </a:r>
            <a:r>
              <a:rPr lang="ru-RU" sz="2800" dirty="0"/>
              <a:t> </a:t>
            </a:r>
            <a:r>
              <a:rPr lang="ru-RU" sz="2800" i="1" dirty="0"/>
              <a:t>гарантирует</a:t>
            </a:r>
            <a:r>
              <a:rPr lang="ru-RU" sz="2800" dirty="0"/>
              <a:t> (для поддерживаемых структур данных), что после процесса </a:t>
            </a:r>
            <a:r>
              <a:rPr lang="ru-RU" sz="2800" dirty="0" err="1"/>
              <a:t>сериализации</a:t>
            </a:r>
            <a:r>
              <a:rPr lang="ru-RU" sz="2800" dirty="0"/>
              <a:t>/</a:t>
            </a:r>
            <a:r>
              <a:rPr lang="ru-RU" sz="2800" dirty="0" err="1"/>
              <a:t>десериализации</a:t>
            </a:r>
            <a:r>
              <a:rPr lang="ru-RU" sz="2800" dirty="0"/>
              <a:t> вы получите те же самые структуры данных</a:t>
            </a:r>
            <a:r>
              <a:rPr lang="ru-RU" sz="2800" dirty="0" smtClean="0"/>
              <a:t>. (</a:t>
            </a:r>
            <a:r>
              <a:rPr lang="ru-RU" sz="2800" dirty="0">
                <a:hlinkClick r:id="rId4" tooltip="SOAP"/>
              </a:rPr>
              <a:t>SOAP</a:t>
            </a:r>
            <a:r>
              <a:rPr lang="ru-RU" sz="2800" dirty="0"/>
              <a:t> в </a:t>
            </a:r>
            <a:r>
              <a:rPr lang="ru-RU" sz="2800" dirty="0" err="1">
                <a:hlinkClick r:id="rId5" tooltip="Microsoft .NET"/>
              </a:rPr>
              <a:t>Microsoft</a:t>
            </a:r>
            <a:r>
              <a:rPr lang="ru-RU" sz="2800" dirty="0">
                <a:hlinkClick r:id="rId5" tooltip="Microsoft .NET"/>
              </a:rPr>
              <a:t> .NET</a:t>
            </a:r>
            <a:r>
              <a:rPr lang="ru-RU" sz="2800" dirty="0" smtClean="0"/>
              <a:t>)</a:t>
            </a:r>
          </a:p>
          <a:p>
            <a:endParaRPr lang="ru-RU" sz="2800" dirty="0"/>
          </a:p>
          <a:p>
            <a:r>
              <a:rPr lang="ru-RU" sz="2800" dirty="0" smtClean="0"/>
              <a:t>Используется для обмена данными между модулями и приложениями, сохранения объектов в файлы или передачи их по сети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81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3" y="286604"/>
            <a:ext cx="10079664" cy="797918"/>
          </a:xfrm>
        </p:spPr>
        <p:txBody>
          <a:bodyPr>
            <a:normAutofit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05443" y="2406764"/>
            <a:ext cx="61621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модуль </a:t>
            </a:r>
            <a:r>
              <a:rPr lang="en-US" sz="2800" dirty="0" smtClean="0"/>
              <a:t>pickle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библиотека </a:t>
            </a:r>
            <a:r>
              <a:rPr lang="ru-RU" sz="2800" dirty="0" err="1"/>
              <a:t>cloudpickle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файлы в формате YAML или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файлы в формате CSV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базы </a:t>
            </a:r>
            <a:r>
              <a:rPr lang="ru-RU" sz="2800" dirty="0"/>
              <a:t>данных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57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– модуль </a:t>
            </a:r>
            <a:r>
              <a:rPr lang="en-US" dirty="0" smtClean="0"/>
              <a:t>pickle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6687" y="1703079"/>
            <a:ext cx="10568764" cy="4036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pickle.dump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protocol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</a:rPr>
              <a:t>None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fix_imports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</a:rPr>
              <a:t>True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)</a:t>
            </a:r>
            <a:endParaRPr kumimoji="0" lang="en-US" altLang="ru-RU" sz="2800" b="1" i="0" u="none" strike="noStrike" cap="none" normalizeH="0" baseline="0" dirty="0" smtClean="0">
              <a:ln>
                <a:noFill/>
              </a:ln>
              <a:solidFill>
                <a:srgbClr val="1B7A4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rgbClr val="1B7A4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Сериализует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объект 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</a:rPr>
              <a:t>obj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и записывает его в файл 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</a:rPr>
              <a:t>file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1828800" marR="0" lvl="4" indent="-1828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obj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– объект для записи;</a:t>
            </a:r>
          </a:p>
          <a:p>
            <a:pPr marL="1828800" marR="0" lvl="4" indent="-1828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file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– файловый объект;</a:t>
            </a:r>
          </a:p>
          <a:p>
            <a:pPr marL="1828800" marR="0" lvl="4" indent="-1828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protocol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– версия формата 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hlinkClick r:id="rId3" tooltip="pickle"/>
              </a:rPr>
              <a:t>pickle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6686" y="5416545"/>
            <a:ext cx="115753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pickle.dumps</a:t>
            </a:r>
            <a:r>
              <a:rPr lang="ru-RU" sz="2800" dirty="0"/>
              <a:t>(</a:t>
            </a:r>
            <a:r>
              <a:rPr lang="ru-RU" sz="2800" dirty="0" err="1"/>
              <a:t>obj</a:t>
            </a:r>
            <a:r>
              <a:rPr lang="ru-RU" sz="2800" dirty="0"/>
              <a:t>, </a:t>
            </a:r>
            <a:r>
              <a:rPr lang="ru-RU" sz="2800" dirty="0" err="1"/>
              <a:t>protocol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, *, </a:t>
            </a:r>
            <a:r>
              <a:rPr lang="ru-RU" sz="2800" dirty="0" err="1"/>
              <a:t>fix_imports</a:t>
            </a:r>
            <a:r>
              <a:rPr lang="ru-RU" sz="2800" dirty="0"/>
              <a:t>=</a:t>
            </a:r>
            <a:r>
              <a:rPr lang="ru-RU" sz="2800" dirty="0" err="1"/>
              <a:t>True</a:t>
            </a:r>
            <a:r>
              <a:rPr lang="ru-RU" sz="2800" dirty="0"/>
              <a:t>) - возвращает </a:t>
            </a:r>
            <a:r>
              <a:rPr lang="ru-RU" sz="2800" dirty="0" err="1"/>
              <a:t>сериализованный</a:t>
            </a:r>
            <a:r>
              <a:rPr lang="ru-RU" sz="2800" dirty="0"/>
              <a:t> </a:t>
            </a:r>
            <a:r>
              <a:rPr lang="ru-RU" sz="2800" dirty="0" smtClean="0"/>
              <a:t>объект для дальнейшего использования.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84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Файловый объект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12652" y="1961120"/>
            <a:ext cx="11802139" cy="4023360"/>
          </a:xfrm>
        </p:spPr>
        <p:txBody>
          <a:bodyPr>
            <a:normAutofit/>
          </a:bodyPr>
          <a:lstStyle/>
          <a:p>
            <a:r>
              <a:rPr lang="ru-RU" sz="3200" dirty="0">
                <a:hlinkClick r:id="rId3"/>
              </a:rPr>
              <a:t>Файл</a:t>
            </a:r>
            <a:r>
              <a:rPr lang="ru-RU" sz="3200" dirty="0"/>
              <a:t> (</a:t>
            </a:r>
            <a:r>
              <a:rPr lang="ru-RU" sz="3200" i="1" dirty="0"/>
              <a:t>англ.</a:t>
            </a:r>
            <a:r>
              <a:rPr lang="ru-RU" sz="3200" dirty="0"/>
              <a:t> </a:t>
            </a:r>
            <a:r>
              <a:rPr lang="ru-RU" sz="3200" dirty="0" err="1"/>
              <a:t>File</a:t>
            </a:r>
            <a:r>
              <a:rPr lang="ru-RU" sz="3200" dirty="0"/>
              <a:t>) - именованная область данных на носителе информации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/>
              <a:t>Файлы хранятся в </a:t>
            </a:r>
            <a:r>
              <a:rPr lang="ru-RU" sz="3200" dirty="0">
                <a:hlinkClick r:id="rId4"/>
              </a:rPr>
              <a:t>файловой системе</a:t>
            </a:r>
            <a:r>
              <a:rPr lang="ru-RU" sz="3200" dirty="0"/>
              <a:t> - каталоге, определяющим способ организации, хранения и именования данных, а также задающем ограничения на формат и доступ к данным.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991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– модуль </a:t>
            </a:r>
            <a:r>
              <a:rPr lang="en-US" dirty="0" smtClean="0"/>
              <a:t>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2" y="1870258"/>
            <a:ext cx="11227981" cy="344709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pickle.load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fix_imports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</a:rPr>
              <a:t>True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encoding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'ASCII'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errors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'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</a:rPr>
              <a:t>strict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'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</a:rPr>
              <a:t>)</a:t>
            </a:r>
            <a:endParaRPr kumimoji="0" lang="en-US" altLang="ru-RU" sz="2800" b="1" i="0" u="none" strike="noStrike" cap="none" normalizeH="0" baseline="0" dirty="0" smtClean="0">
              <a:ln>
                <a:noFill/>
              </a:ln>
              <a:solidFill>
                <a:srgbClr val="1B7A4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rgbClr val="1B7A4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Читает и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десериализует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содержимое файла 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</a:rPr>
              <a:t>file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, возвращая созданный объект (структуру).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file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– файловый объект.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31735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pickle.loads</a:t>
            </a:r>
            <a:r>
              <a:rPr lang="en-US" sz="2800" dirty="0"/>
              <a:t>(</a:t>
            </a:r>
            <a:r>
              <a:rPr lang="en-US" sz="2800" dirty="0" err="1"/>
              <a:t>bytes_object</a:t>
            </a:r>
            <a:r>
              <a:rPr lang="en-US" sz="2800" dirty="0"/>
              <a:t>, *, </a:t>
            </a:r>
            <a:r>
              <a:rPr lang="en-US" sz="2800" dirty="0" err="1"/>
              <a:t>fix_imports</a:t>
            </a:r>
            <a:r>
              <a:rPr lang="en-US" sz="2800" dirty="0"/>
              <a:t>=True, encoding="ASCII", errors="strict") - </a:t>
            </a:r>
            <a:r>
              <a:rPr lang="ru-RU" sz="2800" dirty="0"/>
              <a:t>загружает объект из потока байт</a:t>
            </a:r>
          </a:p>
        </p:txBody>
      </p:sp>
    </p:spTree>
    <p:extLst>
      <p:ext uri="{BB962C8B-B14F-4D97-AF65-F5344CB8AC3E}">
        <p14:creationId xmlns:p14="http://schemas.microsoft.com/office/powerpoint/2010/main" val="38574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– модуль </a:t>
            </a:r>
            <a:r>
              <a:rPr lang="en-US" dirty="0" smtClean="0"/>
              <a:t>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2" y="2301145"/>
            <a:ext cx="11227981" cy="258532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/>
              <a:t>Модуль </a:t>
            </a:r>
            <a:r>
              <a:rPr lang="ru-RU" sz="2800" dirty="0" err="1"/>
              <a:t>pickle</a:t>
            </a:r>
            <a:r>
              <a:rPr lang="ru-RU" sz="2800" dirty="0"/>
              <a:t> также определяет несколько </a:t>
            </a:r>
            <a:r>
              <a:rPr lang="ru-RU" sz="2800" dirty="0">
                <a:hlinkClick r:id="rId3"/>
              </a:rPr>
              <a:t>исключений</a:t>
            </a:r>
            <a:r>
              <a:rPr lang="ru-RU" sz="2800" dirty="0"/>
              <a:t>:</a:t>
            </a:r>
          </a:p>
          <a:p>
            <a:r>
              <a:rPr lang="ru-RU" sz="2800" b="1" dirty="0" err="1"/>
              <a:t>pickle.PickleError</a:t>
            </a:r>
            <a:endParaRPr lang="ru-RU" sz="2800" dirty="0"/>
          </a:p>
          <a:p>
            <a:pPr lvl="1"/>
            <a:r>
              <a:rPr lang="ru-RU" sz="2800" b="1" dirty="0" err="1"/>
              <a:t>pickle.PicklingError</a:t>
            </a:r>
            <a:r>
              <a:rPr lang="ru-RU" sz="2800" dirty="0"/>
              <a:t> - случились проблемы с </a:t>
            </a:r>
            <a:r>
              <a:rPr lang="ru-RU" sz="2800" dirty="0" err="1"/>
              <a:t>сериализацией</a:t>
            </a:r>
            <a:r>
              <a:rPr lang="ru-RU" sz="2800" dirty="0"/>
              <a:t> объекта.</a:t>
            </a:r>
          </a:p>
          <a:p>
            <a:pPr lvl="1"/>
            <a:r>
              <a:rPr lang="ru-RU" sz="2800" b="1" dirty="0" err="1"/>
              <a:t>pickle.UnpicklingError</a:t>
            </a:r>
            <a:r>
              <a:rPr lang="ru-RU" sz="2800" dirty="0"/>
              <a:t> - случились проблемы с </a:t>
            </a:r>
            <a:r>
              <a:rPr lang="ru-RU" sz="2800" dirty="0" err="1"/>
              <a:t>десериализацией</a:t>
            </a:r>
            <a:r>
              <a:rPr lang="ru-RU" sz="2800" dirty="0"/>
              <a:t> объекта.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56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– модуль </a:t>
            </a:r>
            <a:r>
              <a:rPr lang="en-US" dirty="0" smtClean="0"/>
              <a:t>pickle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7" y="1511967"/>
            <a:ext cx="11917126" cy="450606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773" y="1511967"/>
            <a:ext cx="5731510" cy="15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1" y="0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– модуль </a:t>
            </a:r>
            <a:r>
              <a:rPr lang="en-US" dirty="0" smtClean="0"/>
              <a:t>pickle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1" y="797919"/>
            <a:ext cx="8267535" cy="60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– модуль </a:t>
            </a:r>
            <a:r>
              <a:rPr lang="en-US" dirty="0" smtClean="0"/>
              <a:t>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3" y="1660817"/>
            <a:ext cx="10590028" cy="317485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 smtClean="0">
                <a:solidFill>
                  <a:srgbClr val="404040"/>
                </a:solidFill>
              </a:rPr>
              <a:t>Недостатки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 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hlinkClick r:id="rId3" tooltip="pickle"/>
              </a:rPr>
              <a:t>pickle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специфичен для Python (не может быть использован, если файл будет читаться с использованием других языков программирования);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небезопасен 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</a:rPr>
              <a:t>десериализация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готовых конструкций языка может привести к выполнению ненадежного кода).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59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11626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– библиотека </a:t>
            </a:r>
            <a:r>
              <a:rPr lang="ru-RU" dirty="0" err="1"/>
              <a:t>cloudpickle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10162" y="1154471"/>
            <a:ext cx="7645517" cy="589534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hlinkClick r:id="rId3"/>
              </a:rPr>
              <a:t>https://</a:t>
            </a:r>
            <a:r>
              <a:rPr lang="ru-RU" sz="2800" dirty="0" smtClean="0">
                <a:hlinkClick r:id="rId3"/>
              </a:rPr>
              <a:t>github.com/cloudpipe/cloudpickle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911" y="1788420"/>
            <a:ext cx="11284086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полезен для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кластерных вычислений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, когда код Python отправляется по сети для выполнения на удаленных хостах, возможно, рядом с данными.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поддерживает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сериализацию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лямбда-функций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вместе с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функциями и классами, определенными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в __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main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__модуле в интерактивном режиме (например, в скрипте, оболочке или блокноте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Jupyter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).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можно использовать только для отправки объектов между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одной и той же версией Python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для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долговременного хранения объектов не поддерживается и настоятельно не рекомендуется.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44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11626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– библиотека </a:t>
            </a:r>
            <a:r>
              <a:rPr lang="ru-RU" dirty="0" err="1"/>
              <a:t>cloudpickle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10162" y="1154471"/>
            <a:ext cx="7645517" cy="589534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hlinkClick r:id="rId3"/>
              </a:rPr>
              <a:t>https://</a:t>
            </a:r>
            <a:r>
              <a:rPr lang="ru-RU" sz="2800" dirty="0" smtClean="0">
                <a:hlinkClick r:id="rId3"/>
              </a:rPr>
              <a:t>github.com/cloudpipe/cloudpickle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" y="1975292"/>
            <a:ext cx="8404697" cy="37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1" y="2383831"/>
            <a:ext cx="11546957" cy="317485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hlinkClick r:id="rId3"/>
              </a:rPr>
              <a:t>CSV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b="1" dirty="0"/>
              <a:t>C</a:t>
            </a:r>
            <a:r>
              <a:rPr lang="en-US" sz="2800" dirty="0"/>
              <a:t>omma-</a:t>
            </a:r>
            <a:r>
              <a:rPr lang="en-US" sz="2800" b="1" dirty="0"/>
              <a:t>S</a:t>
            </a:r>
            <a:r>
              <a:rPr lang="en-US" sz="2800" dirty="0"/>
              <a:t>eparated </a:t>
            </a:r>
            <a:r>
              <a:rPr lang="en-US" sz="2800" b="1" dirty="0"/>
              <a:t>V</a:t>
            </a:r>
            <a:r>
              <a:rPr lang="en-US" sz="2800" dirty="0"/>
              <a:t>alues - </a:t>
            </a:r>
            <a:r>
              <a:rPr lang="ru-RU" sz="2800" dirty="0"/>
              <a:t>значения, разделенные запятыми);</a:t>
            </a:r>
          </a:p>
          <a:p>
            <a:r>
              <a:rPr lang="en-US" sz="2800" dirty="0">
                <a:hlinkClick r:id="rId4"/>
              </a:rPr>
              <a:t>JSON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b="1" dirty="0"/>
              <a:t>J</a:t>
            </a:r>
            <a:r>
              <a:rPr lang="en-US" sz="2800" dirty="0"/>
              <a:t>ava</a:t>
            </a:r>
            <a:r>
              <a:rPr lang="en-US" sz="2800" b="1" dirty="0"/>
              <a:t>S</a:t>
            </a:r>
            <a:r>
              <a:rPr lang="en-US" sz="2800" dirty="0"/>
              <a:t>cript </a:t>
            </a:r>
            <a:r>
              <a:rPr lang="en-US" sz="2800" b="1" dirty="0"/>
              <a:t>O</a:t>
            </a:r>
            <a:r>
              <a:rPr lang="en-US" sz="2800" dirty="0"/>
              <a:t>bject </a:t>
            </a:r>
            <a:r>
              <a:rPr lang="en-US" sz="2800" b="1" dirty="0"/>
              <a:t>N</a:t>
            </a:r>
            <a:r>
              <a:rPr lang="en-US" sz="2800" dirty="0"/>
              <a:t>otation) - </a:t>
            </a:r>
            <a:r>
              <a:rPr lang="ru-RU" sz="2800" dirty="0"/>
              <a:t>текстовый формат обмена данными, основанный на </a:t>
            </a:r>
            <a:r>
              <a:rPr lang="en-US" sz="2800" dirty="0"/>
              <a:t>JavaScript;</a:t>
            </a:r>
          </a:p>
          <a:p>
            <a:r>
              <a:rPr lang="en-US" sz="2800" dirty="0">
                <a:hlinkClick r:id="rId5"/>
              </a:rPr>
              <a:t>XML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dirty="0" err="1"/>
              <a:t>e</a:t>
            </a:r>
            <a:r>
              <a:rPr lang="en-US" sz="2800" b="1" dirty="0" err="1"/>
              <a:t>X</a:t>
            </a:r>
            <a:r>
              <a:rPr lang="en-US" sz="2800" dirty="0" err="1"/>
              <a:t>tensible</a:t>
            </a:r>
            <a:r>
              <a:rPr lang="en-US" sz="2800" dirty="0"/>
              <a:t> </a:t>
            </a:r>
            <a:r>
              <a:rPr lang="en-US" sz="2800" b="1" dirty="0"/>
              <a:t>M</a:t>
            </a:r>
            <a:r>
              <a:rPr lang="en-US" sz="2800" dirty="0"/>
              <a:t>arkup </a:t>
            </a:r>
            <a:r>
              <a:rPr lang="en-US" sz="2800" b="1" dirty="0"/>
              <a:t>L</a:t>
            </a:r>
            <a:r>
              <a:rPr lang="en-US" sz="2800" dirty="0"/>
              <a:t>anguage - </a:t>
            </a:r>
            <a:r>
              <a:rPr lang="ru-RU" sz="2800" dirty="0"/>
              <a:t>расширяемый язык разметки);</a:t>
            </a:r>
          </a:p>
          <a:p>
            <a:r>
              <a:rPr lang="en-US" sz="2800" dirty="0">
                <a:hlinkClick r:id="rId6"/>
              </a:rPr>
              <a:t>YAML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b="1" dirty="0"/>
              <a:t>YAML</a:t>
            </a:r>
            <a:r>
              <a:rPr lang="en-US" sz="2800" dirty="0"/>
              <a:t> </a:t>
            </a:r>
            <a:r>
              <a:rPr lang="en-US" sz="2800" b="1" dirty="0" err="1"/>
              <a:t>A</a:t>
            </a:r>
            <a:r>
              <a:rPr lang="en-US" sz="2800" dirty="0" err="1"/>
              <a:t>in’t</a:t>
            </a:r>
            <a:r>
              <a:rPr lang="en-US" sz="2800" dirty="0"/>
              <a:t> </a:t>
            </a:r>
            <a:r>
              <a:rPr lang="en-US" sz="2800" b="1" dirty="0"/>
              <a:t>M</a:t>
            </a:r>
            <a:r>
              <a:rPr lang="en-US" sz="2800" dirty="0"/>
              <a:t>arkup </a:t>
            </a:r>
            <a:r>
              <a:rPr lang="en-US" sz="2800" b="1" dirty="0"/>
              <a:t>L</a:t>
            </a:r>
            <a:r>
              <a:rPr lang="en-US" sz="2800" dirty="0"/>
              <a:t>anguage - «YAML - </a:t>
            </a:r>
            <a:r>
              <a:rPr lang="ru-RU" sz="2800" dirty="0"/>
              <a:t>Не язык разметки»);</a:t>
            </a:r>
          </a:p>
          <a:p>
            <a:r>
              <a:rPr lang="en-US" sz="2800" dirty="0">
                <a:hlinkClick r:id="rId7"/>
              </a:rPr>
              <a:t>INI</a:t>
            </a:r>
            <a:r>
              <a:rPr lang="en-US" sz="2800" dirty="0"/>
              <a:t> (</a:t>
            </a:r>
            <a:r>
              <a:rPr lang="ru-RU" sz="2800" i="1" dirty="0"/>
              <a:t>англ.</a:t>
            </a:r>
            <a:r>
              <a:rPr lang="ru-RU" sz="2800" dirty="0"/>
              <a:t> </a:t>
            </a:r>
            <a:r>
              <a:rPr lang="en-US" sz="2800" b="1" dirty="0"/>
              <a:t>Ini</a:t>
            </a:r>
            <a:r>
              <a:rPr lang="en-US" sz="2800" dirty="0"/>
              <a:t>tialization file - </a:t>
            </a:r>
            <a:r>
              <a:rPr lang="ru-RU" sz="2800" dirty="0"/>
              <a:t>файл инициализации);</a:t>
            </a:r>
          </a:p>
          <a:p>
            <a:r>
              <a:rPr lang="ru-RU" sz="2800" dirty="0"/>
              <a:t>и др</a:t>
            </a:r>
            <a:r>
              <a:rPr lang="ru-RU" sz="2800" dirty="0" smtClean="0"/>
              <a:t>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9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1" y="1018824"/>
            <a:ext cx="11546957" cy="560629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600" dirty="0"/>
              <a:t>Для чего могут пригодится форматы YAML, JSON, CSV: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dirty="0"/>
              <a:t>у вас могут быть данные об IP-адресах и подобной информации, которую нужно обработать, в таблицах</a:t>
            </a:r>
          </a:p>
          <a:p>
            <a:pPr lvl="1"/>
            <a:r>
              <a:rPr lang="ru-RU" sz="2600" dirty="0" smtClean="0"/>
              <a:t>- таблицу </a:t>
            </a:r>
            <a:r>
              <a:rPr lang="ru-RU" sz="2600" dirty="0"/>
              <a:t>можно экспортировать в формат CSV и обрабатывать её с помощью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dirty="0"/>
              <a:t>управляющий софт может возвращать данные в JSON. Соответственно, преобразовав эти данные в объект Python, с ними можно работать и делать что угодно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dirty="0"/>
              <a:t>YAML очень удобно использовать для описания параметров, так как у него довольно приятный синтаксис</a:t>
            </a:r>
          </a:p>
          <a:p>
            <a:pPr lvl="1"/>
            <a:r>
              <a:rPr lang="ru-RU" sz="2600" dirty="0" smtClean="0"/>
              <a:t>- параметры </a:t>
            </a:r>
            <a:r>
              <a:rPr lang="ru-RU" sz="2600" dirty="0"/>
              <a:t>настройки различных объектов (IP-адреса, VLAN и др.)</a:t>
            </a:r>
          </a:p>
          <a:p>
            <a:pPr lvl="1"/>
            <a:r>
              <a:rPr lang="ru-RU" sz="2600" dirty="0" smtClean="0"/>
              <a:t>- знание </a:t>
            </a:r>
            <a:r>
              <a:rPr lang="ru-RU" sz="2600" dirty="0"/>
              <a:t>формата YAML пригодится при использовании </a:t>
            </a:r>
            <a:r>
              <a:rPr lang="ru-RU" sz="2600" dirty="0" err="1" smtClean="0"/>
              <a:t>Ansible</a:t>
            </a:r>
            <a:r>
              <a:rPr lang="ru-RU" sz="2600" dirty="0" smtClean="0"/>
              <a:t> (</a:t>
            </a:r>
            <a:r>
              <a:rPr lang="ru-RU" sz="1600" dirty="0"/>
              <a:t>система управления конфигурациями, написанная на языке программирования Python, с использованием декларативного языка разметки для описания конфигураций</a:t>
            </a:r>
            <a:r>
              <a:rPr lang="ru-RU" sz="2600" dirty="0" smtClean="0"/>
              <a:t>)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679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0242" y="1398789"/>
            <a:ext cx="1120671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3"/>
              </a:rPr>
              <a:t>CSV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 (</a:t>
            </a:r>
            <a:r>
              <a:rPr lang="en-US" altLang="ru-RU" sz="2800" dirty="0">
                <a:solidFill>
                  <a:srgbClr val="1B7A41"/>
                </a:solidFill>
                <a:latin typeface="+mn-lt"/>
              </a:rPr>
              <a:t>Comma Separated </a:t>
            </a:r>
            <a:r>
              <a:rPr lang="en-US" altLang="ru-RU" sz="2800" dirty="0" smtClean="0">
                <a:solidFill>
                  <a:srgbClr val="1B7A41"/>
                </a:solidFill>
                <a:latin typeface="+mn-lt"/>
              </a:rPr>
              <a:t>Values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- текстовый формат, предназначенный для представления табличных данных.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800" dirty="0">
              <a:solidFill>
                <a:srgbClr val="40404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Каждая строка файла - это одна строка таблицы, где значения отдельных колонок разделяются разделительным символом (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англ.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delimiter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 запятой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,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 заключаются в кавычки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“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E74C3C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>
              <a:solidFill>
                <a:srgbClr val="E74C3C"/>
              </a:solidFill>
              <a:latin typeface="+mn-lt"/>
            </a:endParaRPr>
          </a:p>
          <a:p>
            <a:pPr lvl="0" algn="just"/>
            <a:r>
              <a:rPr lang="ru-RU" altLang="ru-RU" sz="2800" dirty="0" smtClean="0">
                <a:latin typeface="+mn-lt"/>
              </a:rPr>
              <a:t>Стандарт</a:t>
            </a:r>
            <a:r>
              <a:rPr lang="ru-RU" altLang="ru-RU" sz="2800" dirty="0" smtClean="0">
                <a:solidFill>
                  <a:srgbClr val="E74C3C"/>
                </a:solidFill>
                <a:latin typeface="+mn-lt"/>
              </a:rPr>
              <a:t> </a:t>
            </a:r>
            <a:r>
              <a:rPr lang="en-US" sz="2800" dirty="0">
                <a:hlinkClick r:id="rId4"/>
              </a:rPr>
              <a:t>RFC 4180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8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Файловый </a:t>
            </a:r>
            <a:r>
              <a:rPr lang="ru-RU" dirty="0" smtClean="0"/>
              <a:t>объект – свойства файла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2726" y="2169847"/>
            <a:ext cx="10887666" cy="3605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имя и расширение (как правило, называемые просто именем вместе): например,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</a:rPr>
              <a:t>моя_программа.py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дата/время (могут быть предусмотрены маркеры создания, модификации и последнего доступа);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владелец;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атрибуты (скрытый, системный и др.) и права доступа.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29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0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en-US" dirty="0" smtClean="0"/>
              <a:t>CSV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1" y="797918"/>
            <a:ext cx="10175115" cy="60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– </a:t>
            </a:r>
            <a:r>
              <a:rPr lang="en-US" dirty="0" smtClean="0"/>
              <a:t>CSV</a:t>
            </a:r>
            <a:r>
              <a:rPr lang="ru-RU" dirty="0" smtClean="0"/>
              <a:t> – стандартный модуль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0443"/>
              </p:ext>
            </p:extLst>
          </p:nvPr>
        </p:nvGraphicFramePr>
        <p:xfrm>
          <a:off x="191386" y="1074869"/>
          <a:ext cx="11695814" cy="530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108"/>
                <a:gridCol w="36307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csv.reader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dialect='excel'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fmtparams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итерируемый объект, возвращающий строку на каждой итерации (например, файловый объект в текстовом режиме доступа);</a:t>
                      </a:r>
                    </a:p>
                    <a:p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диалект CSV (набор специальных параметров);</a:t>
                      </a:r>
                    </a:p>
                    <a:p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fmtparams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дополнительные настройки (совокупность кавычек, разделителей и т.д.).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 возвращает объект для чтения последовательности из CSV-файла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csv.writer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dialect='excel'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fmtparams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объект, поддерживающий метод записи 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write();</a:t>
                      </a:r>
                    </a:p>
                    <a:p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аналогично 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csv.reader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fmtparams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аналогично 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csv.reader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 возвращает объект для записи последовательности в CSV-файл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– </a:t>
            </a:r>
            <a:r>
              <a:rPr lang="en-US" dirty="0" smtClean="0"/>
              <a:t>CSV</a:t>
            </a:r>
            <a:r>
              <a:rPr lang="ru-RU" dirty="0" smtClean="0"/>
              <a:t> – стандартный модуль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13050"/>
              </p:ext>
            </p:extLst>
          </p:nvPr>
        </p:nvGraphicFramePr>
        <p:xfrm>
          <a:off x="191386" y="1074869"/>
          <a:ext cx="11695814" cy="533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85686"/>
                <a:gridCol w="3210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ru-RU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dirty="0" err="1" smtClean="0"/>
                        <a:t>csv.DictReader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fieldnames=None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restkey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restval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dialect='excel'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kwds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итерируемый объект, возвращающий строку на каждой итерации (например, файловый объект в текстовом режиме доступа);</a:t>
                      </a:r>
                    </a:p>
                    <a:p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fieldnames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список наименований столбцов (если не задан, используется первая строка файла).</a:t>
                      </a:r>
                    </a:p>
                    <a:p>
                      <a:endParaRPr lang="ru-RU" sz="2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 возвращает объект для чтения данных из CSV-файла как словаря значений.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</a:t>
                      </a:r>
                      <a:r>
                        <a:rPr lang="ru-RU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dirty="0" err="1" smtClean="0"/>
                        <a:t>csv.DictWriter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fieldnames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restval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=''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extrasaction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='raise'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dialect='excel'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6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kwds</a:t>
                      </a:r>
                      <a:r>
                        <a:rPr lang="en-US" sz="2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любой объект, поддерживающий метод записи 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fieldnames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список наименований столбцов.</a:t>
                      </a:r>
                      <a:endParaRPr lang="ru-RU" sz="2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 возвращает объект для записи данных как словаря значений в CSV-файл</a:t>
                      </a:r>
                      <a:endParaRPr lang="ru-RU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– </a:t>
            </a:r>
            <a:r>
              <a:rPr lang="en-US" dirty="0" smtClean="0"/>
              <a:t>CSV</a:t>
            </a:r>
            <a:r>
              <a:rPr lang="ru-RU" dirty="0" smtClean="0"/>
              <a:t> – стандартный модуль 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08883"/>
            <a:ext cx="7169283" cy="2429262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89" y="3833675"/>
            <a:ext cx="9148665" cy="219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методы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68885"/>
              </p:ext>
            </p:extLst>
          </p:nvPr>
        </p:nvGraphicFramePr>
        <p:xfrm>
          <a:off x="191386" y="1424492"/>
          <a:ext cx="11695814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4849"/>
                <a:gridCol w="8390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csv.Writer</a:t>
                      </a:r>
                      <a:endParaRPr lang="ru-RU" sz="2400" dirty="0" smtClean="0"/>
                    </a:p>
                    <a:p>
                      <a:r>
                        <a:rPr lang="en-US" sz="2400" b="1" dirty="0" err="1" smtClean="0"/>
                        <a:t>writerow</a:t>
                      </a:r>
                      <a:r>
                        <a:rPr lang="en-US" sz="2400" b="1" dirty="0" smtClean="0">
                          <a:effectLst/>
                        </a:rPr>
                        <a:t>(</a:t>
                      </a:r>
                      <a:r>
                        <a:rPr lang="en-US" sz="2400" b="1" i="1" dirty="0" smtClean="0">
                          <a:effectLst/>
                        </a:rPr>
                        <a:t>row</a:t>
                      </a:r>
                      <a:r>
                        <a:rPr lang="en-US" sz="2400" b="1" dirty="0" smtClean="0">
                          <a:effectLst/>
                        </a:rPr>
                        <a:t>)</a:t>
                      </a:r>
                      <a:endParaRPr lang="ru-RU" sz="2400" b="1" dirty="0" smtClean="0">
                        <a:effectLst/>
                      </a:endParaRPr>
                    </a:p>
                    <a:p>
                      <a:r>
                        <a:rPr lang="en-US" sz="2400" b="1" dirty="0" err="1" smtClean="0"/>
                        <a:t>writerows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последовательность </a:t>
                      </a:r>
                      <a:r>
                        <a:rPr lang="ru-RU" sz="2400" dirty="0" err="1" smtClean="0">
                          <a:effectLst/>
                        </a:rPr>
                        <a:t>row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CSV-файл.</a:t>
                      </a:r>
                    </a:p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список последовательностей </a:t>
                      </a:r>
                      <a:r>
                        <a:rPr lang="ru-RU" sz="2400" dirty="0" err="1" smtClean="0">
                          <a:effectLst/>
                        </a:rPr>
                        <a:t>rows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CSV-файл.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csv.DictWriter</a:t>
                      </a:r>
                      <a:endParaRPr lang="ru-RU" sz="2400" dirty="0" smtClean="0"/>
                    </a:p>
                    <a:p>
                      <a:r>
                        <a:rPr lang="en-US" sz="2400" b="1" dirty="0" err="1" smtClean="0"/>
                        <a:t>writeheader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dirty="0" err="1" smtClean="0"/>
                        <a:t>writerow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dirty="0" err="1" smtClean="0"/>
                        <a:t>writerows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в файл заголовки файла, переданные при создании класса.</a:t>
                      </a:r>
                    </a:p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словарь </a:t>
                      </a:r>
                      <a:r>
                        <a:rPr lang="ru-RU" sz="2400" dirty="0" err="1" smtClean="0">
                          <a:effectLst/>
                        </a:rPr>
                        <a:t>row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CSV-файл.</a:t>
                      </a:r>
                    </a:p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Записывает список словарей </a:t>
                      </a:r>
                      <a:r>
                        <a:rPr lang="ru-RU" sz="2400" dirty="0" err="1" smtClean="0">
                          <a:effectLst/>
                        </a:rPr>
                        <a:t>rows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CSV-файл.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csv.Error</a:t>
                      </a:r>
                      <a:endParaRPr lang="ru-RU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исключения, возбуждаемый при ошибке в работе любой из функций модуля.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5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</a:t>
            </a:r>
            <a:r>
              <a:rPr lang="ru-RU" dirty="0"/>
              <a:t>Диалекты и параметры </a:t>
            </a:r>
            <a:r>
              <a:rPr lang="ru-RU" dirty="0" smtClean="0"/>
              <a:t>форматирования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1386" y="1758793"/>
            <a:ext cx="11481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454545"/>
                </a:solidFill>
                <a:latin typeface="Helvetica" panose="020B0604020202020204" pitchFamily="34" charset="0"/>
              </a:rPr>
              <a:t>class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 </a:t>
            </a:r>
            <a:r>
              <a:rPr lang="ru-RU" sz="2400" b="1" dirty="0" err="1">
                <a:solidFill>
                  <a:srgbClr val="000000"/>
                </a:solidFill>
                <a:latin typeface="Helvetica" panose="020B0604020202020204" pitchFamily="34" charset="0"/>
                <a:hlinkClick r:id="rId3" tooltip="Постоянная ссылка на описание функции csv.Dialect"/>
              </a:rPr>
              <a:t>csv.Dialect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 — для упрощения задания формата входных и выходных записей, конкретные параметры форматирования группируются в диалекты, подклассы </a:t>
            </a:r>
            <a:r>
              <a:rPr lang="ru-RU" sz="2400" i="1" dirty="0" err="1">
                <a:solidFill>
                  <a:srgbClr val="454545"/>
                </a:solidFill>
                <a:latin typeface="Helvetica" panose="020B0604020202020204" pitchFamily="34" charset="0"/>
              </a:rPr>
              <a:t>csv.Dialect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385" y="3116041"/>
            <a:ext cx="112677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0000"/>
                </a:solidFill>
                <a:latin typeface="Helvetica" panose="020B0604020202020204" pitchFamily="34" charset="0"/>
                <a:hlinkClick r:id="rId4" tooltip="Постоянная ссылка на описание функции Dialect.delimiter"/>
              </a:rPr>
              <a:t>Dialect.delimiter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 — разделитель столбцов в строке CSV-файла. По умолчанию ','.</a:t>
            </a:r>
          </a:p>
          <a:p>
            <a:r>
              <a:rPr lang="ru-RU" sz="2400" b="1" dirty="0" err="1">
                <a:solidFill>
                  <a:srgbClr val="000000"/>
                </a:solidFill>
                <a:latin typeface="Helvetica" panose="020B0604020202020204" pitchFamily="34" charset="0"/>
                <a:hlinkClick r:id="rId5" tooltip="Постоянная ссылка на описание функции Dialect.quotechar"/>
              </a:rPr>
              <a:t>Dialect.quotechar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 — символ, использующийся для "склейки" поля, содержащего специальные символы, такие как </a:t>
            </a:r>
            <a:r>
              <a:rPr lang="ru-RU" sz="2400" dirty="0" err="1">
                <a:solidFill>
                  <a:srgbClr val="454545"/>
                </a:solidFill>
                <a:latin typeface="Helvetica" panose="020B0604020202020204" pitchFamily="34" charset="0"/>
              </a:rPr>
              <a:t>delimiter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, </a:t>
            </a:r>
            <a:r>
              <a:rPr lang="ru-RU" sz="2400" dirty="0" err="1">
                <a:solidFill>
                  <a:srgbClr val="454545"/>
                </a:solidFill>
                <a:latin typeface="Helvetica" panose="020B0604020202020204" pitchFamily="34" charset="0"/>
              </a:rPr>
              <a:t>quotechar</a:t>
            </a:r>
            <a:r>
              <a:rPr lang="ru-RU" sz="2400" dirty="0">
                <a:solidFill>
                  <a:srgbClr val="454545"/>
                </a:solidFill>
                <a:latin typeface="Helvetica" panose="020B0604020202020204" pitchFamily="34" charset="0"/>
              </a:rPr>
              <a:t>, или символы новой строки. По умолчанию используется значение </a:t>
            </a:r>
            <a:r>
              <a:rPr lang="ru-RU" sz="24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'"'.</a:t>
            </a:r>
          </a:p>
          <a:p>
            <a:r>
              <a:rPr lang="ru-RU" sz="2400" b="1" dirty="0" err="1">
                <a:hlinkClick r:id="rId6" tooltip="Постоянная ссылка на описание функции Dialect.quoting"/>
              </a:rPr>
              <a:t>Dialect.quoting</a:t>
            </a:r>
            <a:r>
              <a:rPr lang="ru-RU" sz="2400" dirty="0"/>
              <a:t> — контролирует, когда кавычки должны генерироваться </a:t>
            </a:r>
            <a:r>
              <a:rPr lang="ru-RU" sz="2400" dirty="0" err="1"/>
              <a:t>writer</a:t>
            </a:r>
            <a:r>
              <a:rPr lang="ru-RU" sz="2400" dirty="0"/>
              <a:t> и распознаваться </a:t>
            </a:r>
            <a:r>
              <a:rPr lang="ru-RU" sz="2400" dirty="0" err="1"/>
              <a:t>reader</a:t>
            </a:r>
            <a:r>
              <a:rPr lang="ru-RU" sz="2400" dirty="0"/>
              <a:t>. Он может принимать любые константы QUOTE_* и по умолчанию имеет значение </a:t>
            </a:r>
            <a:r>
              <a:rPr lang="ru-RU" sz="2400" dirty="0" smtClean="0"/>
              <a:t>QUOTE_MINIMAL</a:t>
            </a:r>
          </a:p>
          <a:p>
            <a:endParaRPr lang="ru-RU" sz="2400" b="0" i="0" dirty="0">
              <a:solidFill>
                <a:srgbClr val="454545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</a:t>
            </a:r>
            <a:r>
              <a:rPr lang="ru-RU" dirty="0"/>
              <a:t>Диалекты и параметры </a:t>
            </a:r>
            <a:r>
              <a:rPr lang="ru-RU" dirty="0" smtClean="0"/>
              <a:t>форматирования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1386" y="1824073"/>
            <a:ext cx="117492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hlinkClick r:id="rId3" tooltip="Постоянная ссылка на описание функции csv.QUOTE_ALL"/>
              </a:rPr>
              <a:t>csv.QUOTE_ALL</a:t>
            </a:r>
            <a:r>
              <a:rPr lang="en-US" sz="2800" dirty="0"/>
              <a:t> — writer </a:t>
            </a:r>
            <a:r>
              <a:rPr lang="ru-RU" sz="2800" dirty="0"/>
              <a:t>оборачивает в кавычки все поля.</a:t>
            </a:r>
          </a:p>
          <a:p>
            <a:r>
              <a:rPr lang="en-US" sz="2800" b="1" dirty="0" err="1">
                <a:hlinkClick r:id="rId4" tooltip="Постоянная ссылка на описание функции csv.QUOTE_MINIMAL"/>
              </a:rPr>
              <a:t>csv.QUOTE_MINIMAL</a:t>
            </a:r>
            <a:r>
              <a:rPr lang="en-US" sz="2800" dirty="0"/>
              <a:t> — writer </a:t>
            </a:r>
            <a:r>
              <a:rPr lang="ru-RU" sz="2800" dirty="0"/>
              <a:t>оборачивает в кавычки только поля, содержащие специальные символы (</a:t>
            </a:r>
            <a:r>
              <a:rPr lang="en-US" sz="2800" dirty="0"/>
              <a:t>delimiter, </a:t>
            </a:r>
            <a:r>
              <a:rPr lang="en-US" sz="2800" dirty="0" err="1"/>
              <a:t>quotechar</a:t>
            </a:r>
            <a:r>
              <a:rPr lang="en-US" sz="2800" dirty="0"/>
              <a:t>, </a:t>
            </a:r>
            <a:r>
              <a:rPr lang="en-US" sz="2800" dirty="0" err="1"/>
              <a:t>lineterminator</a:t>
            </a:r>
            <a:r>
              <a:rPr lang="en-US" sz="2800" dirty="0"/>
              <a:t>).</a:t>
            </a:r>
          </a:p>
          <a:p>
            <a:r>
              <a:rPr lang="en-US" sz="2800" b="1" dirty="0" err="1">
                <a:hlinkClick r:id="rId5" tooltip="Постоянная ссылка на описание функции csv.QUOTE_NONNUMERIC"/>
              </a:rPr>
              <a:t>csv.QUOTE_NONNUMERIC</a:t>
            </a:r>
            <a:r>
              <a:rPr lang="en-US" sz="2800" dirty="0"/>
              <a:t> — writer </a:t>
            </a:r>
            <a:r>
              <a:rPr lang="ru-RU" sz="2800" dirty="0"/>
              <a:t>оборачивает в кавычки все поля, не являющиеся числами. </a:t>
            </a:r>
            <a:r>
              <a:rPr lang="en-US" sz="2800" dirty="0"/>
              <a:t>reader </a:t>
            </a:r>
            <a:r>
              <a:rPr lang="ru-RU" sz="2800" dirty="0"/>
              <a:t>преобразует все поля без кавычек к типу </a:t>
            </a:r>
            <a:r>
              <a:rPr lang="en-US" sz="2800" dirty="0"/>
              <a:t>float.</a:t>
            </a:r>
          </a:p>
          <a:p>
            <a:endParaRPr lang="ru-RU" sz="2800" b="1" dirty="0" smtClean="0">
              <a:hlinkClick r:id="rId6" tooltip="Постоянная ссылка на описание функции csv.QUOTE_NONE"/>
            </a:endParaRPr>
          </a:p>
          <a:p>
            <a:r>
              <a:rPr lang="en-US" sz="2800" b="1" dirty="0" err="1" smtClean="0">
                <a:hlinkClick r:id="rId6" tooltip="Постоянная ссылка на описание функции csv.QUOTE_NONE"/>
              </a:rPr>
              <a:t>csv.QUOTE_NONE</a:t>
            </a:r>
            <a:r>
              <a:rPr lang="en-US" sz="2800" dirty="0"/>
              <a:t> — writer </a:t>
            </a:r>
            <a:r>
              <a:rPr lang="ru-RU" sz="2800" dirty="0"/>
              <a:t>не оборачивает никакие поля в кавычки. Если в данных попадается </a:t>
            </a:r>
            <a:r>
              <a:rPr lang="en-US" sz="2800" dirty="0"/>
              <a:t>delimiter </a:t>
            </a:r>
            <a:r>
              <a:rPr lang="ru-RU" sz="2800" dirty="0"/>
              <a:t>или </a:t>
            </a:r>
            <a:r>
              <a:rPr lang="en-US" sz="2800" dirty="0" err="1"/>
              <a:t>lineterminator</a:t>
            </a:r>
            <a:r>
              <a:rPr lang="en-US" sz="2800" dirty="0"/>
              <a:t>, </a:t>
            </a:r>
            <a:r>
              <a:rPr lang="ru-RU" sz="2800" dirty="0"/>
              <a:t>он предваряется символом </a:t>
            </a:r>
            <a:r>
              <a:rPr lang="en-US" sz="2800" dirty="0" err="1"/>
              <a:t>escapechar</a:t>
            </a:r>
            <a:r>
              <a:rPr lang="en-US" sz="2800" dirty="0"/>
              <a:t>, </a:t>
            </a:r>
            <a:r>
              <a:rPr lang="ru-RU" sz="2800" dirty="0"/>
              <a:t>если установлен (исключение, если не установлен). </a:t>
            </a:r>
            <a:r>
              <a:rPr lang="en-US" sz="2800" dirty="0"/>
              <a:t>reader </a:t>
            </a:r>
            <a:r>
              <a:rPr lang="ru-RU" sz="2800" dirty="0"/>
              <a:t>не обрабатывает кавычки.</a:t>
            </a:r>
          </a:p>
        </p:txBody>
      </p:sp>
    </p:spTree>
    <p:extLst>
      <p:ext uri="{BB962C8B-B14F-4D97-AF65-F5344CB8AC3E}">
        <p14:creationId xmlns:p14="http://schemas.microsoft.com/office/powerpoint/2010/main" val="42837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</a:t>
            </a:r>
            <a:r>
              <a:rPr lang="ru-RU" dirty="0"/>
              <a:t>Диалекты и параметры </a:t>
            </a:r>
            <a:r>
              <a:rPr lang="ru-RU" dirty="0" smtClean="0"/>
              <a:t>форматирования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1386" y="1824073"/>
            <a:ext cx="117492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  <a:hlinkClick r:id="rId3" tooltip="Постоянная ссылка на описание функции csv.register_dialect"/>
              </a:rPr>
              <a:t>csv.register_dialect</a:t>
            </a:r>
            <a:r>
              <a:rPr lang="en-US" sz="2800" dirty="0" smtClean="0">
                <a:solidFill>
                  <a:srgbClr val="454545"/>
                </a:solidFill>
              </a:rPr>
              <a:t>(name</a:t>
            </a:r>
            <a:r>
              <a:rPr lang="en-US" sz="2800" dirty="0">
                <a:solidFill>
                  <a:srgbClr val="454545"/>
                </a:solidFill>
              </a:rPr>
              <a:t>[, dialect[, **</a:t>
            </a:r>
            <a:r>
              <a:rPr lang="en-US" sz="2800" dirty="0" err="1">
                <a:solidFill>
                  <a:srgbClr val="454545"/>
                </a:solidFill>
              </a:rPr>
              <a:t>fmtparams</a:t>
            </a:r>
            <a:r>
              <a:rPr lang="en-US" sz="2800" dirty="0">
                <a:solidFill>
                  <a:srgbClr val="454545"/>
                </a:solidFill>
              </a:rPr>
              <a:t>]]) — </a:t>
            </a:r>
            <a:r>
              <a:rPr lang="ru-RU" sz="2800" dirty="0">
                <a:solidFill>
                  <a:srgbClr val="454545"/>
                </a:solidFill>
              </a:rPr>
              <a:t>связывает </a:t>
            </a:r>
            <a:r>
              <a:rPr lang="en-US" sz="2800" dirty="0">
                <a:solidFill>
                  <a:srgbClr val="454545"/>
                </a:solidFill>
              </a:rPr>
              <a:t>dialect </a:t>
            </a:r>
            <a:r>
              <a:rPr lang="ru-RU" sz="2800" dirty="0">
                <a:solidFill>
                  <a:srgbClr val="454545"/>
                </a:solidFill>
              </a:rPr>
              <a:t>с именем </a:t>
            </a:r>
            <a:r>
              <a:rPr lang="en-US" sz="2800" dirty="0">
                <a:solidFill>
                  <a:srgbClr val="454545"/>
                </a:solidFill>
              </a:rPr>
              <a:t>name. </a:t>
            </a:r>
            <a:r>
              <a:rPr lang="ru-RU" sz="2800" dirty="0" smtClean="0">
                <a:solidFill>
                  <a:srgbClr val="454545"/>
                </a:solidFill>
              </a:rPr>
              <a:t> </a:t>
            </a:r>
            <a:endParaRPr lang="ru-RU" sz="2800" dirty="0">
              <a:solidFill>
                <a:srgbClr val="454545"/>
              </a:solidFill>
            </a:endParaRPr>
          </a:p>
          <a:p>
            <a:r>
              <a:rPr lang="en-US" sz="2800" b="1" dirty="0" err="1">
                <a:solidFill>
                  <a:srgbClr val="000000"/>
                </a:solidFill>
                <a:hlinkClick r:id="rId4" tooltip="Постоянная ссылка на описание функции csv.unregister_dialect"/>
              </a:rPr>
              <a:t>csv.unregister_dialect</a:t>
            </a:r>
            <a:r>
              <a:rPr lang="en-US" sz="2800" dirty="0">
                <a:solidFill>
                  <a:srgbClr val="454545"/>
                </a:solidFill>
              </a:rPr>
              <a:t>(name) — </a:t>
            </a:r>
            <a:r>
              <a:rPr lang="ru-RU" sz="2800" dirty="0">
                <a:solidFill>
                  <a:srgbClr val="454545"/>
                </a:solidFill>
              </a:rPr>
              <a:t>удаляет связь диалекта с данным именем.</a:t>
            </a:r>
          </a:p>
          <a:p>
            <a:r>
              <a:rPr lang="en-US" sz="2800" b="1" dirty="0" err="1">
                <a:solidFill>
                  <a:srgbClr val="000000"/>
                </a:solidFill>
                <a:hlinkClick r:id="rId5" tooltip="Постоянная ссылка на описание функции csv.get_dialect"/>
              </a:rPr>
              <a:t>csv.get_dialect</a:t>
            </a:r>
            <a:r>
              <a:rPr lang="en-US" sz="2800" dirty="0">
                <a:solidFill>
                  <a:srgbClr val="454545"/>
                </a:solidFill>
              </a:rPr>
              <a:t>(name) — </a:t>
            </a:r>
            <a:r>
              <a:rPr lang="ru-RU" sz="2800" dirty="0">
                <a:solidFill>
                  <a:srgbClr val="454545"/>
                </a:solidFill>
              </a:rPr>
              <a:t>возвращает класс диалекта, </a:t>
            </a:r>
            <a:r>
              <a:rPr lang="ru-RU" sz="2800" dirty="0" smtClean="0">
                <a:solidFill>
                  <a:srgbClr val="454545"/>
                </a:solidFill>
              </a:rPr>
              <a:t>связанного </a:t>
            </a:r>
            <a:r>
              <a:rPr lang="ru-RU" sz="2800" dirty="0">
                <a:solidFill>
                  <a:srgbClr val="454545"/>
                </a:solidFill>
              </a:rPr>
              <a:t>с именем </a:t>
            </a:r>
            <a:r>
              <a:rPr lang="en-US" sz="2800" dirty="0">
                <a:solidFill>
                  <a:srgbClr val="454545"/>
                </a:solidFill>
              </a:rPr>
              <a:t>name.</a:t>
            </a:r>
          </a:p>
          <a:p>
            <a:r>
              <a:rPr lang="en-US" sz="2800" b="1" dirty="0" err="1">
                <a:solidFill>
                  <a:srgbClr val="000000"/>
                </a:solidFill>
                <a:hlinkClick r:id="rId6" tooltip="Постоянная ссылка на описание функции csv.list_dialects"/>
              </a:rPr>
              <a:t>csv.list_dialects</a:t>
            </a:r>
            <a:r>
              <a:rPr lang="en-US" sz="2800" dirty="0">
                <a:solidFill>
                  <a:srgbClr val="454545"/>
                </a:solidFill>
              </a:rPr>
              <a:t>() — </a:t>
            </a:r>
            <a:r>
              <a:rPr lang="ru-RU" sz="2800" dirty="0">
                <a:solidFill>
                  <a:srgbClr val="454545"/>
                </a:solidFill>
              </a:rPr>
              <a:t>список доступных диалектов. На данный момент это '</a:t>
            </a:r>
            <a:r>
              <a:rPr lang="en-US" sz="2800" dirty="0">
                <a:solidFill>
                  <a:srgbClr val="454545"/>
                </a:solidFill>
              </a:rPr>
              <a:t>excel', 'excel-tab', '</a:t>
            </a:r>
            <a:r>
              <a:rPr lang="en-US" sz="2800" dirty="0" err="1">
                <a:solidFill>
                  <a:srgbClr val="454545"/>
                </a:solidFill>
              </a:rPr>
              <a:t>unix</a:t>
            </a:r>
            <a:r>
              <a:rPr lang="en-US" sz="2800" dirty="0">
                <a:solidFill>
                  <a:srgbClr val="454545"/>
                </a:solidFill>
              </a:rPr>
              <a:t>'.</a:t>
            </a:r>
            <a:endParaRPr lang="en-US" sz="2800" b="0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46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</a:t>
            </a:r>
            <a:r>
              <a:rPr lang="ru-RU" dirty="0"/>
              <a:t>Диалекты и параметры </a:t>
            </a:r>
            <a:r>
              <a:rPr lang="ru-RU" dirty="0" smtClean="0"/>
              <a:t>форматирования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1386" y="1843528"/>
            <a:ext cx="117492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Предустановленные </a:t>
            </a:r>
            <a:r>
              <a:rPr lang="ru-RU" sz="2800" b="1" dirty="0" smtClean="0"/>
              <a:t>диалекты</a:t>
            </a:r>
          </a:p>
          <a:p>
            <a:endParaRPr lang="ru-RU" sz="2800" b="1" dirty="0"/>
          </a:p>
          <a:p>
            <a:r>
              <a:rPr lang="en-US" sz="2800" dirty="0"/>
              <a:t>class </a:t>
            </a:r>
            <a:r>
              <a:rPr lang="en-US" sz="2800" b="1" dirty="0" err="1">
                <a:hlinkClick r:id="rId3" tooltip="Постоянная ссылка на описание функции csv.excel"/>
              </a:rPr>
              <a:t>csv.excel</a:t>
            </a:r>
            <a:r>
              <a:rPr lang="en-US" sz="2800" dirty="0"/>
              <a:t> — </a:t>
            </a:r>
            <a:r>
              <a:rPr lang="ru-RU" sz="2800" dirty="0"/>
              <a:t>диалект </a:t>
            </a:r>
            <a:r>
              <a:rPr lang="en-US" sz="2800" dirty="0"/>
              <a:t>CSV-</a:t>
            </a:r>
            <a:r>
              <a:rPr lang="ru-RU" sz="2800" dirty="0"/>
              <a:t>файла, обычно генерируемого программой </a:t>
            </a:r>
            <a:r>
              <a:rPr lang="en-US" sz="2800" dirty="0"/>
              <a:t>Excel.</a:t>
            </a:r>
          </a:p>
          <a:p>
            <a:r>
              <a:rPr lang="en-US" sz="2800" dirty="0"/>
              <a:t>class </a:t>
            </a:r>
            <a:r>
              <a:rPr lang="en-US" sz="2800" b="1" dirty="0" err="1">
                <a:hlinkClick r:id="rId4" tooltip="Постоянная ссылка на описание функции csv.excel_tab"/>
              </a:rPr>
              <a:t>csv.excel_tab</a:t>
            </a:r>
            <a:r>
              <a:rPr lang="en-US" sz="2800" dirty="0"/>
              <a:t> — </a:t>
            </a:r>
            <a:r>
              <a:rPr lang="ru-RU" sz="2800" dirty="0"/>
              <a:t>диалект </a:t>
            </a:r>
            <a:r>
              <a:rPr lang="en-US" sz="2800" dirty="0"/>
              <a:t>CSV-</a:t>
            </a:r>
            <a:r>
              <a:rPr lang="ru-RU" sz="2800" dirty="0"/>
              <a:t>файла, обычно генерируемого программой </a:t>
            </a:r>
            <a:r>
              <a:rPr lang="en-US" sz="2800" dirty="0"/>
              <a:t>Excel </a:t>
            </a:r>
            <a:r>
              <a:rPr lang="ru-RU" sz="2800" dirty="0"/>
              <a:t>с настройкой "разделитель с помощью </a:t>
            </a:r>
            <a:r>
              <a:rPr lang="en-US" sz="2800" dirty="0"/>
              <a:t>TAB".</a:t>
            </a:r>
          </a:p>
          <a:p>
            <a:r>
              <a:rPr lang="en-US" sz="2800" dirty="0"/>
              <a:t>class </a:t>
            </a:r>
            <a:r>
              <a:rPr lang="en-US" sz="2800" b="1" dirty="0" err="1">
                <a:hlinkClick r:id="rId5" tooltip="Постоянная ссылка на описание функции csv.unix_dialect"/>
              </a:rPr>
              <a:t>csv.unix_dialect</a:t>
            </a:r>
            <a:r>
              <a:rPr lang="en-US" sz="2800" dirty="0"/>
              <a:t> — </a:t>
            </a:r>
            <a:r>
              <a:rPr lang="ru-RU" sz="2800" dirty="0"/>
              <a:t>диалект </a:t>
            </a:r>
            <a:r>
              <a:rPr lang="en-US" sz="2800" dirty="0"/>
              <a:t>CSV-</a:t>
            </a:r>
            <a:r>
              <a:rPr lang="ru-RU" sz="2800" dirty="0"/>
              <a:t>файла, обычно генерируемого в </a:t>
            </a:r>
            <a:r>
              <a:rPr lang="en-US" sz="2800" dirty="0"/>
              <a:t>UNIX-</a:t>
            </a:r>
            <a:r>
              <a:rPr lang="ru-RU" sz="2800" dirty="0"/>
              <a:t>системах ('\</a:t>
            </a:r>
            <a:r>
              <a:rPr lang="en-US" sz="2800" dirty="0"/>
              <a:t>n' </a:t>
            </a:r>
            <a:r>
              <a:rPr lang="ru-RU" sz="2800" dirty="0"/>
              <a:t>для новой строки, </a:t>
            </a:r>
            <a:r>
              <a:rPr lang="ru-RU" sz="2800" dirty="0" smtClean="0"/>
              <a:t>заключить в кавычки все поля).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824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стандартный модуль (последовательность)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400006"/>
            <a:ext cx="10667114" cy="47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Файловый </a:t>
            </a:r>
            <a:r>
              <a:rPr lang="ru-RU" dirty="0" smtClean="0"/>
              <a:t>объект – путь к файлу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652" y="1503164"/>
            <a:ext cx="11797781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ОС Windows: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абсолютный: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C:\user\python\example1.py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относительный: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example1.py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 если текущий каталог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C:\user\python\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относительный: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python\example1.py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 если текущий каталог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C:\user\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ОС UNIX: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абсолютный: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/home/user/python/example1.py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относительный: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example1.py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 если текущий каталог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/home/user/python/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относительный: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user/python/example1.py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 если текущий каталог 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E74C3C"/>
                </a:solidFill>
                <a:effectLst/>
              </a:rPr>
              <a:t>/home/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69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стандартный модуль (последовательность)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400006"/>
            <a:ext cx="10667114" cy="4720292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91" y="1400006"/>
            <a:ext cx="5985126" cy="33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стандартный модуль (последовательность)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118987"/>
            <a:ext cx="11635350" cy="49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стандартный модуль (последовательность)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0" y="1055740"/>
            <a:ext cx="5073570" cy="565624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45" y="1055740"/>
            <a:ext cx="1213212" cy="148482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25" y="1552396"/>
            <a:ext cx="5451517" cy="2601860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25" y="4738614"/>
            <a:ext cx="1229595" cy="15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стандартный модуль (словарь)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20"/>
          <a:stretch/>
        </p:blipFill>
        <p:spPr>
          <a:xfrm>
            <a:off x="89786" y="1730038"/>
            <a:ext cx="5703825" cy="4081481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23" y="1730039"/>
            <a:ext cx="5880921" cy="384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стандартный модуль (словарь)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" y="1331321"/>
            <a:ext cx="12090336" cy="402422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776" y="170121"/>
            <a:ext cx="5571224" cy="35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86" y="170121"/>
            <a:ext cx="11851758" cy="797918"/>
          </a:xfrm>
        </p:spPr>
        <p:txBody>
          <a:bodyPr>
            <a:normAutofit/>
          </a:bodyPr>
          <a:lstStyle/>
          <a:p>
            <a:r>
              <a:rPr lang="en-US" dirty="0" smtClean="0"/>
              <a:t>CSV</a:t>
            </a:r>
            <a:r>
              <a:rPr lang="ru-RU" dirty="0" smtClean="0"/>
              <a:t> – стандартный модуль (словарь)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4" y="1975625"/>
            <a:ext cx="10179817" cy="388042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21" y="1035047"/>
            <a:ext cx="7921523" cy="20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0242" y="1207105"/>
            <a:ext cx="1120671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sz="2800" dirty="0">
                <a:latin typeface="+mn-lt"/>
                <a:hlinkClick r:id="rId3"/>
              </a:rPr>
              <a:t>JSON</a:t>
            </a:r>
            <a:r>
              <a:rPr lang="en-US" sz="2800" dirty="0">
                <a:latin typeface="+mn-lt"/>
              </a:rPr>
              <a:t> (</a:t>
            </a:r>
            <a:r>
              <a:rPr lang="ru-RU" sz="2800" i="1" dirty="0">
                <a:latin typeface="+mn-lt"/>
              </a:rPr>
              <a:t>англ.</a:t>
            </a:r>
            <a:r>
              <a:rPr lang="ru-RU" sz="2800" dirty="0">
                <a:latin typeface="+mn-lt"/>
              </a:rPr>
              <a:t> </a:t>
            </a:r>
            <a:r>
              <a:rPr lang="en-US" sz="2800" b="1" dirty="0">
                <a:latin typeface="+mn-lt"/>
              </a:rPr>
              <a:t>J</a:t>
            </a:r>
            <a:r>
              <a:rPr lang="en-US" sz="2800" dirty="0">
                <a:latin typeface="+mn-lt"/>
              </a:rPr>
              <a:t>ava</a:t>
            </a:r>
            <a:r>
              <a:rPr lang="en-US" sz="2800" b="1" dirty="0">
                <a:latin typeface="+mn-lt"/>
              </a:rPr>
              <a:t>S</a:t>
            </a:r>
            <a:r>
              <a:rPr lang="en-US" sz="2800" dirty="0">
                <a:latin typeface="+mn-lt"/>
              </a:rPr>
              <a:t>cript </a:t>
            </a:r>
            <a:r>
              <a:rPr lang="en-US" sz="2800" b="1" dirty="0">
                <a:latin typeface="+mn-lt"/>
              </a:rPr>
              <a:t>O</a:t>
            </a:r>
            <a:r>
              <a:rPr lang="en-US" sz="2800" dirty="0">
                <a:latin typeface="+mn-lt"/>
              </a:rPr>
              <a:t>bject </a:t>
            </a:r>
            <a:r>
              <a:rPr lang="en-US" sz="2800" b="1" dirty="0">
                <a:latin typeface="+mn-lt"/>
              </a:rPr>
              <a:t>N</a:t>
            </a:r>
            <a:r>
              <a:rPr lang="en-US" sz="2800" dirty="0">
                <a:latin typeface="+mn-lt"/>
              </a:rPr>
              <a:t>otation, 1999 </a:t>
            </a:r>
            <a:r>
              <a:rPr lang="ru-RU" sz="2800" dirty="0">
                <a:latin typeface="+mn-lt"/>
              </a:rPr>
              <a:t>г.) - текстовый формат обмена данными, основанный на </a:t>
            </a:r>
            <a:r>
              <a:rPr lang="en-US" sz="2800" dirty="0" smtClean="0">
                <a:latin typeface="+mn-lt"/>
              </a:rPr>
              <a:t>JavaScript </a:t>
            </a:r>
            <a:r>
              <a:rPr lang="ru-RU" sz="2800" dirty="0" smtClean="0">
                <a:latin typeface="+mn-lt"/>
              </a:rPr>
              <a:t> (</a:t>
            </a:r>
            <a:r>
              <a:rPr lang="en-US" sz="2800" i="1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 </a:t>
            </a:r>
            <a:r>
              <a:rPr lang="en-US" sz="2800" dirty="0">
                <a:latin typeface="+mn-lt"/>
              </a:rPr>
              <a:t>human-readable</a:t>
            </a:r>
            <a:r>
              <a:rPr lang="en-US" sz="2800" dirty="0" smtClean="0">
                <a:latin typeface="+mn-lt"/>
              </a:rPr>
              <a:t>)</a:t>
            </a:r>
          </a:p>
          <a:p>
            <a:pPr lvl="0" algn="just"/>
            <a:r>
              <a:rPr lang="ru-RU" sz="2800" dirty="0">
                <a:latin typeface="+mn-lt"/>
              </a:rPr>
              <a:t>Б</a:t>
            </a:r>
            <a:r>
              <a:rPr lang="ru-RU" sz="2800" dirty="0" smtClean="0">
                <a:latin typeface="+mn-lt"/>
              </a:rPr>
              <a:t>лизкое </a:t>
            </a:r>
            <a:r>
              <a:rPr lang="ru-RU" sz="2800" dirty="0">
                <a:latin typeface="+mn-lt"/>
              </a:rPr>
              <a:t>соответствие Python по типам данных.</a:t>
            </a:r>
            <a:endParaRPr lang="en-US" sz="2800" dirty="0" smtClean="0">
              <a:latin typeface="+mn-lt"/>
            </a:endParaRPr>
          </a:p>
          <a:p>
            <a:pPr lvl="0" algn="just"/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" y="3022987"/>
            <a:ext cx="5360167" cy="32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242" y="1398533"/>
            <a:ext cx="11546957" cy="48984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JSON-текст представляет собой одну из двух структур: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набор пар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ключ: значение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(словарь в терминологии Python), где ключ - строка, значение - любой тип;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упорядоченный набор значений (список в терминологии Python).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Значением может являться: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строка (в кавычках);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число;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логическое значение 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true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/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false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одна из структур.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2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r>
              <a:rPr lang="ru-RU" dirty="0" smtClean="0"/>
              <a:t> - функции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337" y="1661706"/>
            <a:ext cx="12063663" cy="589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ru-RU" sz="2800" dirty="0"/>
              <a:t>Работа с JSON-форматом поддерживается стандартным </a:t>
            </a:r>
            <a:r>
              <a:rPr lang="ru-RU" sz="2800" dirty="0" smtClean="0"/>
              <a:t>пакетом </a:t>
            </a:r>
            <a:r>
              <a:rPr lang="ru-RU" sz="2800" dirty="0"/>
              <a:t>JSON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2128"/>
              </p:ext>
            </p:extLst>
          </p:nvPr>
        </p:nvGraphicFramePr>
        <p:xfrm>
          <a:off x="480064" y="2646654"/>
          <a:ext cx="11214630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8294"/>
                <a:gridCol w="3176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json.dumps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skipkeys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ensure_ascii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check_circular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allow_nan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indent=None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separators=None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sort_keys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сериализуемый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объект;</a:t>
                      </a:r>
                    </a:p>
                    <a:p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ensure_ascii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если равен </a:t>
                      </a:r>
                      <a:r>
                        <a:rPr lang="ru-RU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False"/>
                        </a:rPr>
                        <a:t>False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запись не-ASCII значений происходит в файл «как есть», без преобразования в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indent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величина отступа для вложенных структур.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Сериализует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объект </a:t>
                      </a:r>
                      <a:r>
                        <a:rPr lang="ru-RU" sz="2400" dirty="0" err="1" smtClean="0">
                          <a:effectLst/>
                        </a:rPr>
                        <a:t>obj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возвращая строку в JSON-формате.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3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r>
              <a:rPr lang="ru-RU" dirty="0" smtClean="0"/>
              <a:t> - функции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37309"/>
              </p:ext>
            </p:extLst>
          </p:nvPr>
        </p:nvGraphicFramePr>
        <p:xfrm>
          <a:off x="340242" y="2133307"/>
          <a:ext cx="11214630" cy="374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8294"/>
                <a:gridCol w="3176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json.loads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object_hook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parse_float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parse_int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parse_constant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object_pairs_hook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Десериализует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объект (в том числе файловый) s, возвращая структуру в Python.</a:t>
                      </a:r>
                    </a:p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ошибке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десериализации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возбуждается исключение </a:t>
                      </a:r>
                      <a:r>
                        <a:rPr lang="ru-RU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JSONDecodeError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291776" cy="727743"/>
          </a:xfrm>
        </p:spPr>
        <p:txBody>
          <a:bodyPr>
            <a:normAutofit/>
          </a:bodyPr>
          <a:lstStyle/>
          <a:p>
            <a:r>
              <a:rPr lang="ru-RU" dirty="0"/>
              <a:t>Файловый </a:t>
            </a:r>
            <a:r>
              <a:rPr lang="ru-RU" dirty="0" smtClean="0"/>
              <a:t>объект – операции с файлами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9981" y="1903526"/>
            <a:ext cx="101363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связанные с его открытием: открытие, закрытие файла, запись, чтение, перемещение по файлу и др</a:t>
            </a:r>
            <a:r>
              <a:rPr lang="ru-RU" sz="2800" dirty="0" smtClean="0">
                <a:solidFill>
                  <a:srgbClr val="404040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40404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40404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выполняющиеся без его открытия: работа с файлом как элементом файловой системы - переименование, копирование, получение атрибутов и др.</a:t>
            </a:r>
            <a:endParaRPr lang="ru-RU" sz="2800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86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r>
              <a:rPr lang="ru-RU" dirty="0" smtClean="0"/>
              <a:t> - функции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2773"/>
              </p:ext>
            </p:extLst>
          </p:nvPr>
        </p:nvGraphicFramePr>
        <p:xfrm>
          <a:off x="340242" y="2133307"/>
          <a:ext cx="1121463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8294"/>
                <a:gridCol w="3176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ru-RU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dirty="0" err="1" smtClean="0"/>
                        <a:t>json.JSONDecodeError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end=None</a:t>
                      </a:r>
                      <a:r>
                        <a:rPr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исключения, возбуждаемый при ошибке в работе некоторых функций пакета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r>
              <a:rPr lang="ru-RU" dirty="0" smtClean="0"/>
              <a:t> - функции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1" y="1219965"/>
            <a:ext cx="6878705" cy="551535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46" y="286604"/>
            <a:ext cx="4832888" cy="45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r>
              <a:rPr lang="ru-RU" dirty="0" smtClean="0"/>
              <a:t> - функции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740"/>
            <a:ext cx="12191546" cy="26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err="1"/>
              <a:t>Валидация</a:t>
            </a:r>
            <a:r>
              <a:rPr lang="ru-RU" dirty="0"/>
              <a:t> и оформление </a:t>
            </a:r>
            <a:r>
              <a:rPr lang="en-US" dirty="0"/>
              <a:t>JSON-</a:t>
            </a:r>
            <a:r>
              <a:rPr lang="ru-RU" dirty="0"/>
              <a:t>файлов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9388" y="2592488"/>
            <a:ext cx="10443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1B7A41"/>
                </a:solidFill>
                <a:hlinkClick r:id="rId3"/>
              </a:rPr>
              <a:t>https://</a:t>
            </a:r>
            <a:r>
              <a:rPr lang="ru-RU" sz="2800" dirty="0" smtClean="0">
                <a:solidFill>
                  <a:srgbClr val="1B7A41"/>
                </a:solidFill>
                <a:hlinkClick r:id="rId3"/>
              </a:rPr>
              <a:t>jsonformatter.curiousconcept.com/</a:t>
            </a:r>
            <a:r>
              <a:rPr lang="ru-RU" sz="2800" dirty="0">
                <a:solidFill>
                  <a:srgbClr val="404040"/>
                </a:solidFill>
              </a:rPr>
              <a:t> </a:t>
            </a:r>
            <a:r>
              <a:rPr lang="ru-RU" sz="2800" dirty="0" smtClean="0">
                <a:solidFill>
                  <a:srgbClr val="404040"/>
                </a:solidFill>
              </a:rPr>
              <a:t> </a:t>
            </a:r>
          </a:p>
          <a:p>
            <a:r>
              <a:rPr lang="ru-RU" sz="2800" dirty="0" smtClean="0">
                <a:solidFill>
                  <a:srgbClr val="404040"/>
                </a:solidFill>
              </a:rPr>
              <a:t>может </a:t>
            </a:r>
            <a:r>
              <a:rPr lang="ru-RU" sz="2800" dirty="0">
                <a:solidFill>
                  <a:srgbClr val="404040"/>
                </a:solidFill>
              </a:rPr>
              <a:t>как указать место ошибки, так и оформить его по стандарту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697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ru-RU" dirty="0"/>
              <a:t>YAML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242" y="2691195"/>
            <a:ext cx="11546957" cy="23130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800" b="1" dirty="0">
                <a:latin typeface="+mn-lt"/>
              </a:rPr>
              <a:t>YAML (YAML </a:t>
            </a:r>
            <a:r>
              <a:rPr lang="ru-RU" sz="2800" b="1" dirty="0" err="1">
                <a:latin typeface="+mn-lt"/>
              </a:rPr>
              <a:t>Ain’t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 err="1">
                <a:latin typeface="+mn-lt"/>
              </a:rPr>
              <a:t>Markup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 err="1">
                <a:latin typeface="+mn-lt"/>
              </a:rPr>
              <a:t>Language</a:t>
            </a:r>
            <a:r>
              <a:rPr lang="ru-RU" sz="2800" b="1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 - еще один текстовый формат для записи данных.</a:t>
            </a:r>
          </a:p>
          <a:p>
            <a:r>
              <a:rPr lang="ru-RU" sz="2800" dirty="0">
                <a:latin typeface="+mn-lt"/>
              </a:rPr>
              <a:t>YAML более приятен для восприятия человеком, чем JSON, поэтому его часто используют для описания сценариев в ПО. Например, в </a:t>
            </a:r>
            <a:r>
              <a:rPr lang="ru-RU" sz="2800" dirty="0" err="1" smtClean="0">
                <a:latin typeface="+mn-lt"/>
              </a:rPr>
              <a:t>Ansible</a:t>
            </a:r>
            <a:r>
              <a:rPr lang="ru-RU" sz="2800" dirty="0" smtClean="0">
                <a:latin typeface="+mn-lt"/>
              </a:rPr>
              <a:t> (</a:t>
            </a:r>
            <a:r>
              <a:rPr lang="ru-RU" sz="2800" dirty="0">
                <a:latin typeface="+mn-lt"/>
              </a:rPr>
              <a:t>система управления конфигурациями</a:t>
            </a:r>
            <a:r>
              <a:rPr lang="ru-RU" sz="2800" dirty="0" smtClean="0">
                <a:latin typeface="+mn-lt"/>
              </a:rPr>
              <a:t>).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1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ru-RU" dirty="0"/>
              <a:t>YAML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242" y="2021928"/>
            <a:ext cx="11129864" cy="4036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800" dirty="0">
                <a:latin typeface="+mn-lt"/>
              </a:rPr>
              <a:t>YAML использует отступы для указания структуры документа. Но в YAML можно использовать только пробелы и нельзя использовать знаки табуляции</a:t>
            </a:r>
            <a:r>
              <a:rPr lang="ru-RU" sz="2800" dirty="0" smtClean="0">
                <a:latin typeface="+mn-lt"/>
              </a:rPr>
              <a:t>.</a:t>
            </a:r>
          </a:p>
          <a:p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Еще одна схожесть с Python: комментарии начинаются с символа # и продолжаются до конца строки</a:t>
            </a:r>
            <a:r>
              <a:rPr lang="ru-RU" sz="2800" dirty="0" smtClean="0">
                <a:latin typeface="+mn-lt"/>
              </a:rPr>
              <a:t>.</a:t>
            </a: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Удобен </a:t>
            </a:r>
            <a:r>
              <a:rPr lang="ru-RU" sz="2800" dirty="0">
                <a:latin typeface="+mn-lt"/>
              </a:rPr>
              <a:t>для хранения различных параметров, особенно, если они заполняются вручную</a:t>
            </a:r>
          </a:p>
        </p:txBody>
      </p:sp>
    </p:spTree>
    <p:extLst>
      <p:ext uri="{BB962C8B-B14F-4D97-AF65-F5344CB8AC3E}">
        <p14:creationId xmlns:p14="http://schemas.microsoft.com/office/powerpoint/2010/main" val="18259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ru-RU" dirty="0"/>
              <a:t>YAML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242" y="2057952"/>
            <a:ext cx="11546957" cy="33239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Список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Список может быть записан в одну строку: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access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access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nonegotiate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]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lvl="0"/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Или каждый элемент списка в своей </a:t>
            </a:r>
            <a:r>
              <a:rPr lang="ru-RU" altLang="ru-RU" sz="2400" dirty="0">
                <a:solidFill>
                  <a:srgbClr val="000000"/>
                </a:solidFill>
                <a:latin typeface="+mn-lt"/>
              </a:rPr>
              <a:t>строке (каждая строка должна начинаться с - (минуса и пробела), и все строки в списке должны быть на одном уровне отступа):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access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access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vlan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switchport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nonegotiate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58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ru-RU" dirty="0"/>
              <a:t>YAML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6064" y="1559006"/>
            <a:ext cx="6574877" cy="221599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Словарь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Словарь также может быть записан в одну строку: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+mn-lt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+mn-lt"/>
              </a:rPr>
              <a:t>vlan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100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+mn-lt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+mn-lt"/>
              </a:rPr>
              <a:t>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Или блоком: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4" y="4249481"/>
            <a:ext cx="1523999" cy="8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ru-RU" dirty="0"/>
              <a:t>YAML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3767" y="1937954"/>
            <a:ext cx="110850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Строки</a:t>
            </a:r>
          </a:p>
          <a:p>
            <a:r>
              <a:rPr lang="ru-RU" sz="2400" dirty="0"/>
              <a:t>Строки в YAML не обязательно брать в кавычки. Это удобно, но иногда всё же следует использовать кавычки. Например, когда в строке используется какой-то специальный символ (специальный для YAML).</a:t>
            </a:r>
          </a:p>
          <a:p>
            <a:endParaRPr lang="ru-RU" sz="2400" dirty="0"/>
          </a:p>
          <a:p>
            <a:r>
              <a:rPr lang="ru-RU" sz="2400" dirty="0"/>
              <a:t>Такую строку, например, нужно взять в кавычки, чтобы она была корректно воспринята YAML: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4" y="4938442"/>
            <a:ext cx="6756304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ru-RU" dirty="0"/>
              <a:t>YAML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3767" y="1761490"/>
            <a:ext cx="11085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Комбинация элементов </a:t>
            </a:r>
            <a:endParaRPr lang="ru-RU" sz="2400" b="1" dirty="0" smtClean="0"/>
          </a:p>
          <a:p>
            <a:r>
              <a:rPr lang="ru-RU" sz="2400" dirty="0">
                <a:solidFill>
                  <a:srgbClr val="000000"/>
                </a:solidFill>
                <a:latin typeface="-apple-system"/>
              </a:rPr>
              <a:t>Словарь, в котором есть два ключа: </a:t>
            </a:r>
            <a:r>
              <a:rPr lang="ru-RU" sz="2400" dirty="0" err="1">
                <a:solidFill>
                  <a:srgbClr val="000000"/>
                </a:solidFill>
                <a:latin typeface="-apple-system"/>
              </a:rPr>
              <a:t>access</a:t>
            </a:r>
            <a:r>
              <a:rPr lang="ru-RU" sz="2400" dirty="0">
                <a:solidFill>
                  <a:srgbClr val="000000"/>
                </a:solidFill>
                <a:latin typeface="-apple-system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-apple-system"/>
              </a:rPr>
              <a:t>trunk</a:t>
            </a:r>
            <a:r>
              <a:rPr lang="ru-RU" sz="2400" dirty="0">
                <a:solidFill>
                  <a:srgbClr val="000000"/>
                </a:solidFill>
                <a:latin typeface="-apple-system"/>
              </a:rPr>
              <a:t>. Значения, которые соответствуют этим ключам - списки команд:</a:t>
            </a:r>
            <a:endParaRPr lang="ru-RU" sz="2400" b="1" dirty="0" smtClean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3138283"/>
            <a:ext cx="3769896" cy="32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7315199" cy="1424763"/>
          </a:xfrm>
        </p:spPr>
        <p:txBody>
          <a:bodyPr>
            <a:normAutofit/>
          </a:bodyPr>
          <a:lstStyle/>
          <a:p>
            <a:r>
              <a:rPr lang="ru-RU" dirty="0"/>
              <a:t>Файловый </a:t>
            </a:r>
            <a:r>
              <a:rPr lang="ru-RU" dirty="0" smtClean="0"/>
              <a:t>объект – </a:t>
            </a:r>
            <a:br>
              <a:rPr lang="ru-RU" dirty="0" smtClean="0"/>
            </a:br>
            <a:r>
              <a:rPr lang="ru-RU" dirty="0" smtClean="0"/>
              <a:t>виды файлов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2" y="2109370"/>
            <a:ext cx="6866289" cy="411339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27851" y="-186852"/>
            <a:ext cx="449402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Текстовый файл 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*.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txt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 др.)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+mn-lt"/>
              </a:rPr>
              <a:t>Файлы конфигурации, документы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+mn-lt"/>
              </a:rPr>
              <a:t>Для поиска или обращения к определенному участку в файле необходимо его последовательно прочитать с начала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62750" y="4166068"/>
            <a:ext cx="5259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База данных (</a:t>
            </a:r>
            <a:r>
              <a:rPr lang="ru-RU" sz="2800" dirty="0">
                <a:solidFill>
                  <a:srgbClr val="FF0000"/>
                </a:solidFill>
              </a:rPr>
              <a:t>*.</a:t>
            </a:r>
            <a:r>
              <a:rPr lang="ru-RU" sz="2800" dirty="0" err="1">
                <a:solidFill>
                  <a:srgbClr val="FF0000"/>
                </a:solidFill>
              </a:rPr>
              <a:t>mdb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>
                <a:solidFill>
                  <a:srgbClr val="404040"/>
                </a:solidFill>
              </a:rPr>
              <a:t>и др.)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404040"/>
                </a:solidFill>
              </a:rPr>
              <a:t>Файлы </a:t>
            </a:r>
            <a:r>
              <a:rPr lang="ru-RU" sz="2800" dirty="0">
                <a:solidFill>
                  <a:srgbClr val="404040"/>
                </a:solidFill>
              </a:rPr>
              <a:t>баз данных и их </a:t>
            </a:r>
            <a:r>
              <a:rPr lang="ru-RU" sz="2800" dirty="0" smtClean="0">
                <a:solidFill>
                  <a:srgbClr val="404040"/>
                </a:solidFill>
              </a:rPr>
              <a:t>производные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Разрешен непосредственный переход к любой из записи</a:t>
            </a:r>
          </a:p>
        </p:txBody>
      </p:sp>
    </p:spTree>
    <p:extLst>
      <p:ext uri="{BB962C8B-B14F-4D97-AF65-F5344CB8AC3E}">
        <p14:creationId xmlns:p14="http://schemas.microsoft.com/office/powerpoint/2010/main" val="41223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286604"/>
            <a:ext cx="11546957" cy="797918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Форматы файлов - </a:t>
            </a:r>
            <a:r>
              <a:rPr lang="ru-RU" dirty="0"/>
              <a:t>YAML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3767" y="1761490"/>
            <a:ext cx="11085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Комбинация элементов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-apple-system"/>
              </a:rPr>
              <a:t>Список словарей:</a:t>
            </a:r>
            <a:endParaRPr lang="ru-RU" sz="2400" b="1" dirty="0" smtClean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9" y="1084522"/>
            <a:ext cx="2731219" cy="58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0"/>
            <a:ext cx="11546957" cy="7700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YAML -</a:t>
            </a:r>
            <a:r>
              <a:rPr lang="ru-RU" dirty="0"/>
              <a:t> модуль </a:t>
            </a:r>
            <a:r>
              <a:rPr lang="ru-RU" dirty="0" err="1" smtClean="0"/>
              <a:t>PyYAML</a:t>
            </a:r>
            <a:r>
              <a:rPr lang="ru-RU" dirty="0" smtClean="0"/>
              <a:t> – чтение</a:t>
            </a:r>
            <a:r>
              <a:rPr lang="en-US" dirty="0"/>
              <a:t> </a:t>
            </a:r>
            <a:r>
              <a:rPr lang="en-US" sz="2700" dirty="0">
                <a:latin typeface="+mn-lt"/>
              </a:rPr>
              <a:t>(</a:t>
            </a:r>
            <a:r>
              <a:rPr lang="en-US" sz="2700" dirty="0" err="1" smtClean="0">
                <a:latin typeface="+mn-lt"/>
              </a:rPr>
              <a:t>yaml.load</a:t>
            </a:r>
            <a:r>
              <a:rPr lang="en-US" sz="2700" dirty="0" smtClean="0">
                <a:latin typeface="+mn-lt"/>
              </a:rPr>
              <a:t>()/</a:t>
            </a:r>
            <a:r>
              <a:rPr lang="en-US" sz="2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+mn-lt"/>
              </a:rPr>
              <a:t>yaml.safe_load</a:t>
            </a:r>
            <a:r>
              <a:rPr lang="en-US" sz="2700" dirty="0" smtClean="0">
                <a:solidFill>
                  <a:srgbClr val="000000"/>
                </a:solidFill>
                <a:latin typeface="+mn-lt"/>
              </a:rPr>
              <a:t>()</a:t>
            </a:r>
            <a:r>
              <a:rPr lang="en-US" sz="2700" dirty="0" smtClean="0">
                <a:latin typeface="+mn-lt"/>
              </a:rPr>
              <a:t>)</a:t>
            </a:r>
            <a:r>
              <a:rPr lang="ru-RU" sz="2700" dirty="0" smtClean="0">
                <a:latin typeface="+mn-lt"/>
              </a:rPr>
              <a:t> </a:t>
            </a:r>
            <a:endParaRPr lang="ru-RU" sz="2700" dirty="0"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242" y="1359387"/>
            <a:ext cx="2964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pip install pyyaml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359387"/>
            <a:ext cx="2294099" cy="5352897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7" y="2003584"/>
            <a:ext cx="4379816" cy="3001553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18" y="1202128"/>
            <a:ext cx="2818638" cy="562378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962" y="770022"/>
            <a:ext cx="471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https://pyyaml.org/wiki/PyYAMLDocumentation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23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21" y="0"/>
            <a:ext cx="12104779" cy="786063"/>
          </a:xfrm>
        </p:spPr>
        <p:txBody>
          <a:bodyPr>
            <a:normAutofit/>
          </a:bodyPr>
          <a:lstStyle/>
          <a:p>
            <a:r>
              <a:rPr lang="ru-RU" dirty="0" smtClean="0"/>
              <a:t>YAML -</a:t>
            </a:r>
            <a:r>
              <a:rPr lang="ru-RU" dirty="0"/>
              <a:t> модуль </a:t>
            </a:r>
            <a:r>
              <a:rPr lang="ru-RU" dirty="0" err="1" smtClean="0"/>
              <a:t>PyYAML</a:t>
            </a:r>
            <a:r>
              <a:rPr lang="ru-RU" dirty="0" smtClean="0"/>
              <a:t> -запись объектов 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" y="633229"/>
            <a:ext cx="6297537" cy="6134810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08" y="786063"/>
            <a:ext cx="5741121" cy="3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181" y="822961"/>
            <a:ext cx="4383179" cy="670560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Модуль </a:t>
            </a:r>
            <a:r>
              <a:rPr lang="en-US" dirty="0" smtClean="0"/>
              <a:t>shelve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8695" y="2053460"/>
            <a:ext cx="104952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применяется для </a:t>
            </a:r>
            <a:r>
              <a:rPr lang="ru-RU" sz="2800" dirty="0"/>
              <a:t>работы с бинарными </a:t>
            </a:r>
            <a:r>
              <a:rPr lang="ru-RU" sz="2800" dirty="0" smtClean="0"/>
              <a:t>файлами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сохраняет </a:t>
            </a:r>
            <a:r>
              <a:rPr lang="ru-RU" sz="2800" dirty="0"/>
              <a:t>объекты в файл с определенным ключом. Затем по этому ключу может извлечь ранее сохраненный объект из файла. 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Для </a:t>
            </a:r>
            <a:r>
              <a:rPr lang="ru-RU" sz="2800" dirty="0" err="1"/>
              <a:t>сериализации</a:t>
            </a:r>
            <a:r>
              <a:rPr lang="ru-RU" sz="2800" dirty="0"/>
              <a:t> объекта используется возможности модуля </a:t>
            </a:r>
            <a:r>
              <a:rPr lang="ru-RU" sz="2800" dirty="0" err="1" smtClean="0"/>
              <a:t>pickle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чтобы </a:t>
            </a:r>
            <a:r>
              <a:rPr lang="ru-RU" sz="2800" dirty="0"/>
              <a:t>записать получившуюся строку по ключу в файл , применяется модуль </a:t>
            </a:r>
            <a:r>
              <a:rPr lang="ru-RU" sz="2800" dirty="0" err="1"/>
              <a:t>anydbm</a:t>
            </a:r>
            <a:r>
              <a:rPr lang="ru-RU" sz="2800" dirty="0"/>
              <a:t>. Все эти действия модуль </a:t>
            </a:r>
            <a:r>
              <a:rPr lang="ru-RU" sz="2800" dirty="0" err="1"/>
              <a:t>shelve</a:t>
            </a:r>
            <a:r>
              <a:rPr lang="ru-RU" sz="2800" dirty="0"/>
              <a:t> производит незаметно для нас.</a:t>
            </a:r>
          </a:p>
        </p:txBody>
      </p:sp>
    </p:spTree>
    <p:extLst>
      <p:ext uri="{BB962C8B-B14F-4D97-AF65-F5344CB8AC3E}">
        <p14:creationId xmlns:p14="http://schemas.microsoft.com/office/powerpoint/2010/main" val="30503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180" y="822961"/>
            <a:ext cx="10466345" cy="670560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smtClean="0"/>
              <a:t>shelve – </a:t>
            </a:r>
            <a:r>
              <a:rPr lang="ru-RU" dirty="0" smtClean="0"/>
              <a:t>открытие/закрытие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5837" y="1633675"/>
            <a:ext cx="11401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open</a:t>
            </a:r>
            <a:r>
              <a:rPr lang="ru-RU" sz="2800" b="1" dirty="0"/>
              <a:t>(</a:t>
            </a:r>
            <a:r>
              <a:rPr lang="ru-RU" sz="2800" b="1" dirty="0" err="1"/>
              <a:t>путь_к_файлу</a:t>
            </a:r>
            <a:r>
              <a:rPr lang="ru-RU" sz="2800" b="1" dirty="0"/>
              <a:t>[, </a:t>
            </a:r>
            <a:r>
              <a:rPr lang="ru-RU" sz="2800" b="1" dirty="0" err="1"/>
              <a:t>flag</a:t>
            </a:r>
            <a:r>
              <a:rPr lang="ru-RU" sz="2800" b="1" dirty="0"/>
              <a:t>="c"[, </a:t>
            </a:r>
            <a:r>
              <a:rPr lang="ru-RU" sz="2800" b="1" dirty="0" err="1"/>
              <a:t>protocol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[, </a:t>
            </a:r>
            <a:r>
              <a:rPr lang="ru-RU" sz="2800" b="1" dirty="0" err="1"/>
              <a:t>writeback</a:t>
            </a:r>
            <a:r>
              <a:rPr lang="ru-RU" sz="2800" b="1" dirty="0"/>
              <a:t>=</a:t>
            </a:r>
            <a:r>
              <a:rPr lang="ru-RU" sz="2800" b="1" dirty="0" err="1"/>
              <a:t>False</a:t>
            </a:r>
            <a:r>
              <a:rPr lang="ru-RU" sz="2800" b="1" dirty="0"/>
              <a:t>]]])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1037" y="2297049"/>
            <a:ext cx="106680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flag</a:t>
            </a:r>
            <a:r>
              <a:rPr lang="ru-RU" sz="2800" dirty="0"/>
              <a:t> определяет режим открытия файла:</a:t>
            </a:r>
          </a:p>
          <a:p>
            <a:r>
              <a:rPr lang="ru-RU" sz="2800" b="1" dirty="0" smtClean="0"/>
              <a:t>c</a:t>
            </a:r>
            <a:r>
              <a:rPr lang="ru-RU" sz="2800" dirty="0"/>
              <a:t>:  для чтения и записи (значение по умолчанию). Если файл не существует, то он создается.</a:t>
            </a:r>
          </a:p>
          <a:p>
            <a:r>
              <a:rPr lang="ru-RU" sz="2800" b="1" dirty="0"/>
              <a:t>r</a:t>
            </a:r>
            <a:r>
              <a:rPr lang="ru-RU" sz="2800" dirty="0"/>
              <a:t>:  только для чтения.</a:t>
            </a:r>
          </a:p>
          <a:p>
            <a:r>
              <a:rPr lang="ru-RU" sz="2800" b="1" dirty="0"/>
              <a:t>w</a:t>
            </a:r>
            <a:r>
              <a:rPr lang="ru-RU" sz="2800" dirty="0"/>
              <a:t>:  для записи.</a:t>
            </a:r>
          </a:p>
          <a:p>
            <a:r>
              <a:rPr lang="ru-RU" sz="2800" b="1" dirty="0"/>
              <a:t>n</a:t>
            </a:r>
            <a:r>
              <a:rPr lang="ru-RU" sz="2800" dirty="0"/>
              <a:t>:  для записи Если файл не существует, то он создается. Если он существует, то он перезаписывается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5837" y="5666692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/>
              <a:t>close</a:t>
            </a:r>
            <a:r>
              <a:rPr lang="ru-RU" sz="28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43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548" y="309614"/>
            <a:ext cx="10466345" cy="670560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smtClean="0"/>
              <a:t>shelve – </a:t>
            </a:r>
            <a:r>
              <a:rPr lang="ru-RU" dirty="0" smtClean="0"/>
              <a:t>запись/чтение </a:t>
            </a:r>
            <a:r>
              <a:rPr lang="ru-RU" dirty="0"/>
              <a:t>файла</a:t>
            </a:r>
            <a:endParaRPr lang="en-US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292455"/>
            <a:ext cx="4258005" cy="1305217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52" y="999658"/>
            <a:ext cx="5471560" cy="455963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6309" y="2865396"/>
            <a:ext cx="5703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Запись данных предполагает установку значения для определенного ключа</a:t>
            </a:r>
            <a:r>
              <a:rPr lang="ru-RU" sz="2800" dirty="0" smtClean="0"/>
              <a:t>:</a:t>
            </a:r>
          </a:p>
          <a:p>
            <a:r>
              <a:rPr lang="ru-RU" sz="2800" b="1" dirty="0" err="1" smtClean="0"/>
              <a:t>states</a:t>
            </a:r>
            <a:r>
              <a:rPr lang="ru-RU" sz="2800" b="1" dirty="0"/>
              <a:t>["</a:t>
            </a:r>
            <a:r>
              <a:rPr lang="ru-RU" sz="2800" b="1" dirty="0" err="1"/>
              <a:t>London</a:t>
            </a:r>
            <a:r>
              <a:rPr lang="ru-RU" sz="2800" b="1" dirty="0"/>
              <a:t>"] = "</a:t>
            </a:r>
            <a:r>
              <a:rPr lang="ru-RU" sz="2800" b="1" dirty="0" err="1"/>
              <a:t>Great</a:t>
            </a:r>
            <a:r>
              <a:rPr lang="ru-RU" sz="2800" b="1" dirty="0"/>
              <a:t> </a:t>
            </a:r>
            <a:r>
              <a:rPr lang="ru-RU" sz="2800" b="1" dirty="0" err="1"/>
              <a:t>Britain</a:t>
            </a:r>
            <a:r>
              <a:rPr lang="ru-RU" sz="2800" dirty="0"/>
              <a:t>"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6309" y="4949002"/>
            <a:ext cx="5189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Чтение </a:t>
            </a:r>
            <a:r>
              <a:rPr lang="ru-RU" sz="2800" dirty="0"/>
              <a:t>из файла эквивалентно получению значения по ключу</a:t>
            </a:r>
            <a:r>
              <a:rPr lang="ru-RU" sz="2800" dirty="0" smtClean="0"/>
              <a:t>:</a:t>
            </a:r>
          </a:p>
          <a:p>
            <a:r>
              <a:rPr lang="ru-RU" sz="2800" b="1" dirty="0" err="1" smtClean="0"/>
              <a:t>print</a:t>
            </a:r>
            <a:r>
              <a:rPr lang="ru-RU" sz="2800" b="1" dirty="0" smtClean="0"/>
              <a:t>(</a:t>
            </a:r>
            <a:r>
              <a:rPr lang="ru-RU" sz="2800" b="1" dirty="0" err="1" smtClean="0"/>
              <a:t>states</a:t>
            </a:r>
            <a:r>
              <a:rPr lang="ru-RU" sz="2800" b="1" dirty="0"/>
              <a:t>["</a:t>
            </a:r>
            <a:r>
              <a:rPr lang="ru-RU" sz="2800" b="1" dirty="0" err="1"/>
              <a:t>London</a:t>
            </a:r>
            <a:r>
              <a:rPr lang="ru-RU" sz="2800" b="1" dirty="0"/>
              <a:t>"])</a:t>
            </a:r>
          </a:p>
        </p:txBody>
      </p:sp>
    </p:spTree>
    <p:extLst>
      <p:ext uri="{BB962C8B-B14F-4D97-AF65-F5344CB8AC3E}">
        <p14:creationId xmlns:p14="http://schemas.microsoft.com/office/powerpoint/2010/main" val="29237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548" y="309614"/>
            <a:ext cx="10466345" cy="670560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smtClean="0"/>
              <a:t>shelve </a:t>
            </a:r>
            <a:r>
              <a:rPr lang="ru-RU" dirty="0" smtClean="0"/>
              <a:t>– чтение из файла</a:t>
            </a:r>
            <a:endParaRPr lang="en-US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1894667"/>
            <a:ext cx="4447243" cy="1281670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3358272"/>
            <a:ext cx="5365606" cy="908927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4834910"/>
            <a:ext cx="4825329" cy="1068585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55" y="1894667"/>
            <a:ext cx="5644152" cy="18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25613" y="309563"/>
            <a:ext cx="10466387" cy="669925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smtClean="0"/>
              <a:t>shelve </a:t>
            </a:r>
            <a:r>
              <a:rPr lang="ru-RU" dirty="0" smtClean="0"/>
              <a:t>– чтение из файла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379" y="979488"/>
            <a:ext cx="120476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keys</a:t>
            </a:r>
            <a:r>
              <a:rPr lang="ru-RU" sz="2800" dirty="0"/>
              <a:t>() возвращает все ключи из </a:t>
            </a:r>
            <a:r>
              <a:rPr lang="ru-RU" sz="2800" dirty="0" smtClean="0"/>
              <a:t>файла</a:t>
            </a:r>
          </a:p>
          <a:p>
            <a:r>
              <a:rPr lang="ru-RU" sz="2800" dirty="0" err="1" smtClean="0"/>
              <a:t>values</a:t>
            </a:r>
            <a:r>
              <a:rPr lang="ru-RU" sz="2800" dirty="0"/>
              <a:t>() - все </a:t>
            </a:r>
            <a:r>
              <a:rPr lang="ru-RU" sz="2800" dirty="0" smtClean="0"/>
              <a:t>значения</a:t>
            </a:r>
          </a:p>
          <a:p>
            <a:r>
              <a:rPr lang="ru-RU" sz="2800" dirty="0" err="1"/>
              <a:t>items</a:t>
            </a:r>
            <a:r>
              <a:rPr lang="ru-RU" sz="2800" dirty="0"/>
              <a:t>() возвращает набор кортежей. </a:t>
            </a:r>
            <a:r>
              <a:rPr lang="ru-RU" sz="2400" dirty="0"/>
              <a:t>Каждый кортеж содержит ключ и значение.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2364483"/>
            <a:ext cx="9319617" cy="2384088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4856045"/>
            <a:ext cx="5004984" cy="1432460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83" y="4834263"/>
            <a:ext cx="2791454" cy="15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25613" y="309563"/>
            <a:ext cx="10466387" cy="669925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smtClean="0"/>
              <a:t>shelve </a:t>
            </a:r>
            <a:r>
              <a:rPr lang="ru-RU" dirty="0" smtClean="0"/>
              <a:t>– обновление данных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379" y="979488"/>
            <a:ext cx="44917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изменения данных достаточно присвоить по ключу новое значение, </a:t>
            </a:r>
            <a:endParaRPr lang="ru-RU" sz="2800" dirty="0" smtClean="0"/>
          </a:p>
          <a:p>
            <a:r>
              <a:rPr lang="ru-RU" sz="2800" dirty="0" smtClean="0"/>
              <a:t>для </a:t>
            </a:r>
            <a:r>
              <a:rPr lang="ru-RU" sz="2800" dirty="0"/>
              <a:t>добавления данных - определить новый ключ</a:t>
            </a:r>
            <a:endParaRPr lang="ru-RU" sz="24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42" y="982681"/>
            <a:ext cx="5610225" cy="56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25613" y="309563"/>
            <a:ext cx="10466387" cy="669925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smtClean="0"/>
              <a:t>shelve </a:t>
            </a:r>
            <a:r>
              <a:rPr lang="ru-RU" dirty="0" smtClean="0"/>
              <a:t>– удаление данных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379" y="979488"/>
            <a:ext cx="116946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pop</a:t>
            </a:r>
            <a:r>
              <a:rPr lang="ru-RU" sz="2800" dirty="0" smtClean="0"/>
              <a:t>() - передается </a:t>
            </a:r>
            <a:r>
              <a:rPr lang="ru-RU" sz="2800" dirty="0"/>
              <a:t>ключ элемента и значение по умолчанию, если ключ не </a:t>
            </a:r>
            <a:r>
              <a:rPr lang="ru-RU" sz="2800" dirty="0" smtClean="0"/>
              <a:t>найден</a:t>
            </a:r>
          </a:p>
          <a:p>
            <a:r>
              <a:rPr lang="en-US" sz="2800" dirty="0" smtClean="0"/>
              <a:t>del </a:t>
            </a:r>
            <a:r>
              <a:rPr lang="ru-RU" sz="2800" dirty="0" smtClean="0"/>
              <a:t>– удалить один элемент</a:t>
            </a:r>
          </a:p>
          <a:p>
            <a:r>
              <a:rPr lang="en-US" sz="2800" dirty="0" smtClean="0"/>
              <a:t>clear() – </a:t>
            </a:r>
            <a:r>
              <a:rPr lang="ru-RU" sz="2800" dirty="0" smtClean="0"/>
              <a:t>удалить все элементы</a:t>
            </a:r>
            <a:endParaRPr lang="ru-RU" sz="24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7" y="3155263"/>
            <a:ext cx="5826429" cy="1405795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7" y="4990962"/>
            <a:ext cx="7778392" cy="1026085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3" y="1912527"/>
            <a:ext cx="5101389" cy="10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1589488" cy="839529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dirty="0"/>
              <a:t>файлового </a:t>
            </a:r>
            <a:r>
              <a:rPr lang="ru-RU" dirty="0" smtClean="0"/>
              <a:t>объекта – </a:t>
            </a:r>
            <a:r>
              <a:rPr lang="en-US" dirty="0" smtClean="0"/>
              <a:t>open ()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394645"/>
            <a:ext cx="12192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open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'r'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buffering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- 1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encoding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errors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solidFill>
                  <a:srgbClr val="1B7A41"/>
                </a:solidFill>
                <a:latin typeface="+mn-lt"/>
              </a:rPr>
              <a:t> </a:t>
            </a:r>
            <a:r>
              <a:rPr lang="ru-RU" altLang="ru-RU" sz="2800" b="1" dirty="0" smtClean="0">
                <a:solidFill>
                  <a:srgbClr val="1B7A41"/>
                </a:solidFill>
                <a:latin typeface="+mn-lt"/>
              </a:rPr>
              <a:t>        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newline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closefd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True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opener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ru-RU" sz="2800" b="1" dirty="0" err="1">
                <a:latin typeface="+mn-lt"/>
              </a:rPr>
              <a:t>file</a:t>
            </a:r>
            <a:r>
              <a:rPr lang="ru-RU" sz="2800" dirty="0">
                <a:latin typeface="+mn-lt"/>
              </a:rPr>
              <a:t> – путь к файлу (например, строка) или файловый </a:t>
            </a:r>
            <a:r>
              <a:rPr lang="ru-RU" sz="2800" dirty="0" smtClean="0">
                <a:latin typeface="+mn-lt"/>
              </a:rPr>
              <a:t>дескриптор</a:t>
            </a:r>
            <a:r>
              <a:rPr lang="ru-RU" sz="2400" dirty="0" smtClean="0">
                <a:latin typeface="+mn-lt"/>
              </a:rPr>
              <a:t>(обязательное</a:t>
            </a:r>
            <a:r>
              <a:rPr lang="ru-RU" sz="2800" dirty="0" smtClean="0">
                <a:latin typeface="+mn-lt"/>
              </a:rPr>
              <a:t>);</a:t>
            </a:r>
            <a:endParaRPr lang="ru-RU" sz="2800" dirty="0">
              <a:latin typeface="+mn-lt"/>
            </a:endParaRPr>
          </a:p>
          <a:p>
            <a:r>
              <a:rPr lang="ru-RU" sz="2800" b="1" dirty="0" err="1">
                <a:latin typeface="+mn-lt"/>
              </a:rPr>
              <a:t>mode</a:t>
            </a:r>
            <a:r>
              <a:rPr lang="ru-RU" sz="2800" dirty="0">
                <a:latin typeface="+mn-lt"/>
              </a:rPr>
              <a:t> </a:t>
            </a:r>
            <a:r>
              <a:rPr lang="ru-RU" sz="2800" dirty="0" smtClean="0">
                <a:latin typeface="+mn-lt"/>
              </a:rPr>
              <a:t>– режим </a:t>
            </a:r>
            <a:r>
              <a:rPr lang="ru-RU" sz="2800" dirty="0">
                <a:latin typeface="+mn-lt"/>
              </a:rPr>
              <a:t>открытия </a:t>
            </a:r>
            <a:r>
              <a:rPr lang="ru-RU" sz="2800" dirty="0" smtClean="0">
                <a:latin typeface="+mn-lt"/>
              </a:rPr>
              <a:t>файла</a:t>
            </a:r>
            <a:r>
              <a:rPr lang="en-US" sz="2800" dirty="0" smtClean="0">
                <a:latin typeface="+mn-lt"/>
              </a:rPr>
              <a:t> (‘r’ </a:t>
            </a:r>
            <a:r>
              <a:rPr lang="ru-RU" sz="2800" dirty="0" smtClean="0">
                <a:latin typeface="+mn-lt"/>
              </a:rPr>
              <a:t>по умолчанию</a:t>
            </a:r>
            <a:r>
              <a:rPr lang="en-US" sz="2800" dirty="0" smtClean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pPr lvl="0"/>
            <a:r>
              <a:rPr lang="ru-RU" altLang="ru-RU" sz="2800" b="1" dirty="0" err="1">
                <a:latin typeface="+mn-lt"/>
              </a:rPr>
              <a:t>encoding</a:t>
            </a:r>
            <a:r>
              <a:rPr lang="ru-RU" altLang="ru-RU" sz="2800" dirty="0">
                <a:latin typeface="+mn-lt"/>
              </a:rPr>
              <a:t> – наименование кодировки, используемой при чтении/записи файла (например, 'utf-8'); параметр имеет смысл только для текстового </a:t>
            </a:r>
            <a:r>
              <a:rPr lang="ru-RU" altLang="ru-RU" sz="2800" dirty="0" smtClean="0">
                <a:latin typeface="+mn-lt"/>
              </a:rPr>
              <a:t>режима</a:t>
            </a:r>
          </a:p>
          <a:p>
            <a:pPr lvl="0"/>
            <a:r>
              <a:rPr lang="ru-RU" altLang="ru-RU" sz="2800" b="1" dirty="0" err="1">
                <a:latin typeface="+mn-lt"/>
              </a:rPr>
              <a:t>newline</a:t>
            </a:r>
            <a:r>
              <a:rPr lang="ru-RU" altLang="ru-RU" sz="2800" dirty="0">
                <a:latin typeface="+mn-lt"/>
              </a:rPr>
              <a:t> -  режим перевода строк (</a:t>
            </a:r>
            <a:r>
              <a:rPr lang="ru-RU" altLang="ru-RU" sz="2800" dirty="0" err="1" smtClean="0">
                <a:latin typeface="+mn-lt"/>
              </a:rPr>
              <a:t>None</a:t>
            </a:r>
            <a:r>
              <a:rPr lang="ru-RU" altLang="ru-RU" sz="2800" dirty="0" smtClean="0">
                <a:latin typeface="+mn-lt"/>
              </a:rPr>
              <a:t>== </a:t>
            </a:r>
            <a:r>
              <a:rPr lang="ru-RU" altLang="ru-RU" sz="2800" dirty="0">
                <a:latin typeface="+mn-lt"/>
              </a:rPr>
              <a:t>'\n', '\r' и '\r\n</a:t>
            </a:r>
            <a:r>
              <a:rPr lang="ru-RU" altLang="ru-RU" sz="2800" dirty="0" smtClean="0">
                <a:latin typeface="+mn-lt"/>
              </a:rPr>
              <a:t>')</a:t>
            </a:r>
          </a:p>
          <a:p>
            <a:pPr lvl="0"/>
            <a:r>
              <a:rPr lang="en-US" sz="2800" dirty="0"/>
              <a:t>newline</a:t>
            </a:r>
            <a:r>
              <a:rPr lang="en-US" sz="2800" dirty="0" smtClean="0"/>
              <a:t>=‘</a:t>
            </a:r>
            <a:r>
              <a:rPr lang="ru-RU" sz="2800" dirty="0" smtClean="0"/>
              <a:t> </a:t>
            </a:r>
            <a:r>
              <a:rPr lang="en-US" sz="2800" dirty="0" smtClean="0"/>
              <a:t>‘</a:t>
            </a:r>
            <a:r>
              <a:rPr lang="ru-RU" sz="2800" dirty="0" smtClean="0"/>
              <a:t>  </a:t>
            </a:r>
            <a:r>
              <a:rPr lang="ru-RU" sz="2800" dirty="0">
                <a:latin typeface="+mn-lt"/>
              </a:rPr>
              <a:t>- файл </a:t>
            </a:r>
            <a:r>
              <a:rPr lang="ru-RU" sz="2800" dirty="0" smtClean="0">
                <a:latin typeface="+mn-lt"/>
              </a:rPr>
              <a:t>прочитается/запишется </a:t>
            </a:r>
            <a:r>
              <a:rPr lang="ru-RU" sz="2800" dirty="0">
                <a:latin typeface="+mn-lt"/>
              </a:rPr>
              <a:t>как одна большая строка</a:t>
            </a:r>
            <a:endParaRPr lang="ru-RU" altLang="ru-RU" sz="2800" dirty="0">
              <a:latin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2652" y="1009650"/>
            <a:ext cx="1086647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Открывает файл и возвращает файловый объект. Если файл не может быть открыт, возбуждается исключение 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OSError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 его потомки (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FileNotFoundError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 др.).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3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1" y="128044"/>
            <a:ext cx="10596880" cy="78606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Работа с </a:t>
            </a:r>
            <a:r>
              <a:rPr lang="ru-RU" dirty="0" smtClean="0"/>
              <a:t>папками с </a:t>
            </a:r>
            <a:r>
              <a:rPr lang="ru-RU" dirty="0"/>
              <a:t>помощью модуля </a:t>
            </a:r>
            <a:r>
              <a:rPr lang="en-US" dirty="0"/>
              <a:t>OS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5097" y="783302"/>
            <a:ext cx="158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7AA"/>
                </a:solidFill>
              </a:rPr>
              <a:t>import</a:t>
            </a:r>
            <a:r>
              <a:rPr lang="en-US" sz="2800" dirty="0">
                <a:solidFill>
                  <a:srgbClr val="222222"/>
                </a:solidFill>
              </a:rPr>
              <a:t> </a:t>
            </a:r>
            <a:r>
              <a:rPr lang="en-US" sz="2800" dirty="0" err="1">
                <a:solidFill>
                  <a:srgbClr val="222222"/>
                </a:solidFill>
              </a:rPr>
              <a:t>os</a:t>
            </a:r>
            <a:endParaRPr lang="ru-RU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18201"/>
              </p:ext>
            </p:extLst>
          </p:nvPr>
        </p:nvGraphicFramePr>
        <p:xfrm>
          <a:off x="150396" y="1428442"/>
          <a:ext cx="11960324" cy="4780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0004"/>
                <a:gridCol w="89103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строку в Юникоде, представляющую текущий рабочий каталог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("folder")</a:t>
                      </a:r>
                    </a:p>
                    <a:p>
                      <a:r>
                        <a:rPr lang="en-US" dirty="0" err="1" smtClean="0"/>
                        <a:t>os.mkdir</a:t>
                      </a:r>
                      <a:r>
                        <a:rPr lang="en-US" dirty="0" smtClean="0"/>
                        <a:t>("c://somedir/hello")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текущем рабочем каталоге появится новая папка с названием «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запустить команду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еще раз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ошибка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dirty="0" err="1" smtClean="0"/>
                        <a:t>FileExistsError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os.path.isdir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вернет </a:t>
                      </a:r>
                      <a:r>
                        <a:rPr lang="ru-RU" dirty="0" err="1" smtClean="0"/>
                        <a:t>True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переданное имя ссылается на существующий каталог (проверка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сущ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-я)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изменение текущего каталога на '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("..")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вернуться в предыдущую директорию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os.makedirs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("nested1/nested2/nested3")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сделать несколько вложенных папок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вернется список файлов и папок текущего рабочего каталога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os.walk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os.walk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(".")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генератор дерева каталогов. Он будет перебирать все переданные составляющие. Здесь в качестве аргумента передано значение «.», которое обозначает верхушку дерева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удалить папку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os.removedirs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("nested1/nested2/nested3")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удалить вложенные папки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2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720" y="132080"/>
            <a:ext cx="10596880" cy="78606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Работа с файлами с помощью модуля </a:t>
            </a:r>
            <a:r>
              <a:rPr lang="en-US" dirty="0"/>
              <a:t>OS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07276"/>
              </p:ext>
            </p:extLst>
          </p:nvPr>
        </p:nvGraphicFramePr>
        <p:xfrm>
          <a:off x="152400" y="1359746"/>
          <a:ext cx="11399520" cy="494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000"/>
                <a:gridCol w="80975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os.path.exists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("folder/</a:t>
                      </a:r>
                      <a:r>
                        <a:rPr lang="en-US" dirty="0" smtClean="0"/>
                        <a:t>filename”)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вернет </a:t>
                      </a:r>
                      <a:r>
                        <a:rPr lang="ru-RU" dirty="0" err="1" smtClean="0"/>
                        <a:t>True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переданное имя ссылается на существующий файл(проверка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сущ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-я)</a:t>
                      </a:r>
                      <a:endParaRPr lang="ru-RU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("text.txt", "renamed-text.txt")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переименовать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text.txt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renamed-text.txt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os.replace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("renamed-text.txt", "folder/renamed-text.txt")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(переместить) этот файл в другой каталог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 папке </a:t>
                      </a:r>
                      <a:r>
                        <a:rPr lang="ru-RU" dirty="0" err="1" smtClean="0"/>
                        <a:t>folder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уже есть файл с таким же именем (</a:t>
                      </a:r>
                      <a:r>
                        <a:rPr lang="ru-RU" dirty="0" smtClean="0"/>
                        <a:t>renamed-text.txt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он будет перезаписан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os.remove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("folder/renamed-text.txt")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удалить  файл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renamed-text.txt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каталоге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os.stat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("text.txt")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получить информацию о файле в ОС. вернет кортеж с отдельными метриками</a:t>
                      </a:r>
                    </a:p>
                    <a:p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st_size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размер файла в байтах</a:t>
                      </a:r>
                    </a:p>
                    <a:p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st_atime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время последнего доступа в секундах (временная метка)</a:t>
                      </a:r>
                    </a:p>
                    <a:p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st_mtime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время последнего изменения</a:t>
                      </a:r>
                    </a:p>
                    <a:p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st_ctime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в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это время создания файла, а в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— последнего изменения метаданных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os.stat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("text.txt").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получить размер файла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3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2422"/>
            <a:ext cx="12192000" cy="786063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- </a:t>
            </a:r>
            <a:r>
              <a:rPr lang="ru-RU" dirty="0" smtClean="0"/>
              <a:t>Запись </a:t>
            </a:r>
            <a:r>
              <a:rPr lang="ru-RU" dirty="0"/>
              <a:t>и чтение архивных </a:t>
            </a:r>
            <a:r>
              <a:rPr lang="ru-RU" dirty="0" err="1"/>
              <a:t>zip</a:t>
            </a:r>
            <a:r>
              <a:rPr lang="ru-RU" dirty="0"/>
              <a:t>-файлов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1232" y="1889723"/>
            <a:ext cx="116071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Модуль </a:t>
            </a:r>
            <a:r>
              <a:rPr lang="en-US" sz="2800" dirty="0" err="1"/>
              <a:t>zipfile</a:t>
            </a:r>
            <a:r>
              <a:rPr lang="en-US" sz="2800" dirty="0"/>
              <a:t> </a:t>
            </a:r>
            <a:r>
              <a:rPr lang="ru-RU" sz="2800" dirty="0" smtClean="0"/>
              <a:t>позволяет создавать</a:t>
            </a:r>
            <a:r>
              <a:rPr lang="ru-RU" sz="2800" dirty="0"/>
              <a:t>, считывать, записывать </a:t>
            </a:r>
            <a:r>
              <a:rPr lang="ru-RU" sz="2800" dirty="0" err="1"/>
              <a:t>zip</a:t>
            </a:r>
            <a:r>
              <a:rPr lang="ru-RU" sz="2800" dirty="0"/>
              <a:t>-файлы, получать их содержимое и добавлять в них файлы. Также поддерживается шифрование, но не поддерживается дешифрование.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1232" y="5626613"/>
            <a:ext cx="1160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текущей папке </a:t>
            </a:r>
            <a:r>
              <a:rPr lang="ru-RU" sz="2800" dirty="0" smtClean="0"/>
              <a:t>  появится пустой </a:t>
            </a:r>
            <a:r>
              <a:rPr lang="ru-RU" sz="2800" dirty="0"/>
              <a:t>архивный файл "metanit.zip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" y="3403317"/>
            <a:ext cx="6391748" cy="19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3916"/>
            <a:ext cx="12192000" cy="674022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- </a:t>
            </a:r>
            <a:r>
              <a:rPr lang="ru-RU" dirty="0" smtClean="0"/>
              <a:t>Запись </a:t>
            </a:r>
            <a:r>
              <a:rPr lang="ru-RU" dirty="0"/>
              <a:t>и чтение архивных </a:t>
            </a:r>
            <a:r>
              <a:rPr lang="ru-RU" dirty="0" err="1"/>
              <a:t>zip</a:t>
            </a:r>
            <a:r>
              <a:rPr lang="ru-RU" dirty="0"/>
              <a:t>-файлов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1232" y="737938"/>
            <a:ext cx="1160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Конструктор класса </a:t>
            </a:r>
            <a:r>
              <a:rPr lang="en-US" sz="2800" dirty="0" err="1" smtClean="0"/>
              <a:t>Zipfile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1232" y="1109581"/>
            <a:ext cx="11607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ZipFile</a:t>
            </a:r>
            <a:r>
              <a:rPr lang="ru-RU" sz="2800" dirty="0"/>
              <a:t>(</a:t>
            </a:r>
            <a:r>
              <a:rPr lang="ru-RU" sz="2800" dirty="0" err="1"/>
              <a:t>file</a:t>
            </a:r>
            <a:r>
              <a:rPr lang="ru-RU" sz="2800" dirty="0"/>
              <a:t>, </a:t>
            </a:r>
            <a:r>
              <a:rPr lang="ru-RU" sz="2800" dirty="0" err="1"/>
              <a:t>mode</a:t>
            </a:r>
            <a:r>
              <a:rPr lang="ru-RU" sz="2800" dirty="0"/>
              <a:t>='r', </a:t>
            </a:r>
            <a:r>
              <a:rPr lang="ru-RU" sz="2800" dirty="0" err="1"/>
              <a:t>compression</a:t>
            </a:r>
            <a:r>
              <a:rPr lang="ru-RU" sz="2800" dirty="0"/>
              <a:t>=ZIP_STORED, allowZip64=</a:t>
            </a:r>
            <a:r>
              <a:rPr lang="ru-RU" sz="2800" dirty="0" err="1"/>
              <a:t>True</a:t>
            </a:r>
            <a:r>
              <a:rPr lang="ru-RU" sz="2800" dirty="0"/>
              <a:t>, </a:t>
            </a:r>
            <a:r>
              <a:rPr lang="ru-RU" sz="2800" dirty="0" err="1"/>
              <a:t>compresslevel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, *, </a:t>
            </a:r>
            <a:r>
              <a:rPr lang="ru-RU" sz="2800" dirty="0" err="1"/>
              <a:t>strict_timestamps</a:t>
            </a:r>
            <a:r>
              <a:rPr lang="ru-RU" sz="2800" dirty="0"/>
              <a:t>=</a:t>
            </a:r>
            <a:r>
              <a:rPr lang="ru-RU" sz="2800" dirty="0" err="1"/>
              <a:t>True</a:t>
            </a:r>
            <a:r>
              <a:rPr lang="ru-RU" sz="2800" dirty="0"/>
              <a:t>, </a:t>
            </a:r>
            <a:r>
              <a:rPr lang="ru-RU" sz="2800" dirty="0" err="1"/>
              <a:t>metadata_encoding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)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39438"/>
              </p:ext>
            </p:extLst>
          </p:nvPr>
        </p:nvGraphicFramePr>
        <p:xfrm>
          <a:off x="181232" y="2063688"/>
          <a:ext cx="11607114" cy="463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91105"/>
                <a:gridCol w="25160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file</a:t>
                      </a:r>
                      <a:endParaRPr lang="ru-RU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путь к </a:t>
                      </a:r>
                      <a:r>
                        <a:rPr lang="en-US" sz="2600" dirty="0" smtClean="0"/>
                        <a:t>zip-</a:t>
                      </a:r>
                      <a:r>
                        <a:rPr lang="ru-RU" sz="2600" dirty="0" smtClean="0"/>
                        <a:t>файлу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mode</a:t>
                      </a:r>
                    </a:p>
                    <a:p>
                      <a:r>
                        <a:rPr lang="ru-RU" sz="2600" dirty="0" smtClean="0"/>
                        <a:t>r: применяется для чтения существующего файла</a:t>
                      </a:r>
                    </a:p>
                    <a:p>
                      <a:r>
                        <a:rPr lang="ru-RU" sz="2600" dirty="0" smtClean="0"/>
                        <a:t>w: применяется для записи нового файла(архивный файл создается заново,</a:t>
                      </a:r>
                      <a:r>
                        <a:rPr lang="ru-RU" sz="2600" baseline="0" dirty="0" smtClean="0"/>
                        <a:t> текущее содержимое затирается</a:t>
                      </a:r>
                      <a:r>
                        <a:rPr lang="ru-RU" sz="2600" dirty="0" smtClean="0"/>
                        <a:t>)</a:t>
                      </a:r>
                    </a:p>
                    <a:p>
                      <a:r>
                        <a:rPr lang="ru-RU" sz="2600" dirty="0" smtClean="0"/>
                        <a:t>a: применяется для добавления в файл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режим открытия файла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compression</a:t>
                      </a:r>
                    </a:p>
                    <a:p>
                      <a:r>
                        <a:rPr lang="en-US" sz="2600" dirty="0" smtClean="0"/>
                        <a:t>ZIP_STORED: </a:t>
                      </a:r>
                      <a:r>
                        <a:rPr lang="ru-RU" sz="2600" dirty="0" smtClean="0"/>
                        <a:t>архивация без сжатия (значение по умолчанию)</a:t>
                      </a:r>
                    </a:p>
                    <a:p>
                      <a:r>
                        <a:rPr lang="en-US" sz="2600" dirty="0" smtClean="0"/>
                        <a:t>ZIP_DEFLATED: </a:t>
                      </a:r>
                      <a:r>
                        <a:rPr lang="ru-RU" sz="2600" dirty="0" smtClean="0"/>
                        <a:t>стандартный тип сжатия при архивации в </a:t>
                      </a:r>
                      <a:r>
                        <a:rPr lang="en-US" sz="2600" dirty="0" smtClean="0"/>
                        <a:t>zip</a:t>
                      </a:r>
                    </a:p>
                    <a:p>
                      <a:r>
                        <a:rPr lang="en-US" sz="2600" dirty="0" smtClean="0"/>
                        <a:t>ZIP_BZIP2: </a:t>
                      </a:r>
                      <a:r>
                        <a:rPr lang="ru-RU" sz="2600" dirty="0" smtClean="0"/>
                        <a:t>сжатие с помощью способа </a:t>
                      </a:r>
                      <a:r>
                        <a:rPr lang="en-US" sz="2600" dirty="0" smtClean="0"/>
                        <a:t>BZIP2</a:t>
                      </a:r>
                    </a:p>
                    <a:p>
                      <a:r>
                        <a:rPr lang="en-US" sz="2600" dirty="0" smtClean="0"/>
                        <a:t>ZIP_LZMA: </a:t>
                      </a:r>
                      <a:r>
                        <a:rPr lang="ru-RU" sz="2600" dirty="0" smtClean="0"/>
                        <a:t>сжатие с помощью способа </a:t>
                      </a:r>
                      <a:r>
                        <a:rPr lang="en-US" sz="2600" dirty="0" smtClean="0"/>
                        <a:t>LZMA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тип сжатия файла при записи</a:t>
                      </a:r>
                      <a:endParaRPr lang="ru-RU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1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3915"/>
            <a:ext cx="12192000" cy="785813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- </a:t>
            </a:r>
            <a:r>
              <a:rPr lang="ru-RU" dirty="0" smtClean="0"/>
              <a:t>Запись </a:t>
            </a:r>
            <a:r>
              <a:rPr lang="ru-RU" dirty="0"/>
              <a:t>и чтение архивных </a:t>
            </a:r>
            <a:r>
              <a:rPr lang="ru-RU" dirty="0" err="1"/>
              <a:t>zip</a:t>
            </a:r>
            <a:r>
              <a:rPr lang="ru-RU" dirty="0"/>
              <a:t>-файлов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55077"/>
              </p:ext>
            </p:extLst>
          </p:nvPr>
        </p:nvGraphicFramePr>
        <p:xfrm>
          <a:off x="300206" y="2349087"/>
          <a:ext cx="11306908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00194"/>
                <a:gridCol w="8406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allowZip64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если равно </a:t>
                      </a:r>
                      <a:r>
                        <a:rPr lang="ru-RU" sz="2600" dirty="0" err="1" smtClean="0"/>
                        <a:t>True</a:t>
                      </a:r>
                      <a:r>
                        <a:rPr lang="ru-RU" sz="2600" dirty="0" smtClean="0"/>
                        <a:t>, то </a:t>
                      </a:r>
                      <a:r>
                        <a:rPr lang="ru-RU" sz="2600" dirty="0" err="1" smtClean="0"/>
                        <a:t>zip</a:t>
                      </a:r>
                      <a:r>
                        <a:rPr lang="ru-RU" sz="2600" dirty="0" smtClean="0"/>
                        <a:t>-файл может быть больше 4 Гб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compresslevel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уровень сжатия при записи файла. Для типов сжатия ZIP_STORED и ZIP_LZMA не применяется. Для типа ZIP_DEFLATED допустимые значения от 0 до 9, а для типа ZIP_BZIP2 допустимые значения от 1 до 9.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strict_timestamps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при значении </a:t>
                      </a:r>
                      <a:r>
                        <a:rPr lang="ru-RU" sz="2600" dirty="0" err="1" smtClean="0"/>
                        <a:t>False</a:t>
                      </a:r>
                      <a:r>
                        <a:rPr lang="ru-RU" sz="2600" dirty="0" smtClean="0"/>
                        <a:t> позволяет работать с </a:t>
                      </a:r>
                      <a:r>
                        <a:rPr lang="ru-RU" sz="2600" dirty="0" err="1" smtClean="0"/>
                        <a:t>zip</a:t>
                      </a:r>
                      <a:r>
                        <a:rPr lang="ru-RU" sz="2600" dirty="0" smtClean="0"/>
                        <a:t>-файлами, созданными ранее 01.01.1980 и позже 31.12.2107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metadata_encoding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применяется для декодирования метаданных </a:t>
                      </a:r>
                      <a:r>
                        <a:rPr lang="ru-RU" sz="2600" dirty="0" err="1" smtClean="0"/>
                        <a:t>zip</a:t>
                      </a:r>
                      <a:r>
                        <a:rPr lang="ru-RU" sz="2600" dirty="0" smtClean="0"/>
                        <a:t>-файла (например, </a:t>
                      </a:r>
                      <a:r>
                        <a:rPr lang="ru-RU" sz="2600" dirty="0" err="1" smtClean="0"/>
                        <a:t>коментариев</a:t>
                      </a:r>
                      <a:r>
                        <a:rPr lang="ru-RU" sz="2600" dirty="0" smtClean="0"/>
                        <a:t>)</a:t>
                      </a:r>
                      <a:endParaRPr lang="ru-RU"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0" y="1122354"/>
            <a:ext cx="11607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ZipFile</a:t>
            </a:r>
            <a:r>
              <a:rPr lang="ru-RU" sz="2800" dirty="0"/>
              <a:t>(</a:t>
            </a:r>
            <a:r>
              <a:rPr lang="ru-RU" sz="2800" dirty="0" err="1"/>
              <a:t>file</a:t>
            </a:r>
            <a:r>
              <a:rPr lang="ru-RU" sz="2800" dirty="0"/>
              <a:t>, </a:t>
            </a:r>
            <a:r>
              <a:rPr lang="ru-RU" sz="2800" dirty="0" err="1"/>
              <a:t>mode</a:t>
            </a:r>
            <a:r>
              <a:rPr lang="ru-RU" sz="2800" dirty="0"/>
              <a:t>='r', </a:t>
            </a:r>
            <a:r>
              <a:rPr lang="ru-RU" sz="2800" dirty="0" err="1"/>
              <a:t>compression</a:t>
            </a:r>
            <a:r>
              <a:rPr lang="ru-RU" sz="2800" dirty="0"/>
              <a:t>=ZIP_STORED, allowZip64=</a:t>
            </a:r>
            <a:r>
              <a:rPr lang="ru-RU" sz="2800" dirty="0" err="1"/>
              <a:t>True</a:t>
            </a:r>
            <a:r>
              <a:rPr lang="ru-RU" sz="2800" dirty="0"/>
              <a:t>, </a:t>
            </a:r>
            <a:r>
              <a:rPr lang="ru-RU" sz="2800" dirty="0" err="1"/>
              <a:t>compresslevel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, *, </a:t>
            </a:r>
            <a:r>
              <a:rPr lang="ru-RU" sz="2800" dirty="0" err="1"/>
              <a:t>strict_timestamps</a:t>
            </a:r>
            <a:r>
              <a:rPr lang="ru-RU" sz="2800" dirty="0"/>
              <a:t>=</a:t>
            </a:r>
            <a:r>
              <a:rPr lang="ru-RU" sz="2800" dirty="0" err="1"/>
              <a:t>True</a:t>
            </a:r>
            <a:r>
              <a:rPr lang="ru-RU" sz="2800" dirty="0"/>
              <a:t>, </a:t>
            </a:r>
            <a:r>
              <a:rPr lang="ru-RU" sz="2800" dirty="0" err="1"/>
              <a:t>metadata_encoding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08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559" y="63916"/>
            <a:ext cx="6717323" cy="76256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- </a:t>
            </a:r>
            <a:r>
              <a:rPr lang="ru-RU" dirty="0" smtClean="0"/>
              <a:t>методы</a:t>
            </a:r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37795"/>
              </p:ext>
            </p:extLst>
          </p:nvPr>
        </p:nvGraphicFramePr>
        <p:xfrm>
          <a:off x="152559" y="879109"/>
          <a:ext cx="11343503" cy="5423847"/>
        </p:xfrm>
        <a:graphic>
          <a:graphicData uri="http://schemas.openxmlformats.org/drawingml/2006/table">
            <a:tbl>
              <a:tblPr firstCol="1" bandRow="1">
                <a:tableStyleId>{69CF1AB2-1976-4502-BF36-3FF5EA218861}</a:tableStyleId>
              </a:tblPr>
              <a:tblGrid>
                <a:gridCol w="2619633"/>
                <a:gridCol w="8723870"/>
              </a:tblGrid>
              <a:tr h="2011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effectLst/>
                        </a:rPr>
                        <a:t>close</a:t>
                      </a:r>
                      <a:r>
                        <a:rPr lang="ru-RU" sz="2800" b="0" dirty="0">
                          <a:effectLst/>
                        </a:rPr>
                        <a:t>()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 закрывает </a:t>
                      </a:r>
                      <a:r>
                        <a:rPr lang="ru-RU" sz="2800" dirty="0" err="1">
                          <a:effectLst/>
                        </a:rPr>
                        <a:t>zip</a:t>
                      </a:r>
                      <a:r>
                        <a:rPr lang="ru-RU" sz="2800" dirty="0">
                          <a:effectLst/>
                        </a:rPr>
                        <a:t>-файл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  <a:tr h="603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/>
                        </a:rPr>
                        <a:t>getinfo()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 возвращает информацию об одном файле из архива в виде объекта ZipInfo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  <a:tr h="402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/>
                        </a:rPr>
                        <a:t>namelist()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 возвращает список файлов архива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  <a:tr h="603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/>
                        </a:rPr>
                        <a:t>infolist()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 возвращает информацию обо всех файлах из архива в виде </a:t>
                      </a:r>
                      <a:r>
                        <a:rPr lang="ru-RU" sz="2800" dirty="0" smtClean="0">
                          <a:effectLst/>
                        </a:rPr>
                        <a:t>списка </a:t>
                      </a:r>
                      <a:r>
                        <a:rPr lang="ru-RU" sz="2800" dirty="0">
                          <a:effectLst/>
                        </a:rPr>
                        <a:t>объектов </a:t>
                      </a:r>
                      <a:r>
                        <a:rPr lang="ru-RU" sz="2800" dirty="0" err="1">
                          <a:effectLst/>
                        </a:rPr>
                        <a:t>ZipInfo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  <a:tr h="402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/>
                        </a:rPr>
                        <a:t>open()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 предоставляет доступ к одному из файлов в архиве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  <a:tr h="402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/>
                        </a:rPr>
                        <a:t>read()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 считывает файл из архива в набор байтов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  <a:tr h="583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/>
                        </a:rPr>
                        <a:t>extract()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 извлекает из архива один файл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  <a:tr h="402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/>
                        </a:rPr>
                        <a:t>extractall()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 извлекает все элементы из архива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  <a:tr h="402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>
                          <a:effectLst/>
                        </a:rPr>
                        <a:t>setpassword()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 устанавливает пароль для zip-файла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  <a:tr h="402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effectLst/>
                        </a:rPr>
                        <a:t>printdir</a:t>
                      </a:r>
                      <a:r>
                        <a:rPr lang="ru-RU" sz="2800" b="0" dirty="0">
                          <a:effectLst/>
                        </a:rPr>
                        <a:t>()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 выводит на консоль содержимое архива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47" marR="3524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2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559" y="63916"/>
            <a:ext cx="10451273" cy="76256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– </a:t>
            </a:r>
            <a:r>
              <a:rPr lang="ru-RU" dirty="0" smtClean="0"/>
              <a:t>запись файлов в архив</a:t>
            </a:r>
            <a:endParaRPr lang="en-US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3599892"/>
            <a:ext cx="5319336" cy="159774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2559" y="1036404"/>
            <a:ext cx="11846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write</a:t>
            </a:r>
            <a:r>
              <a:rPr lang="ru-RU" sz="2800" b="1" dirty="0"/>
              <a:t>(</a:t>
            </a:r>
            <a:r>
              <a:rPr lang="ru-RU" sz="2800" b="1" dirty="0" err="1"/>
              <a:t>filename</a:t>
            </a:r>
            <a:r>
              <a:rPr lang="ru-RU" sz="2800" b="1" dirty="0"/>
              <a:t>, </a:t>
            </a:r>
            <a:r>
              <a:rPr lang="ru-RU" sz="2800" b="1" dirty="0" err="1"/>
              <a:t>arcname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, </a:t>
            </a:r>
            <a:r>
              <a:rPr lang="ru-RU" sz="2800" b="1" dirty="0" err="1"/>
              <a:t>compress_type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, </a:t>
            </a:r>
            <a:r>
              <a:rPr lang="ru-RU" sz="2800" b="1" dirty="0" err="1"/>
              <a:t>compresslevel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559" y="1591242"/>
            <a:ext cx="116544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arcname</a:t>
            </a:r>
            <a:r>
              <a:rPr lang="ru-RU" sz="2800" dirty="0"/>
              <a:t> </a:t>
            </a:r>
            <a:r>
              <a:rPr lang="ru-RU" sz="2800" dirty="0" smtClean="0"/>
              <a:t>- </a:t>
            </a:r>
            <a:r>
              <a:rPr lang="ru-RU" sz="2800" dirty="0"/>
              <a:t>произвольное имя для файла внутри архива (по умолчанию это само имя файла</a:t>
            </a:r>
            <a:r>
              <a:rPr lang="ru-RU" sz="2800" dirty="0" smtClean="0"/>
              <a:t>) добавляется для избегания дублирования имен файлов. </a:t>
            </a:r>
          </a:p>
          <a:p>
            <a:r>
              <a:rPr lang="ru-RU" sz="2800" b="1" dirty="0" err="1" smtClean="0"/>
              <a:t>compress_type</a:t>
            </a:r>
            <a:r>
              <a:rPr lang="ru-RU" sz="2800" dirty="0" smtClean="0"/>
              <a:t> - </a:t>
            </a:r>
            <a:r>
              <a:rPr lang="ru-RU" sz="2800" dirty="0"/>
              <a:t>тип </a:t>
            </a:r>
            <a:r>
              <a:rPr lang="ru-RU" sz="2800" dirty="0" smtClean="0"/>
              <a:t>сжатия</a:t>
            </a:r>
          </a:p>
          <a:p>
            <a:r>
              <a:rPr lang="ru-RU" sz="2800" b="1" dirty="0" err="1" smtClean="0"/>
              <a:t>compressleve</a:t>
            </a:r>
            <a:r>
              <a:rPr lang="ru-RU" sz="2800" dirty="0" err="1" smtClean="0"/>
              <a:t>l</a:t>
            </a:r>
            <a:r>
              <a:rPr lang="ru-RU" sz="2800" dirty="0" smtClean="0"/>
              <a:t> </a:t>
            </a:r>
            <a:r>
              <a:rPr lang="ru-RU" sz="2800" dirty="0"/>
              <a:t>- уровень сжатия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7" y="3438741"/>
            <a:ext cx="5601157" cy="17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559" y="63916"/>
            <a:ext cx="10451273" cy="76256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– </a:t>
            </a:r>
            <a:r>
              <a:rPr lang="ru-RU" dirty="0" smtClean="0"/>
              <a:t>запись файлов в архив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2559" y="1036404"/>
            <a:ext cx="11846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write</a:t>
            </a:r>
            <a:r>
              <a:rPr lang="ru-RU" sz="2800" b="1" dirty="0"/>
              <a:t>(</a:t>
            </a:r>
            <a:r>
              <a:rPr lang="ru-RU" sz="2800" b="1" dirty="0" err="1"/>
              <a:t>filename</a:t>
            </a:r>
            <a:r>
              <a:rPr lang="ru-RU" sz="2800" b="1" dirty="0"/>
              <a:t>, </a:t>
            </a:r>
            <a:r>
              <a:rPr lang="ru-RU" sz="2800" b="1" dirty="0" err="1"/>
              <a:t>arcname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, </a:t>
            </a:r>
            <a:r>
              <a:rPr lang="ru-RU" sz="2800" b="1" dirty="0" err="1"/>
              <a:t>compress_type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, </a:t>
            </a:r>
            <a:r>
              <a:rPr lang="ru-RU" sz="2800" b="1" dirty="0" err="1"/>
              <a:t>compresslevel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559" y="1591242"/>
            <a:ext cx="1165443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 err="1"/>
              <a:t>arcname</a:t>
            </a:r>
            <a:r>
              <a:rPr lang="ru-RU" sz="2600" dirty="0"/>
              <a:t> </a:t>
            </a:r>
            <a:r>
              <a:rPr lang="ru-RU" sz="2600" dirty="0" smtClean="0"/>
              <a:t>- </a:t>
            </a:r>
            <a:r>
              <a:rPr lang="ru-RU" sz="2600" dirty="0"/>
              <a:t>произвольное имя для файла внутри архива (по умолчанию это само имя файла</a:t>
            </a:r>
            <a:r>
              <a:rPr lang="ru-RU" sz="2600" dirty="0" smtClean="0"/>
              <a:t>) добавляется для избегания дублирования имен файлов. </a:t>
            </a:r>
          </a:p>
          <a:p>
            <a:r>
              <a:rPr lang="ru-RU" sz="2600" b="1" dirty="0" err="1" smtClean="0"/>
              <a:t>compress_type</a:t>
            </a:r>
            <a:r>
              <a:rPr lang="ru-RU" sz="2600" dirty="0" smtClean="0"/>
              <a:t> - </a:t>
            </a:r>
            <a:r>
              <a:rPr lang="ru-RU" sz="2600" dirty="0"/>
              <a:t>тип </a:t>
            </a:r>
            <a:r>
              <a:rPr lang="ru-RU" sz="2600" dirty="0" smtClean="0"/>
              <a:t>сжатия</a:t>
            </a:r>
          </a:p>
          <a:p>
            <a:r>
              <a:rPr lang="ru-RU" sz="2600" b="1" dirty="0" err="1" smtClean="0"/>
              <a:t>compressleve</a:t>
            </a:r>
            <a:r>
              <a:rPr lang="ru-RU" sz="2600" dirty="0" err="1" smtClean="0"/>
              <a:t>l</a:t>
            </a:r>
            <a:r>
              <a:rPr lang="ru-RU" sz="2600" dirty="0" smtClean="0"/>
              <a:t> </a:t>
            </a:r>
            <a:r>
              <a:rPr lang="ru-RU" sz="2600" dirty="0"/>
              <a:t>- уровень сжатия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1" y="3374574"/>
            <a:ext cx="10217358" cy="1261595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1" y="4731955"/>
            <a:ext cx="5194634" cy="19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559" y="63916"/>
            <a:ext cx="11494009" cy="762561"/>
          </a:xfrm>
        </p:spPr>
        <p:txBody>
          <a:bodyPr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– </a:t>
            </a:r>
            <a:r>
              <a:rPr lang="ru-RU" dirty="0" smtClean="0"/>
              <a:t>извлечение </a:t>
            </a:r>
            <a:r>
              <a:rPr lang="ru-RU" dirty="0"/>
              <a:t>файлов из архива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559" y="1014481"/>
            <a:ext cx="7667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/>
              <a:t>extractall</a:t>
            </a:r>
            <a:r>
              <a:rPr lang="ru-RU" sz="2800" dirty="0"/>
              <a:t>(</a:t>
            </a:r>
            <a:r>
              <a:rPr lang="ru-RU" sz="2800" dirty="0" err="1"/>
              <a:t>path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, </a:t>
            </a:r>
            <a:r>
              <a:rPr lang="ru-RU" sz="2800" dirty="0" err="1"/>
              <a:t>members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, </a:t>
            </a:r>
            <a:r>
              <a:rPr lang="ru-RU" sz="2800" dirty="0" err="1"/>
              <a:t>pwd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6411" y="1537701"/>
            <a:ext cx="11606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path</a:t>
            </a:r>
            <a:r>
              <a:rPr lang="ru-RU" sz="2400" dirty="0" smtClean="0"/>
              <a:t> - каталог </a:t>
            </a:r>
            <a:r>
              <a:rPr lang="ru-RU" sz="2400" dirty="0"/>
              <a:t>для извлечения архива (по умолчанию извлечение идет в текущий каталог</a:t>
            </a:r>
            <a:r>
              <a:rPr lang="ru-RU" sz="2400" dirty="0" smtClean="0"/>
              <a:t>)</a:t>
            </a:r>
          </a:p>
          <a:p>
            <a:r>
              <a:rPr lang="ru-RU" sz="2400" dirty="0" err="1" smtClean="0"/>
              <a:t>members</a:t>
            </a:r>
            <a:r>
              <a:rPr lang="ru-RU" sz="2400" dirty="0" smtClean="0"/>
              <a:t> - </a:t>
            </a:r>
            <a:r>
              <a:rPr lang="ru-RU" sz="2400" dirty="0"/>
              <a:t>список названий файлов, которые надо </a:t>
            </a:r>
            <a:r>
              <a:rPr lang="ru-RU" sz="2400" dirty="0" smtClean="0"/>
              <a:t>извлечь </a:t>
            </a:r>
            <a:r>
              <a:rPr lang="ru-RU" sz="2400" dirty="0"/>
              <a:t>из архива. </a:t>
            </a:r>
            <a:endParaRPr lang="ru-RU" sz="2400" dirty="0" smtClean="0"/>
          </a:p>
          <a:p>
            <a:r>
              <a:rPr lang="ru-RU" sz="2400" dirty="0" err="1" smtClean="0"/>
              <a:t>pwd</a:t>
            </a:r>
            <a:r>
              <a:rPr lang="ru-RU" sz="2400" dirty="0" smtClean="0"/>
              <a:t> - пароль</a:t>
            </a:r>
            <a:r>
              <a:rPr lang="ru-RU" sz="2400" dirty="0"/>
              <a:t>, в случае если архив закрыт паролем.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3240001"/>
            <a:ext cx="5713008" cy="142825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99563" y="3240001"/>
            <a:ext cx="30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извлечь </a:t>
            </a:r>
            <a:r>
              <a:rPr lang="ru-RU" dirty="0"/>
              <a:t>все файлы из архива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196876" y="4827372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извлечь в папку</a:t>
            </a:r>
            <a:endParaRPr lang="ru-RU" dirty="0"/>
          </a:p>
        </p:txBody>
      </p:sp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4887237"/>
            <a:ext cx="4985958" cy="356140"/>
          </a:xfrm>
          <a:prstGeom prst="rect">
            <a:avLst/>
          </a:prstGeom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5271834"/>
            <a:ext cx="8841150" cy="64770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993709" y="5243377"/>
            <a:ext cx="2317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извлечь часть файлов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86269" y="5956743"/>
            <a:ext cx="2061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извлечь один файл</a:t>
            </a:r>
            <a:endParaRPr lang="ru-RU" dirty="0"/>
          </a:p>
        </p:txBody>
      </p:sp>
      <p:pic>
        <p:nvPicPr>
          <p:cNvPr id="16" name="Рисунок 15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5956743"/>
            <a:ext cx="3565978" cy="3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559" y="63916"/>
            <a:ext cx="11494009" cy="76256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– </a:t>
            </a:r>
            <a:r>
              <a:rPr lang="ru-RU" dirty="0" smtClean="0"/>
              <a:t>считать файл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2901" y="1397210"/>
            <a:ext cx="543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считать содержимое файла из архива в набор байтов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1397210"/>
            <a:ext cx="5785317" cy="18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0" y="0"/>
            <a:ext cx="11589488" cy="14247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dirty="0"/>
              <a:t>файлового </a:t>
            </a:r>
            <a:r>
              <a:rPr lang="ru-RU" dirty="0" smtClean="0"/>
              <a:t>объекта – режим открытия файла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64982"/>
              </p:ext>
            </p:extLst>
          </p:nvPr>
        </p:nvGraphicFramePr>
        <p:xfrm>
          <a:off x="212650" y="1424763"/>
          <a:ext cx="114193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741"/>
                <a:gridCol w="9675627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dirty="0">
                          <a:effectLst/>
                        </a:rPr>
                        <a:t>Символ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800" b="1" dirty="0">
                          <a:effectLst/>
                        </a:rPr>
                        <a:t>Описание</a:t>
                      </a:r>
                    </a:p>
                  </a:txBody>
                  <a:tcPr marL="152400" marR="1524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'r'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Открыть для чтения (по умолчанию)</a:t>
                      </a:r>
                    </a:p>
                  </a:txBody>
                  <a:tcPr marL="152400" marR="1524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'w'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Открыть для записи (если файл существует, то очищается)</a:t>
                      </a:r>
                    </a:p>
                  </a:txBody>
                  <a:tcPr marL="152400" marR="1524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'x'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Открыть для создания с эксклюзивными правами (ошибка, если файл </a:t>
                      </a:r>
                      <a:r>
                        <a:rPr lang="ru-RU" sz="2800" dirty="0" smtClean="0">
                          <a:effectLst/>
                        </a:rPr>
                        <a:t>существует -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исключение </a:t>
                      </a:r>
                      <a:r>
                        <a:rPr lang="en-US" sz="2800" dirty="0" err="1" smtClean="0"/>
                        <a:t>FileExistsError</a:t>
                      </a:r>
                      <a:r>
                        <a:rPr lang="ru-RU" sz="2800" dirty="0" smtClean="0">
                          <a:effectLst/>
                        </a:rPr>
                        <a:t>)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'a'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Открыть для добавления (если файл существует)</a:t>
                      </a:r>
                    </a:p>
                  </a:txBody>
                  <a:tcPr marL="152400" marR="1524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'+'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 обновления (чтение + запись).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't'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 текстового режима</a:t>
                      </a:r>
                      <a:r>
                        <a:rPr lang="ru-RU" sz="2800" dirty="0" smtClean="0">
                          <a:effectLst/>
                        </a:rPr>
                        <a:t> </a:t>
                      </a:r>
                      <a:r>
                        <a:rPr lang="ru-RU" sz="2800" dirty="0">
                          <a:effectLst/>
                        </a:rPr>
                        <a:t>(по умолчанию)</a:t>
                      </a:r>
                    </a:p>
                  </a:txBody>
                  <a:tcPr marL="152400" marR="1524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>
                          <a:effectLst/>
                        </a:rPr>
                        <a:t>'b'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 двоичного режима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559" y="63916"/>
            <a:ext cx="11494009" cy="76256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– </a:t>
            </a:r>
            <a:r>
              <a:rPr lang="ru-RU" dirty="0" smtClean="0"/>
              <a:t>открыть файл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791074" y="1148334"/>
            <a:ext cx="3400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открывать отдельные файлы из архива без непосредственного их извлечения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559" y="1148334"/>
            <a:ext cx="8347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/>
              <a:t>open</a:t>
            </a:r>
            <a:r>
              <a:rPr lang="ru-RU" sz="2800" dirty="0"/>
              <a:t>(</a:t>
            </a:r>
            <a:r>
              <a:rPr lang="ru-RU" sz="2800" dirty="0" err="1"/>
              <a:t>name</a:t>
            </a:r>
            <a:r>
              <a:rPr lang="ru-RU" sz="2800" dirty="0"/>
              <a:t>, </a:t>
            </a:r>
            <a:r>
              <a:rPr lang="ru-RU" sz="2800" dirty="0" err="1"/>
              <a:t>mode</a:t>
            </a:r>
            <a:r>
              <a:rPr lang="ru-RU" sz="2800" dirty="0"/>
              <a:t>='r', </a:t>
            </a:r>
            <a:r>
              <a:rPr lang="ru-RU" sz="2800" dirty="0" err="1"/>
              <a:t>pwd</a:t>
            </a:r>
            <a:r>
              <a:rPr lang="ru-RU" sz="2800" dirty="0"/>
              <a:t>=</a:t>
            </a:r>
            <a:r>
              <a:rPr lang="ru-RU" sz="2800" dirty="0" err="1"/>
              <a:t>None</a:t>
            </a:r>
            <a:r>
              <a:rPr lang="ru-RU" sz="2800" dirty="0"/>
              <a:t>, *, force_zip64=</a:t>
            </a:r>
            <a:r>
              <a:rPr lang="ru-RU" sz="2800" dirty="0" err="1"/>
              <a:t>False</a:t>
            </a:r>
            <a:r>
              <a:rPr lang="ru-RU" sz="2800" dirty="0"/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559" y="2162688"/>
            <a:ext cx="10884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force_zip64 при значении </a:t>
            </a:r>
            <a:r>
              <a:rPr lang="ru-RU" sz="2400" dirty="0" err="1"/>
              <a:t>True</a:t>
            </a:r>
            <a:r>
              <a:rPr lang="ru-RU" sz="2400" dirty="0"/>
              <a:t> позволяет открывать файлы больше 4 Гб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579862" y="3613399"/>
            <a:ext cx="3291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полезен для манипулирования файлом, например, для считывания его содержимого или, наоборот, для записи в него. Например, откроем файл и </a:t>
            </a:r>
            <a:r>
              <a:rPr lang="ru-RU" dirty="0" smtClean="0"/>
              <a:t>изменим его </a:t>
            </a:r>
            <a:r>
              <a:rPr lang="ru-RU" dirty="0"/>
              <a:t>содержимое</a:t>
            </a:r>
          </a:p>
        </p:txBody>
      </p:sp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3083602"/>
            <a:ext cx="7998475" cy="28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559" y="63916"/>
            <a:ext cx="11494009" cy="76256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– </a:t>
            </a:r>
            <a:r>
              <a:rPr lang="ru-RU" dirty="0" smtClean="0"/>
              <a:t>инфо о файле в архиве</a:t>
            </a:r>
            <a:endParaRPr lang="en-US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25" y="852692"/>
            <a:ext cx="5905859" cy="960066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2" y="5807653"/>
            <a:ext cx="6310675" cy="663597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1043779"/>
            <a:ext cx="5639177" cy="768979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87590"/>
              </p:ext>
            </p:extLst>
          </p:nvPr>
        </p:nvGraphicFramePr>
        <p:xfrm>
          <a:off x="40292" y="1933807"/>
          <a:ext cx="11493982" cy="23481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9140"/>
                <a:gridCol w="946484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filename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название файла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дата и время последнего изменения файла в виде кортежа в формате (год, месяц, день, час, минута, секунда)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compress_type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сжатия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compress_size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размер после сжатия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file_size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оригинальный размер файла до сжатия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3" name="Рисунок 12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2" y="4571082"/>
            <a:ext cx="10794161" cy="94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559" y="63916"/>
            <a:ext cx="11494009" cy="76256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dirty="0" smtClean="0"/>
              <a:t>Модуль </a:t>
            </a:r>
            <a:r>
              <a:rPr lang="en-US" dirty="0" err="1" smtClean="0"/>
              <a:t>zipfile</a:t>
            </a:r>
            <a:r>
              <a:rPr lang="en-US" dirty="0" smtClean="0"/>
              <a:t> – </a:t>
            </a:r>
            <a:r>
              <a:rPr lang="ru-RU" dirty="0" smtClean="0"/>
              <a:t>инфо о файле в архиве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41990" y="1127139"/>
            <a:ext cx="3850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является ли элемент в архиве папкой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1127139"/>
            <a:ext cx="5205505" cy="193693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741990" y="3444200"/>
            <a:ext cx="47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только список имен входящих в архив файлов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0" y="3371910"/>
            <a:ext cx="5205504" cy="10157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99563" y="4611201"/>
            <a:ext cx="480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данные по одному из архивированных файлов</a:t>
            </a:r>
          </a:p>
        </p:txBody>
      </p:sp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" y="4611201"/>
            <a:ext cx="5739547" cy="19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9460</TotalTime>
  <Words>4425</Words>
  <Application>Microsoft Office PowerPoint</Application>
  <PresentationFormat>Широкоэкранный</PresentationFormat>
  <Paragraphs>790</Paragraphs>
  <Slides>92</Slides>
  <Notes>90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92</vt:i4>
      </vt:variant>
    </vt:vector>
  </HeadingPairs>
  <TitlesOfParts>
    <vt:vector size="99" baseType="lpstr">
      <vt:lpstr>-apple-system</vt:lpstr>
      <vt:lpstr>Arial</vt:lpstr>
      <vt:lpstr>Calibri</vt:lpstr>
      <vt:lpstr>Calibri Light</vt:lpstr>
      <vt:lpstr>Helvetica</vt:lpstr>
      <vt:lpstr>Times New Roman</vt:lpstr>
      <vt:lpstr>Retrospect</vt:lpstr>
      <vt:lpstr> </vt:lpstr>
      <vt:lpstr>Файлы и сериализация данных</vt:lpstr>
      <vt:lpstr>Файловый объект</vt:lpstr>
      <vt:lpstr>Файловый объект – свойства файла</vt:lpstr>
      <vt:lpstr>Файловый объект – путь к файлу</vt:lpstr>
      <vt:lpstr>Файловый объект – операции с файлами</vt:lpstr>
      <vt:lpstr>Файловый объект –  виды файлов</vt:lpstr>
      <vt:lpstr>Создание файлового объекта – open ()</vt:lpstr>
      <vt:lpstr>Создание файлового объекта – режим открытия файла</vt:lpstr>
      <vt:lpstr>Создание файлового объекта – режим открытия файла</vt:lpstr>
      <vt:lpstr>Основные свойства и методы файлов - class file</vt:lpstr>
      <vt:lpstr>Основные свойства и методы файлов  - class file</vt:lpstr>
      <vt:lpstr>Основные свойства и методы файлов  - class file</vt:lpstr>
      <vt:lpstr>Создание файлового объекта</vt:lpstr>
      <vt:lpstr>Создание файлового объекта</vt:lpstr>
      <vt:lpstr>Создание файлового объекта – менеджер контекста -  объект, реализующий одноимённый протокол</vt:lpstr>
      <vt:lpstr>Создание файлового объекта – менеджер контекста  </vt:lpstr>
      <vt:lpstr>Запись в двоичный файл</vt:lpstr>
      <vt:lpstr>Чтение из двоичного файла</vt:lpstr>
      <vt:lpstr>Запись в текстовый файл построчно -1</vt:lpstr>
      <vt:lpstr>Запись в текстовый файл построчно - 2</vt:lpstr>
      <vt:lpstr>Запись в текстовый файл построчно - 2</vt:lpstr>
      <vt:lpstr>Чтение из текстового файла построчно</vt:lpstr>
      <vt:lpstr>Чтение из текстового файла целиком в одну строку</vt:lpstr>
      <vt:lpstr>Чтение из текстового файла целиком построчно</vt:lpstr>
      <vt:lpstr>Чтение из текстового файла целиком в список строк</vt:lpstr>
      <vt:lpstr>Сериализация и десериализация</vt:lpstr>
      <vt:lpstr>Сериализация и десериализация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модуль pickle</vt:lpstr>
      <vt:lpstr>Сериализация и десериализация – библиотека cloudpickle</vt:lpstr>
      <vt:lpstr>Сериализация и десериализация – библиотека cloudpickle</vt:lpstr>
      <vt:lpstr>Форматы файлов</vt:lpstr>
      <vt:lpstr>Форматы файлов</vt:lpstr>
      <vt:lpstr>Форматы файлов - CSV</vt:lpstr>
      <vt:lpstr>Форматы файлов - CSV</vt:lpstr>
      <vt:lpstr>Форматы файлов – CSV – стандартный модуль </vt:lpstr>
      <vt:lpstr>Форматы файлов – CSV – стандартный модуль </vt:lpstr>
      <vt:lpstr>Форматы файлов – CSV – стандартный модуль </vt:lpstr>
      <vt:lpstr>CSV – методы </vt:lpstr>
      <vt:lpstr>CSV – Диалекты и параметры форматирования </vt:lpstr>
      <vt:lpstr>CSV – Диалекты и параметры форматирования </vt:lpstr>
      <vt:lpstr>CSV – Диалекты и параметры форматирования </vt:lpstr>
      <vt:lpstr>CSV – Диалекты и параметры форматирования </vt:lpstr>
      <vt:lpstr>CSV – стандартный модуль (последовательность)</vt:lpstr>
      <vt:lpstr>CSV – стандартный модуль (последовательность)</vt:lpstr>
      <vt:lpstr>CSV – стандартный модуль (последовательность)</vt:lpstr>
      <vt:lpstr>CSV – стандартный модуль (последовательность)</vt:lpstr>
      <vt:lpstr>CSV – стандартный модуль (словарь)</vt:lpstr>
      <vt:lpstr>CSV – стандартный модуль (словарь)</vt:lpstr>
      <vt:lpstr>CSV – стандартный модуль (словарь)</vt:lpstr>
      <vt:lpstr>Форматы файлов - JSON</vt:lpstr>
      <vt:lpstr>Форматы файлов - JSON</vt:lpstr>
      <vt:lpstr>JSON - функции</vt:lpstr>
      <vt:lpstr>JSON - функции</vt:lpstr>
      <vt:lpstr>JSON - функции</vt:lpstr>
      <vt:lpstr>JSON - функции</vt:lpstr>
      <vt:lpstr>JSON - функции</vt:lpstr>
      <vt:lpstr>Валидация и оформление JSON-файлов</vt:lpstr>
      <vt:lpstr>Форматы файлов - YAML</vt:lpstr>
      <vt:lpstr>Форматы файлов - YAML</vt:lpstr>
      <vt:lpstr>Форматы файлов - YAML</vt:lpstr>
      <vt:lpstr>Форматы файлов - YAML</vt:lpstr>
      <vt:lpstr>Форматы файлов - YAML</vt:lpstr>
      <vt:lpstr>Форматы файлов - YAML</vt:lpstr>
      <vt:lpstr>Форматы файлов - YAML</vt:lpstr>
      <vt:lpstr>YAML - модуль PyYAML – чтение (yaml.load()/ yaml.safe_load()) </vt:lpstr>
      <vt:lpstr>YAML - модуль PyYAML -запись объектов </vt:lpstr>
      <vt:lpstr>Модуль shelve</vt:lpstr>
      <vt:lpstr>Модуль shelve – открытие/закрытие файла</vt:lpstr>
      <vt:lpstr>Модуль shelve – запись/чтение файла</vt:lpstr>
      <vt:lpstr>Модуль shelve – чтение из файла</vt:lpstr>
      <vt:lpstr>Модуль shelve – чтение из файла</vt:lpstr>
      <vt:lpstr>Модуль shelve – обновление данных</vt:lpstr>
      <vt:lpstr>Модуль shelve – удаление данных</vt:lpstr>
      <vt:lpstr>Работа с папками с помощью модуля OS</vt:lpstr>
      <vt:lpstr>Работа с файлами с помощью модуля OS</vt:lpstr>
      <vt:lpstr>Модуль zipfile - Запись и чтение архивных zip-файлов</vt:lpstr>
      <vt:lpstr>Модуль zipfile - Запись и чтение архивных zip-файлов</vt:lpstr>
      <vt:lpstr>Модуль zipfile - Запись и чтение архивных zip-файлов</vt:lpstr>
      <vt:lpstr>Модуль zipfile - методы</vt:lpstr>
      <vt:lpstr>Модуль zipfile – запись файлов в архив</vt:lpstr>
      <vt:lpstr>Модуль zipfile – запись файлов в архив</vt:lpstr>
      <vt:lpstr>Модуль zipfile – извлечение файлов из архива</vt:lpstr>
      <vt:lpstr>Модуль zipfile – считать файл</vt:lpstr>
      <vt:lpstr>Модуль zipfile – открыть файл</vt:lpstr>
      <vt:lpstr>Модуль zipfile – инфо о файле в архиве</vt:lpstr>
      <vt:lpstr>Модуль zipfile – инфо о файле в архиве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ANNA</cp:lastModifiedBy>
  <cp:revision>684</cp:revision>
  <cp:lastPrinted>2016-01-26T13:20:45Z</cp:lastPrinted>
  <dcterms:created xsi:type="dcterms:W3CDTF">2015-03-09T11:51:14Z</dcterms:created>
  <dcterms:modified xsi:type="dcterms:W3CDTF">2023-04-07T13:27:15Z</dcterms:modified>
</cp:coreProperties>
</file>