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6"/>
  </p:notesMasterIdLst>
  <p:handoutMasterIdLst>
    <p:handoutMasterId r:id="rId37"/>
  </p:handoutMasterIdLst>
  <p:sldIdLst>
    <p:sldId id="391" r:id="rId2"/>
    <p:sldId id="411" r:id="rId3"/>
    <p:sldId id="413" r:id="rId4"/>
    <p:sldId id="414" r:id="rId5"/>
    <p:sldId id="415" r:id="rId6"/>
    <p:sldId id="416" r:id="rId7"/>
    <p:sldId id="417" r:id="rId8"/>
    <p:sldId id="418" r:id="rId9"/>
    <p:sldId id="419" r:id="rId10"/>
    <p:sldId id="420" r:id="rId11"/>
    <p:sldId id="421" r:id="rId12"/>
    <p:sldId id="412" r:id="rId13"/>
    <p:sldId id="422" r:id="rId14"/>
    <p:sldId id="423" r:id="rId15"/>
    <p:sldId id="425" r:id="rId16"/>
    <p:sldId id="427" r:id="rId17"/>
    <p:sldId id="424" r:id="rId18"/>
    <p:sldId id="428" r:id="rId19"/>
    <p:sldId id="429" r:id="rId20"/>
    <p:sldId id="430" r:id="rId21"/>
    <p:sldId id="431" r:id="rId22"/>
    <p:sldId id="432" r:id="rId23"/>
    <p:sldId id="433" r:id="rId24"/>
    <p:sldId id="434" r:id="rId25"/>
    <p:sldId id="435" r:id="rId26"/>
    <p:sldId id="436" r:id="rId27"/>
    <p:sldId id="437" r:id="rId28"/>
    <p:sldId id="438" r:id="rId29"/>
    <p:sldId id="439" r:id="rId30"/>
    <p:sldId id="440" r:id="rId31"/>
    <p:sldId id="441" r:id="rId32"/>
    <p:sldId id="442" r:id="rId33"/>
    <p:sldId id="443" r:id="rId34"/>
    <p:sldId id="444" r:id="rId35"/>
  </p:sldIdLst>
  <p:sldSz cx="12192000" cy="6858000"/>
  <p:notesSz cx="6858000" cy="9144000"/>
  <p:embeddedFontLst>
    <p:embeddedFont>
      <p:font typeface="Calibri Light" panose="020F0302020204030204" pitchFamily="34" charset="0"/>
      <p:regular r:id="rId38"/>
      <p:italic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Consolas" panose="020B0609020204030204" pitchFamily="49" charset="0"/>
      <p:regular r:id="rId44"/>
      <p:bold r:id="rId45"/>
      <p:italic r:id="rId46"/>
      <p:boldItalic r:id="rId47"/>
    </p:embeddedFont>
    <p:embeddedFont>
      <p:font typeface="Segoe UI" panose="020B0502040204020203" pitchFamily="3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Glamazdin" initials="IG" lastIdx="1" clrIdx="0">
    <p:extLst>
      <p:ext uri="{19B8F6BF-5375-455C-9EA6-DF929625EA0E}">
        <p15:presenceInfo xmlns:p15="http://schemas.microsoft.com/office/powerpoint/2012/main" userId="93344bf745a1c4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400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AEC2F-30E4-483B-B6DF-0FD7CF7AB98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E9889-9D32-47FF-9B25-89B1BA40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2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56262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0211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07239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48" y="286604"/>
            <a:ext cx="11788726" cy="920502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48" y="1420837"/>
            <a:ext cx="11788726" cy="4825217"/>
          </a:xfrm>
        </p:spPr>
        <p:txBody>
          <a:bodyPr/>
          <a:lstStyle>
            <a:lvl2pPr marL="0" indent="-360000">
              <a:buClrTx/>
              <a:buFont typeface="Wingdings" panose="05000000000000000000" pitchFamily="2" charset="2"/>
              <a:buChar char="q"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01.02.2022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Гламаздин И.И.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66319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2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031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767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19394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Гламаздин И.И.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37719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79953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3B7D63-C52D-489F-8A4E-CE9BE7E2E777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86321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64895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082" y="286603"/>
            <a:ext cx="11746523" cy="986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082" y="1390593"/>
            <a:ext cx="11746523" cy="48847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3B7D63-C52D-489F-8A4E-CE9BE7E2E777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1320776"/>
            <a:ext cx="12222480" cy="1083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87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90000"/>
        </a:lnSpc>
        <a:spcBef>
          <a:spcPts val="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-360000" algn="just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alibri" pitchFamily="34" charset="0"/>
        <a:buChar char="◦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149"/>
          <p:cNvSpPr txBox="1">
            <a:spLocks noGrp="1"/>
          </p:cNvSpPr>
          <p:nvPr>
            <p:ph type="ctrTitle"/>
          </p:nvPr>
        </p:nvSpPr>
        <p:spPr>
          <a:xfrm>
            <a:off x="1210491" y="2130426"/>
            <a:ext cx="9840685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ru-RU" sz="5400" b="1" dirty="0" smtClean="0"/>
              <a:t>Преобразование и сравнение типов</a:t>
            </a:r>
            <a:endParaRPr dirty="0"/>
          </a:p>
        </p:txBody>
      </p:sp>
      <p:sp>
        <p:nvSpPr>
          <p:cNvPr id="1297" name="Google Shape;1297;p149"/>
          <p:cNvSpPr txBox="1"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1299" name="Google Shape;1299;p149"/>
          <p:cNvSpPr txBox="1"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строки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Convert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.ToInt32(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"23"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Convert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.ToDouble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13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Преобразование и сравнение типов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Преобразование в строку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737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Преобразование в </a:t>
            </a:r>
            <a:r>
              <a:rPr lang="ru-RU" dirty="0" smtClean="0"/>
              <a:t>строку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типы обладают методом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ToString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() </a:t>
            </a:r>
            <a:r>
              <a:rPr lang="ru-RU" dirty="0"/>
              <a:t>(определен в базовом классе </a:t>
            </a:r>
            <a:r>
              <a:rPr lang="en-US" dirty="0"/>
              <a:t>Object)</a:t>
            </a:r>
            <a:endParaRPr lang="ru-RU" dirty="0"/>
          </a:p>
          <a:p>
            <a:r>
              <a:rPr lang="ru-RU" dirty="0"/>
              <a:t>Метод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ToString()</a:t>
            </a:r>
            <a:r>
              <a:rPr lang="ru-RU" dirty="0"/>
              <a:t> можно вызывать явно, но, если явный вызов не указан, то он будет вызываться неявно, всякий раз, когда требуется преобразование к строковому типу. 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(24.5);</a:t>
            </a:r>
            <a:endParaRPr lang="be-BY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074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в строку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383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Преобразование пользовательского типа </a:t>
            </a:r>
            <a:r>
              <a:rPr lang="ru-RU" dirty="0"/>
              <a:t>в строку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car.ToString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39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Преобразование пользовательского типа </a:t>
            </a:r>
            <a:r>
              <a:rPr lang="ru-RU" dirty="0"/>
              <a:t>в строку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. . 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861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</a:t>
            </a:r>
            <a:r>
              <a:rPr lang="ru-RU" b="1" dirty="0" smtClean="0"/>
              <a:t>равнение </a:t>
            </a:r>
            <a:r>
              <a:rPr lang="ru-RU" b="1" dirty="0"/>
              <a:t>типов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Сравнение на равенство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476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Сравнение на </a:t>
            </a:r>
            <a:r>
              <a:rPr lang="ru-RU" dirty="0" smtClean="0"/>
              <a:t>равенство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smtClean="0"/>
              <a:t>Оператор ==</a:t>
            </a:r>
          </a:p>
          <a:p>
            <a:r>
              <a:rPr lang="ru-RU" dirty="0"/>
              <a:t>По </a:t>
            </a:r>
            <a:r>
              <a:rPr lang="ru-RU" dirty="0" smtClean="0"/>
              <a:t>умолчанию неперегруженный </a:t>
            </a:r>
            <a:r>
              <a:rPr lang="ru-RU" dirty="0"/>
              <a:t>оператор == </a:t>
            </a:r>
            <a:r>
              <a:rPr lang="ru-RU" dirty="0" smtClean="0"/>
              <a:t>проверяет</a:t>
            </a:r>
            <a:r>
              <a:rPr lang="en-US" dirty="0" smtClean="0"/>
              <a:t>:</a:t>
            </a:r>
            <a:endParaRPr lang="ru-RU" dirty="0" smtClean="0"/>
          </a:p>
          <a:p>
            <a:endParaRPr lang="en-US" dirty="0" smtClean="0"/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dirty="0" smtClean="0"/>
              <a:t>Для ссылочных типов - равенство </a:t>
            </a:r>
            <a:r>
              <a:rPr lang="ru-RU" dirty="0"/>
              <a:t>ссылок, определяя, указывают ли две ссылки на один и тот же </a:t>
            </a:r>
            <a:r>
              <a:rPr lang="ru-RU" dirty="0" smtClean="0"/>
              <a:t>объект</a:t>
            </a:r>
            <a:endParaRPr lang="en-US" dirty="0" smtClean="0"/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en-US" altLang="en-US" dirty="0" err="1">
                <a:solidFill>
                  <a:srgbClr val="242729"/>
                </a:solidFill>
              </a:rPr>
              <a:t>Строка</a:t>
            </a:r>
            <a:r>
              <a:rPr lang="en-US" altLang="en-US" dirty="0">
                <a:solidFill>
                  <a:srgbClr val="242729"/>
                </a:solidFill>
              </a:rPr>
              <a:t> </a:t>
            </a:r>
            <a:r>
              <a:rPr lang="en-US" altLang="en-US" dirty="0" err="1">
                <a:solidFill>
                  <a:srgbClr val="242729"/>
                </a:solidFill>
              </a:rPr>
              <a:t>имеет</a:t>
            </a:r>
            <a:r>
              <a:rPr lang="en-US" altLang="en-US" dirty="0">
                <a:solidFill>
                  <a:srgbClr val="242729"/>
                </a:solidFill>
              </a:rPr>
              <a:t> </a:t>
            </a:r>
            <a:r>
              <a:rPr lang="en-US" altLang="en-US" dirty="0" err="1">
                <a:solidFill>
                  <a:srgbClr val="242729"/>
                </a:solidFill>
              </a:rPr>
              <a:t>перегруженный</a:t>
            </a:r>
            <a:r>
              <a:rPr lang="en-US" altLang="en-US" dirty="0">
                <a:solidFill>
                  <a:srgbClr val="242729"/>
                </a:solidFill>
              </a:rPr>
              <a:t> </a:t>
            </a:r>
            <a:r>
              <a:rPr lang="en-US" altLang="en-US" dirty="0" err="1">
                <a:solidFill>
                  <a:srgbClr val="242729"/>
                </a:solidFill>
              </a:rPr>
              <a:t>оператор</a:t>
            </a:r>
            <a:r>
              <a:rPr lang="en-US" altLang="en-US" dirty="0">
                <a:solidFill>
                  <a:srgbClr val="242729"/>
                </a:solidFill>
              </a:rPr>
              <a:t> ==, </a:t>
            </a:r>
            <a:r>
              <a:rPr lang="en-US" altLang="en-US" dirty="0" err="1">
                <a:solidFill>
                  <a:srgbClr val="242729"/>
                </a:solidFill>
              </a:rPr>
              <a:t>который</a:t>
            </a:r>
            <a:r>
              <a:rPr lang="en-US" altLang="en-US" dirty="0">
                <a:solidFill>
                  <a:srgbClr val="242729"/>
                </a:solidFill>
              </a:rPr>
              <a:t> </a:t>
            </a:r>
            <a:r>
              <a:rPr lang="en-US" altLang="en-US" dirty="0" err="1">
                <a:solidFill>
                  <a:srgbClr val="242729"/>
                </a:solidFill>
              </a:rPr>
              <a:t>сравнивает</a:t>
            </a:r>
            <a:r>
              <a:rPr lang="en-US" altLang="en-US" dirty="0">
                <a:solidFill>
                  <a:srgbClr val="242729"/>
                </a:solidFill>
              </a:rPr>
              <a:t> </a:t>
            </a:r>
            <a:r>
              <a:rPr lang="en-US" altLang="en-US" dirty="0" err="1">
                <a:solidFill>
                  <a:srgbClr val="242729"/>
                </a:solidFill>
              </a:rPr>
              <a:t>не</a:t>
            </a:r>
            <a:r>
              <a:rPr lang="en-US" altLang="en-US" dirty="0">
                <a:solidFill>
                  <a:srgbClr val="242729"/>
                </a:solidFill>
              </a:rPr>
              <a:t> </a:t>
            </a:r>
            <a:r>
              <a:rPr lang="en-US" altLang="en-US" dirty="0" err="1">
                <a:solidFill>
                  <a:srgbClr val="242729"/>
                </a:solidFill>
              </a:rPr>
              <a:t>ссылки</a:t>
            </a:r>
            <a:r>
              <a:rPr lang="en-US" altLang="en-US" dirty="0">
                <a:solidFill>
                  <a:srgbClr val="242729"/>
                </a:solidFill>
              </a:rPr>
              <a:t>, а </a:t>
            </a:r>
            <a:r>
              <a:rPr lang="en-US" altLang="en-US" dirty="0" err="1">
                <a:solidFill>
                  <a:srgbClr val="242729"/>
                </a:solidFill>
              </a:rPr>
              <a:t>содержимое</a:t>
            </a:r>
            <a:r>
              <a:rPr lang="en-US" altLang="en-US" dirty="0">
                <a:solidFill>
                  <a:srgbClr val="242729"/>
                </a:solidFill>
              </a:rPr>
              <a:t> </a:t>
            </a:r>
            <a:r>
              <a:rPr lang="en-US" altLang="en-US" dirty="0" err="1">
                <a:solidFill>
                  <a:srgbClr val="242729"/>
                </a:solidFill>
              </a:rPr>
              <a:t>строк</a:t>
            </a:r>
            <a:endParaRPr lang="ru-RU" dirty="0" smtClean="0"/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dirty="0" smtClean="0"/>
              <a:t>Для </a:t>
            </a:r>
            <a:r>
              <a:rPr lang="ru-RU" dirty="0"/>
              <a:t>предопределённых типов-значений проверяет равенство этих </a:t>
            </a:r>
            <a:r>
              <a:rPr lang="ru-RU" dirty="0" smtClean="0"/>
              <a:t>значений</a:t>
            </a:r>
            <a:endParaRPr lang="en-US" dirty="0" smtClean="0"/>
          </a:p>
          <a:p>
            <a:pPr marL="571500" indent="-5715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ru-RU" altLang="en-US" dirty="0"/>
              <a:t>Для типа </a:t>
            </a:r>
            <a:r>
              <a:rPr lang="en-US" altLang="en-US" dirty="0"/>
              <a:t>record </a:t>
            </a:r>
            <a:r>
              <a:rPr lang="ru-RU" altLang="en-US" dirty="0"/>
              <a:t>сравниваются </a:t>
            </a:r>
            <a:r>
              <a:rPr lang="en-US" altLang="en-US" dirty="0" err="1"/>
              <a:t>значения</a:t>
            </a:r>
            <a:r>
              <a:rPr lang="en-US" altLang="en-US" dirty="0"/>
              <a:t> </a:t>
            </a:r>
            <a:r>
              <a:rPr lang="en-US" altLang="en-US" dirty="0" err="1"/>
              <a:t>всех</a:t>
            </a:r>
            <a:r>
              <a:rPr lang="en-US" altLang="en-US" dirty="0"/>
              <a:t> </a:t>
            </a:r>
            <a:r>
              <a:rPr lang="en-US" altLang="en-US" dirty="0" err="1"/>
              <a:t>полей</a:t>
            </a:r>
            <a:r>
              <a:rPr lang="en-US" altLang="en-US" dirty="0"/>
              <a:t> и </a:t>
            </a:r>
            <a:r>
              <a:rPr lang="en-US" altLang="en-US" dirty="0" err="1"/>
              <a:t>автоматически</a:t>
            </a:r>
            <a:r>
              <a:rPr lang="en-US" altLang="en-US" dirty="0"/>
              <a:t> </a:t>
            </a:r>
            <a:r>
              <a:rPr lang="en-US" altLang="en-US" dirty="0" err="1"/>
              <a:t>реализуемых</a:t>
            </a:r>
            <a:r>
              <a:rPr lang="en-US" altLang="en-US" dirty="0"/>
              <a:t> </a:t>
            </a:r>
            <a:r>
              <a:rPr lang="en-US" altLang="en-US" dirty="0" err="1"/>
              <a:t>свойств</a:t>
            </a:r>
            <a:r>
              <a:rPr lang="ru-RU" alt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182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Сравнение на </a:t>
            </a:r>
            <a:r>
              <a:rPr lang="ru-RU" dirty="0" smtClean="0"/>
              <a:t>равенство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Метод </a:t>
            </a:r>
            <a:r>
              <a:rPr lang="en-US" b="1" dirty="0" smtClean="0"/>
              <a:t>Equals(object)</a:t>
            </a:r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dirty="0"/>
              <a:t>Если текущий экземпляр является ссылочным типом, </a:t>
            </a:r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ru-RU" dirty="0" smtClean="0"/>
              <a:t>Equals(Object</a:t>
            </a:r>
            <a:r>
              <a:rPr lang="ru-RU" dirty="0"/>
              <a:t>) </a:t>
            </a:r>
            <a:r>
              <a:rPr lang="ru-RU" dirty="0" smtClean="0"/>
              <a:t> </a:t>
            </a:r>
            <a:r>
              <a:rPr lang="ru-RU" dirty="0"/>
              <a:t>проверяет равенство </a:t>
            </a:r>
            <a:r>
              <a:rPr lang="ru-RU" dirty="0" smtClean="0"/>
              <a:t>ссылок</a:t>
            </a:r>
            <a:endParaRPr lang="en-US" dirty="0" smtClean="0"/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dirty="0"/>
              <a:t>Если текущий экземпляр является типом значения, </a:t>
            </a:r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ru-RU" dirty="0" smtClean="0"/>
              <a:t>Equals(Object</a:t>
            </a:r>
            <a:r>
              <a:rPr lang="ru-RU" dirty="0"/>
              <a:t>) </a:t>
            </a:r>
            <a:r>
              <a:rPr lang="ru-RU" dirty="0" smtClean="0"/>
              <a:t> </a:t>
            </a:r>
            <a:r>
              <a:rPr lang="ru-RU" dirty="0"/>
              <a:t>проверяет равенство </a:t>
            </a:r>
            <a:r>
              <a:rPr lang="ru-RU" dirty="0" smtClean="0"/>
              <a:t>значений</a:t>
            </a:r>
            <a:r>
              <a:rPr lang="en-US" dirty="0" smtClean="0"/>
              <a:t> (</a:t>
            </a:r>
            <a:r>
              <a:rPr lang="ru-RU" dirty="0" smtClean="0"/>
              <a:t>объекты должны быть одного типа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890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Настройка сравнения </a:t>
            </a:r>
            <a:r>
              <a:rPr lang="ru-RU" dirty="0"/>
              <a:t>на </a:t>
            </a:r>
            <a:r>
              <a:rPr lang="ru-RU" dirty="0" smtClean="0"/>
              <a:t>равенство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00FF"/>
                </a:solidFill>
              </a:rPr>
              <a:t>public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FF"/>
                </a:solidFill>
              </a:rPr>
              <a:t>virtual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FF"/>
                </a:solidFill>
              </a:rPr>
              <a:t>bool</a:t>
            </a:r>
            <a:r>
              <a:rPr lang="en-US" sz="4400" dirty="0"/>
              <a:t> Equals (object? </a:t>
            </a:r>
            <a:r>
              <a:rPr lang="en-US" sz="4400" dirty="0" err="1"/>
              <a:t>obj</a:t>
            </a:r>
            <a:r>
              <a:rPr lang="en-US" sz="4400" dirty="0" smtClean="0"/>
              <a:t>);</a:t>
            </a:r>
          </a:p>
          <a:p>
            <a:endParaRPr lang="en-US" sz="4400" dirty="0"/>
          </a:p>
          <a:p>
            <a:pPr>
              <a:buNone/>
            </a:pPr>
            <a:r>
              <a:rPr lang="ru-RU" altLang="en-US" sz="4400" dirty="0" smtClean="0">
                <a:solidFill>
                  <a:srgbClr val="212529"/>
                </a:solidFill>
              </a:rPr>
              <a:t>Можно</a:t>
            </a:r>
            <a:r>
              <a:rPr lang="en-US" altLang="en-US" sz="4400" dirty="0" smtClean="0">
                <a:solidFill>
                  <a:srgbClr val="212529"/>
                </a:solidFill>
              </a:rPr>
              <a:t> </a:t>
            </a:r>
            <a:r>
              <a:rPr lang="en-US" altLang="en-US" sz="4400" dirty="0" err="1" smtClean="0">
                <a:solidFill>
                  <a:srgbClr val="212529"/>
                </a:solidFill>
              </a:rPr>
              <a:t>переопредел</a:t>
            </a:r>
            <a:r>
              <a:rPr lang="ru-RU" altLang="en-US" sz="4400" dirty="0" smtClean="0">
                <a:solidFill>
                  <a:srgbClr val="212529"/>
                </a:solidFill>
              </a:rPr>
              <a:t>ить</a:t>
            </a:r>
            <a:r>
              <a:rPr lang="en-US" altLang="en-US" sz="4400" dirty="0">
                <a:solidFill>
                  <a:srgbClr val="212529"/>
                </a:solidFill>
              </a:rPr>
              <a:t> </a:t>
            </a:r>
            <a:r>
              <a:rPr lang="en-US" altLang="en-US" sz="4400" b="1" dirty="0" err="1">
                <a:solidFill>
                  <a:schemeClr val="tx1"/>
                </a:solidFill>
              </a:rPr>
              <a:t>Object.Equals</a:t>
            </a:r>
            <a:r>
              <a:rPr lang="en-US" altLang="en-US" sz="4400" dirty="0">
                <a:solidFill>
                  <a:srgbClr val="212529"/>
                </a:solidFill>
              </a:rPr>
              <a:t> </a:t>
            </a:r>
            <a:r>
              <a:rPr lang="ru-RU" altLang="en-US" sz="4400" dirty="0" smtClean="0">
                <a:solidFill>
                  <a:srgbClr val="212529"/>
                </a:solidFill>
              </a:rPr>
              <a:t>(при этом </a:t>
            </a:r>
            <a:r>
              <a:rPr lang="en-US" altLang="en-US" sz="4400" dirty="0" smtClean="0">
                <a:solidFill>
                  <a:srgbClr val="212529"/>
                </a:solidFill>
              </a:rPr>
              <a:t> </a:t>
            </a:r>
            <a:r>
              <a:rPr lang="en-US" altLang="en-US" sz="4400" dirty="0" err="1">
                <a:solidFill>
                  <a:srgbClr val="212529"/>
                </a:solidFill>
              </a:rPr>
              <a:t>также</a:t>
            </a:r>
            <a:r>
              <a:rPr lang="en-US" altLang="en-US" sz="4400" dirty="0">
                <a:solidFill>
                  <a:srgbClr val="212529"/>
                </a:solidFill>
              </a:rPr>
              <a:t> </a:t>
            </a:r>
            <a:r>
              <a:rPr lang="ru-RU" altLang="en-US" sz="4400" dirty="0" smtClean="0">
                <a:solidFill>
                  <a:srgbClr val="212529"/>
                </a:solidFill>
              </a:rPr>
              <a:t>нужно</a:t>
            </a:r>
            <a:r>
              <a:rPr lang="en-US" altLang="en-US" sz="4400" dirty="0" smtClean="0">
                <a:solidFill>
                  <a:srgbClr val="212529"/>
                </a:solidFill>
              </a:rPr>
              <a:t> </a:t>
            </a:r>
            <a:r>
              <a:rPr lang="en-US" altLang="en-US" sz="4400" dirty="0" err="1" smtClean="0">
                <a:solidFill>
                  <a:srgbClr val="212529"/>
                </a:solidFill>
              </a:rPr>
              <a:t>переопределить</a:t>
            </a:r>
            <a:r>
              <a:rPr lang="ru-RU" altLang="en-US" sz="4400" dirty="0" smtClean="0">
                <a:solidFill>
                  <a:srgbClr val="212529"/>
                </a:solidFill>
              </a:rPr>
              <a:t> метод </a:t>
            </a:r>
            <a:r>
              <a:rPr lang="en-US" altLang="en-US" sz="4400" b="1" dirty="0" err="1" smtClean="0">
                <a:solidFill>
                  <a:schemeClr val="tx1"/>
                </a:solidFill>
              </a:rPr>
              <a:t>Object.GetHashCode</a:t>
            </a:r>
            <a:r>
              <a:rPr lang="en-US" altLang="en-US" sz="4400" dirty="0" smtClean="0">
                <a:solidFill>
                  <a:schemeClr val="tx1"/>
                </a:solidFill>
              </a:rPr>
              <a:t>)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422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Преобразование и сравнение типов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Преобразование из строки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925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Релизация интерфейса </a:t>
            </a:r>
            <a:r>
              <a:rPr lang="en-US" dirty="0" err="1" smtClean="0"/>
              <a:t>IEquatable</a:t>
            </a:r>
            <a:r>
              <a:rPr lang="en-US" dirty="0" smtClean="0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IEquatable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Year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Equals(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Car);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Equals(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other)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(other ==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Year.Equals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other.Year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GetHashCode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Year.GetHashCode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17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</a:t>
            </a:r>
            <a:r>
              <a:rPr lang="ru-RU" b="1" dirty="0" smtClean="0"/>
              <a:t>равнение </a:t>
            </a:r>
            <a:r>
              <a:rPr lang="ru-RU" b="1" dirty="0"/>
              <a:t>типов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Сравнение для определения порядка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417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ru-RU" dirty="0"/>
              <a:t>равнение типов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Для сортировки </a:t>
            </a:r>
            <a:r>
              <a:rPr lang="ru-RU" sz="4000" dirty="0" smtClean="0"/>
              <a:t>объектов </a:t>
            </a:r>
            <a:r>
              <a:rPr lang="ru-RU" sz="4000" dirty="0"/>
              <a:t>применяется интерфейс </a:t>
            </a:r>
            <a:r>
              <a:rPr lang="ru-RU" sz="4000" b="1" dirty="0"/>
              <a:t>IComparable</a:t>
            </a:r>
            <a:r>
              <a:rPr lang="ru-RU" sz="4000" dirty="0"/>
              <a:t>.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594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ru-RU" dirty="0"/>
              <a:t>равнение типов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2B91AF"/>
                </a:solidFill>
                <a:latin typeface="Consolas" panose="020B0609020204030204" pitchFamily="49" charset="0"/>
              </a:rPr>
              <a:t>IComparable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       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4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? other);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077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ru-RU" dirty="0"/>
              <a:t>равнение типов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Результат сравнения: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rgbClr val="7030A0"/>
                </a:solidFill>
              </a:rPr>
              <a:t>&lt;0</a:t>
            </a:r>
            <a:r>
              <a:rPr lang="en-US" dirty="0" smtClean="0"/>
              <a:t> -</a:t>
            </a:r>
            <a:r>
              <a:rPr lang="ru-RU" dirty="0" smtClean="0"/>
              <a:t> текущий </a:t>
            </a:r>
            <a:r>
              <a:rPr lang="ru-RU" dirty="0"/>
              <a:t>объект должен находиться перед объектом, который передается в качестве параметра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=0</a:t>
            </a:r>
            <a:r>
              <a:rPr lang="en-US" dirty="0" smtClean="0"/>
              <a:t> - </a:t>
            </a:r>
            <a:r>
              <a:rPr lang="ru-RU" dirty="0" smtClean="0"/>
              <a:t>оба </a:t>
            </a:r>
            <a:r>
              <a:rPr lang="ru-RU" dirty="0"/>
              <a:t>объекта равны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&gt;0</a:t>
            </a:r>
            <a:r>
              <a:rPr lang="en-US" dirty="0" smtClean="0"/>
              <a:t> -</a:t>
            </a:r>
            <a:r>
              <a:rPr lang="ru-RU" dirty="0" smtClean="0"/>
              <a:t> текущий </a:t>
            </a:r>
            <a:r>
              <a:rPr lang="ru-RU" dirty="0"/>
              <a:t>объект должен находиться после объекта, передаваемого в качестве параметра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783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/>
              <a:t>равнение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IEquatable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&gt;,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IComparable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Year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other)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(other ==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"Объекты нельзя сравнивать"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Year.CompareTo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other.Year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. . .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423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типов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Перегрузка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26</a:t>
            </a:fld>
            <a:endParaRPr lang="ru-RU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73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в переменную (параметр метода) одного типа нужно записать значение другого типа, то для этого потребуется механизм, который называется преобразованием типов.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27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82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Неявные преобразования</a:t>
            </a:r>
            <a:r>
              <a:rPr lang="ru-RU" dirty="0"/>
              <a:t>. </a:t>
            </a: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 smtClean="0"/>
              <a:t>Специальный </a:t>
            </a:r>
            <a:r>
              <a:rPr lang="ru-RU" dirty="0"/>
              <a:t>синтаксис не требуется, так как преобразование всегда завершается успешно и данные не будут потеряны. Примеры включают преобразования из меньших в большие целочисленные типы и преобразования из производных классов в базовые классы.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28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90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b="1" dirty="0" smtClean="0"/>
              <a:t>Явные </a:t>
            </a:r>
            <a:r>
              <a:rPr lang="ru-RU" b="1" dirty="0"/>
              <a:t>преобразования (приведения</a:t>
            </a:r>
            <a:r>
              <a:rPr lang="ru-RU" b="1" dirty="0" smtClean="0"/>
              <a:t>)</a:t>
            </a:r>
            <a:r>
              <a:rPr lang="ru-RU" dirty="0" smtClean="0"/>
              <a:t>. </a:t>
            </a:r>
          </a:p>
          <a:p>
            <a:pPr>
              <a:buNone/>
            </a:pPr>
            <a:r>
              <a:rPr lang="ru-RU" dirty="0" smtClean="0"/>
              <a:t>Для </a:t>
            </a:r>
            <a:r>
              <a:rPr lang="ru-RU" dirty="0"/>
              <a:t>явных преобразований требуется выражение приведения. Приведение требуется, если в ходе преобразования данные могут быть утрачены или преобразование может завершиться сбоем по другим причинам. Типичными примерами являются числовое преобразование в тип с меньшей точностью или меньшим диапазоном и преобразование экземпляра базового класса в производный класс.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29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94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строки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Все примитивные типы имеют два метода, которые позволяют преобразовать строку к данному типу. Это методы </a:t>
            </a:r>
            <a:r>
              <a:rPr lang="ru-R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Parse()</a:t>
            </a:r>
            <a:r>
              <a:rPr lang="ru-RU" dirty="0"/>
              <a:t>и </a:t>
            </a:r>
            <a:r>
              <a:rPr lang="ru-R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TryParse()</a:t>
            </a:r>
            <a:r>
              <a:rPr lang="ru-RU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75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Для </a:t>
            </a:r>
            <a:r>
              <a:rPr lang="ru-RU" dirty="0" smtClean="0"/>
              <a:t>преобразований пользовательского типа </a:t>
            </a:r>
            <a:r>
              <a:rPr lang="ru-RU" dirty="0"/>
              <a:t>в C# предусмотрена специальная разновидность операторного метода, называемая </a:t>
            </a:r>
            <a:r>
              <a:rPr lang="ru-RU" b="1" i="1" dirty="0"/>
              <a:t>оператором преобразования</a:t>
            </a:r>
            <a:r>
              <a:rPr lang="ru-RU" dirty="0"/>
              <a:t>. </a:t>
            </a: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b="1" i="1" dirty="0"/>
              <a:t>Оператор преобразования</a:t>
            </a:r>
            <a:r>
              <a:rPr lang="ru-RU" dirty="0"/>
              <a:t> преобразует объект исходного класса в другой тип. 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30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49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Пользовательские преобразования не рассматриваются операторами </a:t>
            </a:r>
            <a:r>
              <a:rPr lang="ru-RU" b="1" dirty="0"/>
              <a:t>is</a:t>
            </a:r>
            <a:r>
              <a:rPr lang="ru-RU" dirty="0"/>
              <a:t> и </a:t>
            </a:r>
            <a:r>
              <a:rPr lang="ru-RU" b="1" dirty="0"/>
              <a:t>as</a:t>
            </a:r>
            <a:r>
              <a:rPr lang="ru-RU" dirty="0"/>
              <a:t>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31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02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ru-RU" altLang="en-US" dirty="0" err="1" smtClean="0">
                <a:solidFill>
                  <a:srgbClr val="171717"/>
                </a:solidFill>
                <a:cs typeface="Segoe UI" panose="020B0502040204020203" pitchFamily="34" charset="0"/>
              </a:rPr>
              <a:t>Д</a:t>
            </a:r>
            <a:r>
              <a:rPr lang="en-US" altLang="en-US" dirty="0" err="1" smtClean="0">
                <a:solidFill>
                  <a:srgbClr val="171717"/>
                </a:solidFill>
                <a:cs typeface="Segoe UI" panose="020B0502040204020203" pitchFamily="34" charset="0"/>
              </a:rPr>
              <a:t>ля</a:t>
            </a:r>
            <a:r>
              <a:rPr lang="en-US" altLang="en-US" dirty="0" smtClean="0">
                <a:solidFill>
                  <a:srgbClr val="171717"/>
                </a:solidFill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cs typeface="Segoe UI" panose="020B0502040204020203" pitchFamily="34" charset="0"/>
              </a:rPr>
              <a:t>определения</a:t>
            </a:r>
            <a:r>
              <a:rPr lang="en-US" altLang="en-US" dirty="0">
                <a:solidFill>
                  <a:srgbClr val="171717"/>
                </a:solidFill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cs typeface="Segoe UI" panose="020B0502040204020203" pitchFamily="34" charset="0"/>
              </a:rPr>
              <a:t>явного</a:t>
            </a:r>
            <a:r>
              <a:rPr lang="en-US" altLang="en-US" dirty="0">
                <a:solidFill>
                  <a:srgbClr val="171717"/>
                </a:solidFill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cs typeface="Segoe UI" panose="020B0502040204020203" pitchFamily="34" charset="0"/>
              </a:rPr>
              <a:t>или</a:t>
            </a:r>
            <a:r>
              <a:rPr lang="en-US" altLang="en-US" dirty="0">
                <a:solidFill>
                  <a:srgbClr val="171717"/>
                </a:solidFill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cs typeface="Segoe UI" panose="020B0502040204020203" pitchFamily="34" charset="0"/>
              </a:rPr>
              <a:t>неявного</a:t>
            </a:r>
            <a:r>
              <a:rPr lang="en-US" altLang="en-US" dirty="0">
                <a:solidFill>
                  <a:srgbClr val="171717"/>
                </a:solidFill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cs typeface="Segoe UI" panose="020B0502040204020203" pitchFamily="34" charset="0"/>
              </a:rPr>
              <a:t>преобразования</a:t>
            </a:r>
            <a:r>
              <a:rPr lang="en-US" altLang="en-US" dirty="0">
                <a:solidFill>
                  <a:srgbClr val="171717"/>
                </a:solidFill>
                <a:cs typeface="Segoe UI" panose="020B0502040204020203" pitchFamily="34" charset="0"/>
              </a:rPr>
              <a:t> </a:t>
            </a:r>
            <a:r>
              <a:rPr lang="ru-RU" altLang="en-US" dirty="0">
                <a:solidFill>
                  <a:srgbClr val="171717"/>
                </a:solidFill>
                <a:cs typeface="Segoe UI" panose="020B0502040204020203" pitchFamily="34" charset="0"/>
              </a:rPr>
              <a:t>и</a:t>
            </a:r>
            <a:r>
              <a:rPr lang="en-US" altLang="en-US" dirty="0" err="1" smtClean="0">
                <a:solidFill>
                  <a:srgbClr val="171717"/>
                </a:solidFill>
                <a:cs typeface="Segoe UI" panose="020B0502040204020203" pitchFamily="34" charset="0"/>
              </a:rPr>
              <a:t>спользу</a:t>
            </a:r>
            <a:r>
              <a:rPr lang="ru-RU" altLang="en-US" dirty="0" smtClean="0">
                <a:solidFill>
                  <a:srgbClr val="171717"/>
                </a:solidFill>
                <a:cs typeface="Segoe UI" panose="020B0502040204020203" pitchFamily="34" charset="0"/>
              </a:rPr>
              <a:t>ются</a:t>
            </a:r>
            <a:r>
              <a:rPr lang="en-US" altLang="en-US" dirty="0" smtClean="0">
                <a:solidFill>
                  <a:srgbClr val="171717"/>
                </a:solidFill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cs typeface="Segoe UI" panose="020B0502040204020203" pitchFamily="34" charset="0"/>
              </a:rPr>
              <a:t>ключевые</a:t>
            </a:r>
            <a:r>
              <a:rPr lang="en-US" altLang="en-US" dirty="0">
                <a:solidFill>
                  <a:srgbClr val="171717"/>
                </a:solidFill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cs typeface="Segoe UI" panose="020B0502040204020203" pitchFamily="34" charset="0"/>
              </a:rPr>
              <a:t>слова</a:t>
            </a:r>
            <a:r>
              <a:rPr lang="en-US" altLang="en-US" dirty="0">
                <a:solidFill>
                  <a:srgbClr val="171717"/>
                </a:solidFill>
                <a:cs typeface="Segoe UI" panose="020B0502040204020203" pitchFamily="34" charset="0"/>
              </a:rPr>
              <a:t> </a:t>
            </a:r>
            <a:r>
              <a:rPr lang="en-US" altLang="en-US" b="1" dirty="0">
                <a:solidFill>
                  <a:srgbClr val="171717"/>
                </a:solidFill>
              </a:rPr>
              <a:t>operator</a:t>
            </a:r>
            <a:r>
              <a:rPr lang="en-US" altLang="en-US" dirty="0">
                <a:solidFill>
                  <a:srgbClr val="171717"/>
                </a:solidFill>
                <a:cs typeface="Segoe UI" panose="020B0502040204020203" pitchFamily="34" charset="0"/>
              </a:rPr>
              <a:t> и </a:t>
            </a:r>
            <a:r>
              <a:rPr lang="en-US" altLang="en-US" b="1" dirty="0">
                <a:solidFill>
                  <a:srgbClr val="171717"/>
                </a:solidFill>
              </a:rPr>
              <a:t>implicit</a:t>
            </a:r>
            <a:r>
              <a:rPr lang="en-US" altLang="en-US" dirty="0">
                <a:solidFill>
                  <a:srgbClr val="171717"/>
                </a:solidFill>
                <a:cs typeface="Segoe UI" panose="020B0502040204020203" pitchFamily="34" charset="0"/>
              </a:rPr>
              <a:t> </a:t>
            </a:r>
            <a:r>
              <a:rPr lang="en-US" altLang="en-US" dirty="0" err="1">
                <a:solidFill>
                  <a:srgbClr val="171717"/>
                </a:solidFill>
                <a:cs typeface="Segoe UI" panose="020B0502040204020203" pitchFamily="34" charset="0"/>
              </a:rPr>
              <a:t>или</a:t>
            </a:r>
            <a:r>
              <a:rPr lang="en-US" altLang="en-US" dirty="0">
                <a:solidFill>
                  <a:srgbClr val="171717"/>
                </a:solidFill>
                <a:cs typeface="Segoe UI" panose="020B0502040204020203" pitchFamily="34" charset="0"/>
              </a:rPr>
              <a:t> </a:t>
            </a:r>
            <a:r>
              <a:rPr lang="en-US" altLang="en-US" b="1" dirty="0">
                <a:solidFill>
                  <a:srgbClr val="171717"/>
                </a:solidFill>
              </a:rPr>
              <a:t>explicit</a:t>
            </a:r>
            <a:r>
              <a:rPr lang="en-US" altLang="en-US" dirty="0">
                <a:solidFill>
                  <a:srgbClr val="171717"/>
                </a:solidFill>
                <a:cs typeface="Segoe UI" panose="020B0502040204020203" pitchFamily="34" charset="0"/>
              </a:rPr>
              <a:t> </a:t>
            </a:r>
            <a:r>
              <a:rPr lang="en-US" altLang="en-US" dirty="0" err="1" smtClean="0">
                <a:solidFill>
                  <a:srgbClr val="171717"/>
                </a:solidFill>
                <a:cs typeface="Segoe UI" panose="020B0502040204020203" pitchFamily="34" charset="0"/>
              </a:rPr>
              <a:t>соответственно</a:t>
            </a:r>
            <a:r>
              <a:rPr lang="en-US" altLang="en-US" dirty="0">
                <a:solidFill>
                  <a:srgbClr val="171717"/>
                </a:solidFill>
                <a:cs typeface="Segoe UI" panose="020B0502040204020203" pitchFamily="34" charset="0"/>
              </a:rPr>
              <a:t>. </a:t>
            </a:r>
            <a:endParaRPr lang="ru-RU" altLang="en-US" dirty="0" smtClean="0">
              <a:solidFill>
                <a:srgbClr val="171717"/>
              </a:solidFill>
              <a:cs typeface="Segoe UI" panose="020B0502040204020203" pitchFamily="34" charset="0"/>
            </a:endParaRPr>
          </a:p>
          <a:p>
            <a:pPr lvl="0">
              <a:buNone/>
            </a:pPr>
            <a:endParaRPr lang="ru-RU" altLang="en-US" dirty="0">
              <a:solidFill>
                <a:srgbClr val="171717"/>
              </a:solidFill>
              <a:cs typeface="Segoe UI" panose="020B0502040204020203" pitchFamily="34" charset="0"/>
            </a:endParaRPr>
          </a:p>
          <a:p>
            <a:pPr lvl="0">
              <a:buNone/>
            </a:pPr>
            <a:r>
              <a:rPr lang="en-US" altLang="en-US" dirty="0" err="1" smtClean="0">
                <a:solidFill>
                  <a:srgbClr val="171717"/>
                </a:solidFill>
                <a:cs typeface="Segoe UI" panose="020B0502040204020203" pitchFamily="34" charset="0"/>
              </a:rPr>
              <a:t>Тип</a:t>
            </a:r>
            <a:r>
              <a:rPr lang="en-US" altLang="en-US" dirty="0">
                <a:solidFill>
                  <a:srgbClr val="171717"/>
                </a:solidFill>
                <a:cs typeface="Segoe UI" panose="020B0502040204020203" pitchFamily="34" charset="0"/>
              </a:rPr>
              <a:t>, </a:t>
            </a:r>
            <a:r>
              <a:rPr lang="en-US" altLang="en-US" dirty="0" err="1">
                <a:solidFill>
                  <a:srgbClr val="171717"/>
                </a:solidFill>
                <a:cs typeface="Segoe UI" panose="020B0502040204020203" pitchFamily="34" charset="0"/>
              </a:rPr>
              <a:t>который</a:t>
            </a:r>
            <a:r>
              <a:rPr lang="en-US" altLang="en-US" dirty="0">
                <a:solidFill>
                  <a:srgbClr val="171717"/>
                </a:solidFill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cs typeface="Segoe UI" panose="020B0502040204020203" pitchFamily="34" charset="0"/>
              </a:rPr>
              <a:t>определяет</a:t>
            </a:r>
            <a:r>
              <a:rPr lang="en-US" altLang="en-US" dirty="0">
                <a:solidFill>
                  <a:srgbClr val="171717"/>
                </a:solidFill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cs typeface="Segoe UI" panose="020B0502040204020203" pitchFamily="34" charset="0"/>
              </a:rPr>
              <a:t>преобразование</a:t>
            </a:r>
            <a:r>
              <a:rPr lang="en-US" altLang="en-US" dirty="0">
                <a:solidFill>
                  <a:srgbClr val="171717"/>
                </a:solidFill>
                <a:cs typeface="Segoe UI" panose="020B0502040204020203" pitchFamily="34" charset="0"/>
              </a:rPr>
              <a:t>, </a:t>
            </a:r>
            <a:r>
              <a:rPr lang="en-US" altLang="en-US" dirty="0" err="1">
                <a:solidFill>
                  <a:srgbClr val="171717"/>
                </a:solidFill>
                <a:cs typeface="Segoe UI" panose="020B0502040204020203" pitchFamily="34" charset="0"/>
              </a:rPr>
              <a:t>должен</a:t>
            </a:r>
            <a:r>
              <a:rPr lang="en-US" altLang="en-US" dirty="0">
                <a:solidFill>
                  <a:srgbClr val="171717"/>
                </a:solidFill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cs typeface="Segoe UI" panose="020B0502040204020203" pitchFamily="34" charset="0"/>
              </a:rPr>
              <a:t>быть</a:t>
            </a:r>
            <a:r>
              <a:rPr lang="en-US" altLang="en-US" dirty="0">
                <a:solidFill>
                  <a:srgbClr val="171717"/>
                </a:solidFill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cs typeface="Segoe UI" panose="020B0502040204020203" pitchFamily="34" charset="0"/>
              </a:rPr>
              <a:t>типом</a:t>
            </a:r>
            <a:r>
              <a:rPr lang="en-US" altLang="en-US" dirty="0">
                <a:solidFill>
                  <a:srgbClr val="171717"/>
                </a:solidFill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cs typeface="Segoe UI" panose="020B0502040204020203" pitchFamily="34" charset="0"/>
              </a:rPr>
              <a:t>источника</a:t>
            </a:r>
            <a:r>
              <a:rPr lang="en-US" altLang="en-US" dirty="0">
                <a:solidFill>
                  <a:srgbClr val="171717"/>
                </a:solidFill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cs typeface="Segoe UI" panose="020B0502040204020203" pitchFamily="34" charset="0"/>
              </a:rPr>
              <a:t>или</a:t>
            </a:r>
            <a:r>
              <a:rPr lang="en-US" altLang="en-US" dirty="0">
                <a:solidFill>
                  <a:srgbClr val="171717"/>
                </a:solidFill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cs typeface="Segoe UI" panose="020B0502040204020203" pitchFamily="34" charset="0"/>
              </a:rPr>
              <a:t>целевого</a:t>
            </a:r>
            <a:r>
              <a:rPr lang="en-US" altLang="en-US" dirty="0">
                <a:solidFill>
                  <a:srgbClr val="171717"/>
                </a:solidFill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cs typeface="Segoe UI" panose="020B0502040204020203" pitchFamily="34" charset="0"/>
              </a:rPr>
              <a:t>объекта</a:t>
            </a:r>
            <a:r>
              <a:rPr lang="en-US" altLang="en-US" dirty="0">
                <a:solidFill>
                  <a:srgbClr val="171717"/>
                </a:solidFill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cs typeface="Segoe UI" panose="020B0502040204020203" pitchFamily="34" charset="0"/>
              </a:rPr>
              <a:t>этого</a:t>
            </a:r>
            <a:r>
              <a:rPr lang="en-US" altLang="en-US" dirty="0">
                <a:solidFill>
                  <a:srgbClr val="171717"/>
                </a:solidFill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cs typeface="Segoe UI" panose="020B0502040204020203" pitchFamily="34" charset="0"/>
              </a:rPr>
              <a:t>преобразования</a:t>
            </a:r>
            <a:r>
              <a:rPr lang="en-US" altLang="en-US" dirty="0">
                <a:solidFill>
                  <a:srgbClr val="171717"/>
                </a:solidFill>
                <a:cs typeface="Segoe UI" panose="020B0502040204020203" pitchFamily="34" charset="0"/>
              </a:rPr>
              <a:t>. 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endParaRPr lang="en-US" altLang="en-US" sz="48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ru-RU" dirty="0"/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32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93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implicit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2B91AF"/>
                </a:solidFill>
                <a:latin typeface="Consolas" panose="020B0609020204030204" pitchFamily="49" charset="0"/>
              </a:rPr>
              <a:t>Account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=&gt;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obj.Deposit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explicit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2B91AF"/>
                </a:solidFill>
                <a:latin typeface="Consolas" panose="020B0609020204030204" pitchFamily="49" charset="0"/>
              </a:rPr>
              <a:t>Account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=&gt;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2B91AF"/>
                </a:solidFill>
                <a:latin typeface="Consolas" panose="020B0609020204030204" pitchFamily="49" charset="0"/>
              </a:rPr>
              <a:t>Account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{ Deposit=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33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494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account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Account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Deposit = 100 };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account.PrintInfo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 = account;</a:t>
            </a: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Получено число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account = 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Account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)500;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account.PrintInfo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34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8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строки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 </a:t>
            </a:r>
            <a:r>
              <a:rPr lang="ru-R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Parse()</a:t>
            </a:r>
            <a:r>
              <a:rPr lang="ru-RU" dirty="0"/>
              <a:t> в качестве параметра принимает строку и возвращает объект текущего типа.</a:t>
            </a:r>
          </a:p>
          <a:p>
            <a:endParaRPr lang="ru-RU" dirty="0" smtClean="0"/>
          </a:p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"10"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"23,56"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 = 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"12,45"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d = 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"4"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$"a=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{a}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  b=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{b}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  c=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{c}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  d=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{d}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строки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Парсинг дробных чисел зависит от настроек текущей локали (23,56 или 23.56).</a:t>
            </a:r>
          </a:p>
          <a:p>
            <a:pPr>
              <a:buNone/>
            </a:pPr>
            <a:r>
              <a:rPr lang="ru-RU" dirty="0"/>
              <a:t>Чтобы не зависеть от культурных различий мы можем установить четкий формат с помощью класса </a:t>
            </a:r>
            <a:r>
              <a:rPr lang="ru-RU" b="1" dirty="0"/>
              <a:t>NumberFormatInfo</a:t>
            </a:r>
            <a:r>
              <a:rPr lang="ru-RU" dirty="0"/>
              <a:t> и его свойства </a:t>
            </a:r>
            <a:r>
              <a:rPr lang="ru-RU" b="1" dirty="0" smtClean="0"/>
              <a:t>NumberDecimalSeparator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147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строки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IFormatProvider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formatter =</a:t>
            </a:r>
          </a:p>
          <a:p>
            <a:pPr algn="l">
              <a:buNone/>
            </a:pP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new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NumberFormatInfo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NumberDecimalSeparator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"."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fr-FR" sz="28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"23.56"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formatter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481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строки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Метод </a:t>
            </a:r>
            <a:r>
              <a:rPr lang="ru-R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TryParse() </a:t>
            </a:r>
            <a:r>
              <a:rPr lang="ru-RU" u="sng" dirty="0"/>
              <a:t>пытается</a:t>
            </a:r>
            <a:r>
              <a:rPr lang="ru-RU" dirty="0"/>
              <a:t> преобразовать строку к типу и, если преобразование прошло успешно, то возвращает true.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096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строки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parsedString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3200" dirty="0">
                <a:solidFill>
                  <a:srgbClr val="A31515"/>
                </a:solidFill>
                <a:latin typeface="Consolas" panose="020B0609020204030204" pitchFamily="49" charset="0"/>
              </a:rPr>
              <a:t>Введите строку:"</a:t>
            </a:r>
            <a:r>
              <a:rPr lang="ru-RU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input =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.TryParse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(input,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parsedString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(result ==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 indent="0">
              <a:buNone/>
            </a:pP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parsedString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3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ru-RU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3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3200" dirty="0">
                <a:solidFill>
                  <a:srgbClr val="A31515"/>
                </a:solidFill>
                <a:latin typeface="Consolas" panose="020B0609020204030204" pitchFamily="49" charset="0"/>
              </a:rPr>
              <a:t>невозможно преобразовать \"</a:t>
            </a:r>
            <a:r>
              <a:rPr lang="ru-RU" sz="3200" dirty="0">
                <a:solidFill>
                  <a:srgbClr val="000000"/>
                </a:solidFill>
                <a:latin typeface="Consolas" panose="020B0609020204030204" pitchFamily="49" charset="0"/>
              </a:rPr>
              <a:t>{input}</a:t>
            </a:r>
            <a:r>
              <a:rPr lang="ru-RU" sz="3200" dirty="0">
                <a:solidFill>
                  <a:srgbClr val="A31515"/>
                </a:solidFill>
                <a:latin typeface="Consolas" panose="020B0609020204030204" pitchFamily="49" charset="0"/>
              </a:rPr>
              <a:t>\" в int"</a:t>
            </a:r>
            <a:r>
              <a:rPr lang="ru-RU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7373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строки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Класс </a:t>
            </a:r>
            <a:r>
              <a:rPr lang="en-US" b="1" dirty="0"/>
              <a:t>Convert</a:t>
            </a:r>
            <a:r>
              <a:rPr lang="en-US" dirty="0"/>
              <a:t> </a:t>
            </a:r>
            <a:r>
              <a:rPr lang="ru-RU" dirty="0"/>
              <a:t>представляет еще один способ для преобразования значений. Для этого в нем определены следующие статические методы:</a:t>
            </a:r>
          </a:p>
          <a:p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ToBoolean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(value)</a:t>
            </a:r>
            <a:r>
              <a:rPr lang="ru-RU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ToByte</a:t>
            </a:r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(value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ToChar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(value)</a:t>
            </a:r>
            <a:r>
              <a:rPr lang="ru-RU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ToDateTime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(value)</a:t>
            </a:r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ToDecimal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(value)</a:t>
            </a:r>
            <a:r>
              <a:rPr lang="ru-RU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ToDouble</a:t>
            </a:r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(value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ToInt16(value)</a:t>
            </a:r>
            <a:r>
              <a:rPr lang="ru-RU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ToInt32(value)</a:t>
            </a:r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ToInt64(value)</a:t>
            </a:r>
            <a:r>
              <a:rPr lang="ru-RU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ToSByte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(value)</a:t>
            </a:r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ToSingle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(value)</a:t>
            </a:r>
            <a:r>
              <a:rPr lang="ru-RU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ToUInt16(value)</a:t>
            </a:r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ToUInt32(value)</a:t>
            </a:r>
            <a:r>
              <a:rPr lang="ru-RU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ToUInt64(value)</a:t>
            </a:r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55992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00B7275-7A1C-4175-9DA8-32A05C069381}" vid="{7BA702E7-4841-4B17-B04A-ACB1ABD7F3F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44644</TotalTime>
  <Words>804</Words>
  <Application>Microsoft Office PowerPoint</Application>
  <PresentationFormat>Widescreen</PresentationFormat>
  <Paragraphs>213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Times New Roman</vt:lpstr>
      <vt:lpstr>Courier New</vt:lpstr>
      <vt:lpstr>Calibri Light</vt:lpstr>
      <vt:lpstr>Calibri</vt:lpstr>
      <vt:lpstr>Wingdings</vt:lpstr>
      <vt:lpstr>Consolas</vt:lpstr>
      <vt:lpstr>Segoe UI</vt:lpstr>
      <vt:lpstr>Theme1</vt:lpstr>
      <vt:lpstr>Преобразование и сравнение типов</vt:lpstr>
      <vt:lpstr>Преобразование и сравнение типов</vt:lpstr>
      <vt:lpstr>Преобразование строки</vt:lpstr>
      <vt:lpstr>Преобразование строки</vt:lpstr>
      <vt:lpstr>Преобразование строки</vt:lpstr>
      <vt:lpstr>Преобразование строки</vt:lpstr>
      <vt:lpstr>Преобразование строки</vt:lpstr>
      <vt:lpstr>Преобразование строки</vt:lpstr>
      <vt:lpstr>Преобразование строки</vt:lpstr>
      <vt:lpstr>Преобразование строки</vt:lpstr>
      <vt:lpstr>Преобразование и сравнение типов</vt:lpstr>
      <vt:lpstr>Преобразование в строку</vt:lpstr>
      <vt:lpstr>Преобразование в строку</vt:lpstr>
      <vt:lpstr>Преобразование пользовательского типа в строку</vt:lpstr>
      <vt:lpstr>Преобразование пользовательского типа в строку</vt:lpstr>
      <vt:lpstr>Cравнение типов</vt:lpstr>
      <vt:lpstr>Сравнение на равенство</vt:lpstr>
      <vt:lpstr>Сравнение на равенство</vt:lpstr>
      <vt:lpstr>Настройка сравнения на равенство</vt:lpstr>
      <vt:lpstr>Релизация интерфейса IEquatable&lt;T&gt;</vt:lpstr>
      <vt:lpstr>Cравнение типов</vt:lpstr>
      <vt:lpstr>Cравнение типов</vt:lpstr>
      <vt:lpstr>Cравнение типов</vt:lpstr>
      <vt:lpstr>Cравнение типов</vt:lpstr>
      <vt:lpstr>Cравнение типов</vt:lpstr>
      <vt:lpstr>Преобразование типов</vt:lpstr>
      <vt:lpstr>Преобразование типов</vt:lpstr>
      <vt:lpstr>Преобразование типов</vt:lpstr>
      <vt:lpstr>Преобразование типов</vt:lpstr>
      <vt:lpstr>Преобразование типов</vt:lpstr>
      <vt:lpstr>Преобразование типов</vt:lpstr>
      <vt:lpstr>Преобразование типов</vt:lpstr>
      <vt:lpstr>Преобразование типов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С# Лекция 3</dc:title>
  <dc:creator>Igor Glamazdin</dc:creator>
  <cp:lastModifiedBy>Igor Glamazdin</cp:lastModifiedBy>
  <cp:revision>200</cp:revision>
  <dcterms:modified xsi:type="dcterms:W3CDTF">2022-02-01T12:07:20Z</dcterms:modified>
</cp:coreProperties>
</file>