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5"/>
  </p:notesMasterIdLst>
  <p:handoutMasterIdLst>
    <p:handoutMasterId r:id="rId46"/>
  </p:handoutMasterIdLst>
  <p:sldIdLst>
    <p:sldId id="391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5" r:id="rId34"/>
    <p:sldId id="428" r:id="rId35"/>
    <p:sldId id="426" r:id="rId36"/>
    <p:sldId id="427" r:id="rId37"/>
    <p:sldId id="429" r:id="rId38"/>
    <p:sldId id="435" r:id="rId39"/>
    <p:sldId id="437" r:id="rId40"/>
    <p:sldId id="430" r:id="rId41"/>
    <p:sldId id="431" r:id="rId42"/>
    <p:sldId id="433" r:id="rId43"/>
    <p:sldId id="434" r:id="rId44"/>
  </p:sldIdLst>
  <p:sldSz cx="12192000" cy="6858000"/>
  <p:notesSz cx="6858000" cy="9144000"/>
  <p:embeddedFontLst>
    <p:embeddedFont>
      <p:font typeface="Calibri Light" panose="020F0302020204030204" pitchFamily="34" charset="0"/>
      <p:regular r:id="rId47"/>
      <p: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Glamazdin" initials="IG" lastIdx="1" clrIdx="0">
    <p:extLst>
      <p:ext uri="{19B8F6BF-5375-455C-9EA6-DF929625EA0E}">
        <p15:presenceInfo xmlns:p15="http://schemas.microsoft.com/office/powerpoint/2012/main" userId="93344bf745a1c4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9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400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AEC2F-30E4-483B-B6DF-0FD7CF7AB987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E9889-9D32-47FF-9B25-89B1BA401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Гламаздин</a:t>
            </a:r>
            <a:r>
              <a:rPr lang="ru-RU" dirty="0" smtClean="0"/>
              <a:t> </a:t>
            </a:r>
            <a:r>
              <a:rPr lang="ru-RU" dirty="0" err="1" smtClean="0"/>
              <a:t>и.и</a:t>
            </a:r>
            <a:r>
              <a:rPr lang="ru-RU" dirty="0" smtClean="0"/>
              <a:t>.  -  дисциплина: «Программирование»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56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02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 marL="0" indent="-360000">
              <a:buClrTx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66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1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37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9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6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6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7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microsoft.com/platform/support/policy/dotnet-cor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ore/blob/main/release-notes/6.0/supported-os.md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49"/>
          <p:cNvSpPr txBox="1">
            <a:spLocks noGrp="1"/>
          </p:cNvSpPr>
          <p:nvPr>
            <p:ph type="ctrTitle"/>
          </p:nvPr>
        </p:nvSpPr>
        <p:spPr>
          <a:xfrm>
            <a:off x="1210491" y="2130426"/>
            <a:ext cx="984068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 smtClean="0"/>
              <a:t>Введение в </a:t>
            </a:r>
            <a:r>
              <a:rPr lang="en-US" sz="5400" b="1" dirty="0" smtClean="0"/>
              <a:t>.NET</a:t>
            </a:r>
            <a:endParaRPr dirty="0"/>
          </a:p>
        </p:txBody>
      </p:sp>
      <p:sp>
        <p:nvSpPr>
          <p:cNvPr id="1297" name="Google Shape;1297;p149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1299" name="Google Shape;1299;p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для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CLR</a:t>
            </a:r>
            <a:r>
              <a:rPr lang="ru-RU" sz="4000" dirty="0"/>
              <a:t> - это виртуальная машина приложения, которая предоставляет такие услуги, как безопасность, управление памятью и обработка исключений. </a:t>
            </a:r>
            <a:endParaRPr lang="ru-RU" sz="4000" dirty="0" smtClean="0"/>
          </a:p>
          <a:p>
            <a:endParaRPr lang="en-US" sz="4000" dirty="0" smtClean="0"/>
          </a:p>
          <a:p>
            <a:r>
              <a:rPr lang="ru-RU" sz="4000" dirty="0"/>
              <a:t>К</a:t>
            </a:r>
            <a:r>
              <a:rPr lang="ru-RU" sz="4000" dirty="0" smtClean="0"/>
              <a:t>омпьютерный </a:t>
            </a:r>
            <a:r>
              <a:rPr lang="ru-RU" sz="4000" dirty="0"/>
              <a:t>код, написанный с использованием .</a:t>
            </a:r>
            <a:r>
              <a:rPr lang="en-US" sz="4000" dirty="0"/>
              <a:t>NET Framework</a:t>
            </a:r>
            <a:r>
              <a:rPr lang="ru-RU" sz="4000" dirty="0"/>
              <a:t>, называется «</a:t>
            </a:r>
            <a:r>
              <a:rPr lang="ru-RU" sz="4000" dirty="0" smtClean="0"/>
              <a:t>управляемым кодом». </a:t>
            </a:r>
            <a:endParaRPr lang="ru-RU" sz="4000" dirty="0"/>
          </a:p>
          <a:p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542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для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Двоичные файлы для платформы .NET называются сборками (</a:t>
            </a:r>
            <a:r>
              <a:rPr lang="ru-RU" sz="4400" dirty="0" err="1"/>
              <a:t>assembly</a:t>
            </a:r>
            <a:r>
              <a:rPr lang="ru-RU" sz="4400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1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для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Сборка состоит из следующих частей:</a:t>
            </a:r>
          </a:p>
          <a:p>
            <a:r>
              <a:rPr lang="ru-RU" dirty="0"/>
              <a:t>1. </a:t>
            </a:r>
            <a:r>
              <a:rPr lang="ru-RU" b="1" dirty="0"/>
              <a:t>Манифест</a:t>
            </a:r>
            <a:r>
              <a:rPr lang="ru-RU" dirty="0"/>
              <a:t> (</a:t>
            </a:r>
            <a:r>
              <a:rPr lang="ru-RU" dirty="0" err="1"/>
              <a:t>manifest</a:t>
            </a:r>
            <a:r>
              <a:rPr lang="ru-RU" dirty="0"/>
              <a:t>) – описание сборки: версия, ограничения безопасности, список внешних сборок и файлов, необходимых для работы данной сборки.</a:t>
            </a:r>
          </a:p>
          <a:p>
            <a:r>
              <a:rPr lang="ru-RU" dirty="0"/>
              <a:t>2. </a:t>
            </a:r>
            <a:r>
              <a:rPr lang="ru-RU" b="1" dirty="0"/>
              <a:t>Метаданные</a:t>
            </a:r>
            <a:r>
              <a:rPr lang="ru-RU" dirty="0"/>
              <a:t> – специальное описание всех пользовательских типов данных, размещенных в сборке.</a:t>
            </a:r>
          </a:p>
          <a:p>
            <a:r>
              <a:rPr lang="en-US" dirty="0"/>
              <a:t>3. </a:t>
            </a:r>
            <a:r>
              <a:rPr lang="ru-RU" b="1" dirty="0"/>
              <a:t>Код</a:t>
            </a:r>
            <a:r>
              <a:rPr lang="ru-RU" dirty="0"/>
              <a:t> на промежуточном языке</a:t>
            </a:r>
            <a:r>
              <a:rPr lang="en-US" dirty="0"/>
              <a:t> Microsoft Intermediate Language (</a:t>
            </a:r>
            <a:r>
              <a:rPr lang="en-US" b="1" dirty="0"/>
              <a:t>MSIL) , </a:t>
            </a:r>
            <a:r>
              <a:rPr lang="ru-RU" dirty="0"/>
              <a:t>или </a:t>
            </a:r>
            <a:r>
              <a:rPr lang="en-US" dirty="0"/>
              <a:t>Common Intermediate Language (</a:t>
            </a:r>
            <a:r>
              <a:rPr lang="en-US" b="1" dirty="0"/>
              <a:t>CIL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99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для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CIL</a:t>
            </a:r>
            <a:r>
              <a:rPr lang="ru-RU" b="1" dirty="0"/>
              <a:t>-код </a:t>
            </a:r>
            <a:r>
              <a:rPr lang="ru-RU" dirty="0"/>
              <a:t>является </a:t>
            </a:r>
            <a:r>
              <a:rPr lang="ru-RU" b="1" dirty="0"/>
              <a:t>независимым</a:t>
            </a:r>
            <a:r>
              <a:rPr lang="ru-RU" dirty="0"/>
              <a:t> от операционной системы и типа процессора.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процессе работы приложения он компилируется в машинно-зависимый код </a:t>
            </a:r>
            <a:r>
              <a:rPr lang="ru-RU" b="1" i="1" dirty="0" err="1"/>
              <a:t>Just-in-Time</a:t>
            </a:r>
            <a:r>
              <a:rPr lang="ru-RU" i="1" dirty="0"/>
              <a:t> </a:t>
            </a:r>
            <a:r>
              <a:rPr lang="ru-RU" dirty="0"/>
              <a:t>компилятором (</a:t>
            </a:r>
            <a:r>
              <a:rPr lang="ru-RU" b="1" i="1" dirty="0"/>
              <a:t>JIT</a:t>
            </a:r>
            <a:r>
              <a:rPr lang="ru-RU" dirty="0"/>
              <a:t>). </a:t>
            </a:r>
            <a:r>
              <a:rPr lang="en-US" dirty="0"/>
              <a:t>JIT</a:t>
            </a:r>
            <a:r>
              <a:rPr lang="ru-RU" dirty="0"/>
              <a:t>-компиляторы создают так называемый управляемый модуль - переносимый исполняемый файл </a:t>
            </a:r>
            <a:r>
              <a:rPr lang="ru-RU" b="1" dirty="0" err="1"/>
              <a:t>Portable</a:t>
            </a:r>
            <a:r>
              <a:rPr lang="ru-RU" b="1" dirty="0"/>
              <a:t> </a:t>
            </a:r>
            <a:r>
              <a:rPr lang="ru-RU" b="1" dirty="0" err="1"/>
              <a:t>Executable</a:t>
            </a:r>
            <a:r>
              <a:rPr lang="ru-RU" b="1" dirty="0"/>
              <a:t>(PE)</a:t>
            </a:r>
            <a:r>
              <a:rPr lang="ru-R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66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 для </a:t>
            </a:r>
            <a:r>
              <a:rPr lang="en-US" dirty="0"/>
              <a:t>.NET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</a:t>
            </a:r>
            <a:r>
              <a:rPr lang="ru-RU" dirty="0"/>
              <a:t>-файл содержит код на </a:t>
            </a:r>
            <a:r>
              <a:rPr lang="en-US" dirty="0"/>
              <a:t>C</a:t>
            </a:r>
            <a:r>
              <a:rPr lang="ru-RU" dirty="0"/>
              <a:t>IL и метаданные - всю необходимую информацию как для CLR, так и конечных пользователей, работающих с приложением. 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 </a:t>
            </a:r>
            <a:r>
              <a:rPr lang="ru-RU" dirty="0"/>
              <a:t>зависимости от выбранного типа проекта, PE-файл может иметь расширения </a:t>
            </a:r>
            <a:r>
              <a:rPr lang="ru-RU" b="1" dirty="0" err="1"/>
              <a:t>exe</a:t>
            </a:r>
            <a:r>
              <a:rPr lang="ru-RU" b="1" dirty="0"/>
              <a:t>, </a:t>
            </a:r>
            <a:r>
              <a:rPr lang="ru-RU" b="1" dirty="0" err="1"/>
              <a:t>dll</a:t>
            </a:r>
            <a:r>
              <a:rPr lang="ru-RU" b="1" dirty="0"/>
              <a:t>, </a:t>
            </a:r>
            <a:r>
              <a:rPr lang="ru-RU" b="1" dirty="0" err="1"/>
              <a:t>mod</a:t>
            </a:r>
            <a:r>
              <a:rPr lang="ru-RU" b="1" dirty="0"/>
              <a:t> </a:t>
            </a:r>
            <a:r>
              <a:rPr lang="ru-RU" dirty="0"/>
              <a:t>или </a:t>
            </a:r>
            <a:r>
              <a:rPr lang="ru-RU" b="1" dirty="0" err="1"/>
              <a:t>mdl</a:t>
            </a:r>
            <a:r>
              <a:rPr lang="ru-RU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99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CLR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/>
              <a:t>Основная задача CLR – это манипулирование сборками: загрузка сборок, трансляция кода IL в машинно-зависимый код, создание окружения для выполнения сборок.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24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/>
              <a:t>Важной функцией CLR является управление размещением памяти при работе приложение и выполнение автоматической сборки мусора, то есть фонового освобождения неиспользуемой памяти.</a:t>
            </a:r>
            <a:endParaRPr lang="ru-RU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64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 smtClean="0"/>
              <a:t>CLR также реализует </a:t>
            </a:r>
            <a:r>
              <a:rPr lang="ru-RU" sz="4400" dirty="0"/>
              <a:t>в приложениях для .NET верификацию типов, управление политиками безопасности при доступе к коду и некоторые другие функции.</a:t>
            </a:r>
            <a:endParaRPr lang="ru-RU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2" descr="https://upload.wikimedia.org/wikipedia/commons/thumb/8/85/Overview_of_the_Common_Language_Infrastructure.svg/800px-Overview_of_the_Common_Language_Infrastructure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7" y="286604"/>
            <a:ext cx="5791200" cy="60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адпись 2"/>
          <p:cNvSpPr txBox="1">
            <a:spLocks noChangeArrowheads="1"/>
          </p:cNvSpPr>
          <p:nvPr/>
        </p:nvSpPr>
        <p:spPr bwMode="auto">
          <a:xfrm>
            <a:off x="5417127" y="3309065"/>
            <a:ext cx="6165273" cy="8754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Программы, написанные для .NET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Framework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компилируются в код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Common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Intermediate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Language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</p:txBody>
      </p:sp>
      <p:sp>
        <p:nvSpPr>
          <p:cNvPr id="6" name="Надпись 2"/>
          <p:cNvSpPr txBox="1">
            <a:spLocks noChangeArrowheads="1"/>
          </p:cNvSpPr>
          <p:nvPr/>
        </p:nvSpPr>
        <p:spPr bwMode="auto">
          <a:xfrm>
            <a:off x="5398076" y="4567670"/>
            <a:ext cx="6203373" cy="82174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 время выполнения JIT-компилятор, зависящий от архитектуры, превращает код CIL в машинный код.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 в </a:t>
            </a:r>
            <a:r>
              <a:rPr lang="en-US" b="1" dirty="0"/>
              <a:t>.NET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3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</a:t>
            </a:r>
            <a:r>
              <a:rPr lang="ru-RU" dirty="0" smtClean="0"/>
              <a:t>сегодня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9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 2016 г. </a:t>
            </a:r>
            <a:r>
              <a:rPr lang="en-US" sz="4400" dirty="0"/>
              <a:t>Microsoft </a:t>
            </a:r>
            <a:r>
              <a:rPr lang="ru-RU" sz="4400" dirty="0"/>
              <a:t>анонсировала два новых </a:t>
            </a:r>
            <a:r>
              <a:rPr lang="ru-RU" sz="4400" dirty="0" err="1"/>
              <a:t>фреймворка</a:t>
            </a:r>
            <a:r>
              <a:rPr lang="ru-RU" sz="4400" dirty="0"/>
              <a:t>: </a:t>
            </a:r>
            <a:r>
              <a:rPr lang="en-US" sz="4400" b="1" dirty="0" err="1"/>
              <a:t>Xamarin</a:t>
            </a:r>
            <a:r>
              <a:rPr lang="en-US" sz="4400" dirty="0"/>
              <a:t> </a:t>
            </a:r>
            <a:r>
              <a:rPr lang="ru-RU" sz="4400" dirty="0"/>
              <a:t>и </a:t>
            </a:r>
            <a:r>
              <a:rPr lang="ru-RU" sz="4400" b="1" dirty="0"/>
              <a:t>.</a:t>
            </a:r>
            <a:r>
              <a:rPr lang="en-US" sz="4400" b="1" dirty="0"/>
              <a:t>Net Core</a:t>
            </a:r>
            <a:r>
              <a:rPr lang="ru-RU" sz="4400" dirty="0"/>
              <a:t>, которые предоставляли возможность писать программы для </a:t>
            </a:r>
            <a:r>
              <a:rPr lang="en-US" sz="4400" b="1" dirty="0" err="1"/>
              <a:t>MacOS</a:t>
            </a:r>
            <a:r>
              <a:rPr lang="ru-RU" sz="4400" b="1" dirty="0"/>
              <a:t>, </a:t>
            </a:r>
            <a:r>
              <a:rPr lang="en-US" sz="4400" b="1" dirty="0"/>
              <a:t>IOS</a:t>
            </a:r>
            <a:r>
              <a:rPr lang="ru-RU" sz="4400" b="1" dirty="0"/>
              <a:t>, </a:t>
            </a:r>
            <a:r>
              <a:rPr lang="en-US" sz="4400" b="1" dirty="0"/>
              <a:t>Linux</a:t>
            </a:r>
            <a:r>
              <a:rPr lang="ru-RU" sz="4400" b="1" dirty="0"/>
              <a:t>, </a:t>
            </a:r>
            <a:r>
              <a:rPr lang="en-US" sz="4400" b="1" dirty="0"/>
              <a:t>Android</a:t>
            </a:r>
            <a:r>
              <a:rPr lang="ru-RU" sz="44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577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.NET </a:t>
            </a:r>
            <a:r>
              <a:rPr lang="ru-RU" sz="4400" b="1" dirty="0" err="1"/>
              <a:t>Core</a:t>
            </a:r>
            <a:r>
              <a:rPr lang="ru-RU" sz="4400" b="1" dirty="0"/>
              <a:t> </a:t>
            </a:r>
            <a:r>
              <a:rPr lang="ru-RU" sz="4400" dirty="0"/>
              <a:t>— это открытая универсальная платформа разработки, которая поддерживается корпорацией Майкрософт и сообществом .NET на сайте </a:t>
            </a:r>
            <a:r>
              <a:rPr lang="ru-RU" sz="4400" dirty="0" err="1"/>
              <a:t>GitHub</a:t>
            </a:r>
            <a:r>
              <a:rPr lang="ru-RU" sz="4400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9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err="1" smtClean="0"/>
              <a:t>.Net</a:t>
            </a:r>
            <a:r>
              <a:rPr lang="en-US" sz="4000" dirty="0" smtClean="0"/>
              <a:t> Core</a:t>
            </a:r>
            <a:r>
              <a:rPr lang="ru-RU" sz="4000" dirty="0" smtClean="0"/>
              <a:t> </a:t>
            </a:r>
            <a:r>
              <a:rPr lang="ru-RU" sz="4000" dirty="0"/>
              <a:t>является кроссплатформенной, поддерживает </a:t>
            </a:r>
            <a:r>
              <a:rPr lang="ru-RU" sz="4000" dirty="0" err="1"/>
              <a:t>Windows</a:t>
            </a:r>
            <a:r>
              <a:rPr lang="ru-RU" sz="4000" dirty="0"/>
              <a:t>, </a:t>
            </a:r>
            <a:r>
              <a:rPr lang="ru-RU" sz="4000" dirty="0" err="1"/>
              <a:t>Mac</a:t>
            </a:r>
            <a:r>
              <a:rPr lang="ru-RU" sz="4000" dirty="0"/>
              <a:t> OS и </a:t>
            </a:r>
            <a:r>
              <a:rPr lang="ru-RU" sz="4000" dirty="0" err="1"/>
              <a:t>Linux</a:t>
            </a:r>
            <a:r>
              <a:rPr lang="ru-RU" sz="4000" dirty="0"/>
              <a:t> и может использоваться на устройствах, в облаке, во внедренных системах и в сценариях </a:t>
            </a:r>
            <a:r>
              <a:rPr lang="ru-RU" sz="4000" dirty="0" err="1"/>
              <a:t>IoT</a:t>
            </a:r>
            <a:r>
              <a:rPr lang="ru-RU" sz="4000" dirty="0"/>
              <a:t> (Интернета вещей). 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ru-RU" sz="4000" dirty="0" smtClean="0"/>
              <a:t>В </a:t>
            </a:r>
            <a:r>
              <a:rPr lang="ru-RU" sz="4000" dirty="0"/>
              <a:t>её основе лежат технологии .NET </a:t>
            </a:r>
            <a:r>
              <a:rPr lang="ru-RU" sz="4000" dirty="0" err="1"/>
              <a:t>Framework</a:t>
            </a:r>
            <a:r>
              <a:rPr lang="ru-RU" sz="4000" dirty="0"/>
              <a:t> и </a:t>
            </a:r>
            <a:r>
              <a:rPr lang="ru-RU" sz="4000" dirty="0" err="1"/>
              <a:t>Silverlight</a:t>
            </a:r>
            <a:r>
              <a:rPr lang="ru-RU" sz="4000" dirty="0"/>
              <a:t>.</a:t>
            </a:r>
            <a:endParaRPr lang="ru-RU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1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pic>
        <p:nvPicPr>
          <p:cNvPr id="4" name="Рисунок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1427017"/>
            <a:ext cx="8756073" cy="483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2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/>
              <a:t>Неудобство состояло в том, что каждый фреймворк использовал свою библиотеку базовых классов</a:t>
            </a:r>
            <a:r>
              <a:rPr lang="ru-RU" sz="4400" dirty="0" smtClean="0"/>
              <a:t>.</a:t>
            </a:r>
            <a:endParaRPr lang="en-US" sz="4400" dirty="0" smtClean="0"/>
          </a:p>
          <a:p>
            <a:pPr>
              <a:buNone/>
            </a:pPr>
            <a:endParaRPr lang="ru-RU" sz="4400" dirty="0"/>
          </a:p>
          <a:p>
            <a:pPr>
              <a:buNone/>
            </a:pPr>
            <a:r>
              <a:rPr lang="ru-RU" sz="4400" dirty="0"/>
              <a:t>Поэтому </a:t>
            </a:r>
            <a:r>
              <a:rPr lang="ru-RU" sz="4400" dirty="0" err="1"/>
              <a:t>Microsoft</a:t>
            </a:r>
            <a:r>
              <a:rPr lang="ru-RU" sz="4400" dirty="0"/>
              <a:t> создала </a:t>
            </a:r>
            <a:r>
              <a:rPr lang="ru-RU" sz="4400" b="1" dirty="0"/>
              <a:t>.</a:t>
            </a:r>
            <a:r>
              <a:rPr lang="ru-RU" sz="4400" b="1" dirty="0" err="1"/>
              <a:t>Net</a:t>
            </a:r>
            <a:r>
              <a:rPr lang="ru-RU" sz="4400" b="1" dirty="0"/>
              <a:t> </a:t>
            </a:r>
            <a:r>
              <a:rPr lang="ru-RU" sz="4400" b="1" dirty="0" err="1"/>
              <a:t>Standard</a:t>
            </a:r>
            <a:r>
              <a:rPr lang="ru-RU" sz="4400" dirty="0"/>
              <a:t>.</a:t>
            </a:r>
          </a:p>
          <a:p>
            <a:endParaRPr lang="ru-RU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/>
              <a:t>.NET </a:t>
            </a:r>
            <a:r>
              <a:rPr lang="ru-RU" sz="4400" dirty="0" err="1"/>
              <a:t>Standard</a:t>
            </a:r>
            <a:r>
              <a:rPr lang="ru-RU" sz="4400" dirty="0"/>
              <a:t> - это формальная спецификация API-интерфейсов .NET, доступных в нескольких реализациях .NET.</a:t>
            </a:r>
            <a:endParaRPr lang="ru-RU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9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/>
              <a:t>.</a:t>
            </a:r>
            <a:r>
              <a:rPr lang="en-US" sz="4400" dirty="0"/>
              <a:t>Net Standard </a:t>
            </a:r>
            <a:r>
              <a:rPr lang="ru-RU" sz="4400" dirty="0"/>
              <a:t>– это </a:t>
            </a:r>
            <a:r>
              <a:rPr lang="ru-RU" sz="4400" b="1" dirty="0"/>
              <a:t>не библиотека</a:t>
            </a:r>
            <a:r>
              <a:rPr lang="ru-RU" sz="4400" dirty="0"/>
              <a:t>, а </a:t>
            </a:r>
            <a:r>
              <a:rPr lang="ru-RU" sz="4400" b="1" dirty="0"/>
              <a:t>набор правил </a:t>
            </a:r>
            <a:r>
              <a:rPr lang="ru-RU" sz="4400" dirty="0"/>
              <a:t>(интерфейсов), описывающих базовое поведение, независящее от платформы, например, простые типы данных, команды для файлового ввода-вывода, интерфейс взаимодействия по сети и др.</a:t>
            </a:r>
            <a:endParaRPr lang="ru-RU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/>
              <a:t>Все остальные платформы обязаны реализовать интерфейсы, писанные в .</a:t>
            </a:r>
            <a:r>
              <a:rPr lang="en-US" sz="4400" dirty="0"/>
              <a:t>Net Standard</a:t>
            </a:r>
            <a:r>
              <a:rPr lang="ru-RU" sz="4400" dirty="0"/>
              <a:t>.  </a:t>
            </a:r>
            <a:endParaRPr lang="en-US" sz="4400" dirty="0" smtClean="0"/>
          </a:p>
          <a:p>
            <a:pPr>
              <a:buNone/>
            </a:pP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4400" dirty="0" smtClean="0"/>
              <a:t>Эту </a:t>
            </a:r>
            <a:r>
              <a:rPr lang="ru-RU" sz="4400" dirty="0"/>
              <a:t>концепцию можно сравнить </a:t>
            </a:r>
            <a:r>
              <a:rPr lang="en-US" sz="4400" dirty="0" smtClean="0"/>
              <a:t>c</a:t>
            </a:r>
            <a:r>
              <a:rPr lang="ru-RU" sz="4400" dirty="0" smtClean="0"/>
              <a:t> </a:t>
            </a:r>
            <a:r>
              <a:rPr lang="en-US" sz="4400" dirty="0"/>
              <a:t>HTML</a:t>
            </a:r>
            <a:r>
              <a:rPr lang="ru-RU" sz="4400" dirty="0"/>
              <a:t>, который является просто языком описания страниц. </a:t>
            </a:r>
            <a:endParaRPr lang="en-US" sz="4400" dirty="0" smtClean="0"/>
          </a:p>
          <a:p>
            <a:pPr>
              <a:buNone/>
            </a:pPr>
            <a:endParaRPr lang="en-US" sz="4400" dirty="0"/>
          </a:p>
          <a:p>
            <a:pPr>
              <a:buNone/>
            </a:pPr>
            <a:r>
              <a:rPr lang="ru-RU" sz="4400" dirty="0" smtClean="0"/>
              <a:t>Вы </a:t>
            </a:r>
            <a:r>
              <a:rPr lang="ru-RU" sz="4400" dirty="0"/>
              <a:t>не устанавливаете </a:t>
            </a:r>
            <a:r>
              <a:rPr lang="en-US" sz="4400" dirty="0"/>
              <a:t>HTML </a:t>
            </a:r>
            <a:r>
              <a:rPr lang="ru-RU" sz="4400" dirty="0"/>
              <a:t>на компьютер в виде программы или пакета библиотек. Но при этом каждый браузер обязан понимать этот язык.</a:t>
            </a:r>
            <a:endParaRPr lang="ru-RU" sz="8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.NET - </a:t>
            </a:r>
            <a:r>
              <a:rPr lang="ru-RU" dirty="0" smtClean="0"/>
              <a:t>Общая информация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000" dirty="0" smtClean="0"/>
              <a:t>.</a:t>
            </a:r>
            <a:r>
              <a:rPr lang="en-US" sz="4000" dirty="0"/>
              <a:t>NET Framework</a:t>
            </a:r>
            <a:r>
              <a:rPr lang="ru-RU" sz="4000" dirty="0"/>
              <a:t> (произносится как «дот нет») - это программная среда, </a:t>
            </a:r>
            <a:r>
              <a:rPr lang="ru-RU" sz="4000" dirty="0" smtClean="0"/>
              <a:t>разработанная</a:t>
            </a:r>
            <a:r>
              <a:rPr lang="en-US" sz="4000" dirty="0" smtClean="0"/>
              <a:t> Microsoft</a:t>
            </a:r>
            <a:r>
              <a:rPr lang="ru-RU" sz="4000" dirty="0" smtClean="0"/>
              <a:t>. </a:t>
            </a:r>
            <a:endParaRPr lang="en-US" sz="4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/>
              <a:t> </a:t>
            </a:r>
            <a:endParaRPr lang="ru-RU" sz="8000" dirty="0"/>
          </a:p>
        </p:txBody>
      </p:sp>
      <p:pic>
        <p:nvPicPr>
          <p:cNvPr id="4" name="Рисунок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8"/>
          <a:stretch/>
        </p:blipFill>
        <p:spPr bwMode="auto">
          <a:xfrm>
            <a:off x="1727130" y="1420837"/>
            <a:ext cx="8728362" cy="4825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3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4400" dirty="0"/>
              <a:t>Такая концепция позволяет легко переносить программы с одной платформы на другую.</a:t>
            </a:r>
          </a:p>
          <a:p>
            <a:pPr>
              <a:buNone/>
            </a:pPr>
            <a:endParaRPr lang="ru-RU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7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400" dirty="0" err="1" smtClean="0"/>
              <a:t>.Net</a:t>
            </a:r>
            <a:r>
              <a:rPr lang="en-US" sz="4400" dirty="0" smtClean="0"/>
              <a:t> Core </a:t>
            </a:r>
            <a:r>
              <a:rPr lang="ru-RU" sz="4400" dirty="0" smtClean="0"/>
              <a:t>версии 3.1 объявлена </a:t>
            </a:r>
            <a:r>
              <a:rPr lang="en-US" sz="4400" dirty="0" smtClean="0"/>
              <a:t>Microsoft </a:t>
            </a:r>
            <a:r>
              <a:rPr lang="ru-RU" sz="4400" dirty="0" smtClean="0"/>
              <a:t>как </a:t>
            </a:r>
            <a:r>
              <a:rPr lang="en-US" sz="4400" dirty="0" smtClean="0"/>
              <a:t>LTS (Long Time Support</a:t>
            </a:r>
            <a:r>
              <a:rPr lang="ru-RU" sz="4400" dirty="0" smtClean="0"/>
              <a:t>), и будет поддерживаться до декабря 2022 года.</a:t>
            </a:r>
          </a:p>
          <a:p>
            <a:pPr>
              <a:buNone/>
            </a:pPr>
            <a:endParaRPr lang="ru-RU" sz="4400" dirty="0"/>
          </a:p>
          <a:p>
            <a:pPr>
              <a:buNone/>
            </a:pPr>
            <a:endParaRPr lang="ru-RU" sz="4400" dirty="0" smtClean="0"/>
          </a:p>
          <a:p>
            <a:pPr>
              <a:buNone/>
            </a:pPr>
            <a:r>
              <a:rPr lang="en-US" sz="3200" dirty="0">
                <a:hlinkClick r:id="rId2"/>
              </a:rPr>
              <a:t>https://</a:t>
            </a:r>
            <a:r>
              <a:rPr lang="en-US" sz="3200" dirty="0" smtClean="0">
                <a:hlinkClick r:id="rId2"/>
              </a:rPr>
              <a:t>dotnet.microsoft.com/platform/support/policy/dotnet-core</a:t>
            </a:r>
            <a:endParaRPr lang="ru-RU" sz="3200" dirty="0" smtClean="0"/>
          </a:p>
          <a:p>
            <a:pPr>
              <a:buNone/>
            </a:pPr>
            <a:endParaRPr lang="ru-RU" sz="4400" dirty="0"/>
          </a:p>
          <a:p>
            <a:pPr>
              <a:buNone/>
            </a:pPr>
            <a:endParaRPr lang="ru-RU" sz="9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5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4000" b="1" dirty="0" smtClean="0"/>
              <a:t>.</a:t>
            </a:r>
            <a:r>
              <a:rPr lang="en-US" sz="4000" b="1" dirty="0"/>
              <a:t>Net</a:t>
            </a:r>
            <a:r>
              <a:rPr lang="ru-RU" sz="4000" b="1" dirty="0" smtClean="0"/>
              <a:t>5 - </a:t>
            </a:r>
            <a:r>
              <a:rPr lang="ru-RU" sz="4000" dirty="0" smtClean="0"/>
              <a:t>это </a:t>
            </a:r>
            <a:r>
              <a:rPr lang="ru-RU" sz="4000" dirty="0"/>
              <a:t>единый .NET, который можно использовать для работы с </a:t>
            </a:r>
            <a:r>
              <a:rPr lang="ru-RU" sz="4000" dirty="0" err="1"/>
              <a:t>Windows</a:t>
            </a:r>
            <a:r>
              <a:rPr lang="ru-RU" sz="4000" dirty="0"/>
              <a:t>, </a:t>
            </a:r>
            <a:r>
              <a:rPr lang="ru-RU" sz="4000" dirty="0" err="1"/>
              <a:t>Linux</a:t>
            </a:r>
            <a:r>
              <a:rPr lang="ru-RU" sz="4000" dirty="0"/>
              <a:t>, </a:t>
            </a:r>
            <a:r>
              <a:rPr lang="ru-RU" sz="4000" dirty="0" err="1"/>
              <a:t>macOS</a:t>
            </a:r>
            <a:r>
              <a:rPr lang="ru-RU" sz="4000" dirty="0"/>
              <a:t>, </a:t>
            </a:r>
            <a:r>
              <a:rPr lang="ru-RU" sz="4000" dirty="0" err="1"/>
              <a:t>iOS</a:t>
            </a:r>
            <a:r>
              <a:rPr lang="ru-RU" sz="4000" dirty="0"/>
              <a:t>, </a:t>
            </a:r>
            <a:r>
              <a:rPr lang="ru-RU" sz="4000" dirty="0" err="1"/>
              <a:t>Android</a:t>
            </a:r>
            <a:r>
              <a:rPr lang="ru-RU" sz="4000" dirty="0"/>
              <a:t>, </a:t>
            </a:r>
            <a:r>
              <a:rPr lang="ru-RU" sz="4000" dirty="0" err="1"/>
              <a:t>tvOS</a:t>
            </a:r>
            <a:r>
              <a:rPr lang="ru-RU" sz="4000" dirty="0"/>
              <a:t>, </a:t>
            </a:r>
            <a:r>
              <a:rPr lang="ru-RU" sz="4000" dirty="0" err="1"/>
              <a:t>watchOS</a:t>
            </a:r>
            <a:r>
              <a:rPr lang="ru-RU" sz="4000" dirty="0"/>
              <a:t>, </a:t>
            </a:r>
            <a:r>
              <a:rPr lang="ru-RU" sz="4000" dirty="0" err="1"/>
              <a:t>WebAssembly</a:t>
            </a:r>
            <a:r>
              <a:rPr lang="ru-RU" sz="4000" dirty="0"/>
              <a:t> и </a:t>
            </a:r>
            <a:r>
              <a:rPr lang="ru-RU" sz="4000" dirty="0" smtClean="0"/>
              <a:t>т.д. </a:t>
            </a:r>
          </a:p>
          <a:p>
            <a:pPr>
              <a:buNone/>
            </a:pPr>
            <a:endParaRPr lang="ru-RU" sz="4000" dirty="0" smtClean="0"/>
          </a:p>
          <a:p>
            <a:pPr>
              <a:buNone/>
            </a:pPr>
            <a:r>
              <a:rPr lang="ru-RU" sz="4000" dirty="0" smtClean="0"/>
              <a:t>Эта </a:t>
            </a:r>
            <a:r>
              <a:rPr lang="ru-RU" sz="4000" dirty="0"/>
              <a:t>единая платформа .NET имеет единообразное поведение во время </a:t>
            </a:r>
            <a:r>
              <a:rPr lang="ru-RU" sz="4000" dirty="0" smtClean="0"/>
              <a:t>выполнения.</a:t>
            </a:r>
            <a:endParaRPr lang="ru-RU" sz="4000" dirty="0"/>
          </a:p>
          <a:p>
            <a:pPr>
              <a:buNone/>
            </a:pP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7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Н</a:t>
            </a:r>
            <a:r>
              <a:rPr lang="ru-RU" dirty="0" smtClean="0"/>
              <a:t>ачиная </a:t>
            </a:r>
            <a:r>
              <a:rPr lang="ru-RU" dirty="0"/>
              <a:t>с .NET 5, версии платформа стала называться .NET (без использования «</a:t>
            </a:r>
            <a:r>
              <a:rPr lang="ru-RU" dirty="0" err="1"/>
              <a:t>Core</a:t>
            </a:r>
            <a:r>
              <a:rPr lang="ru-RU" dirty="0"/>
              <a:t>» в названии), что символизирует объединение .NET </a:t>
            </a:r>
            <a:r>
              <a:rPr lang="ru-RU" dirty="0" err="1"/>
              <a:t>Core</a:t>
            </a:r>
            <a:r>
              <a:rPr lang="ru-RU" dirty="0"/>
              <a:t>, </a:t>
            </a:r>
            <a:r>
              <a:rPr lang="ru-RU" dirty="0" err="1"/>
              <a:t>Mono</a:t>
            </a:r>
            <a:r>
              <a:rPr lang="ru-RU" dirty="0"/>
              <a:t> и .NET </a:t>
            </a:r>
            <a:r>
              <a:rPr lang="ru-RU" dirty="0" err="1"/>
              <a:t>Framework</a:t>
            </a:r>
            <a:endParaRPr lang="ru-RU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8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pic>
        <p:nvPicPr>
          <p:cNvPr id="4" name="Рисунок 7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0"/>
          <a:stretch/>
        </p:blipFill>
        <p:spPr bwMode="auto">
          <a:xfrm>
            <a:off x="566205" y="1420813"/>
            <a:ext cx="11050064" cy="482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2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8</a:t>
            </a:r>
            <a:r>
              <a:rPr lang="ru-RU" dirty="0" smtClean="0"/>
              <a:t> ноября 2021 года Компания </a:t>
            </a:r>
            <a:r>
              <a:rPr lang="ru-RU" dirty="0" err="1"/>
              <a:t>Microsoft</a:t>
            </a:r>
            <a:r>
              <a:rPr lang="ru-RU" dirty="0"/>
              <a:t> представила </a:t>
            </a:r>
            <a:r>
              <a:rPr lang="ru-RU" dirty="0" smtClean="0"/>
              <a:t>релиз </a:t>
            </a:r>
            <a:r>
              <a:rPr lang="ru-RU" dirty="0"/>
              <a:t>открытой платформы </a:t>
            </a:r>
            <a:r>
              <a:rPr lang="ru-RU" b="1" dirty="0"/>
              <a:t>.</a:t>
            </a:r>
            <a:r>
              <a:rPr lang="ru-RU" b="1" dirty="0" smtClean="0"/>
              <a:t>NET</a:t>
            </a:r>
            <a:r>
              <a:rPr lang="en-US" b="1" dirty="0" smtClean="0"/>
              <a:t> </a:t>
            </a:r>
            <a:r>
              <a:rPr lang="ru-RU" b="1" dirty="0" smtClean="0"/>
              <a:t>6</a:t>
            </a:r>
            <a:r>
              <a:rPr lang="en-US" b="1" dirty="0" smtClean="0"/>
              <a:t> </a:t>
            </a:r>
            <a:r>
              <a:rPr lang="ru-RU" b="1" dirty="0" smtClean="0"/>
              <a:t>(</a:t>
            </a:r>
            <a:r>
              <a:rPr lang="en-US" b="1" dirty="0" smtClean="0"/>
              <a:t>LTS</a:t>
            </a:r>
            <a:r>
              <a:rPr lang="ru-RU" b="1" dirty="0" smtClean="0"/>
              <a:t>)</a:t>
            </a:r>
            <a:r>
              <a:rPr lang="ru-RU" dirty="0" smtClean="0"/>
              <a:t>.</a:t>
            </a:r>
            <a:endParaRPr lang="ru-RU" sz="1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.NET 6 ознаменовался значительным увеличением </a:t>
            </a:r>
            <a:r>
              <a:rPr lang="ru-RU" dirty="0" err="1"/>
              <a:t>поизводительности</a:t>
            </a:r>
            <a:r>
              <a:rPr lang="ru-RU" dirty="0"/>
              <a:t> по сравнению с предыдущими версиями </a:t>
            </a:r>
            <a:r>
              <a:rPr lang="ru-RU" dirty="0" err="1"/>
              <a:t>фреймворка</a:t>
            </a:r>
            <a:r>
              <a:rPr lang="ru-RU" dirty="0"/>
              <a:t> и большим количеством нового функционала.</a:t>
            </a:r>
            <a:endParaRPr lang="ru-RU" sz="1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0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 smtClean="0"/>
              <a:t>Поддерживаемые платформы</a:t>
            </a:r>
            <a:r>
              <a:rPr lang="en-US" dirty="0" smtClean="0"/>
              <a:t> .Net6</a:t>
            </a:r>
            <a:r>
              <a:rPr lang="ru-RU" dirty="0" smtClean="0"/>
              <a:t> – см.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github.com/dotnet/core/blob/main/release-notes/6.0/supported-os.md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9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ru-RU" dirty="0"/>
              <a:t>сегодня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 smtClean="0"/>
              <a:t>Вместе с </a:t>
            </a:r>
            <a:r>
              <a:rPr lang="en-US" dirty="0" smtClean="0"/>
              <a:t>.Net6 </a:t>
            </a:r>
            <a:r>
              <a:rPr lang="ru-RU" dirty="0" smtClean="0"/>
              <a:t>стали доступны </a:t>
            </a:r>
            <a:r>
              <a:rPr lang="en-US" dirty="0" smtClean="0"/>
              <a:t>C# 10, F# 6.</a:t>
            </a:r>
          </a:p>
          <a:p>
            <a:pPr>
              <a:buNone/>
            </a:pPr>
            <a:r>
              <a:rPr lang="en-US" dirty="0" err="1" smtClean="0"/>
              <a:t>VisualStudio</a:t>
            </a:r>
            <a:r>
              <a:rPr lang="en-US" dirty="0" smtClean="0"/>
              <a:t> 2022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.NET - </a:t>
            </a:r>
            <a:r>
              <a:rPr lang="ru-RU" dirty="0"/>
              <a:t>Общая 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.</a:t>
            </a:r>
            <a:r>
              <a:rPr lang="en-US" dirty="0"/>
              <a:t>NET Framework</a:t>
            </a:r>
            <a:r>
              <a:rPr lang="ru-RU" dirty="0"/>
              <a:t> включает большую библиотеку классов под названием </a:t>
            </a:r>
            <a:r>
              <a:rPr lang="en-US" dirty="0"/>
              <a:t>Framework Class Library</a:t>
            </a:r>
            <a:r>
              <a:rPr lang="ru-RU" dirty="0"/>
              <a:t> (</a:t>
            </a:r>
            <a:r>
              <a:rPr lang="en-US" dirty="0"/>
              <a:t>FCL</a:t>
            </a:r>
            <a:r>
              <a:rPr lang="ru-RU" dirty="0"/>
              <a:t>) и обеспечивает языковую совместимость (каждый язык может использовать код, написанный на других языках) на нескольких языках </a:t>
            </a:r>
            <a:r>
              <a:rPr lang="ru-RU" dirty="0" smtClean="0"/>
              <a:t>программирования</a:t>
            </a:r>
            <a:r>
              <a:rPr lang="en-US" dirty="0" smtClean="0"/>
              <a:t> (C#, F#, </a:t>
            </a:r>
            <a:r>
              <a:rPr lang="en-US" dirty="0" err="1" smtClean="0"/>
              <a:t>VisualBasic</a:t>
            </a:r>
            <a:r>
              <a:rPr lang="en-US" dirty="0" smtClean="0"/>
              <a:t>)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7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.NET </a:t>
            </a:r>
            <a:r>
              <a:rPr lang="ru-RU" sz="3200" dirty="0" smtClean="0"/>
              <a:t>сегодня</a:t>
            </a:r>
            <a:r>
              <a:rPr lang="en-US" sz="3200" dirty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https://devblogs.microsoft.com/dotnet/announcing-net-6/)</a:t>
            </a:r>
            <a:endParaRPr lang="ru-RU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40</a:t>
            </a:fld>
            <a:endParaRPr lang="ru-RU"/>
          </a:p>
        </p:txBody>
      </p:sp>
      <p:pic>
        <p:nvPicPr>
          <p:cNvPr id="1026" name="Picture 2" descr="dotnet-unified-platfor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459" y="1420813"/>
            <a:ext cx="8579556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1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MAUI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Пользовательский интерфейс </a:t>
            </a:r>
            <a:r>
              <a:rPr lang="ru-RU" dirty="0" err="1"/>
              <a:t>многоплатформенного</a:t>
            </a:r>
            <a:r>
              <a:rPr lang="ru-RU" dirty="0"/>
              <a:t> приложения .NET (.NET MAUI) - это кроссплатформенная среда для создания собственных мобильных и настольных приложений с использованием C # и XAML. </a:t>
            </a:r>
            <a:endParaRPr lang="ru-RU" sz="1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7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.NET </a:t>
            </a:r>
            <a:r>
              <a:rPr lang="en-US" sz="3600" dirty="0"/>
              <a:t>MAUI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(</a:t>
            </a:r>
            <a:r>
              <a:rPr lang="en-US" sz="3600" dirty="0"/>
              <a:t>https://docs.microsoft.com/ru-ru/dotnet/maui/what-is-maui)</a:t>
            </a:r>
            <a:endParaRPr lang="ru-RU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42</a:t>
            </a:fld>
            <a:endParaRPr lang="ru-RU"/>
          </a:p>
        </p:txBody>
      </p:sp>
      <p:pic>
        <p:nvPicPr>
          <p:cNvPr id="2050" name="Picture 2" descr="Платформы, поддерживаемые платформой .NET МАУИ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51" y="1420813"/>
            <a:ext cx="5424572" cy="48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3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</a:t>
            </a:r>
            <a:r>
              <a:rPr lang="en-US" dirty="0" smtClean="0"/>
              <a:t>MAUI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/>
              <a:t>Пользовательский интерфейс </a:t>
            </a:r>
            <a:r>
              <a:rPr lang="ru-RU" dirty="0" err="1"/>
              <a:t>многоплатформенного</a:t>
            </a:r>
            <a:r>
              <a:rPr lang="ru-RU" dirty="0"/>
              <a:t> приложения .NET (.NET </a:t>
            </a:r>
            <a:r>
              <a:rPr lang="en-US" dirty="0"/>
              <a:t>MAUI</a:t>
            </a:r>
            <a:r>
              <a:rPr lang="ru-RU" dirty="0" smtClean="0"/>
              <a:t>) </a:t>
            </a:r>
            <a:r>
              <a:rPr lang="ru-RU" dirty="0"/>
              <a:t>сейчас находится на этапе предварительной версии.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sz="1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8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- </a:t>
            </a:r>
            <a:r>
              <a:rPr lang="ru-RU" dirty="0"/>
              <a:t>Общая 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Microsoft</a:t>
            </a:r>
            <a:r>
              <a:rPr lang="ru-RU" sz="4000" dirty="0"/>
              <a:t> начала разрабатывать .NET </a:t>
            </a:r>
            <a:r>
              <a:rPr lang="ru-RU" sz="4000" dirty="0" err="1"/>
              <a:t>Framework</a:t>
            </a:r>
            <a:r>
              <a:rPr lang="ru-RU" sz="4000" dirty="0"/>
              <a:t> в конце 1990-х годов, первоначально под названием </a:t>
            </a:r>
            <a:r>
              <a:rPr lang="ru-RU" sz="4000" dirty="0" err="1"/>
              <a:t>Next</a:t>
            </a:r>
            <a:r>
              <a:rPr lang="ru-RU" sz="4000" dirty="0"/>
              <a:t> </a:t>
            </a:r>
            <a:r>
              <a:rPr lang="ru-RU" sz="4000" dirty="0" err="1"/>
              <a:t>Generation</a:t>
            </a:r>
            <a:r>
              <a:rPr lang="ru-RU" sz="4000" dirty="0"/>
              <a:t> </a:t>
            </a:r>
            <a:r>
              <a:rPr lang="ru-RU" sz="4000" dirty="0" err="1"/>
              <a:t>Windows</a:t>
            </a:r>
            <a:r>
              <a:rPr lang="ru-RU" sz="4000" dirty="0"/>
              <a:t> </a:t>
            </a:r>
            <a:r>
              <a:rPr lang="ru-RU" sz="4000" dirty="0" err="1"/>
              <a:t>Services</a:t>
            </a:r>
            <a:r>
              <a:rPr lang="ru-RU" sz="4000" dirty="0"/>
              <a:t> (NGWS), как часть стратегии .NET. </a:t>
            </a:r>
            <a:endParaRPr lang="en-US" sz="4000" dirty="0" smtClean="0"/>
          </a:p>
          <a:p>
            <a:r>
              <a:rPr lang="ru-RU" sz="4000" dirty="0" smtClean="0"/>
              <a:t>К </a:t>
            </a:r>
            <a:r>
              <a:rPr lang="ru-RU" sz="4000" dirty="0"/>
              <a:t>концу 2000 года были выпущены первые бета-версии .NET 1.0.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67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- </a:t>
            </a:r>
            <a:r>
              <a:rPr lang="ru-RU" dirty="0"/>
              <a:t>Общая 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августе 2000 года </a:t>
            </a:r>
            <a:r>
              <a:rPr lang="ru-RU" dirty="0" err="1"/>
              <a:t>Microsoft</a:t>
            </a:r>
            <a:r>
              <a:rPr lang="ru-RU" dirty="0"/>
              <a:t> и </a:t>
            </a:r>
            <a:r>
              <a:rPr lang="ru-RU" dirty="0" err="1"/>
              <a:t>Intel</a:t>
            </a:r>
            <a:r>
              <a:rPr lang="ru-RU" dirty="0"/>
              <a:t> работали над стандартизацией </a:t>
            </a:r>
            <a:r>
              <a:rPr lang="ru-RU" dirty="0" err="1"/>
              <a:t>Common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Infrastructure</a:t>
            </a:r>
            <a:r>
              <a:rPr lang="ru-RU" dirty="0"/>
              <a:t> (CLI) и C #. К декабрю 2001 года оба были ратифицированы стандартами </a:t>
            </a:r>
            <a:r>
              <a:rPr lang="ru-RU" dirty="0" err="1"/>
              <a:t>Ecma</a:t>
            </a:r>
            <a:r>
              <a:rPr lang="ru-RU" dirty="0"/>
              <a:t> </a:t>
            </a:r>
            <a:r>
              <a:rPr lang="ru-RU" dirty="0" err="1"/>
              <a:t>International</a:t>
            </a:r>
            <a:r>
              <a:rPr lang="ru-RU" dirty="0"/>
              <a:t> (ECMA). </a:t>
            </a:r>
            <a:endParaRPr lang="ru-RU" dirty="0" smtClean="0"/>
          </a:p>
          <a:p>
            <a:r>
              <a:rPr lang="ru-RU" dirty="0" smtClean="0"/>
              <a:t>Международная </a:t>
            </a:r>
            <a:r>
              <a:rPr lang="ru-RU" dirty="0"/>
              <a:t>организация по стандартизации (ISO) последовала этому примеру в апреле 2003 года. Текущая версия стандартов ISO - ISO / IEC 23271: 2012 и ISO / IEC 23270: 2006.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25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- </a:t>
            </a:r>
            <a:r>
              <a:rPr lang="ru-RU" dirty="0"/>
              <a:t>Общая 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5469561" cy="4825217"/>
          </a:xfrm>
        </p:spPr>
        <p:txBody>
          <a:bodyPr>
            <a:normAutofit/>
          </a:bodyPr>
          <a:lstStyle/>
          <a:p>
            <a:r>
              <a:rPr lang="ru-RU" dirty="0"/>
              <a:t>В процессе развития, с появлением новых версий, в .</a:t>
            </a:r>
            <a:r>
              <a:rPr lang="en-US" dirty="0"/>
              <a:t>NET </a:t>
            </a:r>
            <a:r>
              <a:rPr lang="ru-RU" dirty="0"/>
              <a:t>появлялись новые компоненты</a:t>
            </a:r>
          </a:p>
        </p:txBody>
      </p:sp>
      <p:pic>
        <p:nvPicPr>
          <p:cNvPr id="4" name="Рисунок 4" descr=".NET Framework component stack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286604"/>
            <a:ext cx="5173927" cy="60270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1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</a:t>
            </a:r>
            <a:r>
              <a:rPr lang="en-US" dirty="0" err="1"/>
              <a:t>.Net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Программы для </a:t>
            </a:r>
            <a:r>
              <a:rPr lang="en-US" dirty="0" smtClean="0"/>
              <a:t>.NET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8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Программы для </a:t>
            </a:r>
            <a:r>
              <a:rPr lang="en-US" dirty="0"/>
              <a:t>.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Программы, написанные для .</a:t>
            </a:r>
            <a:r>
              <a:rPr lang="en-US" sz="4000" dirty="0"/>
              <a:t>NET Framework</a:t>
            </a:r>
            <a:r>
              <a:rPr lang="ru-RU" sz="4000" dirty="0"/>
              <a:t>, выполняются в программной среде (в отличие от аппаратной), называемой </a:t>
            </a:r>
            <a:r>
              <a:rPr lang="en-US" sz="4000" b="1" dirty="0"/>
              <a:t>Common Language Runtime</a:t>
            </a:r>
            <a:r>
              <a:rPr lang="ru-RU" sz="4000" b="1" dirty="0"/>
              <a:t> (</a:t>
            </a:r>
            <a:r>
              <a:rPr lang="en-US" sz="4000" b="1" dirty="0"/>
              <a:t>CLR</a:t>
            </a:r>
            <a:r>
              <a:rPr lang="ru-RU" sz="4000" b="1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 -  дисциплина: «Программирование»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3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00B7275-7A1C-4175-9DA8-32A05C069381}" vid="{7BA702E7-4841-4B17-B04A-ACB1ABD7F3F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85083</TotalTime>
  <Words>1641</Words>
  <Application>Microsoft Office PowerPoint</Application>
  <PresentationFormat>Widescreen</PresentationFormat>
  <Paragraphs>235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Times New Roman</vt:lpstr>
      <vt:lpstr>Calibri Light</vt:lpstr>
      <vt:lpstr>Calibri</vt:lpstr>
      <vt:lpstr>Wingdings</vt:lpstr>
      <vt:lpstr>Theme1</vt:lpstr>
      <vt:lpstr>Введение в .NET</vt:lpstr>
      <vt:lpstr>Введение в .NET</vt:lpstr>
      <vt:lpstr>.NET - Общая информация</vt:lpstr>
      <vt:lpstr> .NET - Общая информация</vt:lpstr>
      <vt:lpstr>.NET - Общая информация</vt:lpstr>
      <vt:lpstr>.NET - Общая информация</vt:lpstr>
      <vt:lpstr>.NET - Общая информация</vt:lpstr>
      <vt:lpstr>Знакомство с .Net</vt:lpstr>
      <vt:lpstr>Программы для .NET</vt:lpstr>
      <vt:lpstr>Программы для .NET</vt:lpstr>
      <vt:lpstr>Программы для .NET</vt:lpstr>
      <vt:lpstr>Программы для .NET</vt:lpstr>
      <vt:lpstr>Программы для .NET</vt:lpstr>
      <vt:lpstr>Программы для .NET</vt:lpstr>
      <vt:lpstr>Знакомство с .Net</vt:lpstr>
      <vt:lpstr>CLR</vt:lpstr>
      <vt:lpstr>CLR</vt:lpstr>
      <vt:lpstr>CLR</vt:lpstr>
      <vt:lpstr>PowerPoint Presentation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</vt:lpstr>
      <vt:lpstr>.NET сегодня  (https://devblogs.microsoft.com/dotnet/announcing-net-6/)</vt:lpstr>
      <vt:lpstr>.NET MAUI</vt:lpstr>
      <vt:lpstr>.NET MAUI  (https://docs.microsoft.com/ru-ru/dotnet/maui/what-is-maui)</vt:lpstr>
      <vt:lpstr>.NET MAUI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С# Лекция 3</dc:title>
  <dc:creator>Igor Glamazdin</dc:creator>
  <cp:lastModifiedBy>Igor Glamazdin</cp:lastModifiedBy>
  <cp:revision>412</cp:revision>
  <dcterms:modified xsi:type="dcterms:W3CDTF">2021-12-08T09:34:15Z</dcterms:modified>
</cp:coreProperties>
</file>