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391" r:id="rId2"/>
    <p:sldId id="395" r:id="rId3"/>
    <p:sldId id="410" r:id="rId4"/>
    <p:sldId id="411" r:id="rId5"/>
    <p:sldId id="412" r:id="rId6"/>
    <p:sldId id="405" r:id="rId7"/>
    <p:sldId id="406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07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08" r:id="rId30"/>
    <p:sldId id="433" r:id="rId31"/>
    <p:sldId id="434" r:id="rId32"/>
    <p:sldId id="435" r:id="rId33"/>
    <p:sldId id="409" r:id="rId34"/>
    <p:sldId id="436" r:id="rId35"/>
    <p:sldId id="437" r:id="rId36"/>
    <p:sldId id="438" r:id="rId37"/>
    <p:sldId id="439" r:id="rId38"/>
    <p:sldId id="440" r:id="rId39"/>
  </p:sldIdLst>
  <p:sldSz cx="12192000" cy="6858000"/>
  <p:notesSz cx="6858000" cy="9144000"/>
  <p:embeddedFontLst>
    <p:embeddedFont>
      <p:font typeface="Calibri Light" panose="020F0302020204030204" pitchFamily="34" charset="0"/>
      <p:regular r:id="rId42"/>
      <p: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Segoe UI" panose="020B0502040204020203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Glamazdin" initials="IG" lastIdx="1" clrIdx="0">
    <p:extLst>
      <p:ext uri="{19B8F6BF-5375-455C-9EA6-DF929625EA0E}">
        <p15:presenceInfo xmlns:p15="http://schemas.microsoft.com/office/powerpoint/2012/main" userId="93344bf745a1c4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1400" autoAdjust="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AEC2F-30E4-483B-B6DF-0FD7CF7AB98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9889-9D32-47FF-9B25-89B1BA4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6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02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0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286604"/>
            <a:ext cx="11788726" cy="920502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420837"/>
            <a:ext cx="11788726" cy="4825217"/>
          </a:xfr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 marL="0" indent="-360000">
              <a:buClrTx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6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19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7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6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4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82" y="286603"/>
            <a:ext cx="11746523" cy="986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82" y="1390593"/>
            <a:ext cx="11746523" cy="48847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1320776"/>
            <a:ext cx="12222480" cy="1083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7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-360000" algn="just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etanit.com/sharp/tutorial/19.1.ph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49"/>
          <p:cNvSpPr txBox="1">
            <a:spLocks noGrp="1"/>
          </p:cNvSpPr>
          <p:nvPr>
            <p:ph type="ctrTitle"/>
          </p:nvPr>
        </p:nvSpPr>
        <p:spPr>
          <a:xfrm>
            <a:off x="1210491" y="2130426"/>
            <a:ext cx="984068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5400"/>
            </a:pPr>
            <a:r>
              <a:rPr lang="ru-RU" sz="5400" b="1" dirty="0" smtClean="0"/>
              <a:t>ЛК </a:t>
            </a:r>
            <a:r>
              <a:rPr lang="ru-RU" sz="5400" b="1" dirty="0" smtClean="0"/>
              <a:t>5. </a:t>
            </a:r>
            <a:r>
              <a:rPr lang="ru-RU" sz="5400" dirty="0" smtClean="0"/>
              <a:t>Классы для работы с числами и датами</a:t>
            </a:r>
            <a:endParaRPr sz="5400" dirty="0"/>
          </a:p>
        </p:txBody>
      </p:sp>
      <p:sp>
        <p:nvSpPr>
          <p:cNvPr id="1297" name="Google Shape;1297;p149"/>
          <p:cNvSpPr txBox="1"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1299" name="Google Shape;1299;p1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Random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61851" y="1639253"/>
          <a:ext cx="10807338" cy="37490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847703">
                  <a:extLst>
                    <a:ext uri="{9D8B030D-6E8A-4147-A177-3AD203B41FA5}">
                      <a16:colId xmlns:a16="http://schemas.microsoft.com/office/drawing/2014/main" val="2636328737"/>
                    </a:ext>
                  </a:extLst>
                </a:gridCol>
                <a:gridCol w="7959635">
                  <a:extLst>
                    <a:ext uri="{9D8B030D-6E8A-4147-A177-3AD203B41FA5}">
                      <a16:colId xmlns:a16="http://schemas.microsoft.com/office/drawing/2014/main" val="299952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Next()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неотрицательное случайное целое число.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16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Next(Int32)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неотрицательное случайное целое число, меньшее указанного максимума.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13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Next(Int32, Int32)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случайное целое число в указанном диапазоне.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415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 err="1">
                          <a:effectLst/>
                        </a:rPr>
                        <a:t>NextBytes</a:t>
                      </a:r>
                      <a:r>
                        <a:rPr lang="en-US" sz="2400" u="none" strike="noStrike" dirty="0">
                          <a:effectLst/>
                        </a:rPr>
                        <a:t>(Byte[])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Заполняет элементы указанного массива байтов случайными числами.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81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 err="1">
                          <a:effectLst/>
                        </a:rPr>
                        <a:t>NextDouble</a:t>
                      </a:r>
                      <a:r>
                        <a:rPr lang="en-US" sz="2400" u="none" strike="noStrike" dirty="0">
                          <a:effectLst/>
                        </a:rPr>
                        <a:t>()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случайное число с плавающей запятой, которое больше или равно 0,0, но меньше 1,0.</a:t>
                      </a:r>
                      <a:endParaRPr lang="en-US" sz="2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9894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2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Сложные типы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3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Пространство имен </a:t>
            </a:r>
            <a:r>
              <a:rPr lang="en-US" dirty="0" err="1" smtClean="0"/>
              <a:t>System.Numerics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Структура</a:t>
            </a:r>
            <a:r>
              <a:rPr lang="ru-RU" dirty="0"/>
              <a:t> BigInteger - это неизменяемый тип, представляющий произвольно большое целое число, значение которого теоретически не имеет верхней или нижней границы.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6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BigInteger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bigIntFromDouble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BigIntege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(179032.6541);</a:t>
            </a:r>
          </a:p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BigInteger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bigIntFromInt64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BigInteger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(934157136952);</a:t>
            </a:r>
          </a:p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BigInteger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assignedFromDouble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BigInteger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)179032.6541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10, 9, 8, 7, 6, 5, 4, 3, 2, 1, 0 };</a:t>
            </a:r>
          </a:p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BigInteger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newBigInt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BigInteger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"-90315837410896312071002088037140000"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BigInteger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negBigInt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negBigInt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BigInteger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BigInteger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negBigInt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5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BigInteger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bigIntFromDouble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BigInteger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(179032.6541);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BigInteger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bigIntFromInt64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BigInteger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(934157136952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bigIntFromDouble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 bigIntFromInt64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newBigInt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BigInteger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.MaxValue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123456);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4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System.Numerics</a:t>
            </a:r>
            <a:endParaRPr lang="en-US" dirty="0"/>
          </a:p>
          <a:p>
            <a:endParaRPr lang="en-US" dirty="0"/>
          </a:p>
          <a:p>
            <a:r>
              <a:rPr lang="ru-RU" dirty="0"/>
              <a:t>Структура </a:t>
            </a:r>
            <a:r>
              <a:rPr lang="en-US" dirty="0" smtClean="0"/>
              <a:t>Complex</a:t>
            </a:r>
            <a:r>
              <a:rPr lang="ru-RU" dirty="0" smtClean="0"/>
              <a:t> представляет </a:t>
            </a:r>
            <a:r>
              <a:rPr lang="ru-RU" dirty="0"/>
              <a:t>комплексное число.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25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Комплексное число - это число, состоящее из действительной и мнимой числовой частей. </a:t>
            </a:r>
            <a:endParaRPr lang="ru-RU" dirty="0" smtClean="0"/>
          </a:p>
          <a:p>
            <a:r>
              <a:rPr lang="ru-RU" dirty="0" smtClean="0"/>
              <a:t>Комплексное </a:t>
            </a:r>
            <a:r>
              <a:rPr lang="ru-RU" dirty="0"/>
              <a:t>число z обычно записывается в форме </a:t>
            </a:r>
            <a:endParaRPr lang="ru-RU" dirty="0" smtClean="0"/>
          </a:p>
          <a:p>
            <a:r>
              <a:rPr lang="ru-RU" b="1" dirty="0" smtClean="0"/>
              <a:t>z </a:t>
            </a:r>
            <a:r>
              <a:rPr lang="ru-RU" b="1" dirty="0"/>
              <a:t>= x + yi, </a:t>
            </a:r>
            <a:endParaRPr lang="ru-RU" b="1" dirty="0" smtClean="0"/>
          </a:p>
          <a:p>
            <a:r>
              <a:rPr lang="ru-RU" dirty="0" smtClean="0"/>
              <a:t>где</a:t>
            </a:r>
            <a:r>
              <a:rPr lang="ru-RU" dirty="0"/>
              <a:t> </a:t>
            </a:r>
            <a:r>
              <a:rPr lang="ru-RU" i="1" dirty="0"/>
              <a:t>x</a:t>
            </a:r>
            <a:r>
              <a:rPr lang="ru-RU" dirty="0"/>
              <a:t> и </a:t>
            </a:r>
            <a:r>
              <a:rPr lang="ru-RU" i="1" dirty="0"/>
              <a:t>y</a:t>
            </a:r>
            <a:r>
              <a:rPr lang="ru-RU" dirty="0"/>
              <a:t> - действительные числа, а </a:t>
            </a:r>
            <a:r>
              <a:rPr lang="ru-RU" i="1" dirty="0"/>
              <a:t>i</a:t>
            </a:r>
            <a:r>
              <a:rPr lang="ru-RU" dirty="0"/>
              <a:t> - мнимая единица, обладающая свойством </a:t>
            </a:r>
            <a:r>
              <a:rPr lang="ru-RU" b="1" i="1" dirty="0" smtClean="0"/>
              <a:t>i</a:t>
            </a:r>
            <a:r>
              <a:rPr lang="ru-RU" b="1" baseline="30000" dirty="0" smtClean="0"/>
              <a:t>2</a:t>
            </a:r>
            <a:r>
              <a:rPr lang="ru-RU" b="1" dirty="0"/>
              <a:t> = -1</a:t>
            </a:r>
            <a:r>
              <a:rPr lang="ru-RU" dirty="0"/>
              <a:t>. </a:t>
            </a:r>
            <a:endParaRPr lang="ru-RU" dirty="0" smtClean="0"/>
          </a:p>
          <a:p>
            <a:r>
              <a:rPr lang="ru-RU" dirty="0" smtClean="0"/>
              <a:t>Действительная </a:t>
            </a:r>
            <a:r>
              <a:rPr lang="ru-RU" dirty="0"/>
              <a:t>часть комплексного числа представлена </a:t>
            </a:r>
            <a:r>
              <a:rPr lang="ru-RU" i="1" dirty="0" smtClean="0"/>
              <a:t>x</a:t>
            </a:r>
            <a:r>
              <a:rPr lang="ru-RU" dirty="0" smtClean="0"/>
              <a:t>, </a:t>
            </a:r>
            <a:r>
              <a:rPr lang="ru-RU" dirty="0"/>
              <a:t>а мнимая часть комплексного числа представлена </a:t>
            </a:r>
            <a:r>
              <a:rPr lang="ru-RU" i="1" dirty="0" smtClean="0"/>
              <a:t>y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4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17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576449"/>
            <a:ext cx="11618534" cy="4513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1224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Способы создания объекта класса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Передавая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два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значения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Double 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конструктор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Первое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значение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представляет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действительную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часть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комплексного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числа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а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второе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значение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представляет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его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мнимую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часть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 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Вызов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статического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метода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Complex.FromPolarCoordinates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для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создания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комплексного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числа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из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его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полярных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координат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lvl="0" indent="-4572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Назначая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dirty="0" err="1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значение</a:t>
            </a:r>
            <a:r>
              <a:rPr lang="en-US" altLang="en-US" sz="2800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Byte,</a:t>
            </a:r>
            <a:r>
              <a:rPr lang="en-US" altLang="en-US" sz="28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SByte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altLang="en-US" sz="28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Int16,</a:t>
            </a:r>
            <a:r>
              <a:rPr lang="en-US" altLang="en-US" sz="28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UInt16,</a:t>
            </a:r>
            <a:r>
              <a:rPr lang="en-US" altLang="en-US" sz="28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Int32,</a:t>
            </a:r>
            <a:r>
              <a:rPr lang="en-US" altLang="en-US" sz="28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UInt32,</a:t>
            </a:r>
            <a:r>
              <a:rPr lang="en-US" altLang="en-US" sz="28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Int64,</a:t>
            </a:r>
            <a:r>
              <a:rPr lang="en-US" altLang="en-US" sz="28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UInt64,</a:t>
            </a:r>
            <a:r>
              <a:rPr lang="en-US" altLang="en-US" sz="28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Single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или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Double 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для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комплексного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объекта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Значение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становится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действительной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частью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комплексного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числа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а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его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мнимая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часть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равна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0.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5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646118"/>
            <a:ext cx="11788726" cy="4513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1224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Способы создания объекта класса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Путем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преобразования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значения</a:t>
            </a:r>
            <a:r>
              <a:rPr lang="en-US" altLang="en-US" sz="28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Decimal</a:t>
            </a:r>
            <a:r>
              <a:rPr lang="en-US" altLang="en-US" sz="28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или</a:t>
            </a:r>
            <a:r>
              <a:rPr lang="en-US" altLang="en-US" sz="28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BigInteger</a:t>
            </a:r>
            <a:r>
              <a:rPr lang="en-US" altLang="en-US" sz="28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lang="en-US" altLang="en-US" sz="28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объект</a:t>
            </a:r>
            <a:r>
              <a:rPr lang="en-US" altLang="en-US" sz="28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Complex.</a:t>
            </a:r>
            <a:r>
              <a:rPr lang="en-US" altLang="en-US" sz="28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Значение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становится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действительной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частью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комплексного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числа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а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его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мнимая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часть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равна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0.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Путем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присвоения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комплексного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числа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возвращаемого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методом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или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оператором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объекту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Complex .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Например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Complex.Add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-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это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статический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метод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который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возвращает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комплексное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число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которое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является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суммой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двух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комплексных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чисел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а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оператор</a:t>
            </a:r>
            <a:r>
              <a:rPr lang="en-US" altLang="en-US" sz="28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Complex.Addition</a:t>
            </a:r>
            <a:r>
              <a:rPr lang="en-US" altLang="en-US" sz="28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складывает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два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комплексных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числа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возвращает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результат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23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Структура Complex в .NET Framework включает элементы, которые обеспечивают следующие функции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/>
              <a:t>Методы сравнения двух комплексных чисел, чтобы определить, равны ли они.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/>
              <a:t>Операторы для выполнения арифметических операций над комплексными числами</a:t>
            </a:r>
            <a:r>
              <a:rPr lang="ru-RU" dirty="0" smtClean="0"/>
              <a:t>.</a:t>
            </a:r>
            <a:r>
              <a:rPr lang="en-US" dirty="0"/>
              <a:t> </a:t>
            </a:r>
            <a:r>
              <a:rPr lang="ru-RU" dirty="0" smtClean="0"/>
              <a:t>Комплексные</a:t>
            </a:r>
            <a:r>
              <a:rPr lang="ru-RU" dirty="0"/>
              <a:t> </a:t>
            </a:r>
            <a:r>
              <a:rPr lang="ru-RU" dirty="0" smtClean="0"/>
              <a:t>операторы, позволяющие </a:t>
            </a:r>
            <a:r>
              <a:rPr lang="ru-RU" dirty="0"/>
              <a:t>выполнять сложение, вычитание, умножение, деление и унарное отрицание с комплексными числами.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Методы </a:t>
            </a:r>
            <a:r>
              <a:rPr lang="ru-RU" dirty="0"/>
              <a:t>выполнения других числовых операций над комплексными </a:t>
            </a:r>
            <a:r>
              <a:rPr lang="ru-RU" dirty="0" smtClean="0"/>
              <a:t>числами (возвести </a:t>
            </a:r>
            <a:r>
              <a:rPr lang="ru-RU" dirty="0"/>
              <a:t>комплексное число в указанную степень, найти квадратный корень из комплексного числа и получить абсолютное значение комплексного </a:t>
            </a:r>
            <a:r>
              <a:rPr lang="ru-RU" dirty="0" smtClean="0"/>
              <a:t>числа).</a:t>
            </a:r>
            <a:endParaRPr lang="ru-RU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/>
              <a:t>Методы</a:t>
            </a:r>
            <a:r>
              <a:rPr lang="ru-RU" dirty="0" smtClean="0"/>
              <a:t> </a:t>
            </a:r>
            <a:r>
              <a:rPr lang="ru-RU" dirty="0"/>
              <a:t>выполнения тригонометрических операций над комплексными </a:t>
            </a:r>
            <a:r>
              <a:rPr lang="ru-RU" dirty="0" smtClean="0"/>
              <a:t>числами.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19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4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Math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17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cResult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B0F0"/>
                </a:solidFill>
                <a:latin typeface="Consolas" panose="020B0609020204030204" pitchFamily="49" charset="0"/>
              </a:rPr>
              <a:t>Complex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</a:rPr>
              <a:t>Complex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)1, (</a:t>
            </a:r>
            <a:r>
              <a:rPr lang="en-US" sz="3200" dirty="0">
                <a:solidFill>
                  <a:srgbClr val="00B0F0"/>
                </a:solidFill>
                <a:latin typeface="Consolas" panose="020B0609020204030204" pitchFamily="49" charset="0"/>
              </a:rPr>
              <a:t>Complex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)2);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20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59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DateTime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38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Структура </a:t>
            </a:r>
            <a:r>
              <a:rPr lang="en-US" sz="3200" dirty="0" err="1" smtClean="0"/>
              <a:t>DateTime</a:t>
            </a:r>
            <a:r>
              <a:rPr lang="en-US" sz="3200" dirty="0" smtClean="0"/>
              <a:t> </a:t>
            </a:r>
            <a:r>
              <a:rPr lang="ru-RU" sz="3200" dirty="0" smtClean="0"/>
              <a:t>представляет </a:t>
            </a:r>
            <a:r>
              <a:rPr lang="ru-RU" sz="3200" dirty="0"/>
              <a:t>дату и время со значениями в диапазоне </a:t>
            </a:r>
            <a:endParaRPr lang="ru-RU" sz="3200" dirty="0" smtClean="0"/>
          </a:p>
          <a:p>
            <a:r>
              <a:rPr lang="ru-RU" sz="3200" dirty="0" smtClean="0"/>
              <a:t>от </a:t>
            </a:r>
            <a:r>
              <a:rPr lang="ru-RU" sz="3200" dirty="0"/>
              <a:t>00:00:00 (полночь), 1 января 0001 г., Anno Domini (наша эра) </a:t>
            </a:r>
            <a:endParaRPr lang="ru-RU" sz="3200" dirty="0" smtClean="0"/>
          </a:p>
          <a:p>
            <a:r>
              <a:rPr lang="ru-RU" sz="3200" dirty="0" smtClean="0"/>
              <a:t>до </a:t>
            </a:r>
            <a:r>
              <a:rPr lang="ru-RU" sz="3200" dirty="0"/>
              <a:t>23:59:59, 31 декабря 9999 г. н.э. (н.э.) по григорианскому </a:t>
            </a:r>
            <a:r>
              <a:rPr lang="ru-RU" sz="3200" dirty="0" smtClean="0"/>
              <a:t>календарю.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22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09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Значения времени измеряются в единицах 100 наносекунд, называемых </a:t>
            </a:r>
            <a:r>
              <a:rPr lang="ru-RU" dirty="0" smtClean="0"/>
              <a:t>тактами (</a:t>
            </a:r>
            <a:r>
              <a:rPr lang="en-US" dirty="0" smtClean="0"/>
              <a:t>tick</a:t>
            </a:r>
            <a:r>
              <a:rPr lang="ru-RU" dirty="0" smtClean="0"/>
              <a:t>).</a:t>
            </a:r>
            <a:r>
              <a:rPr lang="ru-RU" dirty="0"/>
              <a:t> Конкретная дата - это количество </a:t>
            </a:r>
            <a:r>
              <a:rPr lang="ru-RU" dirty="0" smtClean="0"/>
              <a:t>тактов </a:t>
            </a:r>
            <a:r>
              <a:rPr lang="ru-RU" dirty="0"/>
              <a:t>с 12:00 до полуночи 1 января 0001 года нашей эры в григорианском календаре.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23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69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date1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DateTime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(2008, 5, 1, 8, 30, 52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dateString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"5/1/2008 8:30:52 AM"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DateTime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date2 =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DateTime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dateString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8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System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.Globalization.CultureInfo.InvariantCulture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iso8601String 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"20080501T08:30:52Z"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DateTime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dateISO8602 =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DateTime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.ParseExact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(iso8601String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yyyyMMddTHH:mm:ssZ</a:t>
            </a:r>
            <a:r>
              <a:rPr lang="en-US" sz="2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8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System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.Globalization.CultureInfo.InvariantCulture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24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15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date1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DateTime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.Now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date2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DateTime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.UtcNow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date3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DateTime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.Today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25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18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date1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DateTime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.Now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year = date1.Year;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month = date1.Month;</a:t>
            </a:r>
          </a:p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(date1.ToShortDateString());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26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46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Форматирование даты</a:t>
            </a:r>
          </a:p>
          <a:p>
            <a:r>
              <a:rPr lang="ru-RU" dirty="0" smtClean="0"/>
              <a:t>(см.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metanit.com/sharp/tutorial/19.1.php</a:t>
            </a:r>
            <a:r>
              <a:rPr lang="ru-RU" dirty="0" smtClean="0"/>
              <a:t>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27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63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28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7" y="1606938"/>
            <a:ext cx="11646709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Функции работы с датой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Add(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TimeSpan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value)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добавляет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к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дате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значение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TimeSpan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AddDays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(double value)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добавляет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к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текущей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дате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несколько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дней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AddHours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(double value)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добавляет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к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текущей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дате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несколько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часов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AddMinutes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(double value)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добавляет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к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текущей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дате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несколько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минут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AddMonths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value)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добавляет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к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текущей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дате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несколько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месяцев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AddYears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value)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добавляет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к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текущей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дате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несколько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лет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03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TimeSpan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4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smtClean="0"/>
              <a:t>Math </a:t>
            </a:r>
            <a:r>
              <a:rPr lang="ru-RU" dirty="0" smtClean="0"/>
              <a:t>предоставляет </a:t>
            </a:r>
            <a:r>
              <a:rPr lang="ru-RU" dirty="0"/>
              <a:t>константы и </a:t>
            </a:r>
            <a:r>
              <a:rPr lang="ru-RU" b="1" dirty="0"/>
              <a:t>статические</a:t>
            </a:r>
            <a:r>
              <a:rPr lang="ru-RU" dirty="0"/>
              <a:t> методы для тригонометрических, логарифмических и других общих математических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97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r>
              <a:rPr lang="ru-RU" dirty="0"/>
              <a:t> TimeSpan представляет временной интервал (продолжительность времени или прошедшее время), который измеряется как положительное или отрицательное число дней, часов, минут, секунд и долей секунды. </a:t>
            </a:r>
            <a:endParaRPr lang="ru-RU" dirty="0" smtClean="0"/>
          </a:p>
          <a:p>
            <a:r>
              <a:rPr lang="ru-RU" dirty="0" smtClean="0"/>
              <a:t>Структура</a:t>
            </a:r>
            <a:r>
              <a:rPr lang="ru-RU" dirty="0"/>
              <a:t> TimeSpan также может использоваться для представления времени дня, но только если время не связано с определенной датой.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30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92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Самая большая единица времени, которую структура TimeSpan использует для измерения продолжительности, - это день.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31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41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TimeSpan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interval2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TimeSpan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(2, 14, 18);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DateTime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departure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DateTime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(2010, 6, 12, 18, 32, 0);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DateTime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arrival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DateTime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(2010, 6, 13, 22, 47, 0);</a:t>
            </a:r>
          </a:p>
          <a:p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</a:rPr>
              <a:t>TimeSpan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travelTime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arrival - departure;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32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92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err="1" smtClean="0"/>
              <a:t>DateOnly</a:t>
            </a:r>
            <a:r>
              <a:rPr lang="en-US" dirty="0" smtClean="0"/>
              <a:t>, </a:t>
            </a:r>
            <a:r>
              <a:rPr lang="en-US" dirty="0" err="1" smtClean="0"/>
              <a:t>TimeOnly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4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DateOnly</a:t>
            </a:r>
            <a:r>
              <a:rPr lang="en-US" dirty="0" smtClean="0"/>
              <a:t> </a:t>
            </a:r>
            <a:r>
              <a:rPr lang="ru-RU" dirty="0" smtClean="0"/>
              <a:t>(с версии </a:t>
            </a:r>
            <a:r>
              <a:rPr lang="en-US" dirty="0" err="1" smtClean="0"/>
              <a:t>.Net</a:t>
            </a:r>
            <a:r>
              <a:rPr lang="en-US" dirty="0" smtClean="0"/>
              <a:t> 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7" y="1420837"/>
            <a:ext cx="1115032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Тип </a:t>
            </a:r>
            <a:r>
              <a:rPr kumimoji="0" lang="en-US" altLang="en-US" sz="4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DateOnly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является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структурой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 , 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которая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предназначена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для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представления</a:t>
            </a:r>
            <a:r>
              <a:rPr lang="ru-RU" altLang="en-US" sz="4000" dirty="0">
                <a:solidFill>
                  <a:srgbClr val="333333"/>
                </a:solidFill>
                <a:cs typeface="Segoe UI" panose="020B0502040204020203" pitchFamily="34" charset="0"/>
              </a:rPr>
              <a:t> </a:t>
            </a:r>
            <a:r>
              <a:rPr kumimoji="0" lang="en-US" altLang="en-US" sz="4000" b="0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только</a:t>
            </a:r>
            <a:r>
              <a:rPr lang="ru-RU" altLang="en-US" sz="4000" dirty="0">
                <a:solidFill>
                  <a:srgbClr val="333333"/>
                </a:solidFill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даты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.</a:t>
            </a:r>
            <a:r>
              <a:rPr kumimoji="0" lang="ru-RU" altLang="en-US" sz="4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Другими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словами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, </a:t>
            </a:r>
            <a:r>
              <a:rPr kumimoji="0" lang="ru-RU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только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год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,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месяц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 и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день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Segoe UI" panose="020B0502040204020203" pitchFamily="34" charset="0"/>
              </a:rPr>
              <a:t>.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46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TimeOnly</a:t>
            </a:r>
            <a:r>
              <a:rPr lang="en-US" dirty="0" smtClean="0"/>
              <a:t> </a:t>
            </a:r>
            <a:r>
              <a:rPr lang="ru-RU" dirty="0"/>
              <a:t>(с версии </a:t>
            </a:r>
            <a:r>
              <a:rPr lang="en-US" dirty="0" err="1"/>
              <a:t>.Net</a:t>
            </a:r>
            <a:r>
              <a:rPr lang="en-US" dirty="0"/>
              <a:t> 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35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6948" y="1740434"/>
            <a:ext cx="1148124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dirty="0" smtClean="0">
                <a:solidFill>
                  <a:schemeClr val="tx1"/>
                </a:solidFill>
                <a:cs typeface="Segoe UI" panose="020B0502040204020203" pitchFamily="34" charset="0"/>
              </a:rPr>
              <a:t>Тип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TimeOnly</a:t>
            </a:r>
            <a:r>
              <a:rPr lang="ru-RU" alt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представляет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собой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структуру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предназначенную</a:t>
            </a:r>
            <a:r>
              <a:rPr lang="ru-RU" alt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для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представления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 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только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времени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суток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Если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DateOnly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–это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одна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половина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DateTime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то</a:t>
            </a:r>
            <a:r>
              <a:rPr lang="ru-RU" alt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TimeOnly</a:t>
            </a: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вторая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половина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Segoe UI" panose="020B0502040204020203" pitchFamily="34" charset="0"/>
              </a:rPr>
              <a:t>.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8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Пространство имен </a:t>
            </a:r>
            <a:r>
              <a:rPr lang="en-US" dirty="0" err="1" smtClean="0"/>
              <a:t>System.Diagnostics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Класс </a:t>
            </a:r>
            <a:r>
              <a:rPr lang="en-US" dirty="0" err="1" smtClean="0"/>
              <a:t>StopWatch</a:t>
            </a:r>
            <a:r>
              <a:rPr lang="en-US" dirty="0" smtClean="0"/>
              <a:t> </a:t>
            </a:r>
            <a:r>
              <a:rPr lang="ru-RU" dirty="0" smtClean="0"/>
              <a:t>предоставляет </a:t>
            </a:r>
            <a:r>
              <a:rPr lang="ru-RU" dirty="0"/>
              <a:t>набор методов и свойств, которые можно использовать для точного измерения прошедшего времени.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36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5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StopWatch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Stopwatch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Stopwatch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.   .   .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TimeSpan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37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39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StopWatch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Stopwatch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Stopwatch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.   .   .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TimeSpan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38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Math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66354" y="2279333"/>
          <a:ext cx="11086012" cy="22860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658333">
                  <a:extLst>
                    <a:ext uri="{9D8B030D-6E8A-4147-A177-3AD203B41FA5}">
                      <a16:colId xmlns:a16="http://schemas.microsoft.com/office/drawing/2014/main" val="3357544657"/>
                    </a:ext>
                  </a:extLst>
                </a:gridCol>
                <a:gridCol w="7427679">
                  <a:extLst>
                    <a:ext uri="{9D8B030D-6E8A-4147-A177-3AD203B41FA5}">
                      <a16:colId xmlns:a16="http://schemas.microsoft.com/office/drawing/2014/main" val="16838063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b="1" dirty="0" smtClean="0"/>
                        <a:t>Поля</a:t>
                      </a:r>
                      <a:endParaRPr lang="ru-RU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069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effectLst/>
                        </a:rPr>
                        <a:t>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Представляет основание натурального логарифма, заданное константой 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61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effectLst/>
                        </a:rPr>
                        <a:t>PI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Представляет отношение длины окружности к ее диаметру, определяемое константой π.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91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effectLst/>
                        </a:rPr>
                        <a:t>Tau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Представляет количество радианов за один оборот, определяемое константой τ.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3934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9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Math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48305" y="1593165"/>
          <a:ext cx="11086012" cy="44805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658333">
                  <a:extLst>
                    <a:ext uri="{9D8B030D-6E8A-4147-A177-3AD203B41FA5}">
                      <a16:colId xmlns:a16="http://schemas.microsoft.com/office/drawing/2014/main" val="3357544657"/>
                    </a:ext>
                  </a:extLst>
                </a:gridCol>
                <a:gridCol w="7427679">
                  <a:extLst>
                    <a:ext uri="{9D8B030D-6E8A-4147-A177-3AD203B41FA5}">
                      <a16:colId xmlns:a16="http://schemas.microsoft.com/office/drawing/2014/main" val="16838063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b="1" dirty="0" smtClean="0"/>
                        <a:t>Некоторые методы</a:t>
                      </a:r>
                      <a:endParaRPr lang="ru-RU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069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effectLst/>
                        </a:rPr>
                        <a:t>Abs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абсолютное значение числа.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61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effectLst/>
                        </a:rPr>
                        <a:t>Ceiling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наименьшее целое значение, которое больше или равно указанному числу.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91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smtClean="0">
                          <a:effectLst/>
                        </a:rPr>
                        <a:t>Clamp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Результат </a:t>
                      </a:r>
                      <a:r>
                        <a:rPr lang="en-US" dirty="0" smtClean="0"/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ограничен диапазоном значений </a:t>
                      </a:r>
                      <a:r>
                        <a:rPr lang="ru-RU" dirty="0" smtClean="0"/>
                        <a:t>min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 </a:t>
                      </a:r>
                      <a:r>
                        <a:rPr lang="ru-RU" dirty="0" smtClean="0"/>
                        <a:t>max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39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Floor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наибольшее целое значение, меньшее или равное указанному числу.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06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Log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натуральный (основание </a:t>
                      </a:r>
                      <a:r>
                        <a:rPr lang="ru-RU" dirty="0" smtClean="0"/>
                        <a:t>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логарифм указанного числа.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29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Max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большее из двух чисел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30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Pow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указанное число в указанной степени.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5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Round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Округляет десятичное значение до ближайшего целого значения или до указанного количества десятичных знаков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566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Sin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синус указанного угла.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87831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1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Класс </a:t>
            </a:r>
            <a:r>
              <a:rPr lang="en-US" dirty="0"/>
              <a:t>Math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3600" dirty="0">
                <a:latin typeface="Consolas" panose="020B0609020204030204" pitchFamily="49" charset="0"/>
              </a:rPr>
              <a:t> result = </a:t>
            </a:r>
            <a:r>
              <a:rPr lang="en-US" sz="3600" dirty="0" err="1">
                <a:solidFill>
                  <a:srgbClr val="00B0F0"/>
                </a:solidFill>
                <a:latin typeface="Consolas" panose="020B0609020204030204" pitchFamily="49" charset="0"/>
              </a:rPr>
              <a:t>Math</a:t>
            </a:r>
            <a:r>
              <a:rPr lang="en-US" sz="3600" dirty="0" err="1">
                <a:latin typeface="Consolas" panose="020B0609020204030204" pitchFamily="49" charset="0"/>
              </a:rPr>
              <a:t>.Pow</a:t>
            </a:r>
            <a:r>
              <a:rPr lang="en-US" sz="3600" dirty="0">
                <a:latin typeface="Consolas" panose="020B0609020204030204" pitchFamily="49" charset="0"/>
              </a:rPr>
              <a:t>(2, 4);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55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Random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3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/>
              <a:t>Конструктор </a:t>
            </a:r>
            <a:r>
              <a:rPr lang="ru-RU" dirty="0" smtClean="0"/>
              <a:t>Random(Int32</a:t>
            </a:r>
            <a:r>
              <a:rPr lang="ru-RU" dirty="0"/>
              <a:t>) использует указанное вами явное начальное значение.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/>
              <a:t>Конструктор </a:t>
            </a:r>
            <a:r>
              <a:rPr lang="ru-RU" dirty="0" smtClean="0"/>
              <a:t>Random()</a:t>
            </a:r>
            <a:r>
              <a:rPr lang="ru-RU" dirty="0"/>
              <a:t> использует начальное значение по умолчанию. Это наиболее распространенный способ создания экземпляра генератора случайных чисел.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0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.NET Framework начальное значение по умолчанию зависит от времени. 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.NET Core начальное значение по умолчанию создается генератором статических псевдослучайных чисел потока.</a:t>
            </a:r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одно и то же начальное число используется для отдельных объектов Random , они будут генерировать одну и ту же серию случайных чисел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В большинстве систем Windows объекты </a:t>
            </a:r>
            <a:r>
              <a:rPr lang="ru-RU" dirty="0" smtClean="0"/>
              <a:t>Random,</a:t>
            </a:r>
            <a:r>
              <a:rPr lang="ru-RU" dirty="0"/>
              <a:t> созданные с интервалом в </a:t>
            </a:r>
            <a:r>
              <a:rPr lang="ru-RU" b="1" dirty="0"/>
              <a:t>15 миллисекунд</a:t>
            </a:r>
            <a:r>
              <a:rPr lang="ru-RU" dirty="0"/>
              <a:t>, скорее всего, будут иметь идентичные начальные значения.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И.И. Гламаздин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0963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00B7275-7A1C-4175-9DA8-32A05C069381}" vid="{7BA702E7-4841-4B17-B04A-ACB1ABD7F3F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93801</TotalTime>
  <Words>1055</Words>
  <Application>Microsoft Office PowerPoint</Application>
  <PresentationFormat>Widescreen</PresentationFormat>
  <Paragraphs>304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Courier New</vt:lpstr>
      <vt:lpstr>Calibri Light</vt:lpstr>
      <vt:lpstr>Calibri</vt:lpstr>
      <vt:lpstr>Wingdings</vt:lpstr>
      <vt:lpstr>Consolas</vt:lpstr>
      <vt:lpstr>Segoe UI</vt:lpstr>
      <vt:lpstr>Theme1</vt:lpstr>
      <vt:lpstr>ЛК 5. Классы для работы с числами и датами</vt:lpstr>
      <vt:lpstr>Класс Math</vt:lpstr>
      <vt:lpstr>Класс Math</vt:lpstr>
      <vt:lpstr>Класс Math</vt:lpstr>
      <vt:lpstr>Класс Math</vt:lpstr>
      <vt:lpstr>Класс Math</vt:lpstr>
      <vt:lpstr>Класс Random</vt:lpstr>
      <vt:lpstr>Класс Random</vt:lpstr>
      <vt:lpstr>Класс Random</vt:lpstr>
      <vt:lpstr>Класс Random</vt:lpstr>
      <vt:lpstr>Сложные типы</vt:lpstr>
      <vt:lpstr>BigInteger</vt:lpstr>
      <vt:lpstr>BigInteger</vt:lpstr>
      <vt:lpstr>BigInteger</vt:lpstr>
      <vt:lpstr>Complex</vt:lpstr>
      <vt:lpstr>Complex</vt:lpstr>
      <vt:lpstr>Complex</vt:lpstr>
      <vt:lpstr>Complex</vt:lpstr>
      <vt:lpstr>Complex</vt:lpstr>
      <vt:lpstr>PowerPoint Presentation</vt:lpstr>
      <vt:lpstr>Класс DateTime</vt:lpstr>
      <vt:lpstr>DateTime</vt:lpstr>
      <vt:lpstr>DateTime</vt:lpstr>
      <vt:lpstr>DateTime</vt:lpstr>
      <vt:lpstr>DateTime</vt:lpstr>
      <vt:lpstr>DateTime</vt:lpstr>
      <vt:lpstr>DateTime</vt:lpstr>
      <vt:lpstr>DateTime</vt:lpstr>
      <vt:lpstr>Класс TimeSpan</vt:lpstr>
      <vt:lpstr>TimeSpan</vt:lpstr>
      <vt:lpstr>TimeSpan</vt:lpstr>
      <vt:lpstr>TimeSpan</vt:lpstr>
      <vt:lpstr>Классы DateOnly, TimeOnly</vt:lpstr>
      <vt:lpstr>DateOnly (с версии .Net 6)</vt:lpstr>
      <vt:lpstr>TimeOnly (с версии .Net 6)</vt:lpstr>
      <vt:lpstr>StopWatch</vt:lpstr>
      <vt:lpstr>StopWatch</vt:lpstr>
      <vt:lpstr>StopWatch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С# Лекция 3</dc:title>
  <dc:creator>Igor Glamazdin</dc:creator>
  <cp:lastModifiedBy>Igor Glamazdin</cp:lastModifiedBy>
  <cp:revision>483</cp:revision>
  <dcterms:modified xsi:type="dcterms:W3CDTF">2022-01-04T13:07:40Z</dcterms:modified>
</cp:coreProperties>
</file>