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3"/>
  </p:notesMasterIdLst>
  <p:handoutMasterIdLst>
    <p:handoutMasterId r:id="rId94"/>
  </p:handoutMasterIdLst>
  <p:sldIdLst>
    <p:sldId id="421" r:id="rId2"/>
    <p:sldId id="426" r:id="rId3"/>
    <p:sldId id="498" r:id="rId4"/>
    <p:sldId id="427" r:id="rId5"/>
    <p:sldId id="497" r:id="rId6"/>
    <p:sldId id="423" r:id="rId7"/>
    <p:sldId id="424" r:id="rId8"/>
    <p:sldId id="499" r:id="rId9"/>
    <p:sldId id="500" r:id="rId10"/>
    <p:sldId id="502" r:id="rId11"/>
    <p:sldId id="501" r:id="rId12"/>
    <p:sldId id="504" r:id="rId13"/>
    <p:sldId id="503" r:id="rId14"/>
    <p:sldId id="430" r:id="rId15"/>
    <p:sldId id="428" r:id="rId16"/>
    <p:sldId id="431" r:id="rId17"/>
    <p:sldId id="432" r:id="rId18"/>
    <p:sldId id="434" r:id="rId19"/>
    <p:sldId id="435" r:id="rId20"/>
    <p:sldId id="436" r:id="rId21"/>
    <p:sldId id="438" r:id="rId22"/>
    <p:sldId id="439" r:id="rId23"/>
    <p:sldId id="440" r:id="rId24"/>
    <p:sldId id="442" r:id="rId25"/>
    <p:sldId id="443" r:id="rId26"/>
    <p:sldId id="448" r:id="rId27"/>
    <p:sldId id="509" r:id="rId28"/>
    <p:sldId id="510" r:id="rId29"/>
    <p:sldId id="449" r:id="rId30"/>
    <p:sldId id="450" r:id="rId31"/>
    <p:sldId id="512" r:id="rId32"/>
    <p:sldId id="511" r:id="rId33"/>
    <p:sldId id="513" r:id="rId34"/>
    <p:sldId id="514" r:id="rId35"/>
    <p:sldId id="515" r:id="rId36"/>
    <p:sldId id="516" r:id="rId37"/>
    <p:sldId id="517" r:id="rId38"/>
    <p:sldId id="518" r:id="rId39"/>
    <p:sldId id="456" r:id="rId40"/>
    <p:sldId id="520" r:id="rId41"/>
    <p:sldId id="521" r:id="rId42"/>
    <p:sldId id="458" r:id="rId43"/>
    <p:sldId id="459" r:id="rId44"/>
    <p:sldId id="460" r:id="rId45"/>
    <p:sldId id="461" r:id="rId46"/>
    <p:sldId id="522" r:id="rId47"/>
    <p:sldId id="462" r:id="rId48"/>
    <p:sldId id="523" r:id="rId49"/>
    <p:sldId id="464" r:id="rId50"/>
    <p:sldId id="507" r:id="rId51"/>
    <p:sldId id="508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2" r:id="rId60"/>
    <p:sldId id="533" r:id="rId61"/>
    <p:sldId id="505" r:id="rId62"/>
    <p:sldId id="506" r:id="rId63"/>
    <p:sldId id="534" r:id="rId64"/>
    <p:sldId id="535" r:id="rId65"/>
    <p:sldId id="536" r:id="rId66"/>
    <p:sldId id="537" r:id="rId67"/>
    <p:sldId id="519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524" r:id="rId91"/>
    <p:sldId id="487" r:id="rId92"/>
  </p:sldIdLst>
  <p:sldSz cx="12192000" cy="6858000"/>
  <p:notesSz cx="6858000" cy="9144000"/>
  <p:embeddedFontLst>
    <p:embeddedFont>
      <p:font typeface="Consolas" panose="020B0609020204030204" pitchFamily="49" charset="0"/>
      <p:regular r:id="rId95"/>
      <p:bold r:id="rId96"/>
      <p:italic r:id="rId97"/>
      <p:boldItalic r:id="rId98"/>
    </p:embeddedFont>
    <p:embeddedFont>
      <p:font typeface="Calibri Light" panose="020F0302020204030204" pitchFamily="34" charset="0"/>
      <p:regular r:id="rId99"/>
      <p:italic r:id="rId100"/>
    </p:embeddedFont>
    <p:embeddedFont>
      <p:font typeface="Calibri" panose="020F0502020204030204" pitchFamily="34" charset="0"/>
      <p:regular r:id="rId101"/>
      <p:bold r:id="rId102"/>
      <p:italic r:id="rId103"/>
      <p:boldItalic r:id="rId10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9.fntdata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511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15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66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95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56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17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90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49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472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241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11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505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502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721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478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418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60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863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308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13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793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60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115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196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621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78458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816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61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786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968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42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0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42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085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3217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478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013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364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108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617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2165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323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29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7671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9960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096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69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2079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495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3639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2117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8515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1351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73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735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1862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2827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4551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22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44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036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95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9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8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9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1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8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3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1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7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>
              <a:spcAft>
                <a:spcPts val="0"/>
              </a:spcAft>
            </a:pPr>
            <a:r>
              <a:rPr lang="ru-RU" dirty="0" smtClean="0">
                <a:effectLst/>
                <a:ea typeface="Times New Roman"/>
              </a:rPr>
              <a:t>По умолчанию интерфейс доступен только из сборки, в которой он описан (</a:t>
            </a:r>
            <a:r>
              <a:rPr lang="ru-RU" sz="3100" b="1" i="1" dirty="0" err="1">
                <a:solidFill>
                  <a:srgbClr val="7030A0"/>
                </a:solidFill>
                <a:ea typeface="Times New Roman"/>
              </a:rPr>
              <a:t>internal</a:t>
            </a:r>
            <a:r>
              <a:rPr lang="ru-RU" dirty="0" smtClean="0">
                <a:effectLst/>
                <a:ea typeface="Times New Roman"/>
              </a:rPr>
              <a:t>). </a:t>
            </a:r>
            <a:endParaRPr lang="en-US" dirty="0" smtClean="0">
              <a:effectLst/>
              <a:ea typeface="Times New Roman"/>
            </a:endParaRPr>
          </a:p>
          <a:p>
            <a:pPr indent="457200">
              <a:spcAft>
                <a:spcPts val="0"/>
              </a:spcAft>
            </a:pPr>
            <a:endParaRPr lang="ru-RU" dirty="0" smtClean="0">
              <a:effectLst/>
              <a:ea typeface="Times New Roman"/>
            </a:endParaRPr>
          </a:p>
          <a:p>
            <a:pPr indent="457200">
              <a:spcAft>
                <a:spcPts val="0"/>
              </a:spcAft>
            </a:pPr>
            <a:r>
              <a:rPr lang="ru-RU" dirty="0" smtClean="0">
                <a:effectLst/>
                <a:ea typeface="Times New Roman"/>
              </a:rPr>
              <a:t>Все функциональные члены интерфейса  по умолчанию являются открытыми (</a:t>
            </a:r>
            <a:r>
              <a:rPr lang="ru-RU" sz="3100" b="1" i="1" dirty="0" err="1">
                <a:solidFill>
                  <a:srgbClr val="7030A0"/>
                </a:solidFill>
                <a:ea typeface="Times New Roman"/>
              </a:rPr>
              <a:t>public</a:t>
            </a:r>
            <a:r>
              <a:rPr lang="ru-RU" dirty="0" smtClean="0">
                <a:effectLst/>
                <a:ea typeface="Times New Roman"/>
              </a:rPr>
              <a:t>) и абстрактными (</a:t>
            </a:r>
            <a:r>
              <a:rPr lang="en-US" sz="3100" b="1" i="1" dirty="0">
                <a:solidFill>
                  <a:srgbClr val="7030A0"/>
                </a:solidFill>
                <a:ea typeface="Times New Roman"/>
              </a:rPr>
              <a:t>abstract</a:t>
            </a:r>
            <a:r>
              <a:rPr lang="ru-RU" dirty="0" smtClean="0">
                <a:effectLst/>
                <a:ea typeface="Times New Roman"/>
              </a:rPr>
              <a:t>), поэтому при описании метода указывается только тип</a:t>
            </a:r>
            <a:r>
              <a:rPr lang="ru-RU" strike="sngStrike" dirty="0" smtClean="0">
                <a:effectLst/>
                <a:ea typeface="Times New Roman"/>
              </a:rPr>
              <a:t> </a:t>
            </a:r>
            <a:r>
              <a:rPr lang="ru-RU" dirty="0" smtClean="0">
                <a:effectLst/>
                <a:ea typeface="Times New Roman"/>
              </a:rPr>
              <a:t>возвращаемого им значения и сигнатуры.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43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348" y="286604"/>
            <a:ext cx="11428326" cy="920502"/>
          </a:xfrm>
        </p:spPr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7348" y="1420837"/>
            <a:ext cx="10998925" cy="4825217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  <a:ea typeface="Times New Roman"/>
              </a:rPr>
              <a:t>В качестве функциональных членов в интерфейсе можно объявлять сигнатуры:</a:t>
            </a:r>
          </a:p>
          <a:p>
            <a:endParaRPr lang="ru-RU" dirty="0" smtClean="0">
              <a:effectLst/>
              <a:ea typeface="Times New Roman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методов,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свойств,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индексаторов,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событий</a:t>
            </a:r>
            <a:endParaRPr lang="en-US" dirty="0" smtClean="0"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152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056" y="286604"/>
            <a:ext cx="11419617" cy="920502"/>
          </a:xfrm>
        </p:spPr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057" y="1420837"/>
            <a:ext cx="10929258" cy="4825217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  <a:ea typeface="Times New Roman"/>
              </a:rPr>
              <a:t>Интерфейсы </a:t>
            </a:r>
            <a:r>
              <a:rPr lang="ru-RU" dirty="0" smtClean="0">
                <a:solidFill>
                  <a:srgbClr val="FF0000"/>
                </a:solidFill>
                <a:effectLst/>
                <a:ea typeface="Times New Roman"/>
              </a:rPr>
              <a:t>не могут </a:t>
            </a:r>
            <a:r>
              <a:rPr lang="ru-RU" dirty="0" smtClean="0">
                <a:effectLst/>
                <a:ea typeface="Times New Roman"/>
              </a:rPr>
              <a:t>содержать:</a:t>
            </a:r>
          </a:p>
          <a:p>
            <a:endParaRPr lang="ru-RU" dirty="0" smtClean="0">
              <a:effectLst/>
              <a:ea typeface="Times New Roman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члены данных,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конструкторы,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деструкторы,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>
                <a:effectLst/>
                <a:ea typeface="Times New Roman"/>
              </a:rPr>
              <a:t>операторные методы (методы, переопределяющие операции).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00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766" y="286604"/>
            <a:ext cx="11410908" cy="920502"/>
          </a:xfrm>
        </p:spPr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766" y="1420837"/>
            <a:ext cx="10929257" cy="4825217"/>
          </a:xfrm>
        </p:spPr>
        <p:txBody>
          <a:bodyPr>
            <a:normAutofit/>
          </a:bodyPr>
          <a:lstStyle/>
          <a:p>
            <a:endParaRPr lang="en-US" sz="4000" dirty="0" smtClean="0">
              <a:ea typeface="Times New Roman"/>
            </a:endParaRPr>
          </a:p>
          <a:p>
            <a:r>
              <a:rPr lang="ru-RU" sz="4000" dirty="0" smtClean="0">
                <a:effectLst/>
                <a:ea typeface="Times New Roman"/>
              </a:rPr>
              <a:t>Ни один член интерфейса </a:t>
            </a:r>
            <a:r>
              <a:rPr lang="ru-RU" sz="4000" dirty="0" smtClean="0">
                <a:solidFill>
                  <a:srgbClr val="FF0000"/>
                </a:solidFill>
                <a:effectLst/>
                <a:ea typeface="Times New Roman"/>
              </a:rPr>
              <a:t>не может </a:t>
            </a:r>
            <a:r>
              <a:rPr lang="ru-RU" sz="4000" dirty="0" smtClean="0">
                <a:effectLst/>
                <a:ea typeface="Times New Roman"/>
              </a:rPr>
              <a:t>быть объявлен </a:t>
            </a:r>
            <a:r>
              <a:rPr lang="ru-RU" sz="4000" dirty="0" smtClean="0">
                <a:solidFill>
                  <a:srgbClr val="FF0000"/>
                </a:solidFill>
                <a:effectLst/>
                <a:ea typeface="Times New Roman"/>
              </a:rPr>
              <a:t>статическим</a:t>
            </a:r>
            <a:r>
              <a:rPr lang="ru-RU" sz="4000" dirty="0" smtClean="0">
                <a:effectLst/>
                <a:ea typeface="Times New Roman"/>
              </a:rPr>
              <a:t>.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6342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Реализация интерфейсов по умолчанию</a:t>
            </a:r>
            <a:endParaRPr dirty="0"/>
          </a:p>
        </p:txBody>
      </p:sp>
      <p:sp>
        <p:nvSpPr>
          <p:cNvPr id="154" name="Google Shape;154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ru-RU" dirty="0"/>
              <a:t>Начиная с версии C# 8.0 интерфейсы поддерживают реализацию методов и свойств по умолчанию. Это значит, что мы можем определить в интерфейсах полноценные методы и свойства, которые имеют реализацию как в обычных </a:t>
            </a:r>
            <a:r>
              <a:rPr lang="ru-RU" dirty="0" smtClean="0"/>
              <a:t>классах. </a:t>
            </a:r>
            <a:r>
              <a:rPr lang="ru-RU" dirty="0"/>
              <a:t>Если класс не реализует метод, будет применяться реализация по умолчанию.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67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Интерфейсы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Fly();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Speed {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Свойство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5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4400" dirty="0" smtClean="0"/>
              <a:t>Реализация интерфейса в классе</a:t>
            </a:r>
            <a:endParaRPr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24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_speed;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Speed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 = value;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Fly()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$"Я лечу со скоростью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{_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 км/ч"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23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Применение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falcon.Speed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falcon.Fly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или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falcon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falcon.Speed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falcon.Fly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73" name="Google Shape;173;p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196948" y="1314994"/>
            <a:ext cx="2171783" cy="714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1632" y="4463142"/>
            <a:ext cx="1649751" cy="714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3234" y="4463141"/>
            <a:ext cx="2171783" cy="714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!!! </a:t>
            </a:r>
            <a:r>
              <a:rPr lang="ru-RU" dirty="0" smtClean="0"/>
              <a:t>нельзя</a:t>
            </a:r>
            <a:r>
              <a:rPr lang="ru-RU" dirty="0"/>
              <a:t>:   !!!</a:t>
            </a:r>
            <a:endParaRPr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falcon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228600" lvl="0" indent="-228600"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lvl="0" indent="-228600"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smtClean="0"/>
              <a:t>интерфейс </a:t>
            </a:r>
            <a:r>
              <a:rPr lang="ru-RU" dirty="0"/>
              <a:t>не имеет собственного конструктора!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8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ru-RU" dirty="0"/>
              <a:t>Интерфейсы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18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_speed;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Speed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 = value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Fly()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$"Я лечу со скоростью 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{_</a:t>
            </a:r>
            <a:r>
              <a:rPr lang="ru-R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км/ч"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ru-RU" sz="1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 не описан в интерфейсе </a:t>
            </a:r>
            <a:r>
              <a:rPr lang="ru-RU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IFly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DoSomething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"Я выполняю какие-то действия"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203" name="Google Shape;203;p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2011168" y="4868255"/>
            <a:ext cx="6024563" cy="1320800"/>
          </a:xfrm>
          <a:custGeom>
            <a:avLst/>
            <a:gdLst/>
            <a:ahLst/>
            <a:cxnLst/>
            <a:rect l="l" t="t" r="r" b="b"/>
            <a:pathLst>
              <a:path w="3795" h="832" extrusionOk="0">
                <a:moveTo>
                  <a:pt x="341" y="106"/>
                </a:moveTo>
                <a:cubicBezTo>
                  <a:pt x="575" y="0"/>
                  <a:pt x="1188" y="54"/>
                  <a:pt x="1566" y="61"/>
                </a:cubicBezTo>
                <a:cubicBezTo>
                  <a:pt x="1944" y="68"/>
                  <a:pt x="2277" y="106"/>
                  <a:pt x="2609" y="151"/>
                </a:cubicBezTo>
                <a:cubicBezTo>
                  <a:pt x="2941" y="196"/>
                  <a:pt x="3425" y="242"/>
                  <a:pt x="3561" y="333"/>
                </a:cubicBezTo>
                <a:cubicBezTo>
                  <a:pt x="3697" y="424"/>
                  <a:pt x="3795" y="613"/>
                  <a:pt x="3425" y="696"/>
                </a:cubicBezTo>
                <a:cubicBezTo>
                  <a:pt x="3055" y="779"/>
                  <a:pt x="1883" y="832"/>
                  <a:pt x="1339" y="832"/>
                </a:cubicBezTo>
                <a:cubicBezTo>
                  <a:pt x="795" y="832"/>
                  <a:pt x="318" y="817"/>
                  <a:pt x="159" y="696"/>
                </a:cubicBezTo>
                <a:cubicBezTo>
                  <a:pt x="0" y="575"/>
                  <a:pt x="107" y="212"/>
                  <a:pt x="341" y="106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891" y="4258493"/>
            <a:ext cx="8098972" cy="1765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Интерфейсы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Интерфейс – это контракт, пункты которого суть свойства, индексаторы, методы и события. </a:t>
            </a:r>
            <a:endParaRPr dirty="0"/>
          </a:p>
          <a:p>
            <a:pPr marL="228600"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Если пользовательский тип реализует интерфейс, он берет на себя обязательство выполнить этот контракт. 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44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Интерфейсы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falcon1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falcon1.Speed = 10;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falcon1.DoSomething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falcon2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falcon2.Speed = 10;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falcon2.DoSomething();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213" name="Google Shape;213;p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287383" y="4981303"/>
            <a:ext cx="6662057" cy="870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7080069" y="4572000"/>
            <a:ext cx="3396342" cy="914400"/>
          </a:xfrm>
          <a:prstGeom prst="wedgeEllipseCallout">
            <a:avLst>
              <a:gd name="adj1" fmla="val -53910"/>
              <a:gd name="adj2" fmla="val 67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Ошибка !!!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/>
              <a:t>Если класс является производным от некоторого базового класса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urier New" panose="02070309020205020404" pitchFamily="49" charset="0"/>
              </a:rPr>
              <a:t>Pet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Eyes {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Speak()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</a:rPr>
              <a:t>"Привет! Я - домашний питомец"</a:t>
            </a: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2B91AF"/>
                </a:solidFill>
                <a:latin typeface="Courier New" panose="02070309020205020404" pitchFamily="49" charset="0"/>
              </a:rPr>
              <a:t>Pet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20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… 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232" name="Google Shape;232;p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6527801" y="1989139"/>
            <a:ext cx="1223963" cy="719137"/>
          </a:xfrm>
          <a:prstGeom prst="wedgeEllipseCallout">
            <a:avLst>
              <a:gd name="adj1" fmla="val 49384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2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400" dirty="0"/>
              <a:t>Т</a:t>
            </a:r>
            <a:r>
              <a:rPr lang="ru-RU" sz="4400" dirty="0" smtClean="0"/>
              <a:t>еперь </a:t>
            </a:r>
            <a:r>
              <a:rPr lang="ru-RU" sz="4400" dirty="0"/>
              <a:t>объект </a:t>
            </a:r>
            <a:r>
              <a:rPr lang="en-US" sz="4400" dirty="0" smtClean="0">
                <a:solidFill>
                  <a:srgbClr val="000099"/>
                </a:solidFill>
                <a:latin typeface="Consolas"/>
                <a:sym typeface="Consolas"/>
              </a:rPr>
              <a:t>falcon</a:t>
            </a:r>
            <a:r>
              <a:rPr lang="ru-RU" sz="4400" dirty="0" smtClean="0"/>
              <a:t> </a:t>
            </a:r>
            <a:r>
              <a:rPr lang="ru-RU" sz="4400" dirty="0"/>
              <a:t>умеет говорить </a:t>
            </a:r>
            <a:endParaRPr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Falcon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falcon.Speed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falcon.DoSomething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falcon.Speak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241" name="Google Shape;241;p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92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4400" dirty="0" smtClean="0"/>
              <a:t>Проверка, </a:t>
            </a:r>
            <a:r>
              <a:rPr lang="ru-RU" sz="4400" dirty="0"/>
              <a:t>поддерживает ли объект некоего класса интерфейс </a:t>
            </a:r>
            <a:endParaRPr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2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ru-RU" sz="32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ru-RU" sz="320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(falcon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"falcon 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умеет летать"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252" name="Google Shape;252;p3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76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/>
              <a:t>Один класс может реализовывать несколько интерфейсов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ISwim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Swim();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270" name="Google Shape;270;p3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97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/>
              <a:t>Один класс может реализовывать несколько интерфейсов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Duck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ISwim</a:t>
            </a:r>
            <a:endParaRPr lang="en-US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_speed;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=&gt; 0;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_speed=value; 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Fly()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urier New" panose="02070309020205020404" pitchFamily="49" charset="0"/>
              </a:rPr>
              <a:t>Я лечу"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Swim()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urier New" panose="02070309020205020404" pitchFamily="49" charset="0"/>
              </a:rPr>
              <a:t>Я плыву"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279" name="Google Shape;279;p3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11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 </a:t>
            </a:r>
            <a:r>
              <a:rPr lang="ru-RU" dirty="0"/>
              <a:t>Коллизии имен.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idx="1"/>
          </p:nvPr>
        </p:nvSpPr>
        <p:spPr>
          <a:xfrm>
            <a:off x="196948" y="1392262"/>
            <a:ext cx="11788726" cy="482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smtClean="0"/>
              <a:t>Класс </a:t>
            </a:r>
            <a:r>
              <a:rPr lang="en-US" dirty="0" smtClean="0"/>
              <a:t>Bird </a:t>
            </a:r>
            <a:r>
              <a:rPr lang="ru-RU" dirty="0" smtClean="0"/>
              <a:t>реализовал интерфейс </a:t>
            </a:r>
            <a:r>
              <a:rPr lang="en-US" dirty="0" err="1" smtClean="0"/>
              <a:t>Ifly</a:t>
            </a:r>
            <a:endParaRPr lang="en-US" dirty="0" smtClean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smtClean="0"/>
              <a:t>В классе </a:t>
            </a:r>
            <a:r>
              <a:rPr lang="en-US" dirty="0" smtClean="0"/>
              <a:t>Straus </a:t>
            </a:r>
            <a:r>
              <a:rPr lang="ru-RU" dirty="0" smtClean="0"/>
              <a:t>– своя реализация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 </a:t>
            </a:r>
            <a:r>
              <a:rPr lang="ru-RU" dirty="0" smtClean="0"/>
              <a:t>метода </a:t>
            </a:r>
            <a:r>
              <a:rPr lang="en-US" dirty="0" smtClean="0"/>
              <a:t>Fly</a:t>
            </a:r>
            <a:r>
              <a:rPr lang="ru-RU" dirty="0" smtClean="0"/>
              <a:t> 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27" name="Google Shape;327;p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1257" y="1602377"/>
            <a:ext cx="3331226" cy="45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7881257" y="3848100"/>
            <a:ext cx="881743" cy="485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881256" y="5381625"/>
            <a:ext cx="881743" cy="485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flipH="1">
            <a:off x="7219951" y="2453776"/>
            <a:ext cx="1466850" cy="1518149"/>
          </a:xfrm>
          <a:prstGeom prst="arc">
            <a:avLst>
              <a:gd name="adj1" fmla="val 16200000"/>
              <a:gd name="adj2" fmla="val 489759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6762068" y="2409451"/>
            <a:ext cx="2238376" cy="3200774"/>
          </a:xfrm>
          <a:prstGeom prst="arc">
            <a:avLst>
              <a:gd name="adj1" fmla="val 16116189"/>
              <a:gd name="adj2" fmla="val 489759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 </a:t>
            </a:r>
            <a:r>
              <a:rPr lang="ru-RU" dirty="0"/>
              <a:t>Коллизии имен.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smtClean="0"/>
              <a:t>Оба класса реализуют интерфейс </a:t>
            </a:r>
            <a:r>
              <a:rPr lang="en-US" dirty="0" err="1" smtClean="0"/>
              <a:t>IFly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27" name="Google Shape;327;p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928" y="1868512"/>
            <a:ext cx="6071746" cy="41724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5913928" y="5362575"/>
            <a:ext cx="734522" cy="466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53200" y="2647950"/>
            <a:ext cx="2057400" cy="2686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6648450" y="4229100"/>
            <a:ext cx="2705100" cy="1366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78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 </a:t>
            </a:r>
            <a:r>
              <a:rPr lang="ru-RU" dirty="0"/>
              <a:t>Коллизии имен.</a:t>
            </a: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smtClean="0"/>
              <a:t>В обоих интерфейсах есть свойство </a:t>
            </a:r>
            <a:r>
              <a:rPr lang="en-US" dirty="0" smtClean="0"/>
              <a:t>Speed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27" name="Google Shape;327;p4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28</a:t>
            </a:fld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9276" y="2021010"/>
            <a:ext cx="6193758" cy="39892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5324475" y="3048000"/>
            <a:ext cx="6661199" cy="561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0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Изменение реализации</a:t>
            </a:r>
            <a:endParaRPr dirty="0"/>
          </a:p>
        </p:txBody>
      </p:sp>
      <p:sp>
        <p:nvSpPr>
          <p:cNvPr id="334" name="Google Shape;334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ru-RU" dirty="0"/>
              <a:t>Если базовый класс реализовал интерфейс, но в классе-наследнике необходимо изменить реализацию этого интерфейса. В этом случае мы можем использовать либо переопределение, либо сокрытие.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35" name="Google Shape;335;p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58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Интерфейс – это «крайний случай» абстрактного класса, в котором не предусмотрена ни одна реализация члена класса. </a:t>
            </a:r>
            <a:endParaRPr lang="en-US" dirty="0">
              <a:latin typeface="Times New Roman"/>
              <a:ea typeface="Times New Roman"/>
            </a:endParaRPr>
          </a:p>
          <a:p>
            <a:pPr indent="457200">
              <a:spcAft>
                <a:spcPts val="0"/>
              </a:spcAft>
            </a:pPr>
            <a:endParaRPr lang="en-US" dirty="0">
              <a:latin typeface="Times New Roman"/>
              <a:ea typeface="Times New Roman"/>
            </a:endParaRPr>
          </a:p>
          <a:p>
            <a:pPr indent="457200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</a:rPr>
              <a:t>Интерфейс описывает функциональность классов, но не определяет способа ее реализации. </a:t>
            </a:r>
            <a:endParaRPr lang="en-US" dirty="0">
              <a:latin typeface="Times New Roman"/>
              <a:ea typeface="Times New Roman"/>
            </a:endParaRPr>
          </a:p>
          <a:p>
            <a:pPr indent="457200">
              <a:spcAft>
                <a:spcPts val="0"/>
              </a:spcAft>
            </a:pPr>
            <a:endParaRPr lang="en-US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77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Переопределение </a:t>
            </a:r>
            <a:r>
              <a:rPr lang="ru-RU" dirty="0"/>
              <a:t>виртуальных/абстрактных </a:t>
            </a:r>
            <a:r>
              <a:rPr lang="ru-RU" dirty="0" smtClean="0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2400" dirty="0" smtClean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_speed;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Speed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 = value;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Fly()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$"Я лечу со скоростью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{_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 км/ч"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30</a:t>
            </a:fld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2190750" y="4429125"/>
            <a:ext cx="1619250" cy="742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1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Переопределение </a:t>
            </a:r>
            <a:r>
              <a:rPr lang="ru-RU" dirty="0"/>
              <a:t>виртуальных/абстрактных </a:t>
            </a:r>
            <a:r>
              <a:rPr lang="ru-RU" dirty="0" smtClean="0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: Bird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override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Fly()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"Я не умею летать"</a:t>
            </a:r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31</a:t>
            </a:fld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2657475" y="2124075"/>
            <a:ext cx="1933575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0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dirty="0"/>
              <a:t>Переопределение виртуальных/абстрактных 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bird.Speed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bird.Fly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---&gt; Я не умею летать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bird1 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bird1.Speed = 10;</a:t>
            </a:r>
          </a:p>
          <a:p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bird1.Fly(); </a:t>
            </a:r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---&gt; Я не умею летать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04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dirty="0"/>
              <a:t>Сокрытие метода в производном </a:t>
            </a:r>
            <a:r>
              <a:rPr lang="ru-RU" dirty="0" smtClean="0"/>
              <a:t>классе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24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_speed;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Speed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 = value;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Fly()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$"Я лечу со скоростью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{_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 км/ч"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68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dirty="0"/>
              <a:t>Сокрытие метода в производном </a:t>
            </a:r>
            <a:r>
              <a:rPr lang="ru-RU" dirty="0" smtClean="0"/>
              <a:t>классе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Fly()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2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"Я не умею летать"</a:t>
            </a:r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34</a:t>
            </a:fld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2552700" y="2095500"/>
            <a:ext cx="1016851" cy="742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5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dirty="0"/>
              <a:t>Сокрытие метода в производном классе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bird.Speed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bird.Fly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---&gt; </a:t>
            </a:r>
            <a:r>
              <a:rPr lang="ru-RU" sz="3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Я лечу со скоростью 10 км/ч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bird1 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bird1.Speed = 10;</a:t>
            </a:r>
          </a:p>
          <a:p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bird1.Fly(); </a:t>
            </a:r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3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---&gt;Я </a:t>
            </a:r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лечу со скоростью 10 км/ч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8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Наследование одного интерфейса</a:t>
            </a:r>
            <a:endParaRPr dirty="0"/>
          </a:p>
        </p:txBody>
      </p:sp>
      <p:sp>
        <p:nvSpPr>
          <p:cNvPr id="334" name="Google Shape;334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ru-RU" dirty="0"/>
              <a:t>Если базовый </a:t>
            </a:r>
            <a:r>
              <a:rPr lang="ru-RU" dirty="0" smtClean="0"/>
              <a:t>класс и класс-наследник реализуют один и тот же </a:t>
            </a:r>
            <a:r>
              <a:rPr lang="ru-RU" dirty="0"/>
              <a:t>интерфейс, </a:t>
            </a:r>
            <a:r>
              <a:rPr lang="ru-RU" dirty="0" smtClean="0"/>
              <a:t>то в этом </a:t>
            </a:r>
            <a:r>
              <a:rPr lang="ru-RU" dirty="0"/>
              <a:t>случае мы можем использовать либо переопределение, либо сокрытие.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35" name="Google Shape;335;p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623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Наследование одного интерфейса</a:t>
            </a:r>
            <a:endParaRPr dirty="0"/>
          </a:p>
        </p:txBody>
      </p:sp>
      <p:sp>
        <p:nvSpPr>
          <p:cNvPr id="334" name="Google Shape;334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32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Fly()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3200" dirty="0">
                <a:solidFill>
                  <a:srgbClr val="A31515"/>
                </a:solidFill>
                <a:latin typeface="Courier New" panose="02070309020205020404" pitchFamily="49" charset="0"/>
              </a:rPr>
              <a:t>"Я не умею летать"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35" name="Google Shape;335;p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441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Наследование одного интерфейса</a:t>
            </a:r>
            <a:endParaRPr dirty="0"/>
          </a:p>
        </p:txBody>
      </p:sp>
      <p:sp>
        <p:nvSpPr>
          <p:cNvPr id="334" name="Google Shape;334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bird.Speed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ru-RU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bird.Fly</a:t>
            </a:r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ru-RU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 ---&gt; Я лечу со скоростью 10 км/ч</a:t>
            </a:r>
            <a:endParaRPr lang="ru-RU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bird1 = 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urier New" panose="02070309020205020404" pitchFamily="49" charset="0"/>
              </a:rPr>
              <a:t>Ostrich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bird1.Speed = 10;</a:t>
            </a:r>
          </a:p>
          <a:p>
            <a:r>
              <a:rPr lang="ru-RU" sz="2800" dirty="0">
                <a:solidFill>
                  <a:srgbClr val="000000"/>
                </a:solidFill>
                <a:latin typeface="Courier New" panose="02070309020205020404" pitchFamily="49" charset="0"/>
              </a:rPr>
              <a:t>bird1.Fly(); </a:t>
            </a:r>
            <a:r>
              <a:rPr lang="ru-RU" sz="2800" dirty="0">
                <a:solidFill>
                  <a:srgbClr val="008000"/>
                </a:solidFill>
                <a:latin typeface="Courier New" panose="02070309020205020404" pitchFamily="49" charset="0"/>
              </a:rPr>
              <a:t>// ---&gt;Я </a:t>
            </a:r>
            <a:r>
              <a:rPr lang="ru-RU" sz="2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не умею летать</a:t>
            </a:r>
            <a:endParaRPr lang="ru-RU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35" name="Google Shape;335;p4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455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Явное применение интерфейсов (</a:t>
            </a:r>
            <a:r>
              <a:rPr lang="ru-RU" dirty="0" smtClean="0"/>
              <a:t>кастинг)</a:t>
            </a:r>
            <a:endParaRPr dirty="0"/>
          </a:p>
        </p:txBody>
      </p:sp>
      <p:sp>
        <p:nvSpPr>
          <p:cNvPr id="394" name="Google Shape;394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 smtClean="0"/>
              <a:t>При </a:t>
            </a:r>
            <a:r>
              <a:rPr lang="ru-RU" sz="3200" dirty="0"/>
              <a:t>явной реализации указывается название метода или свойства вместе с названием </a:t>
            </a:r>
            <a:r>
              <a:rPr lang="ru-RU" sz="3200" dirty="0" smtClean="0"/>
              <a:t>интерфейса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ru-RU" sz="3200" dirty="0"/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sz="24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 . .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.Fly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$"Я лечу со скоростью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{_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</a:rPr>
              <a:t> км/ч"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96" name="Google Shape;396;p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97" name="Google Shape;397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38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dirty="0"/>
              <a:t>Интерфейсы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4000" dirty="0" smtClean="0"/>
              <a:t>Класс</a:t>
            </a:r>
            <a:r>
              <a:rPr lang="ru-RU" sz="4000" dirty="0"/>
              <a:t>, наследующий интерфейс, обязан полностью реализовать все методы интерфейса. </a:t>
            </a:r>
            <a:endParaRPr lang="en-US" sz="4000" dirty="0" smtClean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sz="40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4000" dirty="0"/>
              <a:t>Абстрактный класс, наследующий интерфейс, может оставить реализацию потомкам.</a:t>
            </a:r>
            <a:endParaRPr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30" name="Google Shape;130;p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853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Явное применение интерфейсов (</a:t>
            </a:r>
            <a:r>
              <a:rPr lang="ru-RU" dirty="0" smtClean="0"/>
              <a:t>кастинг)</a:t>
            </a:r>
            <a:endParaRPr dirty="0"/>
          </a:p>
        </p:txBody>
      </p:sp>
      <p:sp>
        <p:nvSpPr>
          <p:cNvPr id="394" name="Google Shape;394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 smtClean="0"/>
              <a:t>При </a:t>
            </a:r>
            <a:r>
              <a:rPr lang="ru-RU" dirty="0"/>
              <a:t>явной реализации </a:t>
            </a:r>
            <a:r>
              <a:rPr lang="ru-RU" dirty="0" smtClean="0"/>
              <a:t>мы </a:t>
            </a:r>
            <a:r>
              <a:rPr lang="ru-RU" dirty="0"/>
              <a:t>не можем использовать модификатор </a:t>
            </a:r>
            <a:r>
              <a:rPr lang="ru-RU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/>
              <a:t>, то есть методы являются </a:t>
            </a:r>
            <a:r>
              <a:rPr lang="ru-RU" dirty="0" smtClean="0"/>
              <a:t>закрытыми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96" name="Google Shape;396;p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97" name="Google Shape;397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793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Явное применение интерфейсов (</a:t>
            </a:r>
            <a:r>
              <a:rPr lang="ru-RU" dirty="0" smtClean="0"/>
              <a:t>кастинг)</a:t>
            </a:r>
            <a:endParaRPr dirty="0"/>
          </a:p>
        </p:txBody>
      </p:sp>
      <p:sp>
        <p:nvSpPr>
          <p:cNvPr id="394" name="Google Shape;394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bird.Speed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bird.Fly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---&gt; </a:t>
            </a:r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Ошибка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)bird).Fly();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3200" dirty="0">
                <a:solidFill>
                  <a:srgbClr val="008000"/>
                </a:solidFill>
                <a:latin typeface="Courier New" panose="02070309020205020404" pitchFamily="49" charset="0"/>
              </a:rPr>
              <a:t>// или</a:t>
            </a:r>
            <a:endParaRPr lang="ru-RU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bird1 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Bird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bird1.Speed = 10;</a:t>
            </a:r>
          </a:p>
          <a:p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</a:rPr>
              <a:t>bird1.Fly</a:t>
            </a:r>
            <a:r>
              <a:rPr lang="ru-RU" sz="3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96" name="Google Shape;396;p4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397" name="Google Shape;397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496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Явное применение интерфейсов (кастинг)</a:t>
            </a:r>
            <a:endParaRPr dirty="0"/>
          </a:p>
        </p:txBody>
      </p:sp>
      <p:sp>
        <p:nvSpPr>
          <p:cNvPr id="412" name="Google Shape;412;p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4000" dirty="0" smtClean="0"/>
              <a:t>Явная </a:t>
            </a:r>
            <a:r>
              <a:rPr lang="ru-RU" sz="4000" dirty="0"/>
              <a:t>реализация </a:t>
            </a:r>
            <a:r>
              <a:rPr lang="ru-RU" sz="4000" dirty="0" smtClean="0"/>
              <a:t>интерфейса может понадобиться при коллизии имен </a:t>
            </a:r>
            <a:endParaRPr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413" name="Google Shape;413;p5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14" name="Google Shape;414;p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925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Коллизия имен</a:t>
            </a:r>
            <a:endParaRPr dirty="0"/>
          </a:p>
        </p:txBody>
      </p:sp>
      <p:sp>
        <p:nvSpPr>
          <p:cNvPr id="420" name="Google Shape;420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4000" dirty="0" smtClean="0"/>
              <a:t>Коллизия </a:t>
            </a:r>
            <a:r>
              <a:rPr lang="ru-RU" sz="4000" dirty="0"/>
              <a:t>(конфликт) имен </a:t>
            </a:r>
            <a:r>
              <a:rPr lang="ru-RU" sz="4000" dirty="0" smtClean="0"/>
              <a:t>возникает</a:t>
            </a:r>
            <a:r>
              <a:rPr lang="en-US" sz="4000" dirty="0" smtClean="0"/>
              <a:t>:</a:t>
            </a:r>
            <a:endParaRPr sz="4000"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ru-RU" sz="4000" dirty="0"/>
              <a:t>При повторном наследовании одного и того же интерфейса</a:t>
            </a:r>
            <a:endParaRPr sz="4000"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ru-RU" sz="4000" dirty="0"/>
              <a:t>При наследовании одинаковых членов от разных интерфейсов</a:t>
            </a:r>
            <a:endParaRPr sz="40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421" name="Google Shape;421;p5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22" name="Google Shape;422;p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154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dirty="0"/>
              <a:t>Коллизия имен</a:t>
            </a:r>
            <a:endParaRPr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Есть 2 способа решения этой проблемы: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ru-RU" dirty="0"/>
              <a:t>Склеивание (одинаковая реализация в наследнике – не всегда подходящее решение)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ru-RU" dirty="0"/>
              <a:t>Кастинг (явное указание имени интерфейса – делает реализацию скрытой)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429" name="Google Shape;429;p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30" name="Google Shape;430;p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579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Склеивание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Move();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ISwim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void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double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Speed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438" name="Google Shape;438;p5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39" name="Google Shape;439;p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468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Склеивание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Duck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ISwim</a:t>
            </a:r>
            <a:endParaRPr lang="en-US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_speed;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=&gt; 0;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_speed=value; 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Move()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urier New" panose="02070309020205020404" pitchFamily="49" charset="0"/>
              </a:rPr>
              <a:t>Поехали !!!"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438" name="Google Shape;438;p5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39" name="Google Shape;439;p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679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Кастинг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Duck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ISwim</a:t>
            </a:r>
            <a:endParaRPr lang="en-US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_speed;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=&gt; 0;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=&gt; _speed=value; 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IFly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.Move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urier New" panose="02070309020205020404" pitchFamily="49" charset="0"/>
              </a:rPr>
              <a:t>Полетели !!!"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ISwim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.Move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urier New" panose="02070309020205020404" pitchFamily="49" charset="0"/>
              </a:rPr>
              <a:t>Поплыли !!!"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448" name="Google Shape;448;p5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49" name="Google Shape;449;p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775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/>
              <a:t>Кастинг + обертывание</a:t>
            </a:r>
            <a:endParaRPr dirty="0"/>
          </a:p>
        </p:txBody>
      </p:sp>
      <p:sp>
        <p:nvSpPr>
          <p:cNvPr id="455" name="Google Shape;455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urier New" panose="02070309020205020404" pitchFamily="49" charset="0"/>
              </a:rPr>
              <a:t>Duck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IFly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ISwim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Fly()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((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IFly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).Move();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Swim()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((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ISwim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).Move();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IFly.Move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Полетели !!!"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ISwim.Move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Поплыли !!!"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458" name="Google Shape;458;p5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59" name="Google Shape;459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1673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64" name="Google Shape;464;p5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65" name="Google Shape;465;p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49</a:t>
            </a:fld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4425696" y="1984248"/>
            <a:ext cx="3054096" cy="2880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darken" extrusionOk="0"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none" extrusionOk="0"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6"/>
          </a:solidFill>
          <a:ln w="508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98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  <a:buNone/>
            </a:pPr>
            <a:r>
              <a:rPr lang="ru-RU" dirty="0" smtClean="0">
                <a:latin typeface="Times New Roman"/>
                <a:ea typeface="Times New Roman"/>
              </a:rPr>
              <a:t>Каждый </a:t>
            </a:r>
            <a:r>
              <a:rPr lang="ru-RU" dirty="0">
                <a:latin typeface="Times New Roman"/>
                <a:ea typeface="Times New Roman"/>
              </a:rPr>
              <a:t>класс, наследуя интерфейс, может реализовать его элементы по-своему</a:t>
            </a:r>
            <a:r>
              <a:rPr lang="en-US" dirty="0">
                <a:latin typeface="Times New Roman"/>
                <a:ea typeface="Times New Roman"/>
              </a:rPr>
              <a:t> (</a:t>
            </a:r>
            <a:r>
              <a:rPr lang="ru-RU" dirty="0">
                <a:latin typeface="Times New Roman"/>
                <a:ea typeface="Times New Roman"/>
              </a:rPr>
              <a:t>так достигается полиморфизм – объекты разных классов по-разному реагируют на вызовы одного и того же метода</a:t>
            </a:r>
            <a:r>
              <a:rPr lang="en-US" dirty="0">
                <a:latin typeface="Times New Roman"/>
                <a:ea typeface="Times New Roman"/>
              </a:rPr>
              <a:t>)</a:t>
            </a:r>
            <a:r>
              <a:rPr lang="ru-RU" dirty="0">
                <a:latin typeface="Times New Roman"/>
                <a:ea typeface="Times New Roman"/>
              </a:rPr>
              <a:t>. </a:t>
            </a:r>
          </a:p>
          <a:p>
            <a:pPr indent="457200">
              <a:spcAft>
                <a:spcPts val="0"/>
              </a:spcAft>
              <a:buNone/>
            </a:pPr>
            <a:r>
              <a:rPr lang="ru-RU" b="1" i="1" dirty="0">
                <a:solidFill>
                  <a:srgbClr val="7030A0"/>
                </a:solidFill>
                <a:latin typeface="Times New Roman"/>
                <a:ea typeface="Times New Roman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21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 «Стратегия»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76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Стратегия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i="1" dirty="0" err="1" smtClean="0"/>
              <a:t>Strategy</a:t>
            </a:r>
            <a:r>
              <a:rPr lang="ru-RU" dirty="0"/>
              <a:t>) — поведенческий шаблон проектирования, предназначенный для определения семейства алгоритмов, инкапсуляции каждого из них и обеспечения их взаимозаменяемости.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31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Определите семейство алгоритмов, инкапсулируйте каждый из них и сделайте их взаимозаменяемыми. Стратегия позволяет алгоритму изменяться независимо от клиентов, которые его используют. 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rgbClr val="002060"/>
                </a:solidFill>
              </a:rPr>
              <a:t>Gang Of Four</a:t>
            </a:r>
          </a:p>
          <a:p>
            <a:pPr>
              <a:buNone/>
            </a:pPr>
            <a:r>
              <a:rPr lang="en-US" i="1" dirty="0">
                <a:solidFill>
                  <a:srgbClr val="002060"/>
                </a:solidFill>
              </a:rPr>
              <a:t>Design Patterns : elements of reusable object-oriented software / Erich Gamma ... [et al</a:t>
            </a:r>
            <a:r>
              <a:rPr lang="en-US" i="1" dirty="0" smtClean="0">
                <a:solidFill>
                  <a:srgbClr val="002060"/>
                </a:solidFill>
              </a:rPr>
              <a:t>.]. p</a:t>
            </a:r>
            <a:r>
              <a:rPr lang="en-US" i="1" dirty="0">
                <a:solidFill>
                  <a:srgbClr val="002060"/>
                </a:solidFill>
              </a:rPr>
              <a:t>. cm.—(Addison-Wesley professional computing series)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52</a:t>
            </a:fld>
            <a:endParaRPr lang="ru-RU"/>
          </a:p>
        </p:txBody>
      </p:sp>
      <p:sp>
        <p:nvSpPr>
          <p:cNvPr id="7" name="Rounded Rectangle 6"/>
          <p:cNvSpPr/>
          <p:nvPr/>
        </p:nvSpPr>
        <p:spPr>
          <a:xfrm>
            <a:off x="113212" y="3918857"/>
            <a:ext cx="12000412" cy="2420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9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Мотивация (пример):</a:t>
            </a:r>
          </a:p>
          <a:p>
            <a:endParaRPr lang="ru-RU" i="1" dirty="0"/>
          </a:p>
          <a:p>
            <a:r>
              <a:rPr lang="ru-RU" i="1" dirty="0"/>
              <a:t>Существует множество алгоритмов для разбиения потока текста на строки. Жесткое встраивание всех таких алгоритмов в классы, которым они требуются, нежелательно по нескольким причинам: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97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Клиенты, которым требуется разбиение на строки, становятся более сложными, если они включают код разбиения на </a:t>
            </a:r>
            <a:r>
              <a:rPr lang="ru-RU" dirty="0" smtClean="0"/>
              <a:t>строки.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ru-RU" dirty="0"/>
              <a:t>разное время подходят разные алгоритмы. Мы не хотим поддерживать несколько алгоритмов разбиения строк, если не используем их все</a:t>
            </a:r>
            <a:r>
              <a:rPr lang="ru-RU" dirty="0" smtClean="0"/>
              <a:t>.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Трудно </a:t>
            </a:r>
            <a:r>
              <a:rPr lang="ru-RU" dirty="0"/>
              <a:t>добавлять новые алгоритмы и изменять существующие, когда разбиение на строки является неотъемлемой частью клиента.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74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i="1" dirty="0" smtClean="0"/>
              <a:t>Предлагаемое решение:</a:t>
            </a:r>
          </a:p>
          <a:p>
            <a:pPr>
              <a:buNone/>
            </a:pPr>
            <a:endParaRPr lang="ru-RU" i="1" dirty="0"/>
          </a:p>
          <a:p>
            <a:pPr>
              <a:buNone/>
            </a:pPr>
            <a:r>
              <a:rPr lang="ru-RU" i="1" dirty="0"/>
              <a:t>Мы можем избежать этих проблем, определив классы, которые инкапсулируют различные алгоритмы разбиения на строки. Инкапсулированный таким образом алгоритм называется </a:t>
            </a:r>
            <a:r>
              <a:rPr lang="ru-RU" b="1" i="1" dirty="0"/>
              <a:t>стратегией</a:t>
            </a:r>
            <a:r>
              <a:rPr lang="ru-RU" i="1" dirty="0"/>
              <a:t>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501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04" y="1863634"/>
            <a:ext cx="11410266" cy="39403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50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57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IAccelerator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SpeedUp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IAccelerator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_accelerator;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urier New" panose="020703090202050204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</a:rPr>
              <a:t>IAccelerator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accelerator)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_accelerator = accelerator;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 ChangeMode(</a:t>
            </a:r>
            <a:r>
              <a:rPr lang="it-IT" dirty="0">
                <a:solidFill>
                  <a:srgbClr val="2B91AF"/>
                </a:solidFill>
                <a:latin typeface="Courier New" panose="02070309020205020404" pitchFamily="49" charset="0"/>
              </a:rPr>
              <a:t>IAccelerator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 accelerator) </a:t>
            </a:r>
            <a:endParaRPr lang="it-IT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=&gt;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_accelerator = accelerator;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SpeedUp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=&gt; 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accelerator.SpeedUp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0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59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SportAccelerator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IAccelerator</a:t>
            </a:r>
            <a:endParaRPr lang="en-US" sz="18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"Ускорение в спортивном режиме"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ComfortAccelerator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IAccelerator</a:t>
            </a:r>
            <a:endParaRPr lang="en-US" sz="18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"Ускорение в комфортном режиме"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EconomAccelerator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IAccelerator</a:t>
            </a:r>
            <a:endParaRPr lang="en-US" sz="1800" dirty="0">
              <a:solidFill>
                <a:srgbClr val="2B91AF"/>
              </a:solidFill>
              <a:latin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SpeedUp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8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ru-RU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.WriteLine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urier New" panose="02070309020205020404" pitchFamily="49" charset="0"/>
              </a:rPr>
              <a:t>"Ускорение в экономном режиме"</a:t>
            </a: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 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6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Интерфейсы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idx="1"/>
          </p:nvPr>
        </p:nvSpPr>
        <p:spPr>
          <a:xfrm>
            <a:off x="284034" y="4916293"/>
            <a:ext cx="11788726" cy="109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В языке C# запрещено множественное наследование классов.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96" name="Google Shape;96;p15" descr="http://sevidi.ru/phpstroy/images/phpstroy1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5315" y="1609137"/>
            <a:ext cx="5181600" cy="29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28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 проектирования «Стратегия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60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urier New" panose="020703090202050204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SportAccelerator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car.SpeedUp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car.ChangeMode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ComfortAccelerator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car.SpeedUp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77" y="4791500"/>
            <a:ext cx="7003602" cy="1145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560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vs abstract class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267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abstract class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086606"/>
              </p:ext>
            </p:extLst>
          </p:nvPr>
        </p:nvGraphicFramePr>
        <p:xfrm>
          <a:off x="661252" y="1374217"/>
          <a:ext cx="10859970" cy="4588172"/>
        </p:xfrm>
        <a:graphic>
          <a:graphicData uri="http://schemas.openxmlformats.org/drawingml/2006/table">
            <a:tbl>
              <a:tblPr/>
              <a:tblGrid>
                <a:gridCol w="5429985">
                  <a:extLst>
                    <a:ext uri="{9D8B030D-6E8A-4147-A177-3AD203B41FA5}">
                      <a16:colId xmlns:a16="http://schemas.microsoft.com/office/drawing/2014/main" val="2244641789"/>
                    </a:ext>
                  </a:extLst>
                </a:gridCol>
                <a:gridCol w="5429985">
                  <a:extLst>
                    <a:ext uri="{9D8B030D-6E8A-4147-A177-3AD203B41FA5}">
                      <a16:colId xmlns:a16="http://schemas.microsoft.com/office/drawing/2014/main" val="3121964070"/>
                    </a:ext>
                  </a:extLst>
                </a:gridCol>
              </a:tblGrid>
              <a:tr h="3663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 smtClean="0">
                          <a:effectLst/>
                        </a:rPr>
                        <a:t>abstract class</a:t>
                      </a:r>
                      <a:endParaRPr lang="en-US" sz="2400" b="0" dirty="0">
                        <a:effectLst/>
                      </a:endParaRPr>
                    </a:p>
                  </a:txBody>
                  <a:tcPr marL="56362" marR="56362" marT="56362" marB="56362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>
                          <a:effectLst/>
                        </a:rPr>
                        <a:t>Interface</a:t>
                      </a:r>
                    </a:p>
                  </a:txBody>
                  <a:tcPr marL="56362" marR="56362" marT="56362" marB="56362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B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88459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Содержит и</a:t>
                      </a:r>
                      <a:r>
                        <a:rPr lang="ru-RU" sz="2400" b="0" baseline="0" dirty="0" smtClean="0">
                          <a:effectLst/>
                        </a:rPr>
                        <a:t> декларацию, и реализацию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Только декларирует содержимое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083337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Не допускает множественное наследование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Допускает множественное наследование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95631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Содержит конструктор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Не имеет конструктора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14957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Может содержать статические члены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Не содержит статические члены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703443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Может</a:t>
                      </a:r>
                      <a:r>
                        <a:rPr lang="ru-RU" sz="2400" b="0" baseline="0" dirty="0" smtClean="0">
                          <a:effectLst/>
                        </a:rPr>
                        <a:t> содержать различные модификаторы доступа</a:t>
                      </a:r>
                      <a:endParaRPr lang="ru-RU" sz="2400" b="0" dirty="0" smtClean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Может</a:t>
                      </a:r>
                      <a:r>
                        <a:rPr lang="ru-RU" sz="2400" b="0" baseline="0" dirty="0" smtClean="0">
                          <a:effectLst/>
                        </a:rPr>
                        <a:t> иметь только модификатор доступа </a:t>
                      </a:r>
                      <a:r>
                        <a:rPr lang="en-US" sz="2400" b="0" baseline="0" dirty="0" smtClean="0">
                          <a:effectLst/>
                        </a:rPr>
                        <a:t>public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17538"/>
                  </a:ext>
                </a:extLst>
              </a:tr>
              <a:tr h="37339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Может</a:t>
                      </a:r>
                      <a:r>
                        <a:rPr lang="ru-RU" sz="2400" b="0" baseline="0" dirty="0" smtClean="0">
                          <a:effectLst/>
                        </a:rPr>
                        <a:t> быть описан как </a:t>
                      </a:r>
                      <a:r>
                        <a:rPr lang="en-US" sz="2400" b="0" baseline="0" dirty="0" smtClean="0">
                          <a:effectLst/>
                        </a:rPr>
                        <a:t>partial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0" dirty="0" smtClean="0">
                          <a:effectLst/>
                        </a:rPr>
                        <a:t>Должен быть описан полностью</a:t>
                      </a:r>
                      <a:endParaRPr lang="en-US" sz="2400" b="0" dirty="0">
                        <a:effectLst/>
                      </a:endParaRPr>
                    </a:p>
                  </a:txBody>
                  <a:tcPr marL="70453" marR="70453" marT="98634" marB="98634" anchor="ctr">
                    <a:lnL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FB9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1105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190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abstract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63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вы предполагаете создать несколько версий вашего компонента, создайте абстрактный класс. Абстрактные классы обеспечивают простой и легкий способ управления версиями ваших компонентов. При обновлении базового класса все наследующие классы автоматически обновляются вместе с изменением. Интерфейсы, с другой стороны, не могут быть изменены после создания. </a:t>
            </a:r>
            <a:r>
              <a:rPr lang="ru-RU" dirty="0" smtClean="0"/>
              <a:t>Если </a:t>
            </a:r>
            <a:r>
              <a:rPr lang="ru-RU" dirty="0"/>
              <a:t>требуется новая версия интерфейса, вы должны создать совершенно новый интерфейс. 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32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abstract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создаваемая вами функциональность будет полезна для широкого круга разрозненных объектов, используйте интерфейс. Абстрактные классы следует использовать в первую очередь для объектов, которые тесно связаны между собой, тогда как интерфейсы лучше всего подходят для предоставления общих функций несвязанным классам. 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24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abstract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65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вы разрабатываете небольшие, лаконичные фрагменты функциональности, используйте интерфейсы. Если вы проектируете большие функциональные блоки, используйте абстрактный класс.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6148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vs abstract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вы хотите предоставить общую реализованную функциональность для всех реализаций вашего компонента, используйте абстрактный класс. Абстрактные классы позволяют вам частично реализовать свой класс, тогда как интерфейсы не содержат реализации для каких-либо членов.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538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</a:t>
            </a:r>
            <a:r>
              <a:rPr lang="ru-RU" dirty="0" err="1" smtClean="0"/>
              <a:t>тандартые</a:t>
            </a:r>
            <a:r>
              <a:rPr lang="ru-RU" dirty="0" smtClean="0"/>
              <a:t> интерфейсы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6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Стандартные интерфейсы </a:t>
            </a:r>
            <a:endParaRPr/>
          </a:p>
        </p:txBody>
      </p:sp>
      <p:sp>
        <p:nvSpPr>
          <p:cNvPr id="472" name="Google Shape;472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</a:pPr>
            <a:r>
              <a:rPr lang="ru-RU" b="1" i="1"/>
              <a:t>В библиотеках базовых классов .NET поставляются сотни предопределенных типов интерфейсов, которые реализуются в различных классах и структурах.</a:t>
            </a:r>
            <a:r>
              <a:rPr lang="ru-RU"/>
              <a:t> 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73" name="Google Shape;473;p5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74" name="Google Shape;474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78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Создание клонируемых объектов (</a:t>
            </a:r>
            <a:r>
              <a:rPr lang="ru-RU" dirty="0" err="1"/>
              <a:t>ICloneable</a:t>
            </a:r>
            <a:r>
              <a:rPr lang="ru-RU" dirty="0"/>
              <a:t>) </a:t>
            </a:r>
            <a:endParaRPr dirty="0"/>
          </a:p>
        </p:txBody>
      </p:sp>
      <p:sp>
        <p:nvSpPr>
          <p:cNvPr id="480" name="Google Shape;480;p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 p1 = new Pet("Люси", 1, 1);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 p2 = p1;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p2.name = "Роза";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Console.WriteLine(p1.name);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Console.WriteLine(p2.name);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Роза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Роза 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81" name="Google Shape;481;p5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82" name="Google Shape;482;p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86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Интерфейсы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22860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sz="4000" dirty="0" smtClean="0"/>
              <a:t>Концепция интерфейсов, позволяет имитировать множественное </a:t>
            </a:r>
            <a:r>
              <a:rPr lang="ru-RU" sz="4000" dirty="0"/>
              <a:t>наследование. </a:t>
            </a:r>
            <a:endParaRPr sz="4000" dirty="0"/>
          </a:p>
          <a:p>
            <a:pPr marL="22860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9921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клонируемых объектов (ICloneable) </a:t>
            </a:r>
            <a:endParaRPr/>
          </a:p>
        </p:txBody>
      </p:sp>
      <p:sp>
        <p:nvSpPr>
          <p:cNvPr id="488" name="Google Shape;488;p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В случае присваивания одной переменной ссылочного типа другой  получается две ссылки, указывающие на один и тот же объект в памяти. Следовательно, показанная операция присваивания будет приводить к получению двух ссылок, указывающих на один и тот же объект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/>
              <a:t> в куче, при этом внесение изменений с использованием любой из этих ссылок будет оказывать воздействие на тот же самый объект в куче.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89" name="Google Shape;489;p5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90" name="Google Shape;490;p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8736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клонируемых объектов (ICloneable) </a:t>
            </a:r>
            <a:endParaRPr/>
          </a:p>
        </p:txBody>
      </p:sp>
      <p:sp>
        <p:nvSpPr>
          <p:cNvPr id="496" name="Google Shape;496;p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Чтобы обеспечить специальный тип способностью возвращать идентичную  копию самого себя вызывающему коду, можно реализовать стандартный интерфейс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ICloneable</a:t>
            </a:r>
            <a:r>
              <a:rPr lang="ru-RU" dirty="0"/>
              <a:t>. Этот интерфейс имеет единственный метод по имени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r>
              <a:rPr lang="ru-RU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ICloneable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();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97" name="Google Shape;497;p6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498" name="Google Shape;498;p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903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клонируемых объектов (ICloneable) 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Класс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теперь поддерживает возможность клонирования.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ICloneable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(this.name,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this.age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4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this.weight</a:t>
            </a: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ru-RU" sz="24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05" name="Google Shape;505;p6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436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клонируемых объектов (ICloneable) 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 p1 = new Pet("Люси", 1, 1);</a:t>
            </a: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 p2 = (Pet)p1.Clone();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p2.name = "Роза";</a:t>
            </a: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Console.WriteLine(p1.name);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Console.WriteLine(p2.name);</a:t>
            </a: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Люси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Роза 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13" name="Google Shape;513;p6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4074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Создание клонируемых объектов (ICloneable) </a:t>
            </a:r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Для сокращения кода копирования мы можем использовать специальный метод </a:t>
            </a:r>
            <a:r>
              <a:rPr lang="ru-RU" b="1" dirty="0" err="1"/>
              <a:t>MemberwiseClone</a:t>
            </a:r>
            <a:r>
              <a:rPr lang="ru-RU" b="1" dirty="0"/>
              <a:t>()</a:t>
            </a:r>
            <a:r>
              <a:rPr lang="ru-RU" dirty="0"/>
              <a:t>, который возвращает копию объекта: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22" name="Google Shape;522;p6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23" name="Google Shape;523;p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74</a:t>
            </a:fld>
            <a:endParaRPr/>
          </a:p>
        </p:txBody>
      </p:sp>
      <p:pic>
        <p:nvPicPr>
          <p:cNvPr id="521" name="Google Shape;52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411" y="3534609"/>
            <a:ext cx="5773623" cy="1878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424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ICloneable</a:t>
            </a:r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 dirty="0"/>
              <a:t>Этот метод реализует </a:t>
            </a:r>
            <a:r>
              <a:rPr lang="ru-RU" sz="2800" b="1" dirty="0"/>
              <a:t>поверхностное (неглубокое) копирование</a:t>
            </a:r>
            <a:r>
              <a:rPr lang="ru-RU" sz="2800" dirty="0"/>
              <a:t>. Однако данного копирования может быть недостаточно. </a:t>
            </a:r>
            <a:endParaRPr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33" name="Google Shape;533;p6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34" name="Google Shape;534;p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75</a:t>
            </a:fld>
            <a:endParaRPr/>
          </a:p>
        </p:txBody>
      </p:sp>
      <p:pic>
        <p:nvPicPr>
          <p:cNvPr id="531" name="Google Shape;53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48" y="3683818"/>
            <a:ext cx="87820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593" y="5643810"/>
            <a:ext cx="52387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73149" y="1808224"/>
            <a:ext cx="4137388" cy="454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0822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ICloneable</a:t>
            </a:r>
            <a:endParaRPr/>
          </a:p>
        </p:txBody>
      </p:sp>
      <p:sp>
        <p:nvSpPr>
          <p:cNvPr id="540" name="Google Shape;540;p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Поверхностное копирование работает только для свойств, представляющих примитивные типы, но не для сложных объектов. И в этом случае надо применять </a:t>
            </a:r>
            <a:r>
              <a:rPr lang="ru-RU" b="1" dirty="0"/>
              <a:t>глубокое копирование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43" name="Google Shape;543;p6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44" name="Google Shape;544;p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76</a:t>
            </a:fld>
            <a:endParaRPr/>
          </a:p>
        </p:txBody>
      </p:sp>
      <p:pic>
        <p:nvPicPr>
          <p:cNvPr id="541" name="Google Shape;541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51" y="3444103"/>
            <a:ext cx="7067302" cy="27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5793" y="5180330"/>
            <a:ext cx="514350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2699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49" name="Google Shape;549;p6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50" name="Google Shape;550;p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77</a:t>
            </a:fld>
            <a:endParaRPr/>
          </a:p>
        </p:txBody>
      </p:sp>
      <p:sp>
        <p:nvSpPr>
          <p:cNvPr id="551" name="Google Shape;551;p66"/>
          <p:cNvSpPr/>
          <p:nvPr/>
        </p:nvSpPr>
        <p:spPr>
          <a:xfrm>
            <a:off x="4425696" y="1984248"/>
            <a:ext cx="3054096" cy="2880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darken" extrusionOk="0"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none" extrusionOk="0"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6"/>
          </a:solidFill>
          <a:ln w="508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1408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557" name="Google Shape;557;p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Интерфейс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System.IComparable</a:t>
            </a:r>
            <a:r>
              <a:rPr lang="ru-RU" dirty="0"/>
              <a:t> обеспечивает поведение, которое позволяет  сортировать объект на основе какого-то указанного ключа. Формально его определение  выглядит так: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Этот интерфейс позволяет объекту указывать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его отношения с другими подобными объектами,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o) ;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58" name="Google Shape;558;p6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59" name="Google Shape;559;p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324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565" name="Google Shape;565;p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Теперь создадим массив объектов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/>
              <a:t>, как показано ниже: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   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[5];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("Гарри", 5, 1);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("Салли", 10, 4);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("Расти", 5, 7.4);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[3] =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("Мэри", 10, 3.8);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[4] =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Жужу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", 2, 9.6);</a:t>
            </a:r>
            <a:endParaRPr dirty="0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66" name="Google Shape;566;p6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67" name="Google Shape;567;p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>
              <a:spcAft>
                <a:spcPts val="0"/>
              </a:spcAft>
              <a:buNone/>
            </a:pPr>
            <a:r>
              <a:rPr lang="ru-RU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 </a:t>
            </a:r>
          </a:p>
          <a:p>
            <a:pPr>
              <a:spcAft>
                <a:spcPts val="0"/>
              </a:spcAft>
              <a:buNone/>
            </a:pPr>
            <a:r>
              <a:rPr lang="ru-RU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[атрибуты] [спецификаторы] </a:t>
            </a:r>
            <a:r>
              <a:rPr lang="ru-RU" sz="28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interface</a:t>
            </a:r>
            <a:r>
              <a:rPr lang="ru-RU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ru-RU" sz="28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имя_интерфейса</a:t>
            </a:r>
            <a:r>
              <a:rPr lang="ru-RU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: [предки]</a:t>
            </a:r>
          </a:p>
          <a:p>
            <a:pPr>
              <a:spcAft>
                <a:spcPts val="0"/>
              </a:spcAft>
              <a:buNone/>
            </a:pPr>
            <a:r>
              <a:rPr lang="ru-RU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{</a:t>
            </a:r>
          </a:p>
          <a:p>
            <a:pPr marL="228600">
              <a:spcAft>
                <a:spcPts val="0"/>
              </a:spcAft>
              <a:buNone/>
            </a:pPr>
            <a:r>
              <a:rPr lang="ru-RU" sz="2800" b="1" i="1" dirty="0">
                <a:solidFill>
                  <a:srgbClr val="00B050"/>
                </a:solidFill>
                <a:latin typeface="Times New Roman"/>
                <a:ea typeface="Times New Roman"/>
              </a:rPr>
              <a:t>//объявление функциональных членов интерфейса без реализации</a:t>
            </a:r>
          </a:p>
          <a:p>
            <a:pPr marL="228600">
              <a:spcAft>
                <a:spcPts val="0"/>
              </a:spcAft>
              <a:buNone/>
            </a:pPr>
            <a:r>
              <a:rPr lang="ru-RU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… </a:t>
            </a:r>
          </a:p>
          <a:p>
            <a:pPr>
              <a:spcAft>
                <a:spcPts val="0"/>
              </a:spcAft>
              <a:buNone/>
            </a:pPr>
            <a:r>
              <a:rPr lang="ru-RU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}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6820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 dirty="0"/>
              <a:t>В классе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System.Array</a:t>
            </a:r>
            <a:r>
              <a:rPr lang="ru-RU" dirty="0"/>
              <a:t> определен статический метод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ru-RU" dirty="0"/>
              <a:t> При вызове этого  метода на массиве внутренних типов (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/>
              <a:t> и т.д.) элементы массива могут сортироваться в числовом или алфавитном порядке, поскольку эти внутренние типы данных реализуют интерфейс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ru-RU" dirty="0"/>
              <a:t>. Однако что будет происходить в случае  передачи методу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ru-RU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/>
              <a:t> массива типов </a:t>
            </a:r>
            <a:r>
              <a:rPr lang="ru-RU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dirty="0"/>
              <a:t>? 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74" name="Google Shape;574;p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75" name="Google Shape;575;p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282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581" name="Google Shape;581;p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Будет ли выполняться сортировка? </a:t>
            </a: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Array.Sort(myZoo); </a:t>
            </a: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В случае выполнения этого тестового кода в исполняющей среде будет возникать исключение, потому что в классе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/>
              <a:t> необходимый интерфейс не поддерживается.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82" name="Google Shape;582;p7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83" name="Google Shape;583;p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6717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589" name="Google Shape;589;p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 При создании специальных типов для обеспечения возможности сортировки массивов, которые содержат элементы этих типов, можно реализовать интерфейс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ru-RU"/>
              <a:t>. При реализации деталей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ru-RU"/>
              <a:t> решение о том, что должно  браться за основу в операции упорядочивания, необходимо принимать самостоятельно. 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90" name="Google Shape;590;p7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91" name="Google Shape;591;p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1407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597" name="Google Shape;597;p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Для рассматриваемого типа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/>
              <a:t> с логической точки зрения наиболее подходящим на эту роль "кандидатом" является внутренняя переменная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ru-RU"/>
              <a:t>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   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class CPet : ICloneable, IComparable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endParaRPr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98" name="Google Shape;598;p7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599" name="Google Shape;599;p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47615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Создание сравнимых объектов (IComparable) </a:t>
            </a:r>
            <a:endParaRPr/>
          </a:p>
        </p:txBody>
      </p:sp>
      <p:sp>
        <p:nvSpPr>
          <p:cNvPr id="605" name="Google Shape;605;p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// Реализация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IComparable.CompareTo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{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this.weight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temp.weight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1;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this.weight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temp.weight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-1;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0;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ArgumentException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("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ru-RU" sz="2000" dirty="0" err="1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!"); 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2000" dirty="0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rPr lang="ru-RU" sz="2000" dirty="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000" dirty="0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06" name="Google Shape;606;p7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607" name="Google Shape;607;p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63060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613" name="Google Shape;613;p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ru-RU" sz="2400" dirty="0"/>
              <a:t>Значения, которые может возвращать </a:t>
            </a:r>
            <a:r>
              <a:rPr lang="ru-RU" sz="2400" dirty="0" err="1"/>
              <a:t>CompareTo</a:t>
            </a:r>
            <a:r>
              <a:rPr lang="ru-RU" sz="2400" dirty="0"/>
              <a:t>() </a:t>
            </a:r>
            <a:endParaRPr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15" name="Google Shape;615;p7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616" name="Google Shape;616;p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85</a:t>
            </a:fld>
            <a:endParaRPr/>
          </a:p>
        </p:txBody>
      </p:sp>
      <p:graphicFrame>
        <p:nvGraphicFramePr>
          <p:cNvPr id="614" name="Google Shape;614;p74"/>
          <p:cNvGraphicFramePr/>
          <p:nvPr>
            <p:extLst>
              <p:ext uri="{D42A27DB-BD31-4B8C-83A1-F6EECF244321}">
                <p14:modId xmlns:p14="http://schemas.microsoft.com/office/powerpoint/2010/main" val="4228756317"/>
              </p:ext>
            </p:extLst>
          </p:nvPr>
        </p:nvGraphicFramePr>
        <p:xfrm>
          <a:off x="1738539" y="2251847"/>
          <a:ext cx="7931150" cy="364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marL="469900" marR="0" lvl="0" indent="-469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Возвращаемое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9900" marR="0" lvl="0" indent="-469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469900" marR="0" lvl="0" indent="-469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ru-RU" sz="3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&lt;0</a:t>
                      </a:r>
                      <a:endParaRPr sz="3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Обозначает, что данный экземпляр находится перед указанным объектом в порядке сортировки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575">
                <a:tc>
                  <a:txBody>
                    <a:bodyPr/>
                    <a:lstStyle/>
                    <a:p>
                      <a:pPr marL="469900" marR="0" lvl="0" indent="-469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ru-RU" sz="3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3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Обозначает, что данный экземпляр равен указанному объекту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469900" marR="0" lvl="0" indent="-469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ru-RU" sz="32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&gt;0</a:t>
                      </a:r>
                      <a:endParaRPr sz="3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Обозначает, что данный экземпляр находится после указанного объекта в порядке сортировки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91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622" name="Google Shape;622;p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Pet[] myZoo = new Pet[5];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myZoo[0] = new Pet("Гарри", 5, 1);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myZoo[1] = new Pet("Салли", 10, 4);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myZoo[2] = new Pet("Расти", 5, 7.4);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myZoo[3] = new Pet("Мэри", 10, 3.8);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myZoo[4] = new Pet("Жужу", 2, 9.6);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Array.Sort(myZoo);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foreach (Pet c in myZoo)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   Console.WriteLine(c.name + " весит " + c.weight);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23" name="Google Shape;623;p7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624" name="Google Shape;624;p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938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Гарри весит 1 кг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Мэри весит 3,8 кг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Салли весит 4 кг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Расти весит 7,4 кг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Жужу весит 9,6 кг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31" name="Google Shape;631;p7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632" name="Google Shape;632;p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401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Как здесь показано, логика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ru-RU"/>
              <a:t> состоит в сравнении входного объекта с текущим экземпляром по конкретному элементу данных.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ru-RU"/>
              <a:t>Возвращаемое значение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ru-RU"/>
              <a:t> служит для выяснения того, является данный объект меньше, больше или равным объекту, с которым он сравнивается. 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39" name="Google Shape;639;p7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640" name="Google Shape;640;p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0600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сравнимых объектов (IComparable) </a:t>
            </a:r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ru-RU"/>
              <a:t>Предыдущую реализацию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ru-RU"/>
              <a:t> можно упростить, благодаря тому, что в С# тип данных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-RU"/>
              <a:t> реализует интерфейс </a:t>
            </a:r>
            <a:r>
              <a:rPr lang="ru-RU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lang="ru-RU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int IComparable.CompareTo(object obj)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Pet temp = obj as Pet;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if (temp != null)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	return this.weight.CompareTo(temp.weight);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		throw new ArgumentException ("Parameter is not a Pet!");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Noto Sans Symbols"/>
              <a:buNone/>
            </a:pPr>
            <a:r>
              <a:rPr lang="ru-RU" sz="2400">
                <a:solidFill>
                  <a:srgbClr val="0000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47" name="Google Shape;647;p7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1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>
              <a:spcAft>
                <a:spcPts val="0"/>
              </a:spcAft>
              <a:buNone/>
            </a:pPr>
            <a:r>
              <a:rPr lang="ru-RU" dirty="0" smtClean="0">
                <a:effectLst/>
                <a:ea typeface="Times New Roman"/>
              </a:rPr>
              <a:t>Для интерфейса могут быть указаны спецификаторы:</a:t>
            </a:r>
          </a:p>
          <a:p>
            <a:pPr indent="457200">
              <a:spcAft>
                <a:spcPts val="0"/>
              </a:spcAft>
              <a:buNone/>
            </a:pPr>
            <a:endParaRPr lang="en-US" dirty="0" smtClean="0">
              <a:effectLst/>
              <a:ea typeface="Times New Roman"/>
            </a:endParaRPr>
          </a:p>
          <a:p>
            <a:pPr indent="457200">
              <a:spcAft>
                <a:spcPts val="0"/>
              </a:spcAft>
            </a:pPr>
            <a:r>
              <a:rPr lang="en-US" b="1" i="1" dirty="0" smtClean="0">
                <a:solidFill>
                  <a:srgbClr val="7030A0"/>
                </a:solidFill>
                <a:effectLst/>
                <a:ea typeface="Times New Roman"/>
              </a:rPr>
              <a:t>n</a:t>
            </a:r>
            <a:r>
              <a:rPr lang="ru-RU" b="1" i="1" dirty="0" err="1" smtClean="0">
                <a:solidFill>
                  <a:srgbClr val="7030A0"/>
                </a:solidFill>
                <a:effectLst/>
                <a:ea typeface="Times New Roman"/>
              </a:rPr>
              <a:t>ew</a:t>
            </a:r>
            <a:r>
              <a:rPr lang="en-US" b="1" i="1" dirty="0" smtClean="0">
                <a:solidFill>
                  <a:srgbClr val="7030A0"/>
                </a:solidFill>
                <a:effectLst/>
                <a:ea typeface="Times New Roman"/>
              </a:rPr>
              <a:t> </a:t>
            </a:r>
            <a:r>
              <a:rPr lang="en-US" dirty="0" smtClean="0">
                <a:effectLst/>
                <a:ea typeface="Times New Roman"/>
              </a:rPr>
              <a:t>-</a:t>
            </a:r>
            <a:r>
              <a:rPr lang="ru-RU" dirty="0" smtClean="0">
                <a:effectLst/>
                <a:ea typeface="Times New Roman"/>
              </a:rPr>
              <a:t> </a:t>
            </a:r>
            <a:r>
              <a:rPr lang="ru-RU" dirty="0" smtClean="0">
                <a:ea typeface="Times New Roman"/>
              </a:rPr>
              <a:t>применяется для вложенных интерфейсов</a:t>
            </a:r>
            <a:endParaRPr lang="en-US" dirty="0" smtClean="0">
              <a:effectLst/>
              <a:ea typeface="Times New Roman"/>
            </a:endParaRPr>
          </a:p>
          <a:p>
            <a:pPr indent="457200">
              <a:spcAft>
                <a:spcPts val="0"/>
              </a:spcAft>
            </a:pPr>
            <a:r>
              <a:rPr lang="en-US" sz="3100" b="1" i="1" dirty="0">
                <a:solidFill>
                  <a:srgbClr val="7030A0"/>
                </a:solidFill>
                <a:ea typeface="Times New Roman"/>
              </a:rPr>
              <a:t>public</a:t>
            </a:r>
            <a:r>
              <a:rPr lang="ru-RU" dirty="0" smtClean="0">
                <a:effectLst/>
                <a:ea typeface="Times New Roman"/>
              </a:rPr>
              <a:t>, </a:t>
            </a:r>
            <a:endParaRPr lang="en-US" dirty="0" smtClean="0">
              <a:effectLst/>
              <a:ea typeface="Times New Roman"/>
            </a:endParaRPr>
          </a:p>
          <a:p>
            <a:pPr indent="457200">
              <a:spcAft>
                <a:spcPts val="0"/>
              </a:spcAft>
            </a:pPr>
            <a:r>
              <a:rPr lang="en-US" sz="3100" b="1" i="1" dirty="0">
                <a:solidFill>
                  <a:srgbClr val="7030A0"/>
                </a:solidFill>
                <a:ea typeface="Times New Roman"/>
              </a:rPr>
              <a:t>internal</a:t>
            </a:r>
            <a:r>
              <a:rPr lang="ru-RU" dirty="0" smtClean="0">
                <a:effectLst/>
                <a:ea typeface="Times New Roman"/>
              </a:rPr>
              <a:t> </a:t>
            </a:r>
            <a:endParaRPr lang="en-US" dirty="0" smtClean="0">
              <a:effectLst/>
              <a:ea typeface="Times New Roman"/>
            </a:endParaRPr>
          </a:p>
          <a:p>
            <a:pPr indent="457200">
              <a:spcAft>
                <a:spcPts val="0"/>
              </a:spcAft>
            </a:pPr>
            <a:r>
              <a:rPr lang="en-US" sz="3100" b="1" i="1" dirty="0">
                <a:solidFill>
                  <a:srgbClr val="7030A0"/>
                </a:solidFill>
                <a:ea typeface="Times New Roman"/>
              </a:rPr>
              <a:t>private</a:t>
            </a:r>
            <a:r>
              <a:rPr lang="ru-RU" dirty="0" smtClean="0">
                <a:effectLst/>
                <a:ea typeface="Times New Roman"/>
              </a:rPr>
              <a:t>. </a:t>
            </a:r>
            <a:endParaRPr lang="en-US" dirty="0" smtClean="0">
              <a:effectLst/>
              <a:ea typeface="Times New Roman"/>
            </a:endParaRPr>
          </a:p>
          <a:p>
            <a:pPr indent="457200">
              <a:spcAft>
                <a:spcPts val="0"/>
              </a:spcAft>
            </a:pPr>
            <a:endParaRPr lang="en-US" dirty="0" smtClean="0"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0274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7229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53" name="Google Shape;653;p7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И.И. Гламаздин</a:t>
            </a:r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91</a:t>
            </a:fld>
            <a:endParaRPr/>
          </a:p>
        </p:txBody>
      </p:sp>
      <p:sp>
        <p:nvSpPr>
          <p:cNvPr id="655" name="Google Shape;655;p79"/>
          <p:cNvSpPr/>
          <p:nvPr/>
        </p:nvSpPr>
        <p:spPr>
          <a:xfrm>
            <a:off x="4425696" y="1984248"/>
            <a:ext cx="3054096" cy="2880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darken" extrusionOk="0"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none" extrusionOk="0">
                <a:moveTo>
                  <a:pt x="35749" y="40714"/>
                </a:moveTo>
                <a:cubicBezTo>
                  <a:pt x="35749" y="26513"/>
                  <a:pt x="46606" y="15000"/>
                  <a:pt x="60000" y="15000"/>
                </a:cubicBezTo>
                <a:cubicBezTo>
                  <a:pt x="73394" y="15000"/>
                  <a:pt x="84251" y="26513"/>
                  <a:pt x="84251" y="40714"/>
                </a:cubicBezTo>
                <a:lnTo>
                  <a:pt x="84251" y="40714"/>
                </a:lnTo>
                <a:cubicBezTo>
                  <a:pt x="84251" y="51365"/>
                  <a:pt x="78823" y="60000"/>
                  <a:pt x="72126" y="60000"/>
                </a:cubicBezTo>
                <a:lnTo>
                  <a:pt x="72126" y="60000"/>
                </a:lnTo>
                <a:cubicBezTo>
                  <a:pt x="68777" y="60000"/>
                  <a:pt x="66063" y="64317"/>
                  <a:pt x="66063" y="69643"/>
                </a:cubicBezTo>
                <a:lnTo>
                  <a:pt x="66063" y="82500"/>
                </a:lnTo>
                <a:lnTo>
                  <a:pt x="53937" y="82500"/>
                </a:lnTo>
                <a:lnTo>
                  <a:pt x="53937" y="69643"/>
                </a:lnTo>
                <a:cubicBezTo>
                  <a:pt x="53937" y="58992"/>
                  <a:pt x="59366" y="50357"/>
                  <a:pt x="66063" y="50357"/>
                </a:cubicBezTo>
                <a:lnTo>
                  <a:pt x="66063" y="50357"/>
                </a:lnTo>
                <a:cubicBezTo>
                  <a:pt x="69411" y="50357"/>
                  <a:pt x="72126" y="46040"/>
                  <a:pt x="72126" y="40714"/>
                </a:cubicBezTo>
                <a:cubicBezTo>
                  <a:pt x="72126" y="33613"/>
                  <a:pt x="66697" y="27857"/>
                  <a:pt x="60000" y="27857"/>
                </a:cubicBezTo>
                <a:cubicBezTo>
                  <a:pt x="53303" y="27857"/>
                  <a:pt x="47874" y="33613"/>
                  <a:pt x="47874" y="40714"/>
                </a:cubicBezTo>
                <a:close/>
                <a:moveTo>
                  <a:pt x="60000" y="85714"/>
                </a:moveTo>
                <a:cubicBezTo>
                  <a:pt x="65023" y="85714"/>
                  <a:pt x="69094" y="90032"/>
                  <a:pt x="69094" y="95357"/>
                </a:cubicBezTo>
                <a:cubicBezTo>
                  <a:pt x="69094" y="100683"/>
                  <a:pt x="65023" y="105000"/>
                  <a:pt x="60000" y="105000"/>
                </a:cubicBezTo>
                <a:cubicBezTo>
                  <a:pt x="54977" y="105000"/>
                  <a:pt x="50906" y="100683"/>
                  <a:pt x="50906" y="95357"/>
                </a:cubicBezTo>
                <a:cubicBezTo>
                  <a:pt x="50906" y="90032"/>
                  <a:pt x="54977" y="85714"/>
                  <a:pt x="60000" y="85714"/>
                </a:cubicBez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6"/>
          </a:solidFill>
          <a:ln w="508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1833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B7179CE-9F4D-473F-A893-18D3140F8B77}" vid="{3C9E82FB-4251-4151-92EE-18749608CCB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40276</TotalTime>
  <Words>3638</Words>
  <Application>Microsoft Office PowerPoint</Application>
  <PresentationFormat>Widescreen</PresentationFormat>
  <Paragraphs>837</Paragraphs>
  <Slides>91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Consolas</vt:lpstr>
      <vt:lpstr>Arial</vt:lpstr>
      <vt:lpstr>Courier New</vt:lpstr>
      <vt:lpstr>Times New Roman</vt:lpstr>
      <vt:lpstr>Noto Sans Symbols</vt:lpstr>
      <vt:lpstr>Calibri Light</vt:lpstr>
      <vt:lpstr>Calibri</vt:lpstr>
      <vt:lpstr>Wingdings</vt:lpstr>
      <vt:lpstr>Theme1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Реализация интерфейсов по умолчанию</vt:lpstr>
      <vt:lpstr>Интерфейсы</vt:lpstr>
      <vt:lpstr>Реализация интерфейса в классе</vt:lpstr>
      <vt:lpstr>Применение</vt:lpstr>
      <vt:lpstr>!!! нельзя:   !!!</vt:lpstr>
      <vt:lpstr>Интерфейсы</vt:lpstr>
      <vt:lpstr>Интерфейсы</vt:lpstr>
      <vt:lpstr>Если класс является производным от некоторого базового класса </vt:lpstr>
      <vt:lpstr>Теперь объект falcon умеет говорить </vt:lpstr>
      <vt:lpstr>Проверка, поддерживает ли объект некоего класса интерфейс </vt:lpstr>
      <vt:lpstr>Один класс может реализовывать несколько интерфейсов </vt:lpstr>
      <vt:lpstr>Один класс может реализовывать несколько интерфейсов </vt:lpstr>
      <vt:lpstr> Коллизии имен.</vt:lpstr>
      <vt:lpstr> Коллизии имен.</vt:lpstr>
      <vt:lpstr> Коллизии имен.</vt:lpstr>
      <vt:lpstr>Изменение реализации</vt:lpstr>
      <vt:lpstr>Переопределение виртуальных/абстрактных методов</vt:lpstr>
      <vt:lpstr>Переопределение виртуальных/абстрактных методов</vt:lpstr>
      <vt:lpstr>Переопределение виртуальных/абстрактных методов</vt:lpstr>
      <vt:lpstr>Сокрытие метода в производном классе</vt:lpstr>
      <vt:lpstr>Сокрытие метода в производном классе</vt:lpstr>
      <vt:lpstr>Сокрытие метода в производном классе</vt:lpstr>
      <vt:lpstr>Наследование одного интерфейса</vt:lpstr>
      <vt:lpstr>Наследование одного интерфейса</vt:lpstr>
      <vt:lpstr>Наследование одного интерфейса</vt:lpstr>
      <vt:lpstr>Явное применение интерфейсов (кастинг)</vt:lpstr>
      <vt:lpstr>Явное применение интерфейсов (кастинг)</vt:lpstr>
      <vt:lpstr>Явное применение интерфейсов (кастинг)</vt:lpstr>
      <vt:lpstr>Явное применение интерфейсов (кастинг)</vt:lpstr>
      <vt:lpstr>Коллизия имен</vt:lpstr>
      <vt:lpstr>Коллизия имен</vt:lpstr>
      <vt:lpstr>Склеивание</vt:lpstr>
      <vt:lpstr>Склеивание</vt:lpstr>
      <vt:lpstr>Кастинг</vt:lpstr>
      <vt:lpstr>Кастинг + обертывание</vt:lpstr>
      <vt:lpstr>PowerPoint Presentation</vt:lpstr>
      <vt:lpstr>Интерфейсы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Шаблон проектирования «Стратегия»</vt:lpstr>
      <vt:lpstr>interface vs abstract class</vt:lpstr>
      <vt:lpstr>interface vs abstract class</vt:lpstr>
      <vt:lpstr>interface vs abstract class</vt:lpstr>
      <vt:lpstr>interface vs abstract class</vt:lpstr>
      <vt:lpstr>interface vs abstract class</vt:lpstr>
      <vt:lpstr>interface vs abstract class</vt:lpstr>
      <vt:lpstr>Стандартые интерфейсы</vt:lpstr>
      <vt:lpstr>Стандартные интерфейсы </vt:lpstr>
      <vt:lpstr>Создание клонируемых объектов (ICloneable) </vt:lpstr>
      <vt:lpstr>Создание клонируемых объектов (ICloneable) </vt:lpstr>
      <vt:lpstr>Создание клонируемых объектов (ICloneable) </vt:lpstr>
      <vt:lpstr>Создание клонируемых объектов (ICloneable) </vt:lpstr>
      <vt:lpstr>Создание клонируемых объектов (ICloneable) </vt:lpstr>
      <vt:lpstr>Создание клонируемых объектов (ICloneable) </vt:lpstr>
      <vt:lpstr>ICloneable</vt:lpstr>
      <vt:lpstr>ICloneable</vt:lpstr>
      <vt:lpstr>PowerPoint Presentation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Создание сравнимых объектов (IComparable)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155</cp:revision>
  <dcterms:modified xsi:type="dcterms:W3CDTF">2022-05-02T05:59:24Z</dcterms:modified>
</cp:coreProperties>
</file>