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1"/>
  </p:notesMasterIdLst>
  <p:handoutMasterIdLst>
    <p:handoutMasterId r:id="rId22"/>
  </p:handoutMasterIdLst>
  <p:sldIdLst>
    <p:sldId id="391" r:id="rId2"/>
    <p:sldId id="393" r:id="rId3"/>
    <p:sldId id="394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7" r:id="rId16"/>
    <p:sldId id="410" r:id="rId17"/>
    <p:sldId id="406" r:id="rId18"/>
    <p:sldId id="408" r:id="rId19"/>
    <p:sldId id="409" r:id="rId20"/>
  </p:sldIdLst>
  <p:sldSz cx="12192000" cy="6858000"/>
  <p:notesSz cx="6858000" cy="9144000"/>
  <p:embeddedFontLst>
    <p:embeddedFont>
      <p:font typeface="Calibri Light" panose="020F0302020204030204" pitchFamily="34" charset="0"/>
      <p:regular r:id="rId23"/>
      <p: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Glamazdin" initials="IG" lastIdx="1" clrIdx="0">
    <p:extLst>
      <p:ext uri="{19B8F6BF-5375-455C-9EA6-DF929625EA0E}">
        <p15:presenceInfo xmlns:p15="http://schemas.microsoft.com/office/powerpoint/2012/main" userId="93344bf745a1c4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9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400" autoAdjust="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AEC2F-30E4-483B-B6DF-0FD7CF7AB98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E9889-9D32-47FF-9B25-89B1BA401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1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2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Гламаздин</a:t>
            </a:r>
            <a:r>
              <a:rPr lang="ru-RU" dirty="0" smtClean="0"/>
              <a:t> </a:t>
            </a:r>
            <a:r>
              <a:rPr lang="ru-RU" dirty="0" err="1" smtClean="0"/>
              <a:t>и.и</a:t>
            </a:r>
            <a:r>
              <a:rPr lang="ru-RU" dirty="0" smtClean="0"/>
              <a:t>.  -  дисциплина: «Программирование»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56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02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07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48" y="286604"/>
            <a:ext cx="11788726" cy="920502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48" y="1420837"/>
            <a:ext cx="11788726" cy="4825217"/>
          </a:xfr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 marL="0" indent="-360000">
              <a:buClrTx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66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2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0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19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37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Гламаздин и.и.  -  дисциплина: «Программирование»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79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Гламаздин и.и.  -  дисциплина: «Программирование»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86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64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5082" y="286603"/>
            <a:ext cx="11746523" cy="986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082" y="1390593"/>
            <a:ext cx="11746523" cy="48847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Гламаздин и.и.  -  дисциплина: «Программирование»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1320776"/>
            <a:ext cx="12222480" cy="1083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87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just" defTabSz="914400" rtl="0" eaLnBrk="1" latinLnBrk="0" hangingPunct="1">
        <a:lnSpc>
          <a:spcPct val="90000"/>
        </a:lnSpc>
        <a:spcBef>
          <a:spcPts val="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-360000" algn="just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alibri" pitchFamily="34" charset="0"/>
        <a:buChar char="◦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149"/>
          <p:cNvSpPr txBox="1">
            <a:spLocks noGrp="1"/>
          </p:cNvSpPr>
          <p:nvPr>
            <p:ph type="ctrTitle"/>
          </p:nvPr>
        </p:nvSpPr>
        <p:spPr>
          <a:xfrm>
            <a:off x="1210491" y="2130426"/>
            <a:ext cx="9840685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ru-RU" sz="5400" b="1" dirty="0" smtClean="0"/>
              <a:t>Записи (</a:t>
            </a:r>
            <a:r>
              <a:rPr lang="en-US" sz="5400" b="1" dirty="0" smtClean="0"/>
              <a:t>records)</a:t>
            </a:r>
            <a:endParaRPr dirty="0"/>
          </a:p>
        </p:txBody>
      </p:sp>
      <p:sp>
        <p:nvSpPr>
          <p:cNvPr id="1297" name="Google Shape;1297;p149"/>
          <p:cNvSpPr txBox="1"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1299" name="Google Shape;1299;p14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</a:t>
            </a:fld>
            <a:endParaRPr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записей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2B91AF"/>
                </a:solidFill>
                <a:latin typeface="Courier New" panose="02070309020205020404" pitchFamily="49" charset="0"/>
              </a:rPr>
              <a:t>Person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person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(22, </a:t>
            </a:r>
            <a:r>
              <a:rPr lang="en-US" sz="28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2800" dirty="0" err="1">
                <a:solidFill>
                  <a:srgbClr val="A31515"/>
                </a:solidFill>
                <a:latin typeface="Courier New" panose="02070309020205020404" pitchFamily="49" charset="0"/>
              </a:rPr>
              <a:t>Vova</a:t>
            </a:r>
            <a:r>
              <a:rPr lang="en-US" sz="28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800" dirty="0" err="1">
                <a:solidFill>
                  <a:srgbClr val="2B91AF"/>
                </a:solidFill>
                <a:latin typeface="Courier New" panose="02070309020205020404" pitchFamily="49" charset="0"/>
              </a:rPr>
              <a:t>Console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.WriteLine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(person);</a:t>
            </a:r>
            <a:endParaRPr lang="en-US" sz="280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endParaRPr lang="en-US" sz="280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endParaRPr lang="en-US" sz="28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endParaRPr lang="en-US" sz="280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endParaRPr lang="en-US" sz="28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endParaRPr lang="en-US" sz="280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record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urier New" panose="02070309020205020404" pitchFamily="49" charset="0"/>
              </a:rPr>
              <a:t>Person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age, 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name, 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</a:rPr>
              <a:t>bool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onVacation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ru-RU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72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ru-RU" dirty="0" smtClean="0"/>
              <a:t>записей</a:t>
            </a:r>
            <a:r>
              <a:rPr lang="en-US" dirty="0" smtClean="0"/>
              <a:t> (</a:t>
            </a:r>
            <a:r>
              <a:rPr lang="ru-RU" dirty="0"/>
              <a:t>позиционный синтаксис 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sz="2800" dirty="0" smtClean="0">
              <a:latin typeface="Courier New" panose="02070309020205020404" pitchFamily="49" charset="0"/>
            </a:endParaRPr>
          </a:p>
          <a:p>
            <a:r>
              <a:rPr lang="ru-RU" sz="5200" dirty="0" smtClean="0"/>
              <a:t>При использовании позиционного синтаксиса </a:t>
            </a:r>
            <a:r>
              <a:rPr lang="ru-RU" sz="5200" dirty="0"/>
              <a:t>для определения </a:t>
            </a:r>
            <a:r>
              <a:rPr lang="ru-RU" sz="5200" dirty="0" smtClean="0"/>
              <a:t>свойства </a:t>
            </a:r>
            <a:r>
              <a:rPr lang="ru-RU" sz="5200" dirty="0"/>
              <a:t>компилятор создает:</a:t>
            </a:r>
          </a:p>
          <a:p>
            <a:endParaRPr lang="ru-RU" sz="5200" dirty="0"/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ru-RU" sz="5200" dirty="0"/>
              <a:t>Общедоступное автоматически реализуемое свойство для каждого позиционного параметра, предоставленного в объявлении записи.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ru-RU" sz="5200" dirty="0"/>
              <a:t>Для </a:t>
            </a:r>
            <a:r>
              <a:rPr lang="ru-RU" sz="5200" dirty="0" smtClean="0"/>
              <a:t>типов</a:t>
            </a:r>
            <a:r>
              <a:rPr lang="en-US" sz="5200" dirty="0" smtClean="0"/>
              <a:t> </a:t>
            </a:r>
            <a:r>
              <a:rPr lang="ru-RU" sz="5200" b="1" dirty="0" err="1" smtClean="0"/>
              <a:t>record</a:t>
            </a:r>
            <a:r>
              <a:rPr lang="ru-RU" sz="5200" dirty="0" smtClean="0"/>
              <a:t> </a:t>
            </a:r>
            <a:r>
              <a:rPr lang="ru-RU" sz="5200" dirty="0"/>
              <a:t>и </a:t>
            </a:r>
            <a:r>
              <a:rPr lang="ru-RU" sz="5200" b="1" dirty="0" err="1"/>
              <a:t>readonly</a:t>
            </a:r>
            <a:r>
              <a:rPr lang="ru-RU" sz="5200" b="1" dirty="0"/>
              <a:t> </a:t>
            </a:r>
            <a:r>
              <a:rPr lang="ru-RU" sz="5200" b="1" dirty="0" err="1"/>
              <a:t>record</a:t>
            </a:r>
            <a:r>
              <a:rPr lang="ru-RU" sz="5200" b="1" dirty="0"/>
              <a:t> </a:t>
            </a:r>
            <a:r>
              <a:rPr lang="ru-RU" sz="5200" b="1" dirty="0" err="1" smtClean="0"/>
              <a:t>struct</a:t>
            </a:r>
            <a:r>
              <a:rPr lang="en-US" sz="5200" b="1" dirty="0" smtClean="0"/>
              <a:t> </a:t>
            </a:r>
            <a:r>
              <a:rPr lang="ru-RU" sz="5200" dirty="0" smtClean="0"/>
              <a:t>: </a:t>
            </a:r>
            <a:r>
              <a:rPr lang="ru-RU" sz="5200" dirty="0"/>
              <a:t>свойство </a:t>
            </a:r>
            <a:r>
              <a:rPr lang="ru-RU" sz="5200" i="1" dirty="0">
                <a:solidFill>
                  <a:srgbClr val="FF0000"/>
                </a:solidFill>
              </a:rPr>
              <a:t>только для инициализации </a:t>
            </a:r>
            <a:r>
              <a:rPr lang="ru-RU" sz="5200" dirty="0"/>
              <a:t>.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ru-RU" sz="5200" dirty="0"/>
              <a:t>Для </a:t>
            </a:r>
            <a:r>
              <a:rPr lang="ru-RU" sz="5200" b="1" dirty="0" err="1"/>
              <a:t>record</a:t>
            </a:r>
            <a:r>
              <a:rPr lang="ru-RU" sz="5200" b="1" dirty="0"/>
              <a:t> </a:t>
            </a:r>
            <a:r>
              <a:rPr lang="ru-RU" sz="5200" b="1" dirty="0" err="1" smtClean="0"/>
              <a:t>struct</a:t>
            </a:r>
            <a:r>
              <a:rPr lang="en-US" sz="5200" b="1" dirty="0" smtClean="0"/>
              <a:t> </a:t>
            </a:r>
            <a:r>
              <a:rPr lang="ru-RU" sz="5200" dirty="0" smtClean="0"/>
              <a:t>типов</a:t>
            </a:r>
            <a:r>
              <a:rPr lang="ru-RU" sz="5200" dirty="0"/>
              <a:t>: свойство для </a:t>
            </a:r>
            <a:r>
              <a:rPr lang="ru-RU" sz="5200" i="1" dirty="0">
                <a:solidFill>
                  <a:srgbClr val="FF0000"/>
                </a:solidFill>
              </a:rPr>
              <a:t>чтения и записи</a:t>
            </a:r>
            <a:r>
              <a:rPr lang="ru-RU" sz="5200" dirty="0" smtClean="0"/>
              <a:t>.</a:t>
            </a:r>
            <a:endParaRPr lang="ru-RU" sz="5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69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ru-RU" dirty="0" smtClean="0"/>
              <a:t>записей</a:t>
            </a:r>
            <a:r>
              <a:rPr lang="en-US" dirty="0" smtClean="0"/>
              <a:t> (</a:t>
            </a:r>
            <a:r>
              <a:rPr lang="ru-RU" dirty="0"/>
              <a:t>позиционный синтаксис 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sz="2800" dirty="0" smtClean="0">
              <a:latin typeface="Courier New" panose="02070309020205020404" pitchFamily="49" charset="0"/>
            </a:endParaRPr>
          </a:p>
          <a:p>
            <a:r>
              <a:rPr lang="ru-RU" sz="5200" dirty="0"/>
              <a:t>При использовании позиционного синтаксиса для определения свойства компилятор создает:</a:t>
            </a:r>
          </a:p>
          <a:p>
            <a:endParaRPr lang="ru-RU" sz="5200" dirty="0"/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ru-RU" sz="5200" dirty="0" smtClean="0"/>
              <a:t>Первичный </a:t>
            </a:r>
            <a:r>
              <a:rPr lang="ru-RU" sz="5200" dirty="0"/>
              <a:t>конструктор, параметры которого соответствуют позиционным параметрам в объявлении записи.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ru-RU" sz="5200" dirty="0"/>
              <a:t>Для типов </a:t>
            </a:r>
            <a:r>
              <a:rPr lang="en-US" sz="5200" b="1" dirty="0" smtClean="0"/>
              <a:t>record </a:t>
            </a:r>
            <a:r>
              <a:rPr lang="en-US" sz="5200" b="1" dirty="0" err="1" smtClean="0"/>
              <a:t>struct</a:t>
            </a:r>
            <a:r>
              <a:rPr lang="en-US" sz="5200" b="1" dirty="0" smtClean="0"/>
              <a:t> </a:t>
            </a:r>
            <a:r>
              <a:rPr lang="ru-RU" sz="5200" dirty="0" smtClean="0"/>
              <a:t>— </a:t>
            </a:r>
            <a:r>
              <a:rPr lang="ru-RU" sz="5200" dirty="0"/>
              <a:t>конструктор без параметров, который устанавливает для каждого поля значение по умолчанию</a:t>
            </a:r>
            <a:r>
              <a:rPr lang="ru-RU" sz="5200" dirty="0" smtClean="0"/>
              <a:t>.</a:t>
            </a:r>
            <a:endParaRPr lang="ru-RU" sz="5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94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ru-RU" dirty="0" smtClean="0"/>
              <a:t>записей</a:t>
            </a:r>
            <a:r>
              <a:rPr lang="en-US" dirty="0" smtClean="0"/>
              <a:t> (</a:t>
            </a:r>
            <a:r>
              <a:rPr lang="ru-RU" dirty="0"/>
              <a:t>позиционный синтаксис 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sz="2800" dirty="0" smtClean="0">
              <a:latin typeface="Courier New" panose="02070309020205020404" pitchFamily="49" charset="0"/>
            </a:endParaRPr>
          </a:p>
          <a:p>
            <a:r>
              <a:rPr lang="ru-RU" sz="5200" dirty="0"/>
              <a:t>При использовании позиционного синтаксиса для определения свойства компилятор создает:</a:t>
            </a:r>
          </a:p>
          <a:p>
            <a:endParaRPr lang="ru-RU" sz="5200" dirty="0"/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ru-RU" sz="5200" dirty="0" smtClean="0"/>
              <a:t>Метод </a:t>
            </a:r>
            <a:r>
              <a:rPr lang="ru-RU" sz="5200" dirty="0" err="1" smtClean="0"/>
              <a:t>Deconstruct</a:t>
            </a:r>
            <a:r>
              <a:rPr lang="en-US" sz="5200" dirty="0" smtClean="0"/>
              <a:t> </a:t>
            </a:r>
            <a:r>
              <a:rPr lang="ru-RU" sz="5200" dirty="0" smtClean="0"/>
              <a:t>с параметром</a:t>
            </a:r>
            <a:r>
              <a:rPr lang="en-US" sz="5200" dirty="0" smtClean="0"/>
              <a:t> </a:t>
            </a:r>
            <a:r>
              <a:rPr lang="ru-RU" sz="5200" dirty="0" err="1" smtClean="0"/>
              <a:t>out</a:t>
            </a:r>
            <a:r>
              <a:rPr lang="en-US" sz="5200" dirty="0" smtClean="0"/>
              <a:t> </a:t>
            </a:r>
            <a:r>
              <a:rPr lang="ru-RU" sz="5200" dirty="0" smtClean="0"/>
              <a:t>для </a:t>
            </a:r>
            <a:r>
              <a:rPr lang="ru-RU" sz="5200" dirty="0"/>
              <a:t>каждого позиционного параметра, указанного в объявлении записи. </a:t>
            </a:r>
            <a:r>
              <a:rPr lang="ru-RU" sz="5200" dirty="0"/>
              <a:t>Метод </a:t>
            </a:r>
            <a:r>
              <a:rPr lang="ru-RU" sz="5200" dirty="0" err="1"/>
              <a:t>деконструирует</a:t>
            </a:r>
            <a:r>
              <a:rPr lang="ru-RU" sz="5200" dirty="0"/>
              <a:t> свойства, определенные с помощью позиционного синтаксиса; он игнорирует свойства, определенные с использованием стандартного синтаксиса свойств.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40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Записи (</a:t>
            </a:r>
            <a:r>
              <a:rPr lang="en-US" b="1" dirty="0"/>
              <a:t>records)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Сравнение объектов</a:t>
            </a:r>
            <a:endParaRPr lang="ru-RU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57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объектов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Если вы не переопределяете </a:t>
            </a:r>
            <a:r>
              <a:rPr lang="ru-RU" dirty="0" err="1" smtClean="0"/>
              <a:t>Equals</a:t>
            </a:r>
            <a:r>
              <a:rPr lang="ru-RU" dirty="0" smtClean="0"/>
              <a:t> или </a:t>
            </a:r>
            <a:r>
              <a:rPr lang="ru-RU" dirty="0"/>
              <a:t>не перегружаете </a:t>
            </a:r>
            <a:r>
              <a:rPr lang="ru-RU" dirty="0" err="1"/>
              <a:t>operator</a:t>
            </a:r>
            <a:r>
              <a:rPr lang="ru-RU" dirty="0"/>
              <a:t> ==, </a:t>
            </a:r>
            <a:r>
              <a:rPr lang="ru-RU" dirty="0" smtClean="0"/>
              <a:t>сравнение выполняется по правилу:</a:t>
            </a:r>
            <a:endParaRPr lang="ru-RU" dirty="0"/>
          </a:p>
          <a:p>
            <a:endParaRPr lang="ru-RU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ru-RU" dirty="0"/>
              <a:t>Для </a:t>
            </a:r>
            <a:r>
              <a:rPr lang="ru-RU" dirty="0" smtClean="0"/>
              <a:t>типов </a:t>
            </a:r>
            <a:r>
              <a:rPr lang="ru-RU" b="1" dirty="0" err="1" smtClean="0"/>
              <a:t>class</a:t>
            </a:r>
            <a:r>
              <a:rPr lang="ru-RU" dirty="0" smtClean="0"/>
              <a:t> два </a:t>
            </a:r>
            <a:r>
              <a:rPr lang="ru-RU" dirty="0"/>
              <a:t>объекта равны, если они </a:t>
            </a:r>
            <a:r>
              <a:rPr lang="ru-RU" b="1" dirty="0"/>
              <a:t>ссылаются</a:t>
            </a:r>
            <a:r>
              <a:rPr lang="ru-RU" dirty="0"/>
              <a:t> на один и тот же объект в памяти.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ru-RU" dirty="0"/>
              <a:t>Для </a:t>
            </a:r>
            <a:r>
              <a:rPr lang="ru-RU" dirty="0" smtClean="0"/>
              <a:t>типов </a:t>
            </a:r>
            <a:r>
              <a:rPr lang="ru-RU" b="1" dirty="0" err="1" smtClean="0"/>
              <a:t>struct</a:t>
            </a:r>
            <a:r>
              <a:rPr lang="ru-RU" dirty="0" smtClean="0"/>
              <a:t> два </a:t>
            </a:r>
            <a:r>
              <a:rPr lang="ru-RU" dirty="0"/>
              <a:t>объекта равны, если они </a:t>
            </a:r>
            <a:r>
              <a:rPr lang="ru-RU" b="1" dirty="0"/>
              <a:t>относятся к одному типу </a:t>
            </a:r>
            <a:r>
              <a:rPr lang="ru-RU" dirty="0"/>
              <a:t>и </a:t>
            </a:r>
            <a:r>
              <a:rPr lang="ru-RU" b="1" dirty="0"/>
              <a:t>хранят одни и те же значения</a:t>
            </a:r>
            <a:r>
              <a:rPr lang="ru-RU" dirty="0"/>
              <a:t>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ru-RU" dirty="0"/>
              <a:t>Для </a:t>
            </a:r>
            <a:r>
              <a:rPr lang="ru-RU" dirty="0" smtClean="0"/>
              <a:t>типов </a:t>
            </a:r>
            <a:r>
              <a:rPr lang="ru-RU" b="1" dirty="0" err="1" smtClean="0"/>
              <a:t>record</a:t>
            </a:r>
            <a:r>
              <a:rPr lang="ru-RU" dirty="0" smtClean="0"/>
              <a:t>, </a:t>
            </a:r>
            <a:r>
              <a:rPr lang="ru-RU" dirty="0"/>
              <a:t>включая </a:t>
            </a:r>
            <a:r>
              <a:rPr lang="ru-RU" b="1" dirty="0" err="1"/>
              <a:t>record</a:t>
            </a:r>
            <a:r>
              <a:rPr lang="ru-RU" b="1" dirty="0"/>
              <a:t> </a:t>
            </a:r>
            <a:r>
              <a:rPr lang="ru-RU" b="1" dirty="0" err="1" smtClean="0"/>
              <a:t>struct</a:t>
            </a:r>
            <a:r>
              <a:rPr lang="ru-RU" b="1" dirty="0" smtClean="0"/>
              <a:t> </a:t>
            </a:r>
            <a:r>
              <a:rPr lang="ru-RU" dirty="0" smtClean="0"/>
              <a:t>и </a:t>
            </a:r>
            <a:r>
              <a:rPr lang="ru-RU" b="1" dirty="0" err="1"/>
              <a:t>readonly</a:t>
            </a:r>
            <a:r>
              <a:rPr lang="ru-RU" b="1" dirty="0"/>
              <a:t> </a:t>
            </a:r>
            <a:r>
              <a:rPr lang="ru-RU" b="1" dirty="0" err="1"/>
              <a:t>record</a:t>
            </a:r>
            <a:r>
              <a:rPr lang="ru-RU" b="1" dirty="0"/>
              <a:t> </a:t>
            </a:r>
            <a:r>
              <a:rPr lang="ru-RU" b="1" dirty="0" err="1"/>
              <a:t>struct</a:t>
            </a:r>
            <a:r>
              <a:rPr lang="ru-RU" dirty="0"/>
              <a:t>, два объекта равны, если они </a:t>
            </a:r>
            <a:r>
              <a:rPr lang="ru-RU" b="1" dirty="0"/>
              <a:t>относятся к одному типу</a:t>
            </a:r>
            <a:r>
              <a:rPr lang="ru-RU" dirty="0"/>
              <a:t> и </a:t>
            </a:r>
            <a:r>
              <a:rPr lang="ru-RU" b="1" dirty="0"/>
              <a:t>хранят одинаковые значения</a:t>
            </a:r>
            <a:r>
              <a:rPr lang="ru-RU" dirty="0"/>
              <a:t>.</a:t>
            </a:r>
            <a:endParaRPr lang="ru-RU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88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объектов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B91AF"/>
                </a:solidFill>
                <a:latin typeface="Courier New" panose="020703090202050204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(22,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Vova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urier New" panose="020703090202050204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person1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(22,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Vova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latin typeface="Courier New" panose="020703090202050204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(person==person1);</a:t>
            </a:r>
            <a:endParaRPr lang="ru-RU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4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Записи (</a:t>
            </a:r>
            <a:r>
              <a:rPr lang="en-US" b="1" dirty="0"/>
              <a:t>records)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Неразрушающая мутация</a:t>
            </a:r>
            <a:endParaRPr lang="ru-RU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61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Неразрушающая мутация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Простое клонирование объекта:</a:t>
            </a:r>
          </a:p>
          <a:p>
            <a:endParaRPr lang="ru-RU" dirty="0"/>
          </a:p>
          <a:p>
            <a:r>
              <a:rPr lang="en-US" dirty="0">
                <a:solidFill>
                  <a:srgbClr val="2B91AF"/>
                </a:solidFill>
                <a:latin typeface="Courier New" panose="020703090202050204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(22,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Vova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urier New" panose="020703090202050204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person1 = person;</a:t>
            </a:r>
            <a:endParaRPr lang="ru-RU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8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Неразрушающая мутация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Копирование</a:t>
            </a:r>
            <a:r>
              <a:rPr lang="ru-RU" dirty="0" smtClean="0"/>
              <a:t> объекта с измененными данными:</a:t>
            </a:r>
          </a:p>
          <a:p>
            <a:endParaRPr lang="ru-RU" dirty="0"/>
          </a:p>
          <a:p>
            <a:r>
              <a:rPr lang="en-US" dirty="0">
                <a:solidFill>
                  <a:srgbClr val="2B91AF"/>
                </a:solidFill>
                <a:latin typeface="Courier New" panose="020703090202050204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(22,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Vova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urier New" panose="020703090202050204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person1 = person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{ age=33};</a:t>
            </a:r>
          </a:p>
          <a:p>
            <a:r>
              <a:rPr lang="en-US" dirty="0" err="1">
                <a:solidFill>
                  <a:srgbClr val="2B91AF"/>
                </a:solidFill>
                <a:latin typeface="Courier New" panose="020703090202050204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(person);</a:t>
            </a:r>
          </a:p>
          <a:p>
            <a:r>
              <a:rPr lang="en-US" dirty="0" err="1">
                <a:solidFill>
                  <a:srgbClr val="2B91AF"/>
                </a:solidFill>
                <a:latin typeface="Courier New" panose="020703090202050204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(person1);</a:t>
            </a:r>
            <a:endParaRPr lang="ru-RU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73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Записи (</a:t>
            </a:r>
            <a:r>
              <a:rPr lang="en-US" b="1" dirty="0"/>
              <a:t>records)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Общая информация</a:t>
            </a:r>
            <a:endParaRPr lang="ru-RU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35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Записи (</a:t>
            </a:r>
            <a:r>
              <a:rPr lang="en-US" dirty="0"/>
              <a:t>records)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4000" dirty="0"/>
              <a:t>Начиная с C# 9, </a:t>
            </a:r>
            <a:r>
              <a:rPr lang="ru-RU" sz="4000" dirty="0" smtClean="0"/>
              <a:t>ключевое </a:t>
            </a:r>
            <a:r>
              <a:rPr lang="ru-RU" sz="4000" dirty="0"/>
              <a:t>слово </a:t>
            </a:r>
            <a:r>
              <a:rPr lang="ru-RU" sz="4000" b="1" dirty="0" err="1" smtClean="0"/>
              <a:t>record</a:t>
            </a:r>
            <a:r>
              <a:rPr lang="en-US" sz="4000" dirty="0" smtClean="0"/>
              <a:t> (</a:t>
            </a:r>
            <a:r>
              <a:rPr lang="ru-RU" sz="4000" dirty="0" smtClean="0"/>
              <a:t>или </a:t>
            </a:r>
            <a:r>
              <a:rPr lang="en-US" sz="4000" b="1" dirty="0" smtClean="0"/>
              <a:t>record</a:t>
            </a:r>
            <a:r>
              <a:rPr lang="en-US" sz="4000" dirty="0" smtClean="0"/>
              <a:t> </a:t>
            </a:r>
            <a:r>
              <a:rPr lang="en-US" sz="4000" b="1" dirty="0" smtClean="0"/>
              <a:t>class</a:t>
            </a:r>
            <a:r>
              <a:rPr lang="en-US" sz="4000" dirty="0" smtClean="0"/>
              <a:t>) </a:t>
            </a:r>
            <a:r>
              <a:rPr lang="ru-RU" sz="4000" dirty="0" smtClean="0"/>
              <a:t>используется </a:t>
            </a:r>
            <a:r>
              <a:rPr lang="ru-RU" sz="4000" dirty="0"/>
              <a:t>для определения ссылочного </a:t>
            </a:r>
            <a:r>
              <a:rPr lang="ru-RU" sz="4000" dirty="0" smtClean="0"/>
              <a:t>типа, </a:t>
            </a:r>
            <a:r>
              <a:rPr lang="ru-RU" sz="4000" dirty="0"/>
              <a:t>который предоставляет встроенные функции для инкапсуляции данных</a:t>
            </a:r>
            <a:r>
              <a:rPr lang="ru-RU" sz="4000" dirty="0" smtClean="0"/>
              <a:t>.</a:t>
            </a:r>
            <a:endParaRPr lang="en-US" sz="4000" dirty="0" smtClean="0"/>
          </a:p>
          <a:p>
            <a:pPr>
              <a:buNone/>
            </a:pPr>
            <a:r>
              <a:rPr lang="ru-RU" sz="4000" dirty="0"/>
              <a:t>В C# 10 и более поздних версиях вы можете определять </a:t>
            </a:r>
            <a:r>
              <a:rPr lang="ru-RU" sz="4000" dirty="0" smtClean="0"/>
              <a:t>типы</a:t>
            </a:r>
            <a:r>
              <a:rPr lang="en-US" sz="4000" dirty="0" smtClean="0"/>
              <a:t> </a:t>
            </a:r>
            <a:r>
              <a:rPr lang="ru-RU" sz="4000" b="1" dirty="0" err="1" smtClean="0"/>
              <a:t>record</a:t>
            </a:r>
            <a:r>
              <a:rPr lang="ru-RU" sz="4000" b="1" dirty="0" smtClean="0"/>
              <a:t> </a:t>
            </a:r>
            <a:r>
              <a:rPr lang="ru-RU" sz="4000" b="1" dirty="0" err="1" smtClean="0"/>
              <a:t>struct</a:t>
            </a:r>
            <a:endParaRPr lang="en-US" sz="4000" b="1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69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Записи (</a:t>
            </a:r>
            <a:r>
              <a:rPr lang="en-US" dirty="0"/>
              <a:t>records)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sz="4000" dirty="0"/>
              <a:t>Написание </a:t>
            </a:r>
            <a:r>
              <a:rPr lang="ru-RU" sz="4000" dirty="0" smtClean="0"/>
              <a:t>неизменяемых</a:t>
            </a:r>
            <a:r>
              <a:rPr lang="en-US" sz="4000" dirty="0" smtClean="0"/>
              <a:t> (</a:t>
            </a:r>
            <a:r>
              <a:rPr lang="en-US" sz="4000" b="1" i="1" dirty="0" smtClean="0"/>
              <a:t>immutable</a:t>
            </a:r>
            <a:r>
              <a:rPr lang="en-US" sz="4000" dirty="0" smtClean="0"/>
              <a:t>)</a:t>
            </a:r>
            <a:r>
              <a:rPr lang="ru-RU" sz="4000" dirty="0" smtClean="0"/>
              <a:t> </a:t>
            </a:r>
            <a:r>
              <a:rPr lang="ru-RU" sz="4000" dirty="0"/>
              <a:t>классов (поля которых не могут быть изменены после инициализации) — популярная стратегия упрощения программного обеспечения и сокращения количества ошибок. </a:t>
            </a:r>
            <a:endParaRPr lang="en-US" sz="4000" dirty="0" smtClean="0"/>
          </a:p>
          <a:p>
            <a:pPr>
              <a:buNone/>
            </a:pPr>
            <a:r>
              <a:rPr lang="ru-RU" sz="4000" dirty="0" smtClean="0"/>
              <a:t>Это </a:t>
            </a:r>
            <a:r>
              <a:rPr lang="ru-RU" sz="4000" dirty="0"/>
              <a:t>также ключевой аспект функционального программирования, в котором избегается изменяемое состояние, а функции рассматриваются как данные</a:t>
            </a:r>
            <a:r>
              <a:rPr lang="ru-RU" sz="4000" dirty="0" smtClean="0"/>
              <a:t>.</a:t>
            </a:r>
            <a:endParaRPr lang="en-US" sz="4000" b="1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Записи (</a:t>
            </a:r>
            <a:r>
              <a:rPr lang="en-US" dirty="0"/>
              <a:t>records)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sz="4000" dirty="0"/>
              <a:t>Чтобы «модифицировать» неизменяемый объект, вы должны создать новый и скопировать данные, включив ваши модификации (это называется неразрушающей </a:t>
            </a:r>
            <a:r>
              <a:rPr lang="ru-RU" sz="4000" dirty="0" smtClean="0"/>
              <a:t>мутацией</a:t>
            </a:r>
            <a:r>
              <a:rPr lang="en-US" sz="4000" dirty="0" smtClean="0"/>
              <a:t> – nondestructive mutation</a:t>
            </a:r>
            <a:r>
              <a:rPr lang="ru-RU" sz="4000" dirty="0" smtClean="0"/>
              <a:t>).</a:t>
            </a:r>
            <a:endParaRPr lang="en-US" sz="4000" dirty="0" smtClean="0"/>
          </a:p>
          <a:p>
            <a:pPr>
              <a:buNone/>
            </a:pPr>
            <a:r>
              <a:rPr lang="ru-RU" sz="4000" dirty="0"/>
              <a:t>Но с точки зрения усилий по кодированию реализация неразрушающей мутации может быть очень неэффективной, особенно при наличии большого количества свойств. Записи решают эту проблему с помощью шаблона, поддерживаемого языком.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9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Записи (</a:t>
            </a:r>
            <a:r>
              <a:rPr lang="en-US" dirty="0"/>
              <a:t>records)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sz="4000" dirty="0"/>
              <a:t>Вторая проблема заключается в том, что программисты — особенно функциональные программисты — иногда используют неизменяемые классы просто для объединения данных (без добавления поведения). Определение таких классов требует больше работы, чем должно быть, требуя, чтобы конструктор присваивал каждый параметр каждому свойству (</a:t>
            </a:r>
            <a:r>
              <a:rPr lang="ru-RU" sz="4000" dirty="0" err="1"/>
              <a:t>деконструктор</a:t>
            </a:r>
            <a:r>
              <a:rPr lang="ru-RU" sz="4000" dirty="0"/>
              <a:t> также может быть полезен). С </a:t>
            </a:r>
            <a:r>
              <a:rPr lang="ru-RU" sz="4000" dirty="0" smtClean="0"/>
              <a:t>записями,</a:t>
            </a:r>
            <a:r>
              <a:rPr lang="en-US" sz="4000" dirty="0" smtClean="0"/>
              <a:t> </a:t>
            </a:r>
            <a:r>
              <a:rPr lang="ru-RU" sz="4000" dirty="0" smtClean="0"/>
              <a:t>компилятор </a:t>
            </a:r>
            <a:r>
              <a:rPr lang="ru-RU" sz="4000" dirty="0"/>
              <a:t>может сделать эту работу за вас.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24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Записи (</a:t>
            </a:r>
            <a:r>
              <a:rPr lang="en-US" dirty="0"/>
              <a:t>records)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sz="4000" dirty="0"/>
              <a:t>Наконец, одним из следствий неизменяемости объекта является то, что </a:t>
            </a:r>
            <a:r>
              <a:rPr lang="ru-RU" sz="4000" dirty="0" smtClean="0"/>
              <a:t>его</a:t>
            </a:r>
            <a:r>
              <a:rPr lang="en-US" sz="4000" dirty="0"/>
              <a:t> </a:t>
            </a:r>
            <a:r>
              <a:rPr lang="ru-RU" sz="4000" dirty="0" smtClean="0"/>
              <a:t>ссылка не </a:t>
            </a:r>
            <a:r>
              <a:rPr lang="ru-RU" sz="4000" dirty="0"/>
              <a:t>может измениться, а это означает, что для таких типов полезнее реализовать структурное равенство, чем ссылочное равенство. Структурное равенство означает, что два экземпляра одинаковы, если их данные одинаковы (как в случае с кортежами). Записи обеспечивают структурное равенство по умолчанию — без какого-либо шаблонного кода.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86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Записи (</a:t>
            </a:r>
            <a:r>
              <a:rPr lang="en-US" b="1" dirty="0"/>
              <a:t>records)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Создание записей</a:t>
            </a:r>
            <a:endParaRPr lang="ru-RU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58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записей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internal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urier New" panose="02070309020205020404" pitchFamily="49" charset="0"/>
              </a:rPr>
              <a:t>Person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{   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Age {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OnVacation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urier New" panose="020703090202050204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age,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name,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onVacation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=&gt;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(Age, Name,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OnVacation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= (age, name,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onVacation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Deconstruct(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age,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name,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onVacation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=&gt; (age, name,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onVacation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= (Age, Name,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OnVacation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ru-RU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87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00B7275-7A1C-4175-9DA8-32A05C069381}" vid="{7BA702E7-4841-4B17-B04A-ACB1ABD7F3F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85495</TotalTime>
  <Words>1010</Words>
  <Application>Microsoft Office PowerPoint</Application>
  <PresentationFormat>Widescreen</PresentationFormat>
  <Paragraphs>150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Courier New</vt:lpstr>
      <vt:lpstr>Calibri Light</vt:lpstr>
      <vt:lpstr>Calibri</vt:lpstr>
      <vt:lpstr>Wingdings</vt:lpstr>
      <vt:lpstr>Theme1</vt:lpstr>
      <vt:lpstr>Записи (records)</vt:lpstr>
      <vt:lpstr>Записи (records)</vt:lpstr>
      <vt:lpstr>Записи (records)</vt:lpstr>
      <vt:lpstr>Записи (records)</vt:lpstr>
      <vt:lpstr>Записи (records)</vt:lpstr>
      <vt:lpstr>Записи (records)</vt:lpstr>
      <vt:lpstr>Записи (records)</vt:lpstr>
      <vt:lpstr>Записи (records)</vt:lpstr>
      <vt:lpstr>Создание записей</vt:lpstr>
      <vt:lpstr>Создание записей</vt:lpstr>
      <vt:lpstr>Создание записей (позиционный синтаксис )</vt:lpstr>
      <vt:lpstr>Создание записей (позиционный синтаксис )</vt:lpstr>
      <vt:lpstr>Создание записей (позиционный синтаксис )</vt:lpstr>
      <vt:lpstr>Записи (records)</vt:lpstr>
      <vt:lpstr>Сравнение объектов</vt:lpstr>
      <vt:lpstr>Сравнение объектов</vt:lpstr>
      <vt:lpstr>Записи (records)</vt:lpstr>
      <vt:lpstr>Неразрушающая мутация</vt:lpstr>
      <vt:lpstr>Неразрушающая мутация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С# Лекция 3</dc:title>
  <dc:creator>Igor Glamazdin</dc:creator>
  <cp:lastModifiedBy>Igor Glamazdin</cp:lastModifiedBy>
  <cp:revision>420</cp:revision>
  <dcterms:modified xsi:type="dcterms:W3CDTF">2022-02-13T13:58:23Z</dcterms:modified>
</cp:coreProperties>
</file>