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5" r:id="rId6"/>
    <p:sldId id="260" r:id="rId7"/>
    <p:sldId id="276" r:id="rId8"/>
    <p:sldId id="261" r:id="rId9"/>
    <p:sldId id="262" r:id="rId10"/>
    <p:sldId id="263" r:id="rId11"/>
    <p:sldId id="264" r:id="rId12"/>
    <p:sldId id="274" r:id="rId13"/>
    <p:sldId id="267" r:id="rId14"/>
    <p:sldId id="268" r:id="rId15"/>
    <p:sldId id="272" r:id="rId16"/>
    <p:sldId id="269" r:id="rId17"/>
    <p:sldId id="273" r:id="rId18"/>
    <p:sldId id="277"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1AF0-1B4B-80FF-E668-110B6C77CC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AF7365-68C1-5899-7AB0-E79232A02A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EEED137-9DF7-CD4E-FC3B-7F0DFC8A77D0}"/>
              </a:ext>
            </a:extLst>
          </p:cNvPr>
          <p:cNvSpPr>
            <a:spLocks noGrp="1"/>
          </p:cNvSpPr>
          <p:nvPr>
            <p:ph type="dt" sz="half" idx="10"/>
          </p:nvPr>
        </p:nvSpPr>
        <p:spPr/>
        <p:txBody>
          <a:bodyPr/>
          <a:lstStyle/>
          <a:p>
            <a:fld id="{FB2338E5-CE82-4AAE-91BA-A06CAEF43979}" type="datetimeFigureOut">
              <a:rPr lang="en-US" smtClean="0"/>
              <a:t>2/14/2024</a:t>
            </a:fld>
            <a:endParaRPr lang="en-US"/>
          </a:p>
        </p:txBody>
      </p:sp>
      <p:sp>
        <p:nvSpPr>
          <p:cNvPr id="5" name="Footer Placeholder 4">
            <a:extLst>
              <a:ext uri="{FF2B5EF4-FFF2-40B4-BE49-F238E27FC236}">
                <a16:creationId xmlns:a16="http://schemas.microsoft.com/office/drawing/2014/main" id="{B8AEC386-0ABD-BECD-3A5F-063FDA1061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452C1-DB5A-A79D-B937-5911CDFADD7B}"/>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3168574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C5F3A-472E-6329-C7A0-6636336EB9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EE1D69-A18E-F962-629F-2A7DCA39DC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59118-F0FE-855F-ABA9-53A319568CDE}"/>
              </a:ext>
            </a:extLst>
          </p:cNvPr>
          <p:cNvSpPr>
            <a:spLocks noGrp="1"/>
          </p:cNvSpPr>
          <p:nvPr>
            <p:ph type="dt" sz="half" idx="10"/>
          </p:nvPr>
        </p:nvSpPr>
        <p:spPr/>
        <p:txBody>
          <a:bodyPr/>
          <a:lstStyle/>
          <a:p>
            <a:fld id="{FB2338E5-CE82-4AAE-91BA-A06CAEF43979}" type="datetimeFigureOut">
              <a:rPr lang="en-US" smtClean="0"/>
              <a:t>2/14/2024</a:t>
            </a:fld>
            <a:endParaRPr lang="en-US"/>
          </a:p>
        </p:txBody>
      </p:sp>
      <p:sp>
        <p:nvSpPr>
          <p:cNvPr id="5" name="Footer Placeholder 4">
            <a:extLst>
              <a:ext uri="{FF2B5EF4-FFF2-40B4-BE49-F238E27FC236}">
                <a16:creationId xmlns:a16="http://schemas.microsoft.com/office/drawing/2014/main" id="{6BA70DD4-9D8F-86F5-A2CF-3C268318F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57F1E0-3234-A801-88D0-3EE6331E159F}"/>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1380884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A116B9-D480-67F1-4A17-2B79DDE9C2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EA4E4E-8960-3D31-03AC-4D61882D5A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55142-0F5F-4332-7CDE-5518E16F7D3B}"/>
              </a:ext>
            </a:extLst>
          </p:cNvPr>
          <p:cNvSpPr>
            <a:spLocks noGrp="1"/>
          </p:cNvSpPr>
          <p:nvPr>
            <p:ph type="dt" sz="half" idx="10"/>
          </p:nvPr>
        </p:nvSpPr>
        <p:spPr/>
        <p:txBody>
          <a:bodyPr/>
          <a:lstStyle/>
          <a:p>
            <a:fld id="{FB2338E5-CE82-4AAE-91BA-A06CAEF43979}" type="datetimeFigureOut">
              <a:rPr lang="en-US" smtClean="0"/>
              <a:t>2/14/2024</a:t>
            </a:fld>
            <a:endParaRPr lang="en-US"/>
          </a:p>
        </p:txBody>
      </p:sp>
      <p:sp>
        <p:nvSpPr>
          <p:cNvPr id="5" name="Footer Placeholder 4">
            <a:extLst>
              <a:ext uri="{FF2B5EF4-FFF2-40B4-BE49-F238E27FC236}">
                <a16:creationId xmlns:a16="http://schemas.microsoft.com/office/drawing/2014/main" id="{C59FB80D-1D63-38AB-2205-F8A62FA04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7612D-11C8-32B4-C41D-DF2489782012}"/>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161982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33BB6-955A-4C85-C3EB-EAAFFCD1B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F9E26B-342B-ECA4-FC94-26291C707B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47A94-1EF8-50C3-7514-729736835EA8}"/>
              </a:ext>
            </a:extLst>
          </p:cNvPr>
          <p:cNvSpPr>
            <a:spLocks noGrp="1"/>
          </p:cNvSpPr>
          <p:nvPr>
            <p:ph type="dt" sz="half" idx="10"/>
          </p:nvPr>
        </p:nvSpPr>
        <p:spPr/>
        <p:txBody>
          <a:bodyPr/>
          <a:lstStyle/>
          <a:p>
            <a:fld id="{FB2338E5-CE82-4AAE-91BA-A06CAEF43979}" type="datetimeFigureOut">
              <a:rPr lang="en-US" smtClean="0"/>
              <a:t>2/14/2024</a:t>
            </a:fld>
            <a:endParaRPr lang="en-US"/>
          </a:p>
        </p:txBody>
      </p:sp>
      <p:sp>
        <p:nvSpPr>
          <p:cNvPr id="5" name="Footer Placeholder 4">
            <a:extLst>
              <a:ext uri="{FF2B5EF4-FFF2-40B4-BE49-F238E27FC236}">
                <a16:creationId xmlns:a16="http://schemas.microsoft.com/office/drawing/2014/main" id="{2DEF6B75-E0F6-624A-442D-9D83FC076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8090D-DDD8-2BBB-FB20-3A38BA4F22AF}"/>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3089676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3FA0-CD21-DB59-7388-1E10861817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2AE26D-A302-27C3-360F-29BB36AA02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E94C42-4083-EA8C-E956-13DBBAC903D3}"/>
              </a:ext>
            </a:extLst>
          </p:cNvPr>
          <p:cNvSpPr>
            <a:spLocks noGrp="1"/>
          </p:cNvSpPr>
          <p:nvPr>
            <p:ph type="dt" sz="half" idx="10"/>
          </p:nvPr>
        </p:nvSpPr>
        <p:spPr/>
        <p:txBody>
          <a:bodyPr/>
          <a:lstStyle/>
          <a:p>
            <a:fld id="{FB2338E5-CE82-4AAE-91BA-A06CAEF43979}" type="datetimeFigureOut">
              <a:rPr lang="en-US" smtClean="0"/>
              <a:t>2/14/2024</a:t>
            </a:fld>
            <a:endParaRPr lang="en-US"/>
          </a:p>
        </p:txBody>
      </p:sp>
      <p:sp>
        <p:nvSpPr>
          <p:cNvPr id="5" name="Footer Placeholder 4">
            <a:extLst>
              <a:ext uri="{FF2B5EF4-FFF2-40B4-BE49-F238E27FC236}">
                <a16:creationId xmlns:a16="http://schemas.microsoft.com/office/drawing/2014/main" id="{EFAC7E2E-7D0B-AFA9-FEF2-62E45DCC8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BE9A75-76F3-FBD6-594A-9B0197405E58}"/>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2265272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1671-9EA5-4C6B-7D33-E77A0D2DDB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42FD0E-CE33-3624-B2D9-47E0DA049D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99C013D-30CA-B48C-2A74-7EE8C88DB2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48AB11-76BC-1435-14A8-B5F7D57CFD39}"/>
              </a:ext>
            </a:extLst>
          </p:cNvPr>
          <p:cNvSpPr>
            <a:spLocks noGrp="1"/>
          </p:cNvSpPr>
          <p:nvPr>
            <p:ph type="dt" sz="half" idx="10"/>
          </p:nvPr>
        </p:nvSpPr>
        <p:spPr/>
        <p:txBody>
          <a:bodyPr/>
          <a:lstStyle/>
          <a:p>
            <a:fld id="{FB2338E5-CE82-4AAE-91BA-A06CAEF43979}" type="datetimeFigureOut">
              <a:rPr lang="en-US" smtClean="0"/>
              <a:t>2/14/2024</a:t>
            </a:fld>
            <a:endParaRPr lang="en-US"/>
          </a:p>
        </p:txBody>
      </p:sp>
      <p:sp>
        <p:nvSpPr>
          <p:cNvPr id="6" name="Footer Placeholder 5">
            <a:extLst>
              <a:ext uri="{FF2B5EF4-FFF2-40B4-BE49-F238E27FC236}">
                <a16:creationId xmlns:a16="http://schemas.microsoft.com/office/drawing/2014/main" id="{39C74123-AA6A-B1D3-150C-C3DCCA5B2A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6F1FD3-38B9-A2E0-609A-B482A3BC7D6D}"/>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609965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98747-B982-908C-C27D-03724B1D22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6F0779-1723-A5FA-2C29-32D6A92483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4FC66E-F5A7-BCBD-11B2-34296BF72A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FBB9A6-A8CD-7B5F-06B3-6BE8975D8C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481C71-660E-E627-D804-330E70BD7D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B12C00-ECCB-7A89-F75E-5DF1608DBE67}"/>
              </a:ext>
            </a:extLst>
          </p:cNvPr>
          <p:cNvSpPr>
            <a:spLocks noGrp="1"/>
          </p:cNvSpPr>
          <p:nvPr>
            <p:ph type="dt" sz="half" idx="10"/>
          </p:nvPr>
        </p:nvSpPr>
        <p:spPr/>
        <p:txBody>
          <a:bodyPr/>
          <a:lstStyle/>
          <a:p>
            <a:fld id="{FB2338E5-CE82-4AAE-91BA-A06CAEF43979}" type="datetimeFigureOut">
              <a:rPr lang="en-US" smtClean="0"/>
              <a:t>2/14/2024</a:t>
            </a:fld>
            <a:endParaRPr lang="en-US"/>
          </a:p>
        </p:txBody>
      </p:sp>
      <p:sp>
        <p:nvSpPr>
          <p:cNvPr id="8" name="Footer Placeholder 7">
            <a:extLst>
              <a:ext uri="{FF2B5EF4-FFF2-40B4-BE49-F238E27FC236}">
                <a16:creationId xmlns:a16="http://schemas.microsoft.com/office/drawing/2014/main" id="{55C58E7C-5906-B251-C467-463E58FC02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3B54EA-4B52-533B-270E-7CACADC1FC07}"/>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580840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C9354-E4AE-4577-A62F-4B341D6C4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EDBCFC-C487-588C-886B-CDD1C03041DB}"/>
              </a:ext>
            </a:extLst>
          </p:cNvPr>
          <p:cNvSpPr>
            <a:spLocks noGrp="1"/>
          </p:cNvSpPr>
          <p:nvPr>
            <p:ph type="dt" sz="half" idx="10"/>
          </p:nvPr>
        </p:nvSpPr>
        <p:spPr/>
        <p:txBody>
          <a:bodyPr/>
          <a:lstStyle/>
          <a:p>
            <a:fld id="{FB2338E5-CE82-4AAE-91BA-A06CAEF43979}" type="datetimeFigureOut">
              <a:rPr lang="en-US" smtClean="0"/>
              <a:t>2/14/2024</a:t>
            </a:fld>
            <a:endParaRPr lang="en-US"/>
          </a:p>
        </p:txBody>
      </p:sp>
      <p:sp>
        <p:nvSpPr>
          <p:cNvPr id="4" name="Footer Placeholder 3">
            <a:extLst>
              <a:ext uri="{FF2B5EF4-FFF2-40B4-BE49-F238E27FC236}">
                <a16:creationId xmlns:a16="http://schemas.microsoft.com/office/drawing/2014/main" id="{7C87181F-9745-7427-4578-FE4584F38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4E3AC8-2D8D-9232-187E-53D6C8BD55E6}"/>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3173577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13F38B-24BD-0B67-918E-45924302FCC2}"/>
              </a:ext>
            </a:extLst>
          </p:cNvPr>
          <p:cNvSpPr>
            <a:spLocks noGrp="1"/>
          </p:cNvSpPr>
          <p:nvPr>
            <p:ph type="dt" sz="half" idx="10"/>
          </p:nvPr>
        </p:nvSpPr>
        <p:spPr/>
        <p:txBody>
          <a:bodyPr/>
          <a:lstStyle/>
          <a:p>
            <a:fld id="{FB2338E5-CE82-4AAE-91BA-A06CAEF43979}" type="datetimeFigureOut">
              <a:rPr lang="en-US" smtClean="0"/>
              <a:t>2/14/2024</a:t>
            </a:fld>
            <a:endParaRPr lang="en-US"/>
          </a:p>
        </p:txBody>
      </p:sp>
      <p:sp>
        <p:nvSpPr>
          <p:cNvPr id="3" name="Footer Placeholder 2">
            <a:extLst>
              <a:ext uri="{FF2B5EF4-FFF2-40B4-BE49-F238E27FC236}">
                <a16:creationId xmlns:a16="http://schemas.microsoft.com/office/drawing/2014/main" id="{68F13151-77DC-51F9-ACCE-55D5124627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FDEA20-921B-AC3E-1D8F-889C9B2696AC}"/>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303878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5AF91-E0D0-D57E-078D-BD7FF9A6A6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4CF9C8-6125-20B5-C292-3695B4F7EC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D4FC0B-3AD8-D3E3-EFEA-B3A2628A77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E52E8E-23DF-17F4-1E4D-994FDEC2EF07}"/>
              </a:ext>
            </a:extLst>
          </p:cNvPr>
          <p:cNvSpPr>
            <a:spLocks noGrp="1"/>
          </p:cNvSpPr>
          <p:nvPr>
            <p:ph type="dt" sz="half" idx="10"/>
          </p:nvPr>
        </p:nvSpPr>
        <p:spPr/>
        <p:txBody>
          <a:bodyPr/>
          <a:lstStyle/>
          <a:p>
            <a:fld id="{FB2338E5-CE82-4AAE-91BA-A06CAEF43979}" type="datetimeFigureOut">
              <a:rPr lang="en-US" smtClean="0"/>
              <a:t>2/14/2024</a:t>
            </a:fld>
            <a:endParaRPr lang="en-US"/>
          </a:p>
        </p:txBody>
      </p:sp>
      <p:sp>
        <p:nvSpPr>
          <p:cNvPr id="6" name="Footer Placeholder 5">
            <a:extLst>
              <a:ext uri="{FF2B5EF4-FFF2-40B4-BE49-F238E27FC236}">
                <a16:creationId xmlns:a16="http://schemas.microsoft.com/office/drawing/2014/main" id="{4F0F7199-7285-DA40-86A0-12FF67077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F39DCB-7B42-FA29-D1F4-14A774007E50}"/>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4241331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BD38-5A21-0AC0-9798-7348534EBF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CC9185-A963-D758-C61A-F90FD4AEEE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E9B927-988B-E7B6-40C1-FCB3E6A390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5D55D-EB1B-F793-BCEF-2B057C3103A0}"/>
              </a:ext>
            </a:extLst>
          </p:cNvPr>
          <p:cNvSpPr>
            <a:spLocks noGrp="1"/>
          </p:cNvSpPr>
          <p:nvPr>
            <p:ph type="dt" sz="half" idx="10"/>
          </p:nvPr>
        </p:nvSpPr>
        <p:spPr/>
        <p:txBody>
          <a:bodyPr/>
          <a:lstStyle/>
          <a:p>
            <a:fld id="{FB2338E5-CE82-4AAE-91BA-A06CAEF43979}" type="datetimeFigureOut">
              <a:rPr lang="en-US" smtClean="0"/>
              <a:t>2/14/2024</a:t>
            </a:fld>
            <a:endParaRPr lang="en-US"/>
          </a:p>
        </p:txBody>
      </p:sp>
      <p:sp>
        <p:nvSpPr>
          <p:cNvPr id="6" name="Footer Placeholder 5">
            <a:extLst>
              <a:ext uri="{FF2B5EF4-FFF2-40B4-BE49-F238E27FC236}">
                <a16:creationId xmlns:a16="http://schemas.microsoft.com/office/drawing/2014/main" id="{12FB40E4-9729-8786-0077-D8411FCC2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C6A830-A49C-116E-3AAA-E10AC4063412}"/>
              </a:ext>
            </a:extLst>
          </p:cNvPr>
          <p:cNvSpPr>
            <a:spLocks noGrp="1"/>
          </p:cNvSpPr>
          <p:nvPr>
            <p:ph type="sldNum" sz="quarter" idx="12"/>
          </p:nvPr>
        </p:nvSpPr>
        <p:spPr/>
        <p:txBody>
          <a:bodyPr/>
          <a:lstStyle/>
          <a:p>
            <a:fld id="{4E91E980-43D1-48C4-8443-EB61B352A3C8}" type="slidenum">
              <a:rPr lang="en-US" smtClean="0"/>
              <a:t>‹#›</a:t>
            </a:fld>
            <a:endParaRPr lang="en-US"/>
          </a:p>
        </p:txBody>
      </p:sp>
    </p:spTree>
    <p:extLst>
      <p:ext uri="{BB962C8B-B14F-4D97-AF65-F5344CB8AC3E}">
        <p14:creationId xmlns:p14="http://schemas.microsoft.com/office/powerpoint/2010/main" val="2378503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77782E-73C7-568B-7598-1B7778FC5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EB0D61-90FA-7618-AF2B-DBB7C48887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627D66-57A7-91D4-1183-18EA5C72EC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338E5-CE82-4AAE-91BA-A06CAEF43979}" type="datetimeFigureOut">
              <a:rPr lang="en-US" smtClean="0"/>
              <a:t>2/14/2024</a:t>
            </a:fld>
            <a:endParaRPr lang="en-US"/>
          </a:p>
        </p:txBody>
      </p:sp>
      <p:sp>
        <p:nvSpPr>
          <p:cNvPr id="5" name="Footer Placeholder 4">
            <a:extLst>
              <a:ext uri="{FF2B5EF4-FFF2-40B4-BE49-F238E27FC236}">
                <a16:creationId xmlns:a16="http://schemas.microsoft.com/office/drawing/2014/main" id="{522AE50F-B6A0-547A-B599-1825CE873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4228EE-12B3-5924-96F1-3E5CAAC444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91E980-43D1-48C4-8443-EB61B352A3C8}" type="slidenum">
              <a:rPr lang="en-US" smtClean="0"/>
              <a:t>‹#›</a:t>
            </a:fld>
            <a:endParaRPr lang="en-US"/>
          </a:p>
        </p:txBody>
      </p:sp>
    </p:spTree>
    <p:extLst>
      <p:ext uri="{BB962C8B-B14F-4D97-AF65-F5344CB8AC3E}">
        <p14:creationId xmlns:p14="http://schemas.microsoft.com/office/powerpoint/2010/main" val="292787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3EEA20-E993-FC8C-0772-A8772F1ED123}"/>
              </a:ext>
            </a:extLst>
          </p:cNvPr>
          <p:cNvSpPr>
            <a:spLocks noGrp="1"/>
          </p:cNvSpPr>
          <p:nvPr>
            <p:ph type="title"/>
          </p:nvPr>
        </p:nvSpPr>
        <p:spPr>
          <a:xfrm>
            <a:off x="964809" y="2587821"/>
            <a:ext cx="10515600" cy="1325563"/>
          </a:xfrm>
        </p:spPr>
        <p:txBody>
          <a:bodyPr>
            <a:noAutofit/>
          </a:bodyPr>
          <a:lstStyle/>
          <a:p>
            <a:pPr algn="ctr"/>
            <a:r>
              <a:rPr lang="en-US" sz="5400" b="1" i="0" dirty="0">
                <a:effectLst/>
                <a:latin typeface="Times New Roman" panose="02020603050405020304" pitchFamily="18" charset="0"/>
                <a:cs typeface="Times New Roman" panose="02020603050405020304" pitchFamily="18" charset="0"/>
              </a:rPr>
              <a:t>Identifying the Emotions of Paralyzed person using Deep Learning</a:t>
            </a:r>
            <a:endParaRPr lang="en-US"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893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B85D-DC76-6EC9-D8BD-8786455B048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Module</a:t>
            </a:r>
            <a:r>
              <a:rPr lang="en-US" sz="54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Description</a:t>
            </a:r>
            <a:r>
              <a:rPr lang="en-US" sz="5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DFB2EFDC-5EF0-98A1-3A7F-9BF0C8A3CC78}"/>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Module 1 : Data Collection:</a:t>
            </a:r>
          </a:p>
          <a:p>
            <a:pPr marL="0" indent="0" algn="l">
              <a:buNone/>
            </a:pPr>
            <a:r>
              <a:rPr lang="en-US" sz="2000" dirty="0">
                <a:latin typeface="Times New Roman" panose="02020603050405020304" pitchFamily="18" charset="0"/>
                <a:cs typeface="Times New Roman" panose="02020603050405020304" pitchFamily="18" charset="0"/>
              </a:rPr>
              <a:t>		</a:t>
            </a:r>
          </a:p>
          <a:p>
            <a:pPr marL="0" indent="0">
              <a:lnSpc>
                <a:spcPct val="150000"/>
              </a:lnSpc>
              <a:buNone/>
            </a:pPr>
            <a:r>
              <a:rPr lang="en-US" sz="2000" dirty="0">
                <a:effectLst/>
                <a:latin typeface="Times New Roman" panose="02020603050405020304" pitchFamily="18" charset="0"/>
                <a:ea typeface="Calibri" panose="020F0502020204030204" pitchFamily="34" charset="0"/>
              </a:rPr>
              <a:t>	Involves collecting image data, specifically targeting a curated subset of facial expression images meticulously chosen to augment model training by excluding potentially misleading content. This approach ensures the optimal training of our facial emotion deduction system, enhancing its accuracy and reliability.</a:t>
            </a:r>
            <a:br>
              <a:rPr lang="en-US" sz="2000" dirty="0"/>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07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1A40-98E7-8FFE-71A7-835F8EE4849B}"/>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MODULE</a:t>
            </a:r>
            <a:r>
              <a:rPr lang="en-US" sz="54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DESCRIPTION</a:t>
            </a:r>
            <a:r>
              <a:rPr lang="en-US" sz="5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4F3C9E51-097B-078A-8699-D255780011BD}"/>
              </a:ext>
            </a:extLst>
          </p:cNvPr>
          <p:cNvSpPr>
            <a:spLocks noGrp="1"/>
          </p:cNvSpPr>
          <p:nvPr>
            <p:ph idx="1"/>
          </p:nvPr>
        </p:nvSpPr>
        <p:spPr/>
        <p:txBody>
          <a:bodyPr>
            <a:normAutofit/>
          </a:bodyPr>
          <a:lstStyle/>
          <a:p>
            <a:pPr algn="l"/>
            <a:r>
              <a:rPr lang="en-US" sz="2000" dirty="0">
                <a:latin typeface="Times New Roman" panose="02020603050405020304" pitchFamily="18" charset="0"/>
                <a:cs typeface="Times New Roman" panose="02020603050405020304" pitchFamily="18" charset="0"/>
              </a:rPr>
              <a:t>Module 2: Data Preprocessing</a:t>
            </a:r>
          </a:p>
          <a:p>
            <a:pPr algn="l"/>
            <a:endParaRPr lang="en-US" sz="2000" dirty="0">
              <a:latin typeface="Times New Roman" panose="02020603050405020304" pitchFamily="18" charset="0"/>
              <a:cs typeface="Times New Roman" panose="02020603050405020304" pitchFamily="18" charset="0"/>
            </a:endParaRPr>
          </a:p>
          <a:p>
            <a:pPr marL="0" indent="0">
              <a:lnSpc>
                <a:spcPct val="150000"/>
              </a:lnSpc>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Data preprocessing assumes a pivotal role in elevating image quality for efficient analysis. Various techniques, including noise reduction, contrast enhancement, resizing, color correction, segmentation, and feature extraction, are systematically employed to optimize the dataset, ensuring it is well-prepared for subsequent processing and thorough analysis.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223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F1A40-98E7-8FFE-71A7-835F8EE4849B}"/>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MODULE</a:t>
            </a:r>
            <a:r>
              <a:rPr lang="en-US" sz="54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DESCRIPTION</a:t>
            </a:r>
            <a:r>
              <a:rPr lang="en-US" sz="5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4F3C9E51-097B-078A-8699-D255780011BD}"/>
              </a:ext>
            </a:extLst>
          </p:cNvPr>
          <p:cNvSpPr>
            <a:spLocks noGrp="1"/>
          </p:cNvSpPr>
          <p:nvPr>
            <p:ph idx="1"/>
          </p:nvPr>
        </p:nvSpPr>
        <p:spPr/>
        <p:txBody>
          <a:bodyPr>
            <a:normAutofit/>
          </a:bodyPr>
          <a:lstStyle/>
          <a:p>
            <a:pPr algn="l"/>
            <a:r>
              <a:rPr lang="en-US" sz="2400" dirty="0">
                <a:latin typeface="Times New Roman" panose="02020603050405020304" pitchFamily="18" charset="0"/>
                <a:cs typeface="Times New Roman" panose="02020603050405020304" pitchFamily="18" charset="0"/>
              </a:rPr>
              <a:t>Module 3: </a:t>
            </a:r>
            <a:r>
              <a:rPr lang="en-IN" sz="2400" spc="10" dirty="0">
                <a:effectLst/>
                <a:latin typeface="Times New Roman" panose="02020603050405020304" pitchFamily="18" charset="0"/>
                <a:ea typeface="Times New Roman" panose="02020603050405020304" pitchFamily="18" charset="0"/>
              </a:rPr>
              <a:t>Splitting of Dataset</a:t>
            </a:r>
          </a:p>
          <a:p>
            <a:pPr marL="0" indent="0" algn="l">
              <a:buNone/>
            </a:pPr>
            <a:endParaRPr lang="en-US" sz="2400" dirty="0">
              <a:latin typeface="Times New Roman" panose="02020603050405020304" pitchFamily="18" charset="0"/>
              <a:cs typeface="Times New Roman" panose="02020603050405020304" pitchFamily="18" charset="0"/>
            </a:endParaRPr>
          </a:p>
          <a:p>
            <a:pPr marL="457200" lvl="1" indent="0">
              <a:lnSpc>
                <a:spcPct val="150000"/>
              </a:lnSpc>
              <a:buNone/>
            </a:pPr>
            <a:r>
              <a:rPr lang="en-US" sz="2000" dirty="0">
                <a:latin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datasets were trained using Deep learning method with Open CV algorithm. By using this we can able to predict the values of accuracy.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l">
              <a:lnSpc>
                <a:spcPct val="150000"/>
              </a:lnSpc>
              <a:buNone/>
            </a:pPr>
            <a:br>
              <a:rPr lang="en-US" dirty="0"/>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102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CFF6B-0C88-ED54-B4C8-B431797AD89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MODULE</a:t>
            </a:r>
            <a:r>
              <a:rPr lang="en-US" sz="54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DESCRIPTION</a:t>
            </a:r>
            <a:r>
              <a:rPr lang="en-US" sz="5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015188BC-41F7-7953-B1FE-9E5E0DCF462A}"/>
              </a:ext>
            </a:extLst>
          </p:cNvPr>
          <p:cNvSpPr>
            <a:spLocks noGrp="1"/>
          </p:cNvSpPr>
          <p:nvPr>
            <p:ph idx="1"/>
          </p:nvPr>
        </p:nvSpPr>
        <p:spPr/>
        <p:txBody>
          <a:bodyPr/>
          <a:lstStyle/>
          <a:p>
            <a:r>
              <a:rPr lang="en-US" sz="2600" dirty="0">
                <a:latin typeface="Times New Roman" panose="02020603050405020304" pitchFamily="18" charset="0"/>
                <a:cs typeface="Times New Roman" panose="02020603050405020304" pitchFamily="18" charset="0"/>
              </a:rPr>
              <a:t>Module 4 </a:t>
            </a:r>
            <a:r>
              <a:rPr lang="en-US" sz="2400" spc="10" dirty="0">
                <a:latin typeface="Times New Roman" panose="02020603050405020304" pitchFamily="18" charset="0"/>
              </a:rPr>
              <a:t>:</a:t>
            </a:r>
            <a:r>
              <a:rPr lang="en-IN" sz="2400" spc="10" dirty="0">
                <a:latin typeface="Times New Roman" panose="02020603050405020304" pitchFamily="18" charset="0"/>
              </a:rPr>
              <a:t>Loading the trained model into GUI</a:t>
            </a:r>
            <a:endParaRPr lang="en-US" sz="2400" spc="10" dirty="0">
              <a:latin typeface="Times New Roman" panose="02020603050405020304" pitchFamily="18" charset="0"/>
            </a:endParaRPr>
          </a:p>
          <a:p>
            <a:pPr marL="0" marR="0" lvl="0" indent="0">
              <a:lnSpc>
                <a:spcPct val="150000"/>
              </a:lnSpc>
              <a:spcBef>
                <a:spcPts val="0"/>
              </a:spcBef>
              <a:spcAft>
                <a:spcPts val="0"/>
              </a:spcAft>
              <a:buNone/>
            </a:pPr>
            <a:endParaRPr lang="en-US" sz="2400" spc="10" dirty="0">
              <a:latin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trained model is loaded into the frame work called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is used to show the result in the GUI form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gn="l">
              <a:lnSpc>
                <a:spcPct val="15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834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52291-92D0-E111-EC12-E81491136D93}"/>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MODULE</a:t>
            </a:r>
            <a:r>
              <a:rPr lang="en-US" sz="54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DESCRIPTION</a:t>
            </a:r>
            <a:r>
              <a:rPr lang="en-US" sz="5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386C5584-07A4-047C-4881-8F02B07DE070}"/>
              </a:ext>
            </a:extLst>
          </p:cNvPr>
          <p:cNvSpPr>
            <a:spLocks noGrp="1"/>
          </p:cNvSpPr>
          <p:nvPr>
            <p:ph idx="1"/>
          </p:nvPr>
        </p:nvSpPr>
        <p:spPr/>
        <p:txBody>
          <a:bodyPr/>
          <a:lstStyle/>
          <a:p>
            <a:r>
              <a:rPr lang="en-US" sz="2600" dirty="0">
                <a:latin typeface="Times New Roman" panose="02020603050405020304" pitchFamily="18" charset="0"/>
                <a:cs typeface="Times New Roman" panose="02020603050405020304" pitchFamily="18" charset="0"/>
              </a:rPr>
              <a:t>Module 5 : Deduction</a:t>
            </a:r>
          </a:p>
          <a:p>
            <a:pPr marL="0" indent="0">
              <a:buNone/>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tabLst>
                <a:tab pos="6858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Finally, the user can view their face via webcam.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Wingdings" panose="05000000000000000000" pitchFamily="2" charset="2"/>
              <a:buChar char=""/>
              <a:tabLst>
                <a:tab pos="6858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can deduct face emotion happy, sad, angry, etc... </a:t>
            </a:r>
          </a:p>
          <a:p>
            <a:pPr marL="342900" marR="0" lvl="0" indent="-342900">
              <a:lnSpc>
                <a:spcPct val="150000"/>
              </a:lnSpc>
              <a:spcBef>
                <a:spcPts val="0"/>
              </a:spcBef>
              <a:spcAft>
                <a:spcPts val="800"/>
              </a:spcAft>
              <a:buFont typeface="Wingdings" panose="05000000000000000000" pitchFamily="2" charset="2"/>
              <a:buChar char=""/>
              <a:tabLst>
                <a:tab pos="685800" algn="l"/>
              </a:tabLst>
            </a:pPr>
            <a:r>
              <a:rPr lang="en-US" sz="2000" dirty="0">
                <a:latin typeface="Times New Roman" panose="02020603050405020304" pitchFamily="18" charset="0"/>
                <a:ea typeface="Calibri" panose="020F0502020204030204" pitchFamily="34" charset="0"/>
                <a:cs typeface="Times New Roman" panose="02020603050405020304" pitchFamily="18" charset="0"/>
              </a:rPr>
              <a:t>If person deducted as sad means mail send to supported person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375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EF1C9-53EB-303C-247C-A7A819D31762}"/>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MODULES</a:t>
            </a:r>
            <a:r>
              <a:rPr lang="en-US" sz="5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7E88D611-907B-5D68-F5DA-A13DA2D7518A}"/>
              </a:ext>
            </a:extLst>
          </p:cNvPr>
          <p:cNvSpPr>
            <a:spLocks noGrp="1"/>
          </p:cNvSpPr>
          <p:nvPr>
            <p:ph idx="1"/>
          </p:nvPr>
        </p:nvSpPr>
        <p:spPr/>
        <p:txBody>
          <a:bodyPr>
            <a:normAutofit/>
          </a:bodyPr>
          <a:lstStyle/>
          <a:p>
            <a:r>
              <a:rPr lang="en-US" sz="2200" dirty="0">
                <a:latin typeface="Times New Roman" panose="02020603050405020304" pitchFamily="18" charset="0"/>
                <a:cs typeface="Times New Roman" panose="02020603050405020304" pitchFamily="18" charset="0"/>
              </a:rPr>
              <a:t>import </a:t>
            </a:r>
            <a:r>
              <a:rPr lang="en-US" sz="2200" dirty="0" err="1">
                <a:latin typeface="Times New Roman" panose="02020603050405020304" pitchFamily="18" charset="0"/>
                <a:cs typeface="Times New Roman" panose="02020603050405020304" pitchFamily="18" charset="0"/>
              </a:rPr>
              <a:t>os</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import </a:t>
            </a:r>
            <a:r>
              <a:rPr lang="en-US" sz="2200" dirty="0" err="1">
                <a:latin typeface="Times New Roman" panose="02020603050405020304" pitchFamily="18" charset="0"/>
                <a:cs typeface="Times New Roman" panose="02020603050405020304" pitchFamily="18" charset="0"/>
              </a:rPr>
              <a:t>tensorflow</a:t>
            </a:r>
            <a:r>
              <a:rPr lang="en-US" sz="2200" dirty="0">
                <a:latin typeface="Times New Roman" panose="02020603050405020304" pitchFamily="18" charset="0"/>
                <a:cs typeface="Times New Roman" panose="02020603050405020304" pitchFamily="18" charset="0"/>
              </a:rPr>
              <a:t> as </a:t>
            </a:r>
            <a:r>
              <a:rPr lang="en-US" sz="2200" dirty="0" err="1">
                <a:latin typeface="Times New Roman" panose="02020603050405020304" pitchFamily="18" charset="0"/>
                <a:cs typeface="Times New Roman" panose="02020603050405020304" pitchFamily="18" charset="0"/>
              </a:rPr>
              <a:t>tf</a:t>
            </a: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import cv2</a:t>
            </a:r>
          </a:p>
          <a:p>
            <a:r>
              <a:rPr lang="en-US" sz="2200" dirty="0">
                <a:latin typeface="Times New Roman" panose="02020603050405020304" pitchFamily="18" charset="0"/>
                <a:cs typeface="Times New Roman" panose="02020603050405020304" pitchFamily="18" charset="0"/>
              </a:rPr>
              <a:t>import </a:t>
            </a:r>
            <a:r>
              <a:rPr lang="en-US" sz="2200" dirty="0" err="1">
                <a:latin typeface="Times New Roman" panose="02020603050405020304" pitchFamily="18" charset="0"/>
                <a:cs typeface="Times New Roman" panose="02020603050405020304" pitchFamily="18" charset="0"/>
              </a:rPr>
              <a:t>numpy</a:t>
            </a:r>
            <a:r>
              <a:rPr lang="en-US" sz="2200" dirty="0">
                <a:latin typeface="Times New Roman" panose="02020603050405020304" pitchFamily="18" charset="0"/>
                <a:cs typeface="Times New Roman" panose="02020603050405020304" pitchFamily="18" charset="0"/>
              </a:rPr>
              <a:t> as np</a:t>
            </a:r>
          </a:p>
          <a:p>
            <a:br>
              <a:rPr lang="en-US" sz="1600" b="0" dirty="0">
                <a:solidFill>
                  <a:srgbClr val="CCCCCC"/>
                </a:solidFill>
                <a:effectLst/>
                <a:latin typeface="Consolas" panose="020B0609020204030204" pitchFamily="49" charset="0"/>
              </a:rPr>
            </a:br>
            <a:endParaRPr lang="en-US" sz="1600" b="0" dirty="0">
              <a:solidFill>
                <a:srgbClr val="CCCCCC"/>
              </a:solidFill>
              <a:effectLst/>
              <a:latin typeface="Consolas" panose="020B0609020204030204" pitchFamily="49" charset="0"/>
            </a:endParaRP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43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67FB-1D26-D978-CF7F-C17B9CC718D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5ED2617-7450-ABE2-31D1-E315FE265658}"/>
              </a:ext>
            </a:extLst>
          </p:cNvPr>
          <p:cNvSpPr>
            <a:spLocks noGrp="1"/>
          </p:cNvSpPr>
          <p:nvPr>
            <p:ph idx="1"/>
          </p:nvPr>
        </p:nvSpPr>
        <p:spPr>
          <a:xfrm>
            <a:off x="739726" y="1622914"/>
            <a:ext cx="10515600" cy="4351338"/>
          </a:xfrm>
        </p:spPr>
        <p:txBody>
          <a:bodyPr>
            <a:noAutofit/>
          </a:bodyPr>
          <a:lstStyle/>
          <a:p>
            <a:pPr marL="0" indent="0" algn="just">
              <a:lnSpc>
                <a:spcPct val="150000"/>
              </a:lnSpc>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In conclusion, the Facial Emotion Recognition for Paralyzed Individuals project, employing the FERC method utilizing convolutional neural networks, establishes a robust foundation with versatile applications in security, healthcare, and human-robot interfaces. Emphasizing nonverbal communication underscores its significance in fields such as law enforcement for intention identification and in healthcare for mental health evaluation. The proposed approach holds promise for enhancing human-robot interactions and yielding valuable insights into the intricate realm of human emotions, aligning with the growing importance of emotion recognition in technology. Additionally, if the system detects sadness in an individual, it automatically triggers an email notification to their designated support person, ensuring timely emotional support. While the system demonstrates potential, further study and development are imperative to address issues such as data bias and ensure its efficacy in serving paralyzed individuals effectively.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720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67FB-1D26-D978-CF7F-C17B9CC718D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Feature Enhancement:</a:t>
            </a:r>
          </a:p>
        </p:txBody>
      </p:sp>
      <p:sp>
        <p:nvSpPr>
          <p:cNvPr id="3" name="Content Placeholder 2">
            <a:extLst>
              <a:ext uri="{FF2B5EF4-FFF2-40B4-BE49-F238E27FC236}">
                <a16:creationId xmlns:a16="http://schemas.microsoft.com/office/drawing/2014/main" id="{95ED2617-7450-ABE2-31D1-E315FE265658}"/>
              </a:ext>
            </a:extLst>
          </p:cNvPr>
          <p:cNvSpPr>
            <a:spLocks noGrp="1"/>
          </p:cNvSpPr>
          <p:nvPr>
            <p:ph idx="1"/>
          </p:nvPr>
        </p:nvSpPr>
        <p:spPr>
          <a:xfrm>
            <a:off x="838200" y="1558339"/>
            <a:ext cx="10515600" cy="4351338"/>
          </a:xfrm>
        </p:spPr>
        <p:txBody>
          <a:bodyPr>
            <a:noAutofit/>
          </a:bodyPr>
          <a:lstStyle/>
          <a:p>
            <a:pPr marL="0" marR="0" indent="0" algn="just">
              <a:lnSpc>
                <a:spcPct val="150000"/>
              </a:lnSpc>
              <a:spcBef>
                <a:spcPts val="0"/>
              </a:spcBef>
              <a:spcAft>
                <a:spcPts val="0"/>
              </a:spcAft>
              <a:buNone/>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For the Facial Emotion Recognition for Paralyzed Individuals project, refining the Facial Emotion Recognition using Convolutional Neural Networks (FERC) algorithm is pivotal. This can be achieved by incorporating extensive and diverse datasets for model training, thereby enhancing accuracy and robustness. Prioritizing optimization for real-time applications, addressing emotion ambiguity, and ensuring cross-cultural adaptability are essential objectives. Moreover, exploring privacy-centric features like anonymization techniques is crucial to mitigate ethical concerns. Integrating facial emotion recognition with other modalities and conducting human-centric evaluations are vital steps. Continued research collaboration with experts in psychology and related fields will facilitate staying abreast of advancements and ensuring the algorithm's effectiveness in real-world scenarios, particularly for paralyzed individuals.</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6926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67FB-1D26-D978-CF7F-C17B9CC718D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SYSTEM REQUIREMENTS</a:t>
            </a:r>
          </a:p>
        </p:txBody>
      </p:sp>
      <p:sp>
        <p:nvSpPr>
          <p:cNvPr id="3" name="Content Placeholder 2">
            <a:extLst>
              <a:ext uri="{FF2B5EF4-FFF2-40B4-BE49-F238E27FC236}">
                <a16:creationId xmlns:a16="http://schemas.microsoft.com/office/drawing/2014/main" id="{95ED2617-7450-ABE2-31D1-E315FE265658}"/>
              </a:ext>
            </a:extLst>
          </p:cNvPr>
          <p:cNvSpPr>
            <a:spLocks noGrp="1"/>
          </p:cNvSpPr>
          <p:nvPr>
            <p:ph idx="1"/>
          </p:nvPr>
        </p:nvSpPr>
        <p:spPr>
          <a:xfrm>
            <a:off x="838200" y="1558339"/>
            <a:ext cx="10515600" cy="4351338"/>
          </a:xfrm>
        </p:spPr>
        <p:txBody>
          <a:bodyPr>
            <a:noAutofit/>
          </a:bodyPr>
          <a:lstStyle/>
          <a:p>
            <a:pPr marL="0" indent="0" algn="just">
              <a:lnSpc>
                <a:spcPct val="150000"/>
              </a:lnSpc>
              <a:buNone/>
            </a:pPr>
            <a:r>
              <a:rPr lang="en-US" sz="2200" b="1" dirty="0">
                <a:latin typeface="Times New Roman" panose="02020603050405020304" pitchFamily="18" charset="0"/>
                <a:cs typeface="Times New Roman" panose="02020603050405020304" pitchFamily="18" charset="0"/>
              </a:rPr>
              <a:t>System Requirements:</a:t>
            </a: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Hardware Specification:</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Processor		:	Intel Core Duo 2.0 GHz or higher.</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RAM			:	Minimum1 GB or Greater.</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Hard disk		:	20 GB (Free Space).</a:t>
            </a:r>
          </a:p>
          <a:p>
            <a:pPr marL="0" indent="0" algn="just">
              <a:lnSpc>
                <a:spcPct val="150000"/>
              </a:lnSpc>
              <a:buNone/>
            </a:pPr>
            <a:r>
              <a:rPr lang="en-US" sz="2200" b="1" dirty="0">
                <a:latin typeface="Times New Roman" panose="02020603050405020304" pitchFamily="18" charset="0"/>
                <a:cs typeface="Times New Roman" panose="02020603050405020304" pitchFamily="18" charset="0"/>
              </a:rPr>
              <a:t>Software Specification:</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Software		:	Visual Studio Code</a:t>
            </a:r>
          </a:p>
          <a:p>
            <a:pPr marL="0" indent="0" algn="just">
              <a:lnSpc>
                <a:spcPct val="150000"/>
              </a:lnSpc>
              <a:buNone/>
            </a:pPr>
            <a:r>
              <a:rPr lang="en-US" sz="2200" dirty="0">
                <a:latin typeface="Times New Roman" panose="02020603050405020304" pitchFamily="18" charset="0"/>
                <a:cs typeface="Times New Roman" panose="02020603050405020304" pitchFamily="18" charset="0"/>
              </a:rPr>
              <a:t>Operation System	:	Windows 7 or higher.</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6056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A5694-4E8C-A300-1BAE-EC966B4607A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REFERENCES</a:t>
            </a:r>
            <a:r>
              <a:rPr lang="en-US" sz="5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6771CF02-2E70-9DEC-8BAC-544E05233446}"/>
              </a:ext>
            </a:extLst>
          </p:cNvPr>
          <p:cNvSpPr>
            <a:spLocks noGrp="1"/>
          </p:cNvSpPr>
          <p:nvPr>
            <p:ph idx="1"/>
          </p:nvPr>
        </p:nvSpPr>
        <p:spPr>
          <a:xfrm>
            <a:off x="169016" y="1690688"/>
            <a:ext cx="11622156" cy="5496201"/>
          </a:xfrm>
        </p:spPr>
        <p:txBody>
          <a:bodyPr>
            <a:noAutofit/>
          </a:bodyPr>
          <a:lstStyle/>
          <a:p>
            <a:pPr marL="342900" marR="0" lvl="0" indent="-342900" algn="just">
              <a:lnSpc>
                <a:spcPct val="150000"/>
              </a:lnSpc>
              <a:spcBef>
                <a:spcPts val="185"/>
              </a:spcBef>
              <a:spcAft>
                <a:spcPts val="0"/>
              </a:spcAft>
              <a:buSzPts val="1200"/>
              <a:buFont typeface="Times New Roman" panose="02020603050405020304" pitchFamily="18" charset="0"/>
              <a:buAutoNum type="arabicPeriod"/>
              <a:tabLst>
                <a:tab pos="360045" algn="l"/>
              </a:tabLst>
            </a:pPr>
            <a:r>
              <a:rPr lang="en-IN" sz="2000" spc="-10" dirty="0">
                <a:effectLst/>
                <a:latin typeface="Times New Roman" panose="02020603050405020304" pitchFamily="18" charset="0"/>
                <a:ea typeface="Times New Roman" panose="02020603050405020304" pitchFamily="18" charset="0"/>
                <a:cs typeface="Times New Roman" panose="02020603050405020304" pitchFamily="18" charset="0"/>
              </a:rPr>
              <a:t>Balaji Balasubramanian; Pranshu Diwan; </a:t>
            </a:r>
            <a:r>
              <a:rPr lang="en-IN" sz="2000" spc="-10" dirty="0" err="1">
                <a:effectLst/>
                <a:latin typeface="Times New Roman" panose="02020603050405020304" pitchFamily="18" charset="0"/>
                <a:ea typeface="Times New Roman" panose="02020603050405020304" pitchFamily="18" charset="0"/>
                <a:cs typeface="Times New Roman" panose="02020603050405020304" pitchFamily="18" charset="0"/>
              </a:rPr>
              <a:t>Rajeshwar</a:t>
            </a:r>
            <a:r>
              <a:rPr lang="en-IN" sz="2000" spc="-10" dirty="0">
                <a:effectLst/>
                <a:latin typeface="Times New Roman" panose="02020603050405020304" pitchFamily="18" charset="0"/>
                <a:ea typeface="Times New Roman" panose="02020603050405020304" pitchFamily="18" charset="0"/>
                <a:cs typeface="Times New Roman" panose="02020603050405020304" pitchFamily="18" charset="0"/>
              </a:rPr>
              <a:t> Nadar; Anuradha Bhatia :”Analysis of facial emotion recognition” Proceedings of the Third International Conference on Trends in Electronics and Informatics (ICOEI 2019) IEEE Xplore </a:t>
            </a:r>
            <a:endParaRPr lang="en-US" sz="2000" spc="-1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185"/>
              </a:spcBef>
              <a:spcAft>
                <a:spcPts val="0"/>
              </a:spcAft>
              <a:buSzPts val="1200"/>
              <a:buFont typeface="Times New Roman" panose="02020603050405020304" pitchFamily="18" charset="0"/>
              <a:buAutoNum type="arabicPeriod"/>
              <a:tabLst>
                <a:tab pos="360045" algn="l"/>
              </a:tabLst>
            </a:pPr>
            <a:r>
              <a:rPr lang="en-IN" sz="2000" spc="-10" dirty="0" err="1">
                <a:effectLst/>
                <a:latin typeface="Times New Roman" panose="02020603050405020304" pitchFamily="18" charset="0"/>
                <a:ea typeface="Times New Roman" panose="02020603050405020304" pitchFamily="18" charset="0"/>
                <a:cs typeface="Times New Roman" panose="02020603050405020304" pitchFamily="18" charset="0"/>
              </a:rPr>
              <a:t>Ninad</a:t>
            </a:r>
            <a:r>
              <a:rPr lang="en-IN" sz="2000" spc="-1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spc="-10" dirty="0" err="1">
                <a:effectLst/>
                <a:latin typeface="Times New Roman" panose="02020603050405020304" pitchFamily="18" charset="0"/>
                <a:ea typeface="Times New Roman" panose="02020603050405020304" pitchFamily="18" charset="0"/>
                <a:cs typeface="Times New Roman" panose="02020603050405020304" pitchFamily="18" charset="0"/>
              </a:rPr>
              <a:t>Mehendale</a:t>
            </a:r>
            <a:r>
              <a:rPr lang="en-IN" sz="2000" spc="-10" dirty="0">
                <a:effectLst/>
                <a:latin typeface="Times New Roman" panose="02020603050405020304" pitchFamily="18" charset="0"/>
                <a:ea typeface="Times New Roman" panose="02020603050405020304" pitchFamily="18" charset="0"/>
                <a:cs typeface="Times New Roman" panose="02020603050405020304" pitchFamily="18" charset="0"/>
              </a:rPr>
              <a:t> “Facial emotion recognition using convolutional neural networks (FERC) “1,2 Received: 16 July 2019 / Accepted: 12 February 2020 / Published online: 18 February 2020 © Springer Nature Switzerland AG 2020.</a:t>
            </a:r>
            <a:endParaRPr lang="en-US" sz="2000" spc="-1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mj-lt"/>
              <a:buAutoNum type="arabicPeriod"/>
            </a:pPr>
            <a:r>
              <a:rPr lang="en-IN" sz="2000" spc="-10" dirty="0">
                <a:effectLst/>
                <a:latin typeface="Times New Roman" panose="02020603050405020304" pitchFamily="18" charset="0"/>
                <a:ea typeface="Times New Roman" panose="02020603050405020304" pitchFamily="18" charset="0"/>
                <a:cs typeface="Times New Roman" panose="02020603050405020304" pitchFamily="18" charset="0"/>
              </a:rPr>
              <a:t>FACIAL EXPRESSION RECOGNITION BASED ON EDGE DETECTION </a:t>
            </a:r>
            <a:r>
              <a:rPr lang="en-IN" sz="2000" spc="-10" dirty="0" err="1">
                <a:effectLst/>
                <a:latin typeface="Times New Roman" panose="02020603050405020304" pitchFamily="18" charset="0"/>
                <a:ea typeface="Times New Roman" panose="02020603050405020304" pitchFamily="18" charset="0"/>
                <a:cs typeface="Times New Roman" panose="02020603050405020304" pitchFamily="18" charset="0"/>
              </a:rPr>
              <a:t>Xiaoming</a:t>
            </a:r>
            <a:r>
              <a:rPr lang="en-IN" sz="2000" spc="-10" dirty="0">
                <a:effectLst/>
                <a:latin typeface="Times New Roman" panose="02020603050405020304" pitchFamily="18" charset="0"/>
                <a:ea typeface="Times New Roman" panose="02020603050405020304" pitchFamily="18" charset="0"/>
                <a:cs typeface="Times New Roman" panose="02020603050405020304" pitchFamily="18" charset="0"/>
              </a:rPr>
              <a:t> CHEN and </a:t>
            </a:r>
            <a:r>
              <a:rPr lang="en-IN" sz="2000" spc="-10" dirty="0" err="1">
                <a:effectLst/>
                <a:latin typeface="Times New Roman" panose="02020603050405020304" pitchFamily="18" charset="0"/>
                <a:ea typeface="Times New Roman" panose="02020603050405020304" pitchFamily="18" charset="0"/>
                <a:cs typeface="Times New Roman" panose="02020603050405020304" pitchFamily="18" charset="0"/>
              </a:rPr>
              <a:t>Wushan</a:t>
            </a:r>
            <a:r>
              <a:rPr lang="en-IN" sz="2000" spc="-10" dirty="0">
                <a:effectLst/>
                <a:latin typeface="Times New Roman" panose="02020603050405020304" pitchFamily="18" charset="0"/>
                <a:ea typeface="Times New Roman" panose="02020603050405020304" pitchFamily="18" charset="0"/>
                <a:cs typeface="Times New Roman" panose="02020603050405020304" pitchFamily="18" charset="0"/>
              </a:rPr>
              <a:t> CHENG College of Mechanical Engineering, Shanghai University of Engineering Science, Shanghai 201620, China. International Journal of Computer Science &amp; Engineering Survey (IJCSES) Vol.6, No.2, April 2015 </a:t>
            </a:r>
            <a:endParaRPr lang="en-US" sz="2000" spc="-1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512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8B6CDF-E941-1F56-03CE-97BB426B384C}"/>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ABSTRACT</a:t>
            </a:r>
          </a:p>
        </p:txBody>
      </p:sp>
      <p:sp>
        <p:nvSpPr>
          <p:cNvPr id="4" name="Content Placeholder 3">
            <a:extLst>
              <a:ext uri="{FF2B5EF4-FFF2-40B4-BE49-F238E27FC236}">
                <a16:creationId xmlns:a16="http://schemas.microsoft.com/office/drawing/2014/main" id="{D5E59296-865F-52FB-8526-BB42AD80429B}"/>
              </a:ext>
            </a:extLst>
          </p:cNvPr>
          <p:cNvSpPr>
            <a:spLocks noGrp="1"/>
          </p:cNvSpPr>
          <p:nvPr>
            <p:ph idx="1"/>
          </p:nvPr>
        </p:nvSpPr>
        <p:spPr/>
        <p:txBody>
          <a:bodyPr>
            <a:noAutofit/>
          </a:bodyPr>
          <a:lstStyle/>
          <a:p>
            <a:pPr marL="0" indent="0" algn="just">
              <a:lnSpc>
                <a:spcPct val="150000"/>
              </a:lnSpc>
              <a:buNone/>
            </a:pPr>
            <a:r>
              <a:rPr lang="en-US" sz="2200" b="0" i="0" dirty="0">
                <a:solidFill>
                  <a:srgbClr val="0D0D0D"/>
                </a:solidFill>
                <a:effectLst/>
                <a:latin typeface="Times New Roman" panose="02020603050405020304" pitchFamily="18" charset="0"/>
                <a:cs typeface="Times New Roman" panose="02020603050405020304" pitchFamily="18" charset="0"/>
              </a:rPr>
              <a:t>Facial emotion recognition is vital for understanding human behavior, especially for paralyzed individuals. This project utilizes convolutional neural networks to identify emotions from facial expressions, aiding communication despite challenges. The technology, applicable in medicine, education, law enforcement, and human-robot interface, enhances quality of life for paralyzed individuals. Additionally, it triggers email notifications to support persons upon detecting sadness, ensuring timely intervention and emotional care.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2895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4E4A1-9E66-0518-1176-F60061407B37}"/>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INTRODUCTION</a:t>
            </a:r>
          </a:p>
        </p:txBody>
      </p:sp>
      <p:sp>
        <p:nvSpPr>
          <p:cNvPr id="4" name="Rectangle 1">
            <a:extLst>
              <a:ext uri="{FF2B5EF4-FFF2-40B4-BE49-F238E27FC236}">
                <a16:creationId xmlns:a16="http://schemas.microsoft.com/office/drawing/2014/main" id="{D7CD93F9-4596-1E58-C486-E4137F280356}"/>
              </a:ext>
            </a:extLst>
          </p:cNvPr>
          <p:cNvSpPr>
            <a:spLocks noGrp="1" noChangeArrowheads="1"/>
          </p:cNvSpPr>
          <p:nvPr>
            <p:ph idx="1"/>
          </p:nvPr>
        </p:nvSpPr>
        <p:spPr bwMode="auto">
          <a:xfrm>
            <a:off x="543712" y="2209011"/>
            <a:ext cx="11104576"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50000"/>
              </a:lnSpc>
              <a:spcBef>
                <a:spcPct val="0"/>
              </a:spcBef>
              <a:spcAft>
                <a:spcPct val="0"/>
              </a:spcAft>
              <a:buClrTx/>
              <a:buSzTx/>
              <a:buFontTx/>
              <a:buNone/>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Human interaction involves both verbal and nonverbal cues, with facial expressions playing a significant role in conveying emotions. Research shows that over half of all emotions are expressed through facial expressions, surpassing verbal communication. Emotions commonly conveyed include disgust, anger, fear, happiness, surprise, and sadness. This project aims to leverage artificial intelligence to interpret facial expressions, facilitating communication of emotional states. The research is particularly relevant in security contexts, where facial reading is crucial for identifying intentions. Security personnel, such as those in airports, undergo specialized training to interpret facial expressions and body language, aiding in the detection of criminal activity. For example, a worried expression may signal potential concerns, prompting further investigation.</a:t>
            </a:r>
            <a:endParaRPr lang="en-IN" sz="24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924141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F3F8-7BB2-87C4-A655-39967692A148}"/>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EXISTING</a:t>
            </a:r>
            <a:r>
              <a:rPr lang="en-US" sz="54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SYSTEM</a:t>
            </a:r>
            <a:r>
              <a:rPr lang="en-US" sz="5400" b="1" dirty="0">
                <a:latin typeface="Times New Roman" panose="02020603050405020304" pitchFamily="18" charset="0"/>
                <a:cs typeface="Times New Roman" panose="02020603050405020304" pitchFamily="18" charset="0"/>
              </a:rPr>
              <a:t> </a:t>
            </a:r>
          </a:p>
        </p:txBody>
      </p:sp>
      <p:sp>
        <p:nvSpPr>
          <p:cNvPr id="7" name="Rectangle 3">
            <a:extLst>
              <a:ext uri="{FF2B5EF4-FFF2-40B4-BE49-F238E27FC236}">
                <a16:creationId xmlns:a16="http://schemas.microsoft.com/office/drawing/2014/main" id="{FDE10B8E-A304-BD3B-EB61-53F1965A42C2}"/>
              </a:ext>
            </a:extLst>
          </p:cNvPr>
          <p:cNvSpPr>
            <a:spLocks noGrp="1" noChangeArrowheads="1"/>
          </p:cNvSpPr>
          <p:nvPr>
            <p:ph idx="1"/>
          </p:nvPr>
        </p:nvSpPr>
        <p:spPr bwMode="auto">
          <a:xfrm>
            <a:off x="765111" y="422955"/>
            <a:ext cx="11038113" cy="6264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gn="just">
              <a:lnSpc>
                <a:spcPct val="150000"/>
              </a:lnSpc>
              <a:buNone/>
            </a:pPr>
            <a:endParaRPr lang="en-US" sz="2400" dirty="0">
              <a:effectLst/>
              <a:latin typeface="Times New Roman" panose="02020603050405020304" pitchFamily="18" charset="0"/>
              <a:ea typeface="Calibri" panose="020F0502020204030204" pitchFamily="34" charset="0"/>
            </a:endParaRPr>
          </a:p>
          <a:p>
            <a:pPr marL="0" indent="0" algn="just">
              <a:lnSpc>
                <a:spcPct val="150000"/>
              </a:lnSpc>
              <a:buNone/>
            </a:pPr>
            <a:r>
              <a:rPr lang="en-US" sz="2000" dirty="0">
                <a:effectLst/>
                <a:latin typeface="Times New Roman" panose="02020603050405020304" pitchFamily="18" charset="0"/>
                <a:ea typeface="Calibri" panose="020F0502020204030204" pitchFamily="34" charset="0"/>
              </a:rPr>
              <a:t>                                                                </a:t>
            </a:r>
          </a:p>
          <a:p>
            <a:pPr marL="0" indent="0" algn="just">
              <a:lnSpc>
                <a:spcPct val="150000"/>
              </a:lnSpc>
              <a:buNone/>
            </a:pPr>
            <a:endParaRPr lang="en-US" sz="2000" dirty="0">
              <a:latin typeface="Times New Roman" panose="02020603050405020304" pitchFamily="18" charset="0"/>
              <a:ea typeface="Calibri" panose="020F0502020204030204" pitchFamily="34" charset="0"/>
            </a:endParaRPr>
          </a:p>
          <a:p>
            <a:pPr marL="0" indent="0" algn="just">
              <a:lnSpc>
                <a:spcPct val="150000"/>
              </a:lnSpc>
              <a:buNone/>
            </a:pPr>
            <a:r>
              <a:rPr lang="en-US" sz="2000" dirty="0">
                <a:effectLst/>
                <a:latin typeface="Times New Roman" panose="02020603050405020304" pitchFamily="18" charset="0"/>
                <a:ea typeface="Calibri" panose="020F0502020204030204" pitchFamily="34" charset="0"/>
              </a:rPr>
              <a:t>	Existing facial emotion recognition systems often leverage traditional computer vision methods or deep learning approaches. Traditional systems on handcrafted features and classifiers, while contemporary systems increasingly adopt deep learning models like Convolutional Neural Networks (CNNs) trained on large datasets. Commonly used datasets, such as CK+, contain labeled facial expressions for training classifiers. Existing systems find applications in real-time scenarios, spanning human-computer interaction, healthcare, security, and entertainment. The proposed FERC algorithm in the document aims to contribute to this field with its unique approach to facial emotion detection.</a:t>
            </a:r>
            <a:endParaRPr lang="en-US" sz="2000" dirty="0">
              <a:effectLst/>
              <a:latin typeface="Calibri" panose="020F0502020204030204" pitchFamily="34" charset="0"/>
              <a:ea typeface="Calibri" panose="020F0502020204030204" pitchFamily="34" charset="0"/>
            </a:endParaRPr>
          </a:p>
          <a:p>
            <a:pPr marL="0" indent="0" algn="just">
              <a:lnSpc>
                <a:spcPct val="150000"/>
              </a:lnSpc>
              <a:buNone/>
            </a:pPr>
            <a:endParaRPr lang="en-US" sz="2000" dirty="0">
              <a:latin typeface="Times New Roman" panose="02020603050405020304" pitchFamily="18" charset="0"/>
              <a:ea typeface="Calibri" panose="020F0502020204030204" pitchFamily="34" charset="0"/>
            </a:endParaRPr>
          </a:p>
          <a:p>
            <a:pPr marL="0" indent="0" algn="just">
              <a:lnSpc>
                <a:spcPct val="150000"/>
              </a:lnSpc>
              <a:buNone/>
            </a:pPr>
            <a:endParaRPr lang="en-US" sz="2400" dirty="0">
              <a:effectLst/>
              <a:latin typeface="Times New Roman" panose="02020603050405020304" pitchFamily="18" charset="0"/>
              <a:ea typeface="Calibri" panose="020F050202020403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416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F3F8-7BB2-87C4-A655-39967692A148}"/>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DISADVANTAGES</a:t>
            </a:r>
            <a:endParaRPr lang="en-US" sz="5400" b="1"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FDE10B8E-A304-BD3B-EB61-53F1965A42C2}"/>
              </a:ext>
            </a:extLst>
          </p:cNvPr>
          <p:cNvSpPr>
            <a:spLocks noGrp="1" noChangeArrowheads="1"/>
          </p:cNvSpPr>
          <p:nvPr>
            <p:ph idx="1"/>
          </p:nvPr>
        </p:nvSpPr>
        <p:spPr bwMode="auto">
          <a:xfrm>
            <a:off x="248529" y="2518064"/>
            <a:ext cx="11943471" cy="2120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a:lnSpc>
                <a:spcPct val="150000"/>
              </a:lnSpc>
              <a:spcBef>
                <a:spcPts val="855"/>
              </a:spcBef>
              <a:spcAft>
                <a:spcPts val="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rPr>
              <a:t>Changes in lighting, background, or facial position can impact the performance.</a:t>
            </a:r>
            <a:endParaRPr lang="en-US" sz="2000"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855"/>
              </a:spcBef>
              <a:spcAft>
                <a:spcPts val="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rPr>
              <a:t>Using facial emotion recognition in public areas can raise privacy issues, and ethical considerations need to be addressed.</a:t>
            </a:r>
            <a:endParaRPr lang="en-US" sz="2000" dirty="0">
              <a:effectLst/>
              <a:latin typeface="Calibri" panose="020F0502020204030204" pitchFamily="34" charset="0"/>
              <a:ea typeface="Calibri" panose="020F0502020204030204" pitchFamily="34" charset="0"/>
            </a:endParaRPr>
          </a:p>
          <a:p>
            <a:pPr marL="342900" marR="0" lvl="0" indent="-342900" algn="just">
              <a:lnSpc>
                <a:spcPct val="150000"/>
              </a:lnSpc>
              <a:spcBef>
                <a:spcPts val="855"/>
              </a:spcBef>
              <a:spcAft>
                <a:spcPts val="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rPr>
              <a:t>Limited or biased training data can make the system less accurate for different people and situations.</a:t>
            </a:r>
            <a:endParaRPr lang="en-US"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825910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62FAD-4DFB-3DBA-5478-08D60D709500}"/>
              </a:ext>
            </a:extLst>
          </p:cNvPr>
          <p:cNvSpPr>
            <a:spLocks noGrp="1"/>
          </p:cNvSpPr>
          <p:nvPr>
            <p:ph type="title"/>
          </p:nvPr>
        </p:nvSpPr>
        <p:spPr>
          <a:xfrm>
            <a:off x="838200" y="355794"/>
            <a:ext cx="10515600" cy="1325563"/>
          </a:xfrm>
        </p:spPr>
        <p:txBody>
          <a:bodyPr>
            <a:normAutofit/>
          </a:bodyPr>
          <a:lstStyle/>
          <a:p>
            <a:r>
              <a:rPr lang="en-US" sz="4000" b="1" dirty="0">
                <a:latin typeface="Times New Roman" panose="02020603050405020304" pitchFamily="18" charset="0"/>
                <a:cs typeface="Times New Roman" panose="02020603050405020304" pitchFamily="18" charset="0"/>
              </a:rPr>
              <a:t>PROPOSED</a:t>
            </a:r>
            <a:r>
              <a:rPr lang="en-US" sz="54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SYSTEM</a:t>
            </a:r>
            <a:r>
              <a:rPr lang="en-US" sz="5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23A8A32F-00CB-236C-68F8-30C770F5B89B}"/>
              </a:ext>
            </a:extLst>
          </p:cNvPr>
          <p:cNvSpPr>
            <a:spLocks noGrp="1"/>
          </p:cNvSpPr>
          <p:nvPr>
            <p:ph idx="1"/>
          </p:nvPr>
        </p:nvSpPr>
        <p:spPr>
          <a:xfrm>
            <a:off x="725659" y="1871538"/>
            <a:ext cx="10515600" cy="4351338"/>
          </a:xfrm>
        </p:spPr>
        <p:txBody>
          <a:bodyPr>
            <a:noAutofit/>
          </a:bodyPr>
          <a:lstStyle/>
          <a:p>
            <a:pPr marL="0" indent="0" algn="just">
              <a:lnSpc>
                <a:spcPct val="150000"/>
              </a:lnSpc>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The Facial Emotion Recognition for Paralyzed Individuals project employs the FERC algorithm to discern emotions from facial expressions, specifically focusing on individuals with paralysis. The algorithm extracts facial features and categorizes emotions into various states, applicable in medical treatment, education, police investigations, and human-robot interfaces. Utilizing the FER-2013 dataset, the Convolutional Neural Network (CNN) is trained using OpenCV, </a:t>
            </a:r>
            <a:r>
              <a:rPr lang="en-US" sz="1800" dirty="0" err="1">
                <a:latin typeface="Times New Roman" panose="02020603050405020304" pitchFamily="18" charset="0"/>
                <a:ea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 and TensorFlow for image processing. Emphasizing the significance in security contexts, the project integrates skin detection, color space edge detection, and machine learning for precise emotion identification. Additionally, if the system detects sadness in a paralyzed individual, it automatically triggers an email notification to their designated support person, ensuring timely emotional support. With implications in biomedical engineering, psychology, neuroscience, and health, the system highlights emotions' crucial role in communication and security, particularly for paralyzed individuals.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65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4F3F8-7BB2-87C4-A655-39967692A148}"/>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ADVANTAGES</a:t>
            </a:r>
            <a:endParaRPr lang="en-US" sz="5400" b="1"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FDE10B8E-A304-BD3B-EB61-53F1965A42C2}"/>
              </a:ext>
            </a:extLst>
          </p:cNvPr>
          <p:cNvSpPr>
            <a:spLocks noGrp="1" noChangeArrowheads="1"/>
          </p:cNvSpPr>
          <p:nvPr>
            <p:ph idx="1"/>
          </p:nvPr>
        </p:nvSpPr>
        <p:spPr bwMode="auto">
          <a:xfrm>
            <a:off x="648872" y="1998703"/>
            <a:ext cx="10894256" cy="3817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just">
              <a:lnSpc>
                <a:spcPct val="150000"/>
              </a:lnSpc>
              <a:spcBef>
                <a:spcPts val="0"/>
              </a:spcBef>
              <a:spcAft>
                <a:spcPts val="0"/>
              </a:spcAft>
              <a:buFont typeface="Wingdings" panose="05000000000000000000" pitchFamily="2" charset="2"/>
              <a:buChar char=""/>
              <a:tabLst>
                <a:tab pos="395605" algn="l"/>
                <a:tab pos="39624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Recognizing facial emotions aids in security by identifying intentions, particularly beneficial in fields like law enforcement.</a:t>
            </a:r>
          </a:p>
          <a:p>
            <a:pPr marL="342900" marR="0" lvl="0" indent="-342900" algn="just">
              <a:lnSpc>
                <a:spcPct val="150000"/>
              </a:lnSpc>
              <a:spcBef>
                <a:spcPts val="0"/>
              </a:spcBef>
              <a:spcAft>
                <a:spcPts val="0"/>
              </a:spcAft>
              <a:buFont typeface="Wingdings" panose="05000000000000000000" pitchFamily="2" charset="2"/>
              <a:buChar char=""/>
              <a:tabLst>
                <a:tab pos="395605" algn="l"/>
                <a:tab pos="39624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Implementation in the education sector could provide tools for understanding and responding to students' emotional states.</a:t>
            </a:r>
          </a:p>
          <a:p>
            <a:pPr marL="342900" marR="0" lvl="0" indent="-342900" algn="just">
              <a:lnSpc>
                <a:spcPct val="150000"/>
              </a:lnSpc>
              <a:spcBef>
                <a:spcPts val="0"/>
              </a:spcBef>
              <a:spcAft>
                <a:spcPts val="0"/>
              </a:spcAft>
              <a:buFont typeface="Wingdings" panose="05000000000000000000" pitchFamily="2" charset="2"/>
              <a:buChar char=""/>
              <a:tabLst>
                <a:tab pos="395605" algn="l"/>
                <a:tab pos="39624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Improved recognition contributes to more effective and intuitive interactions between humans and robots.</a:t>
            </a:r>
          </a:p>
          <a:p>
            <a:pPr marL="342900" marR="0" lvl="0" indent="-342900" algn="just">
              <a:lnSpc>
                <a:spcPct val="150000"/>
              </a:lnSpc>
              <a:spcBef>
                <a:spcPts val="0"/>
              </a:spcBef>
              <a:spcAft>
                <a:spcPts val="0"/>
              </a:spcAft>
              <a:buFont typeface="Wingdings" panose="05000000000000000000" pitchFamily="2" charset="2"/>
              <a:buChar char=""/>
              <a:tabLst>
                <a:tab pos="395605" algn="l"/>
                <a:tab pos="39624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Additionally, if the system detects sadness in an individual, it automatically triggers an email notification to their designated support person, ensuring timely emotional support.</a:t>
            </a:r>
            <a:endParaRPr lang="en-US"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89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E4A28-2FE2-A426-0CB8-59D5E9D51D64}"/>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ARCHITECTURE</a:t>
            </a:r>
          </a:p>
        </p:txBody>
      </p:sp>
      <p:sp>
        <p:nvSpPr>
          <p:cNvPr id="30" name="TextBox 29">
            <a:extLst>
              <a:ext uri="{FF2B5EF4-FFF2-40B4-BE49-F238E27FC236}">
                <a16:creationId xmlns:a16="http://schemas.microsoft.com/office/drawing/2014/main" id="{D7628399-AA56-579B-9CF0-4BEF93B6E6A7}"/>
              </a:ext>
            </a:extLst>
          </p:cNvPr>
          <p:cNvSpPr txBox="1"/>
          <p:nvPr/>
        </p:nvSpPr>
        <p:spPr>
          <a:xfrm>
            <a:off x="3048778" y="3241962"/>
            <a:ext cx="6097554" cy="342786"/>
          </a:xfrm>
          <a:prstGeom prst="rect">
            <a:avLst/>
          </a:prstGeom>
          <a:noFill/>
        </p:spPr>
        <p:txBody>
          <a:bodyPr wrap="square">
            <a:spAutoFit/>
          </a:bodyPr>
          <a:lstStyle/>
          <a:p>
            <a:pPr marL="0" marR="0">
              <a:lnSpc>
                <a:spcPct val="107000"/>
              </a:lnSpc>
              <a:spcBef>
                <a:spcPts val="0"/>
              </a:spcBef>
              <a:spcAft>
                <a:spcPts val="8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63" name="Canvas 1">
            <a:extLst>
              <a:ext uri="{FF2B5EF4-FFF2-40B4-BE49-F238E27FC236}">
                <a16:creationId xmlns:a16="http://schemas.microsoft.com/office/drawing/2014/main" id="{AEA0B1C2-A7C4-3A42-F1FA-9BDFF553EBE8}"/>
              </a:ext>
            </a:extLst>
          </p:cNvPr>
          <p:cNvGrpSpPr/>
          <p:nvPr/>
        </p:nvGrpSpPr>
        <p:grpSpPr>
          <a:xfrm>
            <a:off x="871012" y="1434905"/>
            <a:ext cx="10833308" cy="4966770"/>
            <a:chOff x="0" y="0"/>
            <a:chExt cx="5995987" cy="6419850"/>
          </a:xfrm>
        </p:grpSpPr>
        <p:sp>
          <p:nvSpPr>
            <p:cNvPr id="64" name="Rectangle 63">
              <a:extLst>
                <a:ext uri="{FF2B5EF4-FFF2-40B4-BE49-F238E27FC236}">
                  <a16:creationId xmlns:a16="http://schemas.microsoft.com/office/drawing/2014/main" id="{2155599E-2B40-07A8-2671-E0D63B1DAC5E}"/>
                </a:ext>
              </a:extLst>
            </p:cNvPr>
            <p:cNvSpPr/>
            <p:nvPr/>
          </p:nvSpPr>
          <p:spPr>
            <a:xfrm>
              <a:off x="0" y="0"/>
              <a:ext cx="5905500" cy="6419850"/>
            </a:xfrm>
            <a:prstGeom prst="rect">
              <a:avLst/>
            </a:prstGeom>
            <a:solidFill>
              <a:prstClr val="white"/>
            </a:solidFill>
          </p:spPr>
          <p:txBody>
            <a:bodyPr/>
            <a:lstStyle/>
            <a:p>
              <a:endParaRPr lang="en-US" sz="1600"/>
            </a:p>
          </p:txBody>
        </p:sp>
        <p:sp>
          <p:nvSpPr>
            <p:cNvPr id="65" name="Rectangle 64">
              <a:extLst>
                <a:ext uri="{FF2B5EF4-FFF2-40B4-BE49-F238E27FC236}">
                  <a16:creationId xmlns:a16="http://schemas.microsoft.com/office/drawing/2014/main" id="{4293BC23-D569-A9F9-AEDC-D6ADD38C12BB}"/>
                </a:ext>
              </a:extLst>
            </p:cNvPr>
            <p:cNvSpPr/>
            <p:nvPr/>
          </p:nvSpPr>
          <p:spPr>
            <a:xfrm>
              <a:off x="133350" y="171450"/>
              <a:ext cx="1447800" cy="5524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dirty="0">
                  <a:solidFill>
                    <a:srgbClr val="FFFFFF"/>
                  </a:solidFill>
                  <a:effectLst/>
                  <a:ea typeface="Calibri" panose="020F0502020204030204" pitchFamily="34" charset="0"/>
                  <a:cs typeface="Times New Roman" panose="02020603050405020304" pitchFamily="18" charset="0"/>
                </a:rPr>
                <a:t>Data collection </a:t>
              </a:r>
              <a:endParaRPr lang="en-US" sz="1600" dirty="0">
                <a:effectLst/>
                <a:ea typeface="Calibri" panose="020F0502020204030204" pitchFamily="34" charset="0"/>
                <a:cs typeface="Times New Roman" panose="02020603050405020304" pitchFamily="18" charset="0"/>
              </a:endParaRPr>
            </a:p>
          </p:txBody>
        </p:sp>
        <p:sp>
          <p:nvSpPr>
            <p:cNvPr id="66" name="Rectangle 65">
              <a:extLst>
                <a:ext uri="{FF2B5EF4-FFF2-40B4-BE49-F238E27FC236}">
                  <a16:creationId xmlns:a16="http://schemas.microsoft.com/office/drawing/2014/main" id="{54BDFFB4-7B56-9CA2-36B4-3E619472A0DE}"/>
                </a:ext>
              </a:extLst>
            </p:cNvPr>
            <p:cNvSpPr/>
            <p:nvPr/>
          </p:nvSpPr>
          <p:spPr>
            <a:xfrm>
              <a:off x="1990725" y="200025"/>
              <a:ext cx="1390650" cy="5524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a:solidFill>
                    <a:srgbClr val="FFFFFF"/>
                  </a:solidFill>
                  <a:effectLst/>
                  <a:ea typeface="Calibri" panose="020F0502020204030204" pitchFamily="34" charset="0"/>
                  <a:cs typeface="Times New Roman" panose="02020603050405020304" pitchFamily="18" charset="0"/>
                </a:rPr>
                <a:t>Data Pre Processing </a:t>
              </a:r>
              <a:endParaRPr lang="en-US" sz="1600">
                <a:effectLst/>
                <a:ea typeface="Calibri" panose="020F0502020204030204" pitchFamily="34" charset="0"/>
                <a:cs typeface="Times New Roman" panose="02020603050405020304" pitchFamily="18" charset="0"/>
              </a:endParaRPr>
            </a:p>
          </p:txBody>
        </p:sp>
        <p:sp>
          <p:nvSpPr>
            <p:cNvPr id="67" name="Rectangle 66">
              <a:extLst>
                <a:ext uri="{FF2B5EF4-FFF2-40B4-BE49-F238E27FC236}">
                  <a16:creationId xmlns:a16="http://schemas.microsoft.com/office/drawing/2014/main" id="{469B7301-2DE0-714E-69AB-ABF98B9EB6EC}"/>
                </a:ext>
              </a:extLst>
            </p:cNvPr>
            <p:cNvSpPr/>
            <p:nvPr/>
          </p:nvSpPr>
          <p:spPr>
            <a:xfrm>
              <a:off x="4071937" y="171450"/>
              <a:ext cx="1924050" cy="2362201"/>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600"/>
            </a:p>
          </p:txBody>
        </p:sp>
        <p:sp>
          <p:nvSpPr>
            <p:cNvPr id="68" name="Rectangle 67">
              <a:extLst>
                <a:ext uri="{FF2B5EF4-FFF2-40B4-BE49-F238E27FC236}">
                  <a16:creationId xmlns:a16="http://schemas.microsoft.com/office/drawing/2014/main" id="{C95E4C5E-326C-4489-0630-24B6C88B2EDE}"/>
                </a:ext>
              </a:extLst>
            </p:cNvPr>
            <p:cNvSpPr/>
            <p:nvPr/>
          </p:nvSpPr>
          <p:spPr>
            <a:xfrm>
              <a:off x="4171950" y="235517"/>
              <a:ext cx="1724025" cy="3905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a:solidFill>
                    <a:srgbClr val="FFFFFF"/>
                  </a:solidFill>
                  <a:effectLst/>
                  <a:ea typeface="Calibri" panose="020F0502020204030204" pitchFamily="34" charset="0"/>
                  <a:cs typeface="Times New Roman" panose="02020603050405020304" pitchFamily="18" charset="0"/>
                </a:rPr>
                <a:t>Model implementation </a:t>
              </a:r>
              <a:endParaRPr lang="en-US" sz="1600">
                <a:effectLst/>
                <a:ea typeface="Calibri" panose="020F0502020204030204" pitchFamily="34" charset="0"/>
                <a:cs typeface="Times New Roman" panose="02020603050405020304" pitchFamily="18" charset="0"/>
              </a:endParaRPr>
            </a:p>
          </p:txBody>
        </p:sp>
        <p:sp>
          <p:nvSpPr>
            <p:cNvPr id="69" name="Rectangle 68">
              <a:extLst>
                <a:ext uri="{FF2B5EF4-FFF2-40B4-BE49-F238E27FC236}">
                  <a16:creationId xmlns:a16="http://schemas.microsoft.com/office/drawing/2014/main" id="{6F090081-297E-8B3B-A6EF-6A97EEE5C1DC}"/>
                </a:ext>
              </a:extLst>
            </p:cNvPr>
            <p:cNvSpPr/>
            <p:nvPr/>
          </p:nvSpPr>
          <p:spPr>
            <a:xfrm>
              <a:off x="4210050" y="968943"/>
              <a:ext cx="1676400" cy="4095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a:solidFill>
                    <a:srgbClr val="FFFFFF"/>
                  </a:solidFill>
                  <a:effectLst/>
                  <a:ea typeface="Calibri" panose="020F0502020204030204" pitchFamily="34" charset="0"/>
                  <a:cs typeface="Times New Roman" panose="02020603050405020304" pitchFamily="18" charset="0"/>
                </a:rPr>
                <a:t>Deep Learning </a:t>
              </a:r>
              <a:endParaRPr lang="en-US" sz="1600">
                <a:effectLst/>
                <a:ea typeface="Calibri" panose="020F0502020204030204" pitchFamily="34" charset="0"/>
                <a:cs typeface="Times New Roman" panose="02020603050405020304" pitchFamily="18" charset="0"/>
              </a:endParaRPr>
            </a:p>
          </p:txBody>
        </p:sp>
        <p:sp>
          <p:nvSpPr>
            <p:cNvPr id="70" name="Rectangle 69">
              <a:extLst>
                <a:ext uri="{FF2B5EF4-FFF2-40B4-BE49-F238E27FC236}">
                  <a16:creationId xmlns:a16="http://schemas.microsoft.com/office/drawing/2014/main" id="{AA0C2162-7F59-937E-A55A-931F01EDD114}"/>
                </a:ext>
              </a:extLst>
            </p:cNvPr>
            <p:cNvSpPr/>
            <p:nvPr/>
          </p:nvSpPr>
          <p:spPr>
            <a:xfrm>
              <a:off x="4219575" y="1769042"/>
              <a:ext cx="1695450" cy="65722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dirty="0">
                  <a:solidFill>
                    <a:srgbClr val="FFFFFF"/>
                  </a:solidFill>
                  <a:effectLst/>
                  <a:ea typeface="Calibri" panose="020F0502020204030204" pitchFamily="34" charset="0"/>
                  <a:cs typeface="Times New Roman" panose="02020603050405020304" pitchFamily="18" charset="0"/>
                </a:rPr>
                <a:t>Loading the training video into CNN, </a:t>
              </a:r>
              <a:r>
                <a:rPr lang="en-IN" sz="1600" b="1" kern="100" dirty="0" err="1">
                  <a:solidFill>
                    <a:srgbClr val="FFFFFF"/>
                  </a:solidFill>
                  <a:effectLst/>
                  <a:ea typeface="Calibri" panose="020F0502020204030204" pitchFamily="34" charset="0"/>
                  <a:cs typeface="Times New Roman" panose="02020603050405020304" pitchFamily="18" charset="0"/>
                </a:rPr>
                <a:t>Keras</a:t>
              </a:r>
              <a:r>
                <a:rPr lang="en-IN" sz="1600" b="1" kern="100" dirty="0">
                  <a:solidFill>
                    <a:srgbClr val="FFFFFF"/>
                  </a:solidFill>
                  <a:effectLst/>
                  <a:ea typeface="Calibri" panose="020F0502020204030204" pitchFamily="34" charset="0"/>
                  <a:cs typeface="Times New Roman" panose="02020603050405020304" pitchFamily="18" charset="0"/>
                </a:rPr>
                <a:t>, Tensor Flow </a:t>
              </a:r>
              <a:endParaRPr lang="en-US" sz="1600" dirty="0">
                <a:effectLst/>
                <a:ea typeface="Calibri" panose="020F0502020204030204" pitchFamily="34" charset="0"/>
                <a:cs typeface="Times New Roman" panose="02020603050405020304" pitchFamily="18" charset="0"/>
              </a:endParaRPr>
            </a:p>
          </p:txBody>
        </p:sp>
        <p:sp>
          <p:nvSpPr>
            <p:cNvPr id="71" name="Rectangle 70">
              <a:extLst>
                <a:ext uri="{FF2B5EF4-FFF2-40B4-BE49-F238E27FC236}">
                  <a16:creationId xmlns:a16="http://schemas.microsoft.com/office/drawing/2014/main" id="{377FE04A-3862-6587-97E5-C65BB58F9E16}"/>
                </a:ext>
              </a:extLst>
            </p:cNvPr>
            <p:cNvSpPr/>
            <p:nvPr/>
          </p:nvSpPr>
          <p:spPr>
            <a:xfrm>
              <a:off x="1716140" y="2902015"/>
              <a:ext cx="1628775" cy="4762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dirty="0">
                  <a:solidFill>
                    <a:srgbClr val="FFFFFF"/>
                  </a:solidFill>
                  <a:effectLst/>
                  <a:ea typeface="Calibri" panose="020F0502020204030204" pitchFamily="34" charset="0"/>
                  <a:cs typeface="Times New Roman" panose="02020603050405020304" pitchFamily="18" charset="0"/>
                </a:rPr>
                <a:t>Face Deduction using Webcam</a:t>
              </a:r>
              <a:endParaRPr lang="en-US" sz="1600" dirty="0">
                <a:effectLst/>
                <a:ea typeface="Calibri" panose="020F0502020204030204" pitchFamily="34" charset="0"/>
                <a:cs typeface="Times New Roman" panose="02020603050405020304" pitchFamily="18" charset="0"/>
              </a:endParaRPr>
            </a:p>
          </p:txBody>
        </p:sp>
        <p:sp>
          <p:nvSpPr>
            <p:cNvPr id="72" name="Rectangle 71">
              <a:extLst>
                <a:ext uri="{FF2B5EF4-FFF2-40B4-BE49-F238E27FC236}">
                  <a16:creationId xmlns:a16="http://schemas.microsoft.com/office/drawing/2014/main" id="{E62B4391-FE53-1A95-A0EB-DD0EDFEFB5D3}"/>
                </a:ext>
              </a:extLst>
            </p:cNvPr>
            <p:cNvSpPr/>
            <p:nvPr/>
          </p:nvSpPr>
          <p:spPr>
            <a:xfrm>
              <a:off x="1743723" y="3690122"/>
              <a:ext cx="1600200" cy="4956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dirty="0">
                  <a:solidFill>
                    <a:srgbClr val="FFFFFF"/>
                  </a:solidFill>
                  <a:effectLst/>
                  <a:ea typeface="Calibri" panose="020F0502020204030204" pitchFamily="34" charset="0"/>
                  <a:cs typeface="Times New Roman" panose="02020603050405020304" pitchFamily="18" charset="0"/>
                </a:rPr>
                <a:t>Emotion Detection</a:t>
              </a:r>
              <a:endParaRPr lang="en-US" sz="1600" dirty="0">
                <a:effectLst/>
                <a:ea typeface="Calibri" panose="020F0502020204030204" pitchFamily="34" charset="0"/>
                <a:cs typeface="Times New Roman" panose="02020603050405020304" pitchFamily="18" charset="0"/>
              </a:endParaRPr>
            </a:p>
          </p:txBody>
        </p:sp>
        <p:sp>
          <p:nvSpPr>
            <p:cNvPr id="73" name="Rectangle 72">
              <a:extLst>
                <a:ext uri="{FF2B5EF4-FFF2-40B4-BE49-F238E27FC236}">
                  <a16:creationId xmlns:a16="http://schemas.microsoft.com/office/drawing/2014/main" id="{91C3FED7-EE7C-3C4C-4B5B-1D5D51B8FC3A}"/>
                </a:ext>
              </a:extLst>
            </p:cNvPr>
            <p:cNvSpPr/>
            <p:nvPr/>
          </p:nvSpPr>
          <p:spPr>
            <a:xfrm>
              <a:off x="1314093" y="5120859"/>
              <a:ext cx="847016" cy="541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dirty="0">
                  <a:solidFill>
                    <a:srgbClr val="FFFFFF"/>
                  </a:solidFill>
                  <a:effectLst/>
                  <a:ea typeface="Calibri" panose="020F0502020204030204" pitchFamily="34" charset="0"/>
                  <a:cs typeface="Times New Roman" panose="02020603050405020304" pitchFamily="18" charset="0"/>
                </a:rPr>
                <a:t>ANGRY</a:t>
              </a:r>
              <a:endParaRPr lang="en-US" sz="1600" dirty="0">
                <a:effectLst/>
                <a:ea typeface="Calibri" panose="020F0502020204030204" pitchFamily="34" charset="0"/>
                <a:cs typeface="Times New Roman" panose="02020603050405020304" pitchFamily="18" charset="0"/>
              </a:endParaRPr>
            </a:p>
          </p:txBody>
        </p:sp>
        <p:sp>
          <p:nvSpPr>
            <p:cNvPr id="74" name="Rectangle 73">
              <a:extLst>
                <a:ext uri="{FF2B5EF4-FFF2-40B4-BE49-F238E27FC236}">
                  <a16:creationId xmlns:a16="http://schemas.microsoft.com/office/drawing/2014/main" id="{25BAF18D-632A-F17A-7C6E-E400FFAD6CA4}"/>
                </a:ext>
              </a:extLst>
            </p:cNvPr>
            <p:cNvSpPr/>
            <p:nvPr/>
          </p:nvSpPr>
          <p:spPr>
            <a:xfrm>
              <a:off x="2255969" y="5113623"/>
              <a:ext cx="1160790" cy="5181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a:solidFill>
                    <a:srgbClr val="FFFFFF"/>
                  </a:solidFill>
                  <a:effectLst/>
                  <a:ea typeface="Calibri" panose="020F0502020204030204" pitchFamily="34" charset="0"/>
                  <a:cs typeface="Times New Roman" panose="02020603050405020304" pitchFamily="18" charset="0"/>
                </a:rPr>
                <a:t>HAPPINESS</a:t>
              </a:r>
              <a:endParaRPr lang="en-US" sz="1600">
                <a:effectLst/>
                <a:ea typeface="Calibri" panose="020F0502020204030204" pitchFamily="34" charset="0"/>
                <a:cs typeface="Times New Roman" panose="02020603050405020304" pitchFamily="18" charset="0"/>
              </a:endParaRPr>
            </a:p>
          </p:txBody>
        </p:sp>
        <p:cxnSp>
          <p:nvCxnSpPr>
            <p:cNvPr id="75" name="Straight Arrow Connector 74">
              <a:extLst>
                <a:ext uri="{FF2B5EF4-FFF2-40B4-BE49-F238E27FC236}">
                  <a16:creationId xmlns:a16="http://schemas.microsoft.com/office/drawing/2014/main" id="{6DBC71C4-8249-1B52-DDDF-3423268AB99B}"/>
                </a:ext>
              </a:extLst>
            </p:cNvPr>
            <p:cNvCxnSpPr>
              <a:cxnSpLocks/>
              <a:stCxn id="65" idx="3"/>
            </p:cNvCxnSpPr>
            <p:nvPr/>
          </p:nvCxnSpPr>
          <p:spPr>
            <a:xfrm>
              <a:off x="1581150" y="447675"/>
              <a:ext cx="4095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87A5CD6-117D-C512-6712-C93EF2C8B54C}"/>
                </a:ext>
              </a:extLst>
            </p:cNvPr>
            <p:cNvCxnSpPr>
              <a:stCxn id="66" idx="3"/>
            </p:cNvCxnSpPr>
            <p:nvPr/>
          </p:nvCxnSpPr>
          <p:spPr>
            <a:xfrm flipV="1">
              <a:off x="3381375" y="466725"/>
              <a:ext cx="552450" cy="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AFB4FDD-6299-5705-3EBD-F8D76980A5BF}"/>
                </a:ext>
              </a:extLst>
            </p:cNvPr>
            <p:cNvCxnSpPr>
              <a:cxnSpLocks/>
              <a:stCxn id="68" idx="2"/>
            </p:cNvCxnSpPr>
            <p:nvPr/>
          </p:nvCxnSpPr>
          <p:spPr>
            <a:xfrm>
              <a:off x="5033962" y="626042"/>
              <a:ext cx="1" cy="3429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FC8D203-C768-D0CD-1334-77ED533EC2A1}"/>
                </a:ext>
              </a:extLst>
            </p:cNvPr>
            <p:cNvCxnSpPr>
              <a:cxnSpLocks/>
            </p:cNvCxnSpPr>
            <p:nvPr/>
          </p:nvCxnSpPr>
          <p:spPr>
            <a:xfrm>
              <a:off x="5048250" y="1388042"/>
              <a:ext cx="0" cy="314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8BE9973-58A6-693C-A22F-11E0AA6E0009}"/>
                </a:ext>
              </a:extLst>
            </p:cNvPr>
            <p:cNvCxnSpPr>
              <a:cxnSpLocks/>
              <a:stCxn id="71" idx="2"/>
              <a:endCxn id="72" idx="0"/>
            </p:cNvCxnSpPr>
            <p:nvPr/>
          </p:nvCxnSpPr>
          <p:spPr>
            <a:xfrm>
              <a:off x="2530528" y="3378265"/>
              <a:ext cx="13296" cy="311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A47C40E-DEBE-EB54-7971-8393A5FE6300}"/>
                </a:ext>
              </a:extLst>
            </p:cNvPr>
            <p:cNvCxnSpPr>
              <a:cxnSpLocks/>
            </p:cNvCxnSpPr>
            <p:nvPr/>
          </p:nvCxnSpPr>
          <p:spPr>
            <a:xfrm>
              <a:off x="2599296" y="4109901"/>
              <a:ext cx="1472641" cy="1187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1" name="Rectangle 80">
            <a:extLst>
              <a:ext uri="{FF2B5EF4-FFF2-40B4-BE49-F238E27FC236}">
                <a16:creationId xmlns:a16="http://schemas.microsoft.com/office/drawing/2014/main" id="{5B970431-291E-9375-DDB6-D598F81D76F9}"/>
              </a:ext>
            </a:extLst>
          </p:cNvPr>
          <p:cNvSpPr/>
          <p:nvPr/>
        </p:nvSpPr>
        <p:spPr>
          <a:xfrm>
            <a:off x="7274226" y="5369174"/>
            <a:ext cx="1530354" cy="4730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dirty="0">
                <a:solidFill>
                  <a:srgbClr val="FFFFFF"/>
                </a:solidFill>
                <a:effectLst/>
                <a:ea typeface="Calibri" panose="020F0502020204030204" pitchFamily="34" charset="0"/>
                <a:cs typeface="Times New Roman" panose="02020603050405020304" pitchFamily="18" charset="0"/>
              </a:rPr>
              <a:t>SAD</a:t>
            </a:r>
            <a:endParaRPr lang="en-US" sz="1600" dirty="0">
              <a:effectLst/>
              <a:ea typeface="Calibri" panose="020F0502020204030204" pitchFamily="34" charset="0"/>
              <a:cs typeface="Times New Roman" panose="02020603050405020304" pitchFamily="18" charset="0"/>
            </a:endParaRPr>
          </a:p>
        </p:txBody>
      </p:sp>
      <p:sp>
        <p:nvSpPr>
          <p:cNvPr id="82" name="Rectangle 81">
            <a:extLst>
              <a:ext uri="{FF2B5EF4-FFF2-40B4-BE49-F238E27FC236}">
                <a16:creationId xmlns:a16="http://schemas.microsoft.com/office/drawing/2014/main" id="{B55BF20B-DF70-220B-436B-8C8F70EB047F}"/>
              </a:ext>
            </a:extLst>
          </p:cNvPr>
          <p:cNvSpPr/>
          <p:nvPr/>
        </p:nvSpPr>
        <p:spPr>
          <a:xfrm>
            <a:off x="1623852" y="5369174"/>
            <a:ext cx="1454659" cy="4730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n-IN" sz="1600" b="1" kern="100" dirty="0">
                <a:solidFill>
                  <a:srgbClr val="FFFFFF"/>
                </a:solidFill>
                <a:effectLst/>
                <a:ea typeface="Calibri" panose="020F0502020204030204" pitchFamily="34" charset="0"/>
                <a:cs typeface="Times New Roman" panose="02020603050405020304" pitchFamily="18" charset="0"/>
              </a:rPr>
              <a:t>SURPRISE</a:t>
            </a:r>
            <a:endParaRPr lang="en-US" sz="1600" dirty="0">
              <a:effectLst/>
              <a:ea typeface="Calibri" panose="020F0502020204030204" pitchFamily="34" charset="0"/>
              <a:cs typeface="Times New Roman" panose="02020603050405020304" pitchFamily="18" charset="0"/>
            </a:endParaRPr>
          </a:p>
        </p:txBody>
      </p:sp>
      <p:cxnSp>
        <p:nvCxnSpPr>
          <p:cNvPr id="83" name="Straight Arrow Connector 82">
            <a:extLst>
              <a:ext uri="{FF2B5EF4-FFF2-40B4-BE49-F238E27FC236}">
                <a16:creationId xmlns:a16="http://schemas.microsoft.com/office/drawing/2014/main" id="{D38C778C-C6AD-7C0D-7872-B0DA0A57A079}"/>
              </a:ext>
            </a:extLst>
          </p:cNvPr>
          <p:cNvCxnSpPr/>
          <p:nvPr/>
        </p:nvCxnSpPr>
        <p:spPr>
          <a:xfrm flipH="1">
            <a:off x="2085689" y="4569625"/>
            <a:ext cx="2113280" cy="1146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B62232EF-754D-8D15-F4D8-3EDCAAA87F31}"/>
              </a:ext>
            </a:extLst>
          </p:cNvPr>
          <p:cNvCxnSpPr/>
          <p:nvPr/>
        </p:nvCxnSpPr>
        <p:spPr>
          <a:xfrm flipH="1">
            <a:off x="4639093" y="4476047"/>
            <a:ext cx="508635" cy="1129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D610B7F-5C29-2766-3C73-3B7C3903D223}"/>
              </a:ext>
            </a:extLst>
          </p:cNvPr>
          <p:cNvCxnSpPr/>
          <p:nvPr/>
        </p:nvCxnSpPr>
        <p:spPr>
          <a:xfrm>
            <a:off x="5453374" y="4484937"/>
            <a:ext cx="896620" cy="1120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9DFB13B2-CA48-F863-B69E-63E8F7F72E31}"/>
              </a:ext>
            </a:extLst>
          </p:cNvPr>
          <p:cNvCxnSpPr>
            <a:endCxn id="71" idx="0"/>
          </p:cNvCxnSpPr>
          <p:nvPr/>
        </p:nvCxnSpPr>
        <p:spPr>
          <a:xfrm rot="10800000" flipV="1">
            <a:off x="5443069" y="3413355"/>
            <a:ext cx="4548919" cy="26671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357DC4FF-C700-B6BC-1B79-C1E2DBBB1A9E}"/>
              </a:ext>
            </a:extLst>
          </p:cNvPr>
          <p:cNvCxnSpPr>
            <a:cxnSpLocks/>
          </p:cNvCxnSpPr>
          <p:nvPr/>
        </p:nvCxnSpPr>
        <p:spPr>
          <a:xfrm>
            <a:off x="7978488" y="5842249"/>
            <a:ext cx="1671949" cy="2667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38363AE9-D025-3C1C-126E-FF05366A1FA4}"/>
              </a:ext>
            </a:extLst>
          </p:cNvPr>
          <p:cNvSpPr/>
          <p:nvPr/>
        </p:nvSpPr>
        <p:spPr>
          <a:xfrm>
            <a:off x="9650437" y="5533264"/>
            <a:ext cx="2222695" cy="9596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Mail Triggered and Send to Supported Person</a:t>
            </a:r>
          </a:p>
        </p:txBody>
      </p:sp>
    </p:spTree>
    <p:extLst>
      <p:ext uri="{BB962C8B-B14F-4D97-AF65-F5344CB8AC3E}">
        <p14:creationId xmlns:p14="http://schemas.microsoft.com/office/powerpoint/2010/main" val="3715512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5A992-CCBE-AFBF-DA29-F215F6BE009D}"/>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MODULE</a:t>
            </a:r>
            <a:r>
              <a:rPr lang="en-US" sz="54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DESCRIPTION</a:t>
            </a:r>
            <a:r>
              <a:rPr lang="en-US" sz="5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5111D32D-54D0-3FE0-1F9C-54ACB874CF38}"/>
              </a:ext>
            </a:extLst>
          </p:cNvPr>
          <p:cNvSpPr>
            <a:spLocks noGrp="1"/>
          </p:cNvSpPr>
          <p:nvPr>
            <p:ph idx="1"/>
          </p:nvPr>
        </p:nvSpPr>
        <p:spPr/>
        <p:txBody>
          <a:bodyPr>
            <a:normAutofit/>
          </a:bodyPr>
          <a:lstStyle/>
          <a:p>
            <a:pPr marL="342900" marR="0" lvl="0" indent="-342900">
              <a:lnSpc>
                <a:spcPct val="150000"/>
              </a:lnSpc>
              <a:spcBef>
                <a:spcPts val="0"/>
              </a:spcBef>
              <a:spcAft>
                <a:spcPts val="0"/>
              </a:spcAft>
              <a:buFont typeface="Wingdings" panose="05000000000000000000" pitchFamily="2" charset="2"/>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Module 1: Data collection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Module 2: Data Pre processing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Module 3: Model implementation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Module 4: Loading the trained model into GUI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800"/>
              </a:spcAft>
              <a:buFont typeface="Wingdings" panose="05000000000000000000" pitchFamily="2" charset="2"/>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Model 5: Deduction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50000"/>
              </a:lnSpc>
              <a:spcBef>
                <a:spcPts val="0"/>
              </a:spcBef>
              <a:spcAft>
                <a:spcPts val="0"/>
              </a:spcAft>
              <a:buFont typeface="Wingdings" panose="05000000000000000000" pitchFamily="2" charset="2"/>
              <a:buChar char=""/>
              <a:tabLst>
                <a:tab pos="457200" algn="l"/>
              </a:tabLst>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61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531</TotalTime>
  <Words>1410</Words>
  <Application>Microsoft Office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Consolas</vt:lpstr>
      <vt:lpstr>Times New Roman</vt:lpstr>
      <vt:lpstr>Wingdings</vt:lpstr>
      <vt:lpstr>Office Theme</vt:lpstr>
      <vt:lpstr>Identifying the Emotions of Paralyzed person using Deep Learning</vt:lpstr>
      <vt:lpstr>ABSTRACT</vt:lpstr>
      <vt:lpstr>INTRODUCTION</vt:lpstr>
      <vt:lpstr>EXISTING SYSTEM </vt:lpstr>
      <vt:lpstr>DISADVANTAGES</vt:lpstr>
      <vt:lpstr>PROPOSED SYSTEM </vt:lpstr>
      <vt:lpstr>ADVANTAGES</vt:lpstr>
      <vt:lpstr>ARCHITECTURE</vt:lpstr>
      <vt:lpstr>MODULE DESCRIPTION </vt:lpstr>
      <vt:lpstr>Module Description </vt:lpstr>
      <vt:lpstr>MODULE DESCRIPTION </vt:lpstr>
      <vt:lpstr>MODULE DESCRIPTION </vt:lpstr>
      <vt:lpstr>MODULE DESCRIPTION </vt:lpstr>
      <vt:lpstr>MODULE DESCRIPTION </vt:lpstr>
      <vt:lpstr>MODULES </vt:lpstr>
      <vt:lpstr>CONCLUSION</vt:lpstr>
      <vt:lpstr>Feature Enhancement:</vt:lpstr>
      <vt:lpstr>SYSTEM REQUIREMENTS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Deep Learning and Image Processing With GUI</dc:title>
  <dc:creator>TPS PROJECTS</dc:creator>
  <cp:lastModifiedBy>TPS PROJECTS</cp:lastModifiedBy>
  <cp:revision>163</cp:revision>
  <dcterms:created xsi:type="dcterms:W3CDTF">2023-11-17T09:50:44Z</dcterms:created>
  <dcterms:modified xsi:type="dcterms:W3CDTF">2024-02-14T13:09:34Z</dcterms:modified>
</cp:coreProperties>
</file>