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85" r:id="rId2"/>
    <p:sldId id="279" r:id="rId3"/>
    <p:sldId id="283" r:id="rId4"/>
    <p:sldId id="282" r:id="rId5"/>
    <p:sldId id="286" r:id="rId6"/>
    <p:sldId id="273" r:id="rId7"/>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9F16"/>
    <a:srgbClr val="B4E0BF"/>
    <a:srgbClr val="DCDCDC"/>
    <a:srgbClr val="DD1B06"/>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56"/>
    <p:restoredTop sz="94291" autoAdjust="0"/>
  </p:normalViewPr>
  <p:slideViewPr>
    <p:cSldViewPr>
      <p:cViewPr varScale="1">
        <p:scale>
          <a:sx n="82" d="100"/>
          <a:sy n="82" d="100"/>
        </p:scale>
        <p:origin x="882" y="72"/>
      </p:cViewPr>
      <p:guideLst>
        <p:guide orient="horz" pos="180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941E31-3E50-4177-983A-35774013B55C}" type="datetimeFigureOut">
              <a:rPr lang="zh-CN" altLang="en-US" smtClean="0"/>
              <a:t>2023/3/12</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B52989-CED1-4B43-9A14-D709EA46B4F5}" type="slidenum">
              <a:rPr lang="zh-CN" altLang="en-US" smtClean="0"/>
              <a:t>‹#›</a:t>
            </a:fld>
            <a:endParaRPr lang="zh-CN" altLang="en-US"/>
          </a:p>
        </p:txBody>
      </p:sp>
    </p:spTree>
    <p:extLst>
      <p:ext uri="{BB962C8B-B14F-4D97-AF65-F5344CB8AC3E}">
        <p14:creationId xmlns:p14="http://schemas.microsoft.com/office/powerpoint/2010/main" val="1603038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5B52989-CED1-4B43-9A14-D709EA46B4F5}" type="slidenum">
              <a:rPr lang="zh-CN" altLang="en-US" smtClean="0"/>
              <a:t>1</a:t>
            </a:fld>
            <a:endParaRPr lang="zh-CN" altLang="en-US"/>
          </a:p>
        </p:txBody>
      </p:sp>
    </p:spTree>
    <p:extLst>
      <p:ext uri="{BB962C8B-B14F-4D97-AF65-F5344CB8AC3E}">
        <p14:creationId xmlns:p14="http://schemas.microsoft.com/office/powerpoint/2010/main" val="1648178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5B52989-CED1-4B43-9A14-D709EA46B4F5}" type="slidenum">
              <a:rPr lang="zh-CN" altLang="en-US" smtClean="0"/>
              <a:t>2</a:t>
            </a:fld>
            <a:endParaRPr lang="zh-CN" altLang="en-US"/>
          </a:p>
        </p:txBody>
      </p:sp>
    </p:spTree>
    <p:extLst>
      <p:ext uri="{BB962C8B-B14F-4D97-AF65-F5344CB8AC3E}">
        <p14:creationId xmlns:p14="http://schemas.microsoft.com/office/powerpoint/2010/main" val="3701173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H" dirty="0"/>
          </a:p>
        </p:txBody>
      </p:sp>
      <p:sp>
        <p:nvSpPr>
          <p:cNvPr id="4" name="Slide Number Placeholder 3"/>
          <p:cNvSpPr>
            <a:spLocks noGrp="1"/>
          </p:cNvSpPr>
          <p:nvPr>
            <p:ph type="sldNum" sz="quarter" idx="5"/>
          </p:nvPr>
        </p:nvSpPr>
        <p:spPr/>
        <p:txBody>
          <a:bodyPr/>
          <a:lstStyle/>
          <a:p>
            <a:fld id="{85B52989-CED1-4B43-9A14-D709EA46B4F5}" type="slidenum">
              <a:rPr lang="zh-CN" altLang="en-US" smtClean="0"/>
              <a:t>4</a:t>
            </a:fld>
            <a:endParaRPr lang="zh-CN" altLang="en-US"/>
          </a:p>
        </p:txBody>
      </p:sp>
    </p:spTree>
    <p:extLst>
      <p:ext uri="{BB962C8B-B14F-4D97-AF65-F5344CB8AC3E}">
        <p14:creationId xmlns:p14="http://schemas.microsoft.com/office/powerpoint/2010/main" val="3926927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H" dirty="0"/>
          </a:p>
        </p:txBody>
      </p:sp>
      <p:sp>
        <p:nvSpPr>
          <p:cNvPr id="4" name="Slide Number Placeholder 3"/>
          <p:cNvSpPr>
            <a:spLocks noGrp="1"/>
          </p:cNvSpPr>
          <p:nvPr>
            <p:ph type="sldNum" sz="quarter" idx="5"/>
          </p:nvPr>
        </p:nvSpPr>
        <p:spPr/>
        <p:txBody>
          <a:bodyPr/>
          <a:lstStyle/>
          <a:p>
            <a:fld id="{85B52989-CED1-4B43-9A14-D709EA46B4F5}" type="slidenum">
              <a:rPr lang="zh-CN" altLang="en-US" smtClean="0"/>
              <a:t>5</a:t>
            </a:fld>
            <a:endParaRPr lang="zh-CN" altLang="en-US"/>
          </a:p>
        </p:txBody>
      </p:sp>
    </p:spTree>
    <p:extLst>
      <p:ext uri="{BB962C8B-B14F-4D97-AF65-F5344CB8AC3E}">
        <p14:creationId xmlns:p14="http://schemas.microsoft.com/office/powerpoint/2010/main" val="2017656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H" dirty="0"/>
          </a:p>
        </p:txBody>
      </p:sp>
      <p:sp>
        <p:nvSpPr>
          <p:cNvPr id="4" name="Slide Number Placeholder 3"/>
          <p:cNvSpPr>
            <a:spLocks noGrp="1"/>
          </p:cNvSpPr>
          <p:nvPr>
            <p:ph type="sldNum" sz="quarter" idx="5"/>
          </p:nvPr>
        </p:nvSpPr>
        <p:spPr/>
        <p:txBody>
          <a:bodyPr/>
          <a:lstStyle/>
          <a:p>
            <a:fld id="{85B52989-CED1-4B43-9A14-D709EA46B4F5}" type="slidenum">
              <a:rPr lang="zh-CN" altLang="en-US" smtClean="0"/>
              <a:t>6</a:t>
            </a:fld>
            <a:endParaRPr lang="zh-CN" altLang="en-US"/>
          </a:p>
        </p:txBody>
      </p:sp>
    </p:spTree>
    <p:extLst>
      <p:ext uri="{BB962C8B-B14F-4D97-AF65-F5344CB8AC3E}">
        <p14:creationId xmlns:p14="http://schemas.microsoft.com/office/powerpoint/2010/main" val="80838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5"/>
            <a:ext cx="7772400" cy="1225021"/>
          </a:xfrm>
        </p:spPr>
        <p:txBody>
          <a:bodyPr/>
          <a:lstStyle/>
          <a:p>
            <a:r>
              <a:rPr lang="zh-CN" altLang="en-US"/>
              <a:t>单击此处编辑母版标题样式</a:t>
            </a:r>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1181DDD-EC55-4D34-BA74-EE6A507DEF06}" type="datetimeFigureOut">
              <a:rPr lang="zh-CN" altLang="en-US" smtClean="0"/>
              <a:t>2023/3/12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1650DA-4768-43E8-905D-F747C006784D}" type="slidenum">
              <a:rPr lang="zh-CN" altLang="en-US" smtClean="0"/>
              <a:t>‹#›</a:t>
            </a:fld>
            <a:endParaRPr lang="zh-CN" altLang="en-US"/>
          </a:p>
        </p:txBody>
      </p:sp>
      <p:sp>
        <p:nvSpPr>
          <p:cNvPr id="7" name="TextBox 6"/>
          <p:cNvSpPr txBox="1"/>
          <p:nvPr userDrawn="1"/>
        </p:nvSpPr>
        <p:spPr>
          <a:xfrm>
            <a:off x="179512" y="4873724"/>
            <a:ext cx="1512168" cy="215444"/>
          </a:xfrm>
          <a:prstGeom prst="rect">
            <a:avLst/>
          </a:prstGeom>
          <a:noFill/>
        </p:spPr>
        <p:txBody>
          <a:bodyPr wrap="square" rtlCol="0">
            <a:spAutoFit/>
          </a:bodyPr>
          <a:lstStyle/>
          <a:p>
            <a:r>
              <a:rPr lang="en-US" altLang="zh-CN" sz="800" dirty="0">
                <a:solidFill>
                  <a:schemeClr val="bg1">
                    <a:lumMod val="50000"/>
                  </a:schemeClr>
                </a:solidFill>
              </a:rPr>
              <a:t>Type your company’s name</a:t>
            </a:r>
            <a:endParaRPr lang="zh-CN" altLang="en-US" sz="800" dirty="0">
              <a:solidFill>
                <a:schemeClr val="bg1">
                  <a:lumMod val="50000"/>
                </a:schemeClr>
              </a:solidFill>
            </a:endParaRPr>
          </a:p>
        </p:txBody>
      </p:sp>
      <p:sp>
        <p:nvSpPr>
          <p:cNvPr id="8" name="TextBox 7"/>
          <p:cNvSpPr txBox="1"/>
          <p:nvPr userDrawn="1"/>
        </p:nvSpPr>
        <p:spPr>
          <a:xfrm>
            <a:off x="179512" y="5014394"/>
            <a:ext cx="1512168" cy="215444"/>
          </a:xfrm>
          <a:prstGeom prst="rect">
            <a:avLst/>
          </a:prstGeom>
          <a:noFill/>
        </p:spPr>
        <p:txBody>
          <a:bodyPr wrap="square" rtlCol="0">
            <a:spAutoFit/>
          </a:bodyPr>
          <a:lstStyle/>
          <a:p>
            <a:r>
              <a:rPr lang="en-US" altLang="zh-CN" sz="800" dirty="0">
                <a:solidFill>
                  <a:schemeClr val="bg1">
                    <a:lumMod val="50000"/>
                  </a:schemeClr>
                </a:solidFill>
              </a:rPr>
              <a:t>Type the report’s name</a:t>
            </a:r>
            <a:endParaRPr lang="zh-CN" altLang="en-US" sz="800" dirty="0">
              <a:solidFill>
                <a:schemeClr val="bg1">
                  <a:lumMod val="50000"/>
                </a:schemeClr>
              </a:solidFill>
            </a:endParaRPr>
          </a:p>
        </p:txBody>
      </p:sp>
      <p:sp>
        <p:nvSpPr>
          <p:cNvPr id="9" name="TextBox 8"/>
          <p:cNvSpPr txBox="1"/>
          <p:nvPr userDrawn="1"/>
        </p:nvSpPr>
        <p:spPr>
          <a:xfrm>
            <a:off x="6876256" y="5014394"/>
            <a:ext cx="1512168" cy="215444"/>
          </a:xfrm>
          <a:prstGeom prst="rect">
            <a:avLst/>
          </a:prstGeom>
          <a:noFill/>
        </p:spPr>
        <p:txBody>
          <a:bodyPr wrap="square" rtlCol="0">
            <a:spAutoFit/>
          </a:bodyPr>
          <a:lstStyle/>
          <a:p>
            <a:r>
              <a:rPr lang="en-US" altLang="zh-CN" sz="800" dirty="0">
                <a:solidFill>
                  <a:schemeClr val="bg1">
                    <a:lumMod val="50000"/>
                  </a:schemeClr>
                </a:solidFill>
              </a:rPr>
              <a:t>Type your reporting’s </a:t>
            </a:r>
            <a:r>
              <a:rPr lang="en-US" altLang="zh-CN" sz="800" dirty="0">
                <a:solidFill>
                  <a:srgbClr val="DD1B06"/>
                </a:solidFill>
              </a:rPr>
              <a:t>name</a:t>
            </a:r>
            <a:endParaRPr lang="zh-CN" altLang="en-US" sz="800" dirty="0">
              <a:solidFill>
                <a:srgbClr val="DD1B06"/>
              </a:solidFill>
            </a:endParaRPr>
          </a:p>
        </p:txBody>
      </p:sp>
    </p:spTree>
    <p:extLst>
      <p:ext uri="{BB962C8B-B14F-4D97-AF65-F5344CB8AC3E}">
        <p14:creationId xmlns:p14="http://schemas.microsoft.com/office/powerpoint/2010/main" val="1591312802"/>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1181DDD-EC55-4D34-BA74-EE6A507DEF06}" type="datetimeFigureOut">
              <a:rPr lang="zh-CN" altLang="en-US" smtClean="0"/>
              <a:t>2023/3/12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1650DA-4768-43E8-905D-F747C006784D}" type="slidenum">
              <a:rPr lang="zh-CN" altLang="en-US" smtClean="0"/>
              <a:t>‹#›</a:t>
            </a:fld>
            <a:endParaRPr lang="zh-CN" altLang="en-US"/>
          </a:p>
        </p:txBody>
      </p:sp>
    </p:spTree>
    <p:extLst>
      <p:ext uri="{BB962C8B-B14F-4D97-AF65-F5344CB8AC3E}">
        <p14:creationId xmlns:p14="http://schemas.microsoft.com/office/powerpoint/2010/main" val="996368278"/>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90500"/>
            <a:ext cx="2057400" cy="4064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90500"/>
            <a:ext cx="6019800" cy="4064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1181DDD-EC55-4D34-BA74-EE6A507DEF06}" type="datetimeFigureOut">
              <a:rPr lang="zh-CN" altLang="en-US" smtClean="0"/>
              <a:t>2023/3/12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1650DA-4768-43E8-905D-F747C006784D}" type="slidenum">
              <a:rPr lang="zh-CN" altLang="en-US" smtClean="0"/>
              <a:t>‹#›</a:t>
            </a:fld>
            <a:endParaRPr lang="zh-CN" altLang="en-US"/>
          </a:p>
        </p:txBody>
      </p:sp>
    </p:spTree>
    <p:extLst>
      <p:ext uri="{BB962C8B-B14F-4D97-AF65-F5344CB8AC3E}">
        <p14:creationId xmlns:p14="http://schemas.microsoft.com/office/powerpoint/2010/main" val="2370810432"/>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1181DDD-EC55-4D34-BA74-EE6A507DEF06}" type="datetimeFigureOut">
              <a:rPr lang="zh-CN" altLang="en-US" smtClean="0"/>
              <a:t>2023/3/12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1650DA-4768-43E8-905D-F747C006784D}" type="slidenum">
              <a:rPr lang="zh-CN" altLang="en-US" smtClean="0"/>
              <a:t>‹#›</a:t>
            </a:fld>
            <a:endParaRPr lang="zh-CN" altLang="en-US"/>
          </a:p>
        </p:txBody>
      </p:sp>
    </p:spTree>
    <p:extLst>
      <p:ext uri="{BB962C8B-B14F-4D97-AF65-F5344CB8AC3E}">
        <p14:creationId xmlns:p14="http://schemas.microsoft.com/office/powerpoint/2010/main" val="3315890974"/>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7"/>
            <a:ext cx="7772400" cy="1135063"/>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1181DDD-EC55-4D34-BA74-EE6A507DEF06}" type="datetimeFigureOut">
              <a:rPr lang="zh-CN" altLang="en-US" smtClean="0"/>
              <a:t>2023/3/12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1650DA-4768-43E8-905D-F747C006784D}" type="slidenum">
              <a:rPr lang="zh-CN" altLang="en-US" smtClean="0"/>
              <a:t>‹#›</a:t>
            </a:fld>
            <a:endParaRPr lang="zh-CN" altLang="en-US"/>
          </a:p>
        </p:txBody>
      </p:sp>
    </p:spTree>
    <p:extLst>
      <p:ext uri="{BB962C8B-B14F-4D97-AF65-F5344CB8AC3E}">
        <p14:creationId xmlns:p14="http://schemas.microsoft.com/office/powerpoint/2010/main" val="406915745"/>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111250"/>
            <a:ext cx="4038600" cy="3143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111250"/>
            <a:ext cx="4038600" cy="3143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1181DDD-EC55-4D34-BA74-EE6A507DEF06}" type="datetimeFigureOut">
              <a:rPr lang="zh-CN" altLang="en-US" smtClean="0"/>
              <a:t>2023/3/12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1650DA-4768-43E8-905D-F747C006784D}" type="slidenum">
              <a:rPr lang="zh-CN" altLang="en-US" smtClean="0"/>
              <a:t>‹#›</a:t>
            </a:fld>
            <a:endParaRPr lang="zh-CN" altLang="en-US"/>
          </a:p>
        </p:txBody>
      </p:sp>
    </p:spTree>
    <p:extLst>
      <p:ext uri="{BB962C8B-B14F-4D97-AF65-F5344CB8AC3E}">
        <p14:creationId xmlns:p14="http://schemas.microsoft.com/office/powerpoint/2010/main" val="3007730459"/>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5"/>
            <a:ext cx="8229600" cy="9525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1181DDD-EC55-4D34-BA74-EE6A507DEF06}" type="datetimeFigureOut">
              <a:rPr lang="zh-CN" altLang="en-US" smtClean="0"/>
              <a:t>2023/3/12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B1650DA-4768-43E8-905D-F747C006784D}" type="slidenum">
              <a:rPr lang="zh-CN" altLang="en-US" smtClean="0"/>
              <a:t>‹#›</a:t>
            </a:fld>
            <a:endParaRPr lang="zh-CN" altLang="en-US"/>
          </a:p>
        </p:txBody>
      </p:sp>
    </p:spTree>
    <p:extLst>
      <p:ext uri="{BB962C8B-B14F-4D97-AF65-F5344CB8AC3E}">
        <p14:creationId xmlns:p14="http://schemas.microsoft.com/office/powerpoint/2010/main" val="424698646"/>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1181DDD-EC55-4D34-BA74-EE6A507DEF06}" type="datetimeFigureOut">
              <a:rPr lang="zh-CN" altLang="en-US" smtClean="0"/>
              <a:t>2023/3/12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B1650DA-4768-43E8-905D-F747C006784D}" type="slidenum">
              <a:rPr lang="zh-CN" altLang="en-US" smtClean="0"/>
              <a:t>‹#›</a:t>
            </a:fld>
            <a:endParaRPr lang="zh-CN" altLang="en-US"/>
          </a:p>
        </p:txBody>
      </p:sp>
    </p:spTree>
    <p:extLst>
      <p:ext uri="{BB962C8B-B14F-4D97-AF65-F5344CB8AC3E}">
        <p14:creationId xmlns:p14="http://schemas.microsoft.com/office/powerpoint/2010/main" val="3391320670"/>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1181DDD-EC55-4D34-BA74-EE6A507DEF06}" type="datetimeFigureOut">
              <a:rPr lang="zh-CN" altLang="en-US" smtClean="0"/>
              <a:t>2023/3/12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B1650DA-4768-43E8-905D-F747C006784D}" type="slidenum">
              <a:rPr lang="zh-CN" altLang="en-US" smtClean="0"/>
              <a:t>‹#›</a:t>
            </a:fld>
            <a:endParaRPr lang="zh-CN" altLang="en-US"/>
          </a:p>
        </p:txBody>
      </p:sp>
    </p:spTree>
    <p:extLst>
      <p:ext uri="{BB962C8B-B14F-4D97-AF65-F5344CB8AC3E}">
        <p14:creationId xmlns:p14="http://schemas.microsoft.com/office/powerpoint/2010/main" val="3573571810"/>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1181DDD-EC55-4D34-BA74-EE6A507DEF06}" type="datetimeFigureOut">
              <a:rPr lang="zh-CN" altLang="en-US" smtClean="0"/>
              <a:t>2023/3/12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1650DA-4768-43E8-905D-F747C006784D}" type="slidenum">
              <a:rPr lang="zh-CN" altLang="en-US" smtClean="0"/>
              <a:t>‹#›</a:t>
            </a:fld>
            <a:endParaRPr lang="zh-CN" altLang="en-US"/>
          </a:p>
        </p:txBody>
      </p:sp>
    </p:spTree>
    <p:extLst>
      <p:ext uri="{BB962C8B-B14F-4D97-AF65-F5344CB8AC3E}">
        <p14:creationId xmlns:p14="http://schemas.microsoft.com/office/powerpoint/2010/main" val="4140339951"/>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1181DDD-EC55-4D34-BA74-EE6A507DEF06}" type="datetimeFigureOut">
              <a:rPr lang="zh-CN" altLang="en-US" smtClean="0"/>
              <a:t>2023/3/12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1650DA-4768-43E8-905D-F747C006784D}" type="slidenum">
              <a:rPr lang="zh-CN" altLang="en-US" smtClean="0"/>
              <a:t>‹#›</a:t>
            </a:fld>
            <a:endParaRPr lang="zh-CN" altLang="en-US"/>
          </a:p>
        </p:txBody>
      </p:sp>
    </p:spTree>
    <p:extLst>
      <p:ext uri="{BB962C8B-B14F-4D97-AF65-F5344CB8AC3E}">
        <p14:creationId xmlns:p14="http://schemas.microsoft.com/office/powerpoint/2010/main" val="1155642874"/>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91181DDD-EC55-4D34-BA74-EE6A507DEF06}" type="datetimeFigureOut">
              <a:rPr lang="zh-CN" altLang="en-US" smtClean="0"/>
              <a:t>2023/3/12</a:t>
            </a:fld>
            <a:endParaRPr lang="zh-CN" altLang="en-US"/>
          </a:p>
        </p:txBody>
      </p:sp>
      <p:sp>
        <p:nvSpPr>
          <p:cNvPr id="5" name="页脚占位符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7B1650DA-4768-43E8-905D-F747C006784D}" type="slidenum">
              <a:rPr lang="zh-CN" altLang="en-US" smtClean="0"/>
              <a:t>‹#›</a:t>
            </a:fld>
            <a:endParaRPr lang="zh-CN" altLang="en-US"/>
          </a:p>
        </p:txBody>
      </p:sp>
    </p:spTree>
    <p:extLst>
      <p:ext uri="{BB962C8B-B14F-4D97-AF65-F5344CB8AC3E}">
        <p14:creationId xmlns:p14="http://schemas.microsoft.com/office/powerpoint/2010/main" val="20025914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png"/><Relationship Id="rId7" Type="http://schemas.openxmlformats.org/officeDocument/2006/relationships/image" Target="../media/image8.JPG"/><Relationship Id="rId12" Type="http://schemas.openxmlformats.org/officeDocument/2006/relationships/image" Target="../media/image13.JP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JPG"/><Relationship Id="rId11" Type="http://schemas.openxmlformats.org/officeDocument/2006/relationships/image" Target="../media/image12.JPG"/><Relationship Id="rId5" Type="http://schemas.openxmlformats.org/officeDocument/2006/relationships/image" Target="../media/image6.JPG"/><Relationship Id="rId10" Type="http://schemas.openxmlformats.org/officeDocument/2006/relationships/image" Target="../media/image11.JPG"/><Relationship Id="rId4" Type="http://schemas.openxmlformats.org/officeDocument/2006/relationships/image" Target="../media/image5.jpeg"/><Relationship Id="rId9" Type="http://schemas.openxmlformats.org/officeDocument/2006/relationships/image" Target="../media/image10.JP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245" t="17409" r="48611" b="8011"/>
          <a:stretch/>
        </p:blipFill>
        <p:spPr bwMode="auto">
          <a:xfrm>
            <a:off x="4804230" y="-1"/>
            <a:ext cx="4339771" cy="5715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2751" t="10984" r="50000" b="8819"/>
          <a:stretch/>
        </p:blipFill>
        <p:spPr bwMode="auto">
          <a:xfrm>
            <a:off x="5384801" y="-1"/>
            <a:ext cx="3759200" cy="5715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5940152" y="1192024"/>
            <a:ext cx="1800200" cy="461665"/>
          </a:xfrm>
          <a:prstGeom prst="rect">
            <a:avLst/>
          </a:prstGeom>
          <a:noFill/>
        </p:spPr>
        <p:txBody>
          <a:bodyPr wrap="squar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Members:</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pic>
        <p:nvPicPr>
          <p:cNvPr id="1027" name="Picture 3"/>
          <p:cNvPicPr>
            <a:picLocks noChangeAspect="1" noChangeArrowheads="1"/>
          </p:cNvPicPr>
          <p:nvPr/>
        </p:nvPicPr>
        <p:blipFill rotWithShape="1">
          <a:blip r:embed="rId5">
            <a:extLst>
              <a:ext uri="{28A0092B-C50C-407E-A947-70E740481C1C}">
                <a14:useLocalDpi xmlns:a14="http://schemas.microsoft.com/office/drawing/2010/main" val="0"/>
              </a:ext>
            </a:extLst>
          </a:blip>
          <a:srcRect l="45607"/>
          <a:stretch/>
        </p:blipFill>
        <p:spPr bwMode="auto">
          <a:xfrm>
            <a:off x="0" y="3063275"/>
            <a:ext cx="1153615" cy="211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extBox 21"/>
          <p:cNvSpPr txBox="1"/>
          <p:nvPr/>
        </p:nvSpPr>
        <p:spPr>
          <a:xfrm>
            <a:off x="942684" y="1654842"/>
            <a:ext cx="4209888" cy="1446550"/>
          </a:xfrm>
          <a:prstGeom prst="rect">
            <a:avLst/>
          </a:prstGeom>
          <a:noFill/>
        </p:spPr>
        <p:txBody>
          <a:bodyPr wrap="square" rtlCol="0">
            <a:spAutoFit/>
          </a:bodyPr>
          <a:lstStyle/>
          <a:p>
            <a:r>
              <a:rPr lang="en-US" altLang="zh-CN" sz="8800" b="1" dirty="0">
                <a:solidFill>
                  <a:schemeClr val="tx1">
                    <a:lumMod val="75000"/>
                    <a:lumOff val="25000"/>
                  </a:schemeClr>
                </a:solidFill>
              </a:rPr>
              <a:t>Team</a:t>
            </a:r>
            <a:r>
              <a:rPr lang="zh-CN" altLang="en-US" sz="8800" b="1" dirty="0">
                <a:solidFill>
                  <a:schemeClr val="tx1">
                    <a:lumMod val="75000"/>
                    <a:lumOff val="25000"/>
                  </a:schemeClr>
                </a:solidFill>
              </a:rPr>
              <a:t> </a:t>
            </a:r>
            <a:r>
              <a:rPr lang="en-US" altLang="zh-CN" sz="8800" b="1" dirty="0">
                <a:solidFill>
                  <a:schemeClr val="tx1">
                    <a:lumMod val="75000"/>
                    <a:lumOff val="25000"/>
                  </a:schemeClr>
                </a:solidFill>
              </a:rPr>
              <a:t>18</a:t>
            </a:r>
            <a:endParaRPr lang="zh-CN" altLang="en-US" sz="8800" b="1" dirty="0">
              <a:solidFill>
                <a:schemeClr val="tx1">
                  <a:lumMod val="75000"/>
                  <a:lumOff val="25000"/>
                </a:schemeClr>
              </a:solidFill>
            </a:endParaRPr>
          </a:p>
        </p:txBody>
      </p:sp>
      <p:sp>
        <p:nvSpPr>
          <p:cNvPr id="10" name="TextBox 21">
            <a:extLst>
              <a:ext uri="{FF2B5EF4-FFF2-40B4-BE49-F238E27FC236}">
                <a16:creationId xmlns:a16="http://schemas.microsoft.com/office/drawing/2014/main" id="{F1296C07-2B52-2482-1F85-2134829558EB}"/>
              </a:ext>
            </a:extLst>
          </p:cNvPr>
          <p:cNvSpPr txBox="1"/>
          <p:nvPr/>
        </p:nvSpPr>
        <p:spPr>
          <a:xfrm>
            <a:off x="1333894" y="3110035"/>
            <a:ext cx="3427468" cy="461665"/>
          </a:xfrm>
          <a:prstGeom prst="rect">
            <a:avLst/>
          </a:prstGeom>
          <a:noFill/>
        </p:spPr>
        <p:txBody>
          <a:bodyPr wrap="square" rtlCol="0">
            <a:spAutoFit/>
          </a:bodyPr>
          <a:lstStyle/>
          <a:p>
            <a:r>
              <a:rPr lang="en-US" altLang="zh-CN" sz="2400" b="1" dirty="0">
                <a:solidFill>
                  <a:schemeClr val="tx1">
                    <a:lumMod val="75000"/>
                    <a:lumOff val="25000"/>
                  </a:schemeClr>
                </a:solidFill>
              </a:rPr>
              <a:t>Project</a:t>
            </a:r>
            <a:r>
              <a:rPr lang="zh-CN" altLang="en-US" sz="2400" b="1" dirty="0">
                <a:solidFill>
                  <a:schemeClr val="tx1">
                    <a:lumMod val="75000"/>
                    <a:lumOff val="25000"/>
                  </a:schemeClr>
                </a:solidFill>
              </a:rPr>
              <a:t> </a:t>
            </a:r>
            <a:r>
              <a:rPr lang="en-US" altLang="zh-CN" sz="2400" b="1" dirty="0">
                <a:solidFill>
                  <a:schemeClr val="tx1">
                    <a:lumMod val="75000"/>
                    <a:lumOff val="25000"/>
                  </a:schemeClr>
                </a:solidFill>
              </a:rPr>
              <a:t>Topic :</a:t>
            </a:r>
            <a:r>
              <a:rPr lang="zh-CN" altLang="en-US" sz="2400" b="1" dirty="0">
                <a:solidFill>
                  <a:schemeClr val="tx1">
                    <a:lumMod val="75000"/>
                    <a:lumOff val="25000"/>
                  </a:schemeClr>
                </a:solidFill>
              </a:rPr>
              <a:t> </a:t>
            </a:r>
            <a:r>
              <a:rPr lang="en-US" altLang="zh-CN" sz="2400" b="1" dirty="0">
                <a:solidFill>
                  <a:schemeClr val="tx1">
                    <a:lumMod val="75000"/>
                    <a:lumOff val="25000"/>
                  </a:schemeClr>
                </a:solidFill>
              </a:rPr>
              <a:t>Tic-Tac-Toe</a:t>
            </a:r>
            <a:endParaRPr lang="zh-CN" altLang="en-US" sz="2400" b="1" dirty="0">
              <a:solidFill>
                <a:schemeClr val="tx1">
                  <a:lumMod val="75000"/>
                  <a:lumOff val="25000"/>
                </a:schemeClr>
              </a:solidFill>
            </a:endParaRPr>
          </a:p>
        </p:txBody>
      </p:sp>
      <p:sp>
        <p:nvSpPr>
          <p:cNvPr id="3" name="TextBox 2">
            <a:extLst>
              <a:ext uri="{FF2B5EF4-FFF2-40B4-BE49-F238E27FC236}">
                <a16:creationId xmlns:a16="http://schemas.microsoft.com/office/drawing/2014/main" id="{A20F238F-FC59-467C-B35E-86F41F51FAEF}"/>
              </a:ext>
            </a:extLst>
          </p:cNvPr>
          <p:cNvSpPr txBox="1"/>
          <p:nvPr/>
        </p:nvSpPr>
        <p:spPr>
          <a:xfrm>
            <a:off x="0" y="10133"/>
            <a:ext cx="4016484" cy="369332"/>
          </a:xfrm>
          <a:prstGeom prst="rect">
            <a:avLst/>
          </a:prstGeom>
          <a:noFill/>
        </p:spPr>
        <p:txBody>
          <a:bodyPr wrap="none" rtlCol="0">
            <a:spAutoFit/>
          </a:bodyPr>
          <a:lstStyle/>
          <a:p>
            <a:r>
              <a:rPr lang="en-IN" b="1" dirty="0"/>
              <a:t>INTRODUCTION TO COMPUTER SCIENCE</a:t>
            </a:r>
          </a:p>
        </p:txBody>
      </p:sp>
      <p:graphicFrame>
        <p:nvGraphicFramePr>
          <p:cNvPr id="4" name="Table 3">
            <a:extLst>
              <a:ext uri="{FF2B5EF4-FFF2-40B4-BE49-F238E27FC236}">
                <a16:creationId xmlns:a16="http://schemas.microsoft.com/office/drawing/2014/main" id="{AC856F07-31C6-4641-B076-80D3B331B2CB}"/>
              </a:ext>
            </a:extLst>
          </p:cNvPr>
          <p:cNvGraphicFramePr>
            <a:graphicFrameLocks noGrp="1"/>
          </p:cNvGraphicFramePr>
          <p:nvPr>
            <p:extLst>
              <p:ext uri="{D42A27DB-BD31-4B8C-83A1-F6EECF244321}">
                <p14:modId xmlns:p14="http://schemas.microsoft.com/office/powerpoint/2010/main" val="3495449341"/>
              </p:ext>
            </p:extLst>
          </p:nvPr>
        </p:nvGraphicFramePr>
        <p:xfrm>
          <a:off x="5789567" y="1571230"/>
          <a:ext cx="3354433" cy="2011680"/>
        </p:xfrm>
        <a:graphic>
          <a:graphicData uri="http://schemas.openxmlformats.org/drawingml/2006/table">
            <a:tbl>
              <a:tblPr firstRow="1" bandRow="1">
                <a:tableStyleId>{2D5ABB26-0587-4C30-8999-92F81FD0307C}</a:tableStyleId>
              </a:tblPr>
              <a:tblGrid>
                <a:gridCol w="1180552">
                  <a:extLst>
                    <a:ext uri="{9D8B030D-6E8A-4147-A177-3AD203B41FA5}">
                      <a16:colId xmlns:a16="http://schemas.microsoft.com/office/drawing/2014/main" val="2652101256"/>
                    </a:ext>
                  </a:extLst>
                </a:gridCol>
                <a:gridCol w="2173881">
                  <a:extLst>
                    <a:ext uri="{9D8B030D-6E8A-4147-A177-3AD203B41FA5}">
                      <a16:colId xmlns:a16="http://schemas.microsoft.com/office/drawing/2014/main" val="2443955712"/>
                    </a:ext>
                  </a:extLst>
                </a:gridCol>
              </a:tblGrid>
              <a:tr h="329186">
                <a:tc>
                  <a:txBody>
                    <a:bodyPr/>
                    <a:lstStyle/>
                    <a:p>
                      <a:endParaRPr lang="en-IN" sz="1600" b="1" dirty="0">
                        <a:solidFill>
                          <a:schemeClr val="bg1"/>
                        </a:solidFill>
                        <a:latin typeface="+mn-lt"/>
                      </a:endParaRPr>
                    </a:p>
                  </a:txBody>
                  <a:tcPr/>
                </a:tc>
                <a:tc>
                  <a:txBody>
                    <a:bodyPr/>
                    <a:lstStyle/>
                    <a:p>
                      <a:endParaRPr lang="en-IN" sz="1600" b="1">
                        <a:solidFill>
                          <a:schemeClr val="bg1"/>
                        </a:solidFill>
                        <a:latin typeface="+mn-lt"/>
                      </a:endParaRPr>
                    </a:p>
                  </a:txBody>
                  <a:tcPr/>
                </a:tc>
                <a:extLst>
                  <a:ext uri="{0D108BD9-81ED-4DB2-BD59-A6C34878D82A}">
                    <a16:rowId xmlns:a16="http://schemas.microsoft.com/office/drawing/2014/main" val="4267374341"/>
                  </a:ext>
                </a:extLst>
              </a:tr>
              <a:tr h="3291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1" dirty="0">
                          <a:solidFill>
                            <a:schemeClr val="bg1"/>
                          </a:solidFill>
                        </a:rPr>
                        <a:t>EN-000410</a:t>
                      </a:r>
                      <a:endParaRPr lang="en-IN" sz="1600" b="1" dirty="0">
                        <a:solidFill>
                          <a:schemeClr val="bg1"/>
                        </a:solidFill>
                        <a:latin typeface="+mn-lt"/>
                      </a:endParaRPr>
                    </a:p>
                  </a:txBody>
                  <a:tcPr/>
                </a:tc>
                <a:tc>
                  <a:txBody>
                    <a:bodyPr/>
                    <a:lstStyle/>
                    <a:p>
                      <a:r>
                        <a:rPr lang="en-US" altLang="zh-CN" sz="1600" b="1" dirty="0">
                          <a:solidFill>
                            <a:schemeClr val="bg1"/>
                          </a:solidFill>
                        </a:rPr>
                        <a:t>Yilin Wang</a:t>
                      </a:r>
                      <a:endParaRPr lang="en-IN" sz="1600" b="1" dirty="0">
                        <a:solidFill>
                          <a:schemeClr val="bg1"/>
                        </a:solidFill>
                        <a:latin typeface="+mn-lt"/>
                      </a:endParaRPr>
                    </a:p>
                  </a:txBody>
                  <a:tcPr/>
                </a:tc>
                <a:extLst>
                  <a:ext uri="{0D108BD9-81ED-4DB2-BD59-A6C34878D82A}">
                    <a16:rowId xmlns:a16="http://schemas.microsoft.com/office/drawing/2014/main" val="998394804"/>
                  </a:ext>
                </a:extLst>
              </a:tr>
              <a:tr h="3291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1" dirty="0">
                          <a:solidFill>
                            <a:schemeClr val="bg1"/>
                          </a:solidFill>
                        </a:rPr>
                        <a:t>EN-000445</a:t>
                      </a:r>
                      <a:endParaRPr lang="en-IN" sz="1600" b="1" dirty="0">
                        <a:solidFill>
                          <a:schemeClr val="bg1"/>
                        </a:solidFill>
                      </a:endParaRPr>
                    </a:p>
                  </a:txBody>
                  <a:tcPr/>
                </a:tc>
                <a:tc>
                  <a:txBody>
                    <a:bodyPr/>
                    <a:lstStyle/>
                    <a:p>
                      <a:r>
                        <a:rPr lang="en-US" altLang="zh-CN" sz="1600" b="1" dirty="0">
                          <a:solidFill>
                            <a:schemeClr val="bg1"/>
                          </a:solidFill>
                        </a:rPr>
                        <a:t>Rochan Khristi </a:t>
                      </a:r>
                      <a:endParaRPr lang="en-IN" sz="1600" b="1" dirty="0">
                        <a:solidFill>
                          <a:schemeClr val="bg1"/>
                        </a:solidFill>
                        <a:latin typeface="+mn-lt"/>
                      </a:endParaRPr>
                    </a:p>
                  </a:txBody>
                  <a:tcPr/>
                </a:tc>
                <a:extLst>
                  <a:ext uri="{0D108BD9-81ED-4DB2-BD59-A6C34878D82A}">
                    <a16:rowId xmlns:a16="http://schemas.microsoft.com/office/drawing/2014/main" val="1432496929"/>
                  </a:ext>
                </a:extLst>
              </a:tr>
              <a:tr h="3291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1" dirty="0">
                          <a:solidFill>
                            <a:schemeClr val="bg1"/>
                          </a:solidFill>
                        </a:rPr>
                        <a:t>EN-000447</a:t>
                      </a:r>
                    </a:p>
                  </a:txBody>
                  <a:tcPr/>
                </a:tc>
                <a:tc>
                  <a:txBody>
                    <a:bodyPr/>
                    <a:lstStyle/>
                    <a:p>
                      <a:r>
                        <a:rPr lang="en-US" altLang="zh-CN" sz="1600" b="1" dirty="0">
                          <a:solidFill>
                            <a:schemeClr val="bg1"/>
                          </a:solidFill>
                        </a:rPr>
                        <a:t>Simran Jotishi </a:t>
                      </a:r>
                      <a:endParaRPr lang="en-IN" sz="1600" b="1" dirty="0">
                        <a:solidFill>
                          <a:schemeClr val="bg1"/>
                        </a:solidFill>
                        <a:latin typeface="+mn-lt"/>
                      </a:endParaRPr>
                    </a:p>
                  </a:txBody>
                  <a:tcPr/>
                </a:tc>
                <a:extLst>
                  <a:ext uri="{0D108BD9-81ED-4DB2-BD59-A6C34878D82A}">
                    <a16:rowId xmlns:a16="http://schemas.microsoft.com/office/drawing/2014/main" val="1707690247"/>
                  </a:ext>
                </a:extLst>
              </a:tr>
              <a:tr h="3291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1" dirty="0">
                          <a:solidFill>
                            <a:schemeClr val="bg1"/>
                          </a:solidFill>
                        </a:rPr>
                        <a:t>EN-000314</a:t>
                      </a:r>
                    </a:p>
                  </a:txBody>
                  <a:tcPr/>
                </a:tc>
                <a:tc>
                  <a:txBody>
                    <a:bodyPr/>
                    <a:lstStyle/>
                    <a:p>
                      <a:r>
                        <a:rPr lang="en-US" altLang="zh-CN" sz="1600" b="1" dirty="0">
                          <a:solidFill>
                            <a:schemeClr val="bg1"/>
                          </a:solidFill>
                        </a:rPr>
                        <a:t>Chanakarn Charumalai </a:t>
                      </a:r>
                      <a:endParaRPr lang="en-IN" sz="1600" b="1" dirty="0">
                        <a:solidFill>
                          <a:schemeClr val="bg1"/>
                        </a:solidFill>
                        <a:latin typeface="+mn-lt"/>
                      </a:endParaRPr>
                    </a:p>
                  </a:txBody>
                  <a:tcPr/>
                </a:tc>
                <a:extLst>
                  <a:ext uri="{0D108BD9-81ED-4DB2-BD59-A6C34878D82A}">
                    <a16:rowId xmlns:a16="http://schemas.microsoft.com/office/drawing/2014/main" val="3199935976"/>
                  </a:ext>
                </a:extLst>
              </a:tr>
              <a:tr h="329186">
                <a:tc>
                  <a:txBody>
                    <a:bodyPr/>
                    <a:lstStyle/>
                    <a:p>
                      <a:r>
                        <a:rPr lang="en-US" altLang="zh-CN" sz="1600" b="1" dirty="0">
                          <a:solidFill>
                            <a:schemeClr val="bg1"/>
                          </a:solidFill>
                        </a:rPr>
                        <a:t>EN-000426</a:t>
                      </a:r>
                      <a:endParaRPr lang="en-IN" sz="1600" b="1" dirty="0">
                        <a:solidFill>
                          <a:schemeClr val="bg1"/>
                        </a:solidFill>
                        <a:latin typeface="+mn-lt"/>
                      </a:endParaRPr>
                    </a:p>
                  </a:txBody>
                  <a:tcPr/>
                </a:tc>
                <a:tc>
                  <a:txBody>
                    <a:bodyPr/>
                    <a:lstStyle/>
                    <a:p>
                      <a:r>
                        <a:rPr lang="en-US" altLang="zh-CN" sz="1600" b="1" dirty="0">
                          <a:solidFill>
                            <a:schemeClr val="bg1"/>
                          </a:solidFill>
                        </a:rPr>
                        <a:t>Tilak Pater </a:t>
                      </a:r>
                      <a:endParaRPr lang="en-IN" sz="1600" b="1" dirty="0">
                        <a:solidFill>
                          <a:schemeClr val="bg1"/>
                        </a:solidFill>
                        <a:latin typeface="+mn-lt"/>
                      </a:endParaRPr>
                    </a:p>
                  </a:txBody>
                  <a:tcPr/>
                </a:tc>
                <a:extLst>
                  <a:ext uri="{0D108BD9-81ED-4DB2-BD59-A6C34878D82A}">
                    <a16:rowId xmlns:a16="http://schemas.microsoft.com/office/drawing/2014/main" val="3100022719"/>
                  </a:ext>
                </a:extLst>
              </a:tr>
            </a:tbl>
          </a:graphicData>
        </a:graphic>
      </p:graphicFrame>
    </p:spTree>
    <p:extLst>
      <p:ext uri="{BB962C8B-B14F-4D97-AF65-F5344CB8AC3E}">
        <p14:creationId xmlns:p14="http://schemas.microsoft.com/office/powerpoint/2010/main" val="30962378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45">
            <a:extLst>
              <a:ext uri="{FF2B5EF4-FFF2-40B4-BE49-F238E27FC236}">
                <a16:creationId xmlns:a16="http://schemas.microsoft.com/office/drawing/2014/main" id="{7E41B5F4-D92B-908B-A793-C79D1A4AC7A4}"/>
              </a:ext>
            </a:extLst>
          </p:cNvPr>
          <p:cNvSpPr txBox="1"/>
          <p:nvPr/>
        </p:nvSpPr>
        <p:spPr>
          <a:xfrm>
            <a:off x="179512" y="337220"/>
            <a:ext cx="8640960" cy="523220"/>
          </a:xfrm>
          <a:prstGeom prst="rect">
            <a:avLst/>
          </a:prstGeom>
          <a:noFill/>
        </p:spPr>
        <p:txBody>
          <a:bodyPr wrap="square" rtlCol="0">
            <a:spAutoFit/>
          </a:bodyPr>
          <a:lstStyle/>
          <a:p>
            <a:r>
              <a:rPr lang="en-US" altLang="zh-CN" sz="2800" b="1" dirty="0">
                <a:solidFill>
                  <a:schemeClr val="tx1">
                    <a:lumMod val="75000"/>
                    <a:lumOff val="25000"/>
                  </a:schemeClr>
                </a:solidFill>
                <a:latin typeface="方正兰亭黑_YS_GB18030" panose="03000502000000000000" pitchFamily="66" charset="-122"/>
                <a:ea typeface="方正兰亭黑_YS_GB18030" panose="03000502000000000000" pitchFamily="66" charset="-122"/>
              </a:rPr>
              <a:t>The approach to solving it, challenges</a:t>
            </a:r>
            <a:endParaRPr lang="zh-CN" altLang="en-US" sz="2800" b="1" dirty="0">
              <a:solidFill>
                <a:schemeClr val="tx1">
                  <a:lumMod val="75000"/>
                  <a:lumOff val="25000"/>
                </a:schemeClr>
              </a:solidFill>
              <a:latin typeface="方正兰亭黑_YS_GB18030" panose="03000502000000000000" pitchFamily="66" charset="-122"/>
              <a:ea typeface="方正兰亭黑_YS_GB18030" panose="03000502000000000000" pitchFamily="66" charset="-122"/>
            </a:endParaRPr>
          </a:p>
        </p:txBody>
      </p:sp>
      <p:cxnSp>
        <p:nvCxnSpPr>
          <p:cNvPr id="14" name="直接连接符 50">
            <a:extLst>
              <a:ext uri="{FF2B5EF4-FFF2-40B4-BE49-F238E27FC236}">
                <a16:creationId xmlns:a16="http://schemas.microsoft.com/office/drawing/2014/main" id="{9881E93F-4199-13F8-1D24-BA2B310BFE57}"/>
              </a:ext>
            </a:extLst>
          </p:cNvPr>
          <p:cNvCxnSpPr>
            <a:cxnSpLocks/>
          </p:cNvCxnSpPr>
          <p:nvPr/>
        </p:nvCxnSpPr>
        <p:spPr>
          <a:xfrm flipV="1">
            <a:off x="35448" y="1129308"/>
            <a:ext cx="6552776" cy="215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D7B1569-DD88-715E-AB6B-4AADA51FF738}"/>
              </a:ext>
            </a:extLst>
          </p:cNvPr>
          <p:cNvSpPr txBox="1"/>
          <p:nvPr/>
        </p:nvSpPr>
        <p:spPr>
          <a:xfrm>
            <a:off x="899592" y="1258223"/>
            <a:ext cx="6624736" cy="3447098"/>
          </a:xfrm>
          <a:prstGeom prst="rect">
            <a:avLst/>
          </a:prstGeom>
          <a:noFill/>
        </p:spPr>
        <p:txBody>
          <a:bodyPr wrap="square" rtlCol="0">
            <a:spAutoFit/>
          </a:bodyPr>
          <a:lstStyle/>
          <a:p>
            <a:pPr algn="thaiDist"/>
            <a:r>
              <a:rPr lang="en-US" sz="2000" b="1" i="0" dirty="0">
                <a:effectLst/>
              </a:rPr>
              <a:t>The steps to build the Tic-Tac-Toe program in Python:</a:t>
            </a:r>
            <a:endParaRPr lang="en-US" sz="2000" b="0" i="0" dirty="0">
              <a:effectLst/>
            </a:endParaRPr>
          </a:p>
          <a:p>
            <a:pPr algn="thaiDist"/>
            <a:r>
              <a:rPr lang="en-US" b="0" i="0" dirty="0">
                <a:effectLst/>
              </a:rPr>
              <a:t>- Create the display window for our game.</a:t>
            </a:r>
          </a:p>
          <a:p>
            <a:pPr algn="thaiDist"/>
            <a:r>
              <a:rPr lang="en-US" b="0" i="0" dirty="0">
                <a:effectLst/>
              </a:rPr>
              <a:t>- Draw the grid on the canvas where we will play Tic Tac Toe.</a:t>
            </a:r>
          </a:p>
          <a:p>
            <a:pPr algn="thaiDist"/>
            <a:r>
              <a:rPr lang="en-US" b="0" i="0" dirty="0">
                <a:effectLst/>
              </a:rPr>
              <a:t>- Draw the status bar below the canvas to show which player’s  </a:t>
            </a:r>
          </a:p>
          <a:p>
            <a:pPr algn="thaiDist"/>
            <a:r>
              <a:rPr lang="en-US" b="0" i="0" dirty="0">
                <a:effectLst/>
              </a:rPr>
              <a:t>turn is it and who wins the game. When someone wins the game or the game is a draw then we reset the game.</a:t>
            </a:r>
          </a:p>
          <a:p>
            <a:pPr algn="thaiDist"/>
            <a:endParaRPr lang="en-US" dirty="0"/>
          </a:p>
          <a:p>
            <a:pPr algn="thaiDist"/>
            <a:r>
              <a:rPr lang="en-US" sz="2000" b="1" dirty="0"/>
              <a:t>Challenges</a:t>
            </a:r>
          </a:p>
          <a:p>
            <a:pPr algn="thaiDist"/>
            <a:r>
              <a:rPr lang="en-US" dirty="0"/>
              <a:t>We found that it was a challenging project for our team to write simple code and display the outcome precisely. We have developed the skills of writing code and team collaboration. Finally, our team completes the Tic-Tac-Toe game, and it works well.</a:t>
            </a:r>
            <a:endParaRPr lang="en-US" b="0" i="0" dirty="0">
              <a:effectLst/>
            </a:endParaRPr>
          </a:p>
        </p:txBody>
      </p:sp>
    </p:spTree>
    <p:extLst>
      <p:ext uri="{BB962C8B-B14F-4D97-AF65-F5344CB8AC3E}">
        <p14:creationId xmlns:p14="http://schemas.microsoft.com/office/powerpoint/2010/main" val="1931976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200" fill="hold"/>
                                        <p:tgtEl>
                                          <p:spTgt spid="11"/>
                                        </p:tgtEl>
                                        <p:attrNameLst>
                                          <p:attrName>ppt_w</p:attrName>
                                        </p:attrNameLst>
                                      </p:cBhvr>
                                      <p:tavLst>
                                        <p:tav tm="0">
                                          <p:val>
                                            <p:fltVal val="0"/>
                                          </p:val>
                                        </p:tav>
                                        <p:tav tm="100000">
                                          <p:val>
                                            <p:strVal val="#ppt_w"/>
                                          </p:val>
                                        </p:tav>
                                      </p:tavLst>
                                    </p:anim>
                                    <p:anim calcmode="lin" valueType="num">
                                      <p:cBhvr>
                                        <p:cTn id="8" dur="200" fill="hold"/>
                                        <p:tgtEl>
                                          <p:spTgt spid="11"/>
                                        </p:tgtEl>
                                        <p:attrNameLst>
                                          <p:attrName>ppt_h</p:attrName>
                                        </p:attrNameLst>
                                      </p:cBhvr>
                                      <p:tavLst>
                                        <p:tav tm="0">
                                          <p:val>
                                            <p:fltVal val="0"/>
                                          </p:val>
                                        </p:tav>
                                        <p:tav tm="100000">
                                          <p:val>
                                            <p:strVal val="#ppt_h"/>
                                          </p:val>
                                        </p:tav>
                                      </p:tavLst>
                                    </p:anim>
                                    <p:animEffect transition="in" filter="fade">
                                      <p:cBhvr>
                                        <p:cTn id="9" dur="200"/>
                                        <p:tgtEl>
                                          <p:spTgt spid="11"/>
                                        </p:tgtEl>
                                      </p:cBhvr>
                                    </p:animEffect>
                                  </p:childTnLst>
                                </p:cTn>
                              </p:par>
                            </p:childTnLst>
                          </p:cTn>
                        </p:par>
                        <p:par>
                          <p:cTn id="10" fill="hold">
                            <p:stCondLst>
                              <p:cond delay="200"/>
                            </p:stCondLst>
                            <p:childTnLst>
                              <p:par>
                                <p:cTn id="11" presetID="22" presetClass="entr" presetSubtype="8" fill="hold"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2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5">
            <a:extLst>
              <a:ext uri="{FF2B5EF4-FFF2-40B4-BE49-F238E27FC236}">
                <a16:creationId xmlns:a16="http://schemas.microsoft.com/office/drawing/2014/main" id="{7EB6CE45-62A1-474A-B593-8ABC37B9B172}"/>
              </a:ext>
            </a:extLst>
          </p:cNvPr>
          <p:cNvSpPr txBox="1"/>
          <p:nvPr/>
        </p:nvSpPr>
        <p:spPr>
          <a:xfrm>
            <a:off x="179512" y="140160"/>
            <a:ext cx="8496944" cy="461665"/>
          </a:xfrm>
          <a:prstGeom prst="rect">
            <a:avLst/>
          </a:prstGeom>
          <a:noFill/>
        </p:spPr>
        <p:txBody>
          <a:bodyPr wrap="square" rtlCol="0">
            <a:spAutoFit/>
          </a:bodyPr>
          <a:lstStyle/>
          <a:p>
            <a:r>
              <a:rPr lang="en-US" altLang="zh-CN" sz="2400" b="1" dirty="0">
                <a:solidFill>
                  <a:schemeClr val="tx1">
                    <a:lumMod val="75000"/>
                    <a:lumOff val="25000"/>
                  </a:schemeClr>
                </a:solidFill>
                <a:latin typeface="方正兰亭黑_YS_GB18030" panose="03000502000000000000" pitchFamily="66" charset="-122"/>
                <a:ea typeface="方正兰亭黑_YS_GB18030" panose="03000502000000000000" pitchFamily="66" charset="-122"/>
              </a:rPr>
              <a:t>Our teamwork, used version control and meetings</a:t>
            </a:r>
            <a:endParaRPr lang="zh-CN" altLang="en-US" sz="2400" b="1" dirty="0">
              <a:solidFill>
                <a:schemeClr val="tx1">
                  <a:lumMod val="75000"/>
                  <a:lumOff val="25000"/>
                </a:schemeClr>
              </a:solidFill>
              <a:latin typeface="方正兰亭黑_YS_GB18030" panose="03000502000000000000" pitchFamily="66" charset="-122"/>
              <a:ea typeface="方正兰亭黑_YS_GB18030" panose="03000502000000000000" pitchFamily="66" charset="-122"/>
            </a:endParaRPr>
          </a:p>
        </p:txBody>
      </p:sp>
      <p:cxnSp>
        <p:nvCxnSpPr>
          <p:cNvPr id="3" name="直接连接符 50">
            <a:extLst>
              <a:ext uri="{FF2B5EF4-FFF2-40B4-BE49-F238E27FC236}">
                <a16:creationId xmlns:a16="http://schemas.microsoft.com/office/drawing/2014/main" id="{79DE11D4-D6B6-C2A1-61E3-DB9D8B78D048}"/>
              </a:ext>
            </a:extLst>
          </p:cNvPr>
          <p:cNvCxnSpPr>
            <a:cxnSpLocks/>
          </p:cNvCxnSpPr>
          <p:nvPr/>
        </p:nvCxnSpPr>
        <p:spPr>
          <a:xfrm>
            <a:off x="0" y="611076"/>
            <a:ext cx="813639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494EC02-6D56-123C-94B1-8F4D772BF497}"/>
              </a:ext>
            </a:extLst>
          </p:cNvPr>
          <p:cNvSpPr txBox="1"/>
          <p:nvPr/>
        </p:nvSpPr>
        <p:spPr>
          <a:xfrm>
            <a:off x="971600" y="985292"/>
            <a:ext cx="6624736" cy="1754326"/>
          </a:xfrm>
          <a:prstGeom prst="rect">
            <a:avLst/>
          </a:prstGeom>
          <a:noFill/>
        </p:spPr>
        <p:txBody>
          <a:bodyPr wrap="square" rtlCol="0">
            <a:spAutoFit/>
          </a:bodyPr>
          <a:lstStyle/>
          <a:p>
            <a:pPr algn="thaiDist"/>
            <a:r>
              <a:rPr lang="en-US" dirty="0"/>
              <a:t>Our team divides the project into five tasks as follows: the project manager, developer, tester, slide maker, and speaker, and each person has to take action on one of them. We use the Jupyter notebook to create a file and upload it to GitHub for sharing with our team, including Trello to communicate our work. We arranged three meetings to discuss and complete the task. </a:t>
            </a:r>
            <a:endParaRPr lang="en-TH" dirty="0"/>
          </a:p>
        </p:txBody>
      </p:sp>
    </p:spTree>
    <p:extLst>
      <p:ext uri="{BB962C8B-B14F-4D97-AF65-F5344CB8AC3E}">
        <p14:creationId xmlns:p14="http://schemas.microsoft.com/office/powerpoint/2010/main" val="19660086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00" fill="hold"/>
                                        <p:tgtEl>
                                          <p:spTgt spid="2"/>
                                        </p:tgtEl>
                                        <p:attrNameLst>
                                          <p:attrName>ppt_w</p:attrName>
                                        </p:attrNameLst>
                                      </p:cBhvr>
                                      <p:tavLst>
                                        <p:tav tm="0">
                                          <p:val>
                                            <p:fltVal val="0"/>
                                          </p:val>
                                        </p:tav>
                                        <p:tav tm="100000">
                                          <p:val>
                                            <p:strVal val="#ppt_w"/>
                                          </p:val>
                                        </p:tav>
                                      </p:tavLst>
                                    </p:anim>
                                    <p:anim calcmode="lin" valueType="num">
                                      <p:cBhvr>
                                        <p:cTn id="8" dur="200" fill="hold"/>
                                        <p:tgtEl>
                                          <p:spTgt spid="2"/>
                                        </p:tgtEl>
                                        <p:attrNameLst>
                                          <p:attrName>ppt_h</p:attrName>
                                        </p:attrNameLst>
                                      </p:cBhvr>
                                      <p:tavLst>
                                        <p:tav tm="0">
                                          <p:val>
                                            <p:fltVal val="0"/>
                                          </p:val>
                                        </p:tav>
                                        <p:tav tm="100000">
                                          <p:val>
                                            <p:strVal val="#ppt_h"/>
                                          </p:val>
                                        </p:tav>
                                      </p:tavLst>
                                    </p:anim>
                                    <p:animEffect transition="in" filter="fade">
                                      <p:cBhvr>
                                        <p:cTn id="9" dur="200"/>
                                        <p:tgtEl>
                                          <p:spTgt spid="2"/>
                                        </p:tgtEl>
                                      </p:cBhvr>
                                    </p:animEffect>
                                  </p:childTnLst>
                                </p:cTn>
                              </p:par>
                            </p:childTnLst>
                          </p:cTn>
                        </p:par>
                        <p:par>
                          <p:cTn id="10" fill="hold">
                            <p:stCondLst>
                              <p:cond delay="200"/>
                            </p:stCondLst>
                            <p:childTnLst>
                              <p:par>
                                <p:cTn id="11" presetID="22" presetClass="entr" presetSubtype="8"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45">
            <a:extLst>
              <a:ext uri="{FF2B5EF4-FFF2-40B4-BE49-F238E27FC236}">
                <a16:creationId xmlns:a16="http://schemas.microsoft.com/office/drawing/2014/main" id="{7E41B5F4-D92B-908B-A793-C79D1A4AC7A4}"/>
              </a:ext>
            </a:extLst>
          </p:cNvPr>
          <p:cNvSpPr txBox="1"/>
          <p:nvPr/>
        </p:nvSpPr>
        <p:spPr>
          <a:xfrm>
            <a:off x="179512" y="337220"/>
            <a:ext cx="7560840" cy="646331"/>
          </a:xfrm>
          <a:prstGeom prst="rect">
            <a:avLst/>
          </a:prstGeom>
          <a:noFill/>
        </p:spPr>
        <p:txBody>
          <a:bodyPr wrap="square" rtlCol="0">
            <a:spAutoFit/>
          </a:bodyPr>
          <a:lstStyle/>
          <a:p>
            <a:r>
              <a:rPr lang="en-US" altLang="zh-CN" sz="3600" b="1" dirty="0">
                <a:solidFill>
                  <a:schemeClr val="tx1">
                    <a:lumMod val="75000"/>
                    <a:lumOff val="25000"/>
                  </a:schemeClr>
                </a:solidFill>
                <a:latin typeface="方正兰亭黑_YS_GB18030" panose="03000502000000000000" pitchFamily="66" charset="-122"/>
                <a:ea typeface="方正兰亭黑_YS_GB18030" panose="03000502000000000000" pitchFamily="66" charset="-122"/>
              </a:rPr>
              <a:t>Design idea</a:t>
            </a:r>
            <a:r>
              <a:rPr lang="zh-CN" altLang="en-US" sz="3600" b="1" dirty="0">
                <a:solidFill>
                  <a:schemeClr val="tx1">
                    <a:lumMod val="75000"/>
                    <a:lumOff val="25000"/>
                  </a:schemeClr>
                </a:solidFill>
                <a:latin typeface="方正兰亭黑_YS_GB18030" panose="03000502000000000000" pitchFamily="66" charset="-122"/>
                <a:ea typeface="方正兰亭黑_YS_GB18030" panose="03000502000000000000" pitchFamily="66" charset="-122"/>
              </a:rPr>
              <a:t> </a:t>
            </a:r>
            <a:r>
              <a:rPr lang="en-US" altLang="zh-CN" sz="3600" b="1" dirty="0">
                <a:solidFill>
                  <a:schemeClr val="tx1">
                    <a:lumMod val="75000"/>
                    <a:lumOff val="25000"/>
                  </a:schemeClr>
                </a:solidFill>
                <a:latin typeface="方正兰亭黑_YS_GB18030" panose="03000502000000000000" pitchFamily="66" charset="-122"/>
                <a:ea typeface="方正兰亭黑_YS_GB18030" panose="03000502000000000000" pitchFamily="66" charset="-122"/>
              </a:rPr>
              <a:t>&amp;</a:t>
            </a:r>
            <a:r>
              <a:rPr lang="zh-CN" altLang="en-US" sz="3600" b="1" dirty="0">
                <a:solidFill>
                  <a:schemeClr val="tx1">
                    <a:lumMod val="75000"/>
                    <a:lumOff val="25000"/>
                  </a:schemeClr>
                </a:solidFill>
                <a:latin typeface="方正兰亭黑_YS_GB18030" panose="03000502000000000000" pitchFamily="66" charset="-122"/>
                <a:ea typeface="方正兰亭黑_YS_GB18030" panose="03000502000000000000" pitchFamily="66" charset="-122"/>
              </a:rPr>
              <a:t> </a:t>
            </a:r>
            <a:r>
              <a:rPr lang="en-US" altLang="zh-CN" sz="3600" b="1" dirty="0">
                <a:solidFill>
                  <a:schemeClr val="tx1">
                    <a:lumMod val="75000"/>
                    <a:lumOff val="25000"/>
                  </a:schemeClr>
                </a:solidFill>
                <a:latin typeface="方正兰亭黑_YS_GB18030" panose="03000502000000000000" pitchFamily="66" charset="-122"/>
                <a:ea typeface="方正兰亭黑_YS_GB18030" panose="03000502000000000000" pitchFamily="66" charset="-122"/>
              </a:rPr>
              <a:t>code explanation</a:t>
            </a:r>
            <a:endParaRPr lang="zh-CN" altLang="en-US" sz="3600" b="1" dirty="0">
              <a:solidFill>
                <a:schemeClr val="tx1">
                  <a:lumMod val="75000"/>
                  <a:lumOff val="25000"/>
                </a:schemeClr>
              </a:solidFill>
              <a:latin typeface="方正兰亭黑_YS_GB18030" panose="03000502000000000000" pitchFamily="66" charset="-122"/>
              <a:ea typeface="方正兰亭黑_YS_GB18030" panose="03000502000000000000" pitchFamily="66" charset="-122"/>
            </a:endParaRPr>
          </a:p>
        </p:txBody>
      </p:sp>
      <p:cxnSp>
        <p:nvCxnSpPr>
          <p:cNvPr id="14" name="直接连接符 50">
            <a:extLst>
              <a:ext uri="{FF2B5EF4-FFF2-40B4-BE49-F238E27FC236}">
                <a16:creationId xmlns:a16="http://schemas.microsoft.com/office/drawing/2014/main" id="{9881E93F-4199-13F8-1D24-BA2B310BFE57}"/>
              </a:ext>
            </a:extLst>
          </p:cNvPr>
          <p:cNvCxnSpPr>
            <a:cxnSpLocks/>
          </p:cNvCxnSpPr>
          <p:nvPr/>
        </p:nvCxnSpPr>
        <p:spPr>
          <a:xfrm>
            <a:off x="35448" y="1129308"/>
            <a:ext cx="77049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4EAF516-05D2-BBC6-C81A-5BB28C8DEB07}"/>
              </a:ext>
            </a:extLst>
          </p:cNvPr>
          <p:cNvSpPr txBox="1"/>
          <p:nvPr/>
        </p:nvSpPr>
        <p:spPr>
          <a:xfrm>
            <a:off x="863588" y="1345332"/>
            <a:ext cx="7416824" cy="3693319"/>
          </a:xfrm>
          <a:prstGeom prst="rect">
            <a:avLst/>
          </a:prstGeom>
          <a:noFill/>
        </p:spPr>
        <p:txBody>
          <a:bodyPr wrap="square" rtlCol="0">
            <a:spAutoFit/>
          </a:bodyPr>
          <a:lstStyle/>
          <a:p>
            <a:pPr algn="l"/>
            <a:r>
              <a:rPr lang="en-US" b="1" dirty="0"/>
              <a:t>Title: Tic Tac Toe Game</a:t>
            </a:r>
          </a:p>
          <a:p>
            <a:pPr algn="l"/>
            <a:r>
              <a:rPr lang="en-US" b="1" i="0" dirty="0">
                <a:effectLst/>
              </a:rPr>
              <a:t>Language: Python</a:t>
            </a:r>
          </a:p>
          <a:p>
            <a:pPr algn="l"/>
            <a:r>
              <a:rPr lang="en-US" b="1" i="0" dirty="0">
                <a:effectLst/>
              </a:rPr>
              <a:t>Tool : Jupyter Notebook</a:t>
            </a:r>
          </a:p>
          <a:p>
            <a:pPr algn="thaiDist"/>
            <a:r>
              <a:rPr lang="en-US" b="0" i="0" dirty="0">
                <a:effectLst/>
              </a:rPr>
              <a:t>We have implemented a project on Tic Tac Toe GUI with Python. This game is very popular and is quite simple in itself. It is a two-player game. In this game, there is a board with 3×3 squares and a player marks one of the 3×3 squares with his symbol (perhaps “X” or “O”) and he aims to create a straight line horizontally or vertically or diagonally with two intentions one is to Create a straight line before your opponent to win the game or Prevent his opponent from creating a straight line first.</a:t>
            </a:r>
          </a:p>
          <a:p>
            <a:pPr algn="thaiDist"/>
            <a:r>
              <a:rPr lang="en-US" b="0" i="0" dirty="0">
                <a:effectLst/>
              </a:rPr>
              <a:t>To implements this, we have used 9 buttons in a grid layout to make a 3x3 square and used labels and a message box to display messages.</a:t>
            </a:r>
          </a:p>
          <a:p>
            <a:endParaRPr lang="en-TH" dirty="0"/>
          </a:p>
        </p:txBody>
      </p:sp>
    </p:spTree>
    <p:extLst>
      <p:ext uri="{BB962C8B-B14F-4D97-AF65-F5344CB8AC3E}">
        <p14:creationId xmlns:p14="http://schemas.microsoft.com/office/powerpoint/2010/main" val="11781463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200" fill="hold"/>
                                        <p:tgtEl>
                                          <p:spTgt spid="11"/>
                                        </p:tgtEl>
                                        <p:attrNameLst>
                                          <p:attrName>ppt_w</p:attrName>
                                        </p:attrNameLst>
                                      </p:cBhvr>
                                      <p:tavLst>
                                        <p:tav tm="0">
                                          <p:val>
                                            <p:fltVal val="0"/>
                                          </p:val>
                                        </p:tav>
                                        <p:tav tm="100000">
                                          <p:val>
                                            <p:strVal val="#ppt_w"/>
                                          </p:val>
                                        </p:tav>
                                      </p:tavLst>
                                    </p:anim>
                                    <p:anim calcmode="lin" valueType="num">
                                      <p:cBhvr>
                                        <p:cTn id="8" dur="200" fill="hold"/>
                                        <p:tgtEl>
                                          <p:spTgt spid="11"/>
                                        </p:tgtEl>
                                        <p:attrNameLst>
                                          <p:attrName>ppt_h</p:attrName>
                                        </p:attrNameLst>
                                      </p:cBhvr>
                                      <p:tavLst>
                                        <p:tav tm="0">
                                          <p:val>
                                            <p:fltVal val="0"/>
                                          </p:val>
                                        </p:tav>
                                        <p:tav tm="100000">
                                          <p:val>
                                            <p:strVal val="#ppt_h"/>
                                          </p:val>
                                        </p:tav>
                                      </p:tavLst>
                                    </p:anim>
                                    <p:animEffect transition="in" filter="fade">
                                      <p:cBhvr>
                                        <p:cTn id="9" dur="200"/>
                                        <p:tgtEl>
                                          <p:spTgt spid="11"/>
                                        </p:tgtEl>
                                      </p:cBhvr>
                                    </p:animEffect>
                                  </p:childTnLst>
                                </p:cTn>
                              </p:par>
                            </p:childTnLst>
                          </p:cTn>
                        </p:par>
                        <p:par>
                          <p:cTn id="10" fill="hold">
                            <p:stCondLst>
                              <p:cond delay="200"/>
                            </p:stCondLst>
                            <p:childTnLst>
                              <p:par>
                                <p:cTn id="11" presetID="22" presetClass="entr" presetSubtype="8" fill="hold"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2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45">
            <a:extLst>
              <a:ext uri="{FF2B5EF4-FFF2-40B4-BE49-F238E27FC236}">
                <a16:creationId xmlns:a16="http://schemas.microsoft.com/office/drawing/2014/main" id="{7E41B5F4-D92B-908B-A793-C79D1A4AC7A4}"/>
              </a:ext>
            </a:extLst>
          </p:cNvPr>
          <p:cNvSpPr txBox="1"/>
          <p:nvPr/>
        </p:nvSpPr>
        <p:spPr>
          <a:xfrm>
            <a:off x="179512" y="140160"/>
            <a:ext cx="5688632" cy="646331"/>
          </a:xfrm>
          <a:prstGeom prst="rect">
            <a:avLst/>
          </a:prstGeom>
          <a:noFill/>
        </p:spPr>
        <p:txBody>
          <a:bodyPr wrap="square" rtlCol="0">
            <a:spAutoFit/>
          </a:bodyPr>
          <a:lstStyle/>
          <a:p>
            <a:r>
              <a:rPr lang="en-US" altLang="zh-CN" sz="3600" b="1" dirty="0">
                <a:solidFill>
                  <a:schemeClr val="tx1">
                    <a:lumMod val="75000"/>
                    <a:lumOff val="25000"/>
                  </a:schemeClr>
                </a:solidFill>
                <a:latin typeface="方正兰亭黑_YS_GB18030" panose="03000502000000000000" pitchFamily="66" charset="-122"/>
                <a:ea typeface="方正兰亭黑_YS_GB18030" panose="03000502000000000000" pitchFamily="66" charset="-122"/>
              </a:rPr>
              <a:t>Achievement display</a:t>
            </a:r>
            <a:endParaRPr lang="zh-CN" altLang="en-US" sz="3600" b="1" dirty="0">
              <a:solidFill>
                <a:schemeClr val="tx1">
                  <a:lumMod val="75000"/>
                  <a:lumOff val="25000"/>
                </a:schemeClr>
              </a:solidFill>
              <a:latin typeface="方正兰亭黑_YS_GB18030" panose="03000502000000000000" pitchFamily="66" charset="-122"/>
              <a:ea typeface="方正兰亭黑_YS_GB18030" panose="03000502000000000000" pitchFamily="66" charset="-122"/>
            </a:endParaRPr>
          </a:p>
        </p:txBody>
      </p:sp>
      <p:cxnSp>
        <p:nvCxnSpPr>
          <p:cNvPr id="14" name="直接连接符 50">
            <a:extLst>
              <a:ext uri="{FF2B5EF4-FFF2-40B4-BE49-F238E27FC236}">
                <a16:creationId xmlns:a16="http://schemas.microsoft.com/office/drawing/2014/main" id="{9881E93F-4199-13F8-1D24-BA2B310BFE57}"/>
              </a:ext>
            </a:extLst>
          </p:cNvPr>
          <p:cNvCxnSpPr>
            <a:cxnSpLocks/>
          </p:cNvCxnSpPr>
          <p:nvPr/>
        </p:nvCxnSpPr>
        <p:spPr>
          <a:xfrm>
            <a:off x="12245" y="786491"/>
            <a:ext cx="506565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3384F611-C978-76A8-5AC6-207C3255F77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280" t="4511" r="3544" b="-96"/>
          <a:stretch/>
        </p:blipFill>
        <p:spPr>
          <a:xfrm>
            <a:off x="269768" y="938109"/>
            <a:ext cx="1248348" cy="1729969"/>
          </a:xfrm>
          <a:prstGeom prst="rect">
            <a:avLst/>
          </a:prstGeom>
        </p:spPr>
      </p:pic>
      <p:sp>
        <p:nvSpPr>
          <p:cNvPr id="20" name="TextBox 19">
            <a:extLst>
              <a:ext uri="{FF2B5EF4-FFF2-40B4-BE49-F238E27FC236}">
                <a16:creationId xmlns:a16="http://schemas.microsoft.com/office/drawing/2014/main" id="{3279E847-1A5A-C3B3-4617-A9E6F7C6EE6F}"/>
              </a:ext>
            </a:extLst>
          </p:cNvPr>
          <p:cNvSpPr txBox="1"/>
          <p:nvPr/>
        </p:nvSpPr>
        <p:spPr>
          <a:xfrm>
            <a:off x="81461" y="2627934"/>
            <a:ext cx="1935765" cy="307777"/>
          </a:xfrm>
          <a:prstGeom prst="rect">
            <a:avLst/>
          </a:prstGeom>
          <a:noFill/>
        </p:spPr>
        <p:txBody>
          <a:bodyPr wrap="square" rtlCol="0">
            <a:spAutoFit/>
          </a:bodyPr>
          <a:lstStyle/>
          <a:p>
            <a:r>
              <a:rPr lang="en-TH" sz="1400" dirty="0"/>
              <a:t>Tic-Tac-Toe Blank table</a:t>
            </a:r>
          </a:p>
        </p:txBody>
      </p:sp>
      <p:sp>
        <p:nvSpPr>
          <p:cNvPr id="25" name="TextBox 24">
            <a:extLst>
              <a:ext uri="{FF2B5EF4-FFF2-40B4-BE49-F238E27FC236}">
                <a16:creationId xmlns:a16="http://schemas.microsoft.com/office/drawing/2014/main" id="{6362D375-17C0-CB1E-C2A1-E00A099ECF9B}"/>
              </a:ext>
            </a:extLst>
          </p:cNvPr>
          <p:cNvSpPr txBox="1"/>
          <p:nvPr/>
        </p:nvSpPr>
        <p:spPr>
          <a:xfrm>
            <a:off x="3894109" y="2657445"/>
            <a:ext cx="1241810" cy="307777"/>
          </a:xfrm>
          <a:prstGeom prst="rect">
            <a:avLst/>
          </a:prstGeom>
          <a:noFill/>
        </p:spPr>
        <p:txBody>
          <a:bodyPr wrap="square" rtlCol="0">
            <a:spAutoFit/>
          </a:bodyPr>
          <a:lstStyle/>
          <a:p>
            <a:pPr algn="ctr"/>
            <a:r>
              <a:rPr lang="en-TH" sz="1400" dirty="0"/>
              <a:t>Player </a:t>
            </a:r>
            <a:r>
              <a:rPr lang="en-US" sz="1400" dirty="0"/>
              <a:t>O’s</a:t>
            </a:r>
            <a:r>
              <a:rPr lang="en-TH" sz="1400" dirty="0"/>
              <a:t> turn</a:t>
            </a:r>
          </a:p>
        </p:txBody>
      </p:sp>
      <p:sp>
        <p:nvSpPr>
          <p:cNvPr id="28" name="TextBox 27">
            <a:extLst>
              <a:ext uri="{FF2B5EF4-FFF2-40B4-BE49-F238E27FC236}">
                <a16:creationId xmlns:a16="http://schemas.microsoft.com/office/drawing/2014/main" id="{14D1C253-A371-9C7B-0E9C-51EEC0097854}"/>
              </a:ext>
            </a:extLst>
          </p:cNvPr>
          <p:cNvSpPr txBox="1"/>
          <p:nvPr/>
        </p:nvSpPr>
        <p:spPr>
          <a:xfrm>
            <a:off x="2094063" y="2627934"/>
            <a:ext cx="1241811" cy="307777"/>
          </a:xfrm>
          <a:prstGeom prst="rect">
            <a:avLst/>
          </a:prstGeom>
          <a:noFill/>
        </p:spPr>
        <p:txBody>
          <a:bodyPr wrap="square" rtlCol="0">
            <a:spAutoFit/>
          </a:bodyPr>
          <a:lstStyle/>
          <a:p>
            <a:pPr algn="ctr"/>
            <a:r>
              <a:rPr lang="en-TH" sz="1400" dirty="0"/>
              <a:t>Player </a:t>
            </a:r>
            <a:r>
              <a:rPr lang="en-US" sz="1400" dirty="0"/>
              <a:t>X</a:t>
            </a:r>
            <a:r>
              <a:rPr lang="en-TH" sz="1400" dirty="0"/>
              <a:t> start</a:t>
            </a:r>
          </a:p>
        </p:txBody>
      </p:sp>
      <p:sp>
        <p:nvSpPr>
          <p:cNvPr id="29" name="TextBox 28">
            <a:extLst>
              <a:ext uri="{FF2B5EF4-FFF2-40B4-BE49-F238E27FC236}">
                <a16:creationId xmlns:a16="http://schemas.microsoft.com/office/drawing/2014/main" id="{42C58EB3-B17B-ABCB-1198-9E1D330663D6}"/>
              </a:ext>
            </a:extLst>
          </p:cNvPr>
          <p:cNvSpPr txBox="1"/>
          <p:nvPr/>
        </p:nvSpPr>
        <p:spPr>
          <a:xfrm>
            <a:off x="5647408" y="2643044"/>
            <a:ext cx="1231207" cy="307777"/>
          </a:xfrm>
          <a:prstGeom prst="rect">
            <a:avLst/>
          </a:prstGeom>
          <a:noFill/>
        </p:spPr>
        <p:txBody>
          <a:bodyPr wrap="square" rtlCol="0">
            <a:spAutoFit/>
          </a:bodyPr>
          <a:lstStyle/>
          <a:p>
            <a:pPr algn="ctr"/>
            <a:r>
              <a:rPr lang="en-TH" sz="1400" dirty="0"/>
              <a:t>Player </a:t>
            </a:r>
            <a:r>
              <a:rPr lang="en-US" sz="1400" dirty="0"/>
              <a:t>X</a:t>
            </a:r>
            <a:r>
              <a:rPr lang="en-TH" sz="1400" dirty="0"/>
              <a:t>’s turn</a:t>
            </a:r>
          </a:p>
        </p:txBody>
      </p:sp>
      <p:sp>
        <p:nvSpPr>
          <p:cNvPr id="30" name="TextBox 29">
            <a:extLst>
              <a:ext uri="{FF2B5EF4-FFF2-40B4-BE49-F238E27FC236}">
                <a16:creationId xmlns:a16="http://schemas.microsoft.com/office/drawing/2014/main" id="{F1FD52CC-29D0-B34E-EAA1-8D306C8C095D}"/>
              </a:ext>
            </a:extLst>
          </p:cNvPr>
          <p:cNvSpPr txBox="1"/>
          <p:nvPr/>
        </p:nvSpPr>
        <p:spPr>
          <a:xfrm>
            <a:off x="491887" y="4910223"/>
            <a:ext cx="1627123" cy="738664"/>
          </a:xfrm>
          <a:prstGeom prst="rect">
            <a:avLst/>
          </a:prstGeom>
          <a:noFill/>
        </p:spPr>
        <p:txBody>
          <a:bodyPr wrap="square" rtlCol="0">
            <a:spAutoFit/>
          </a:bodyPr>
          <a:lstStyle/>
          <a:p>
            <a:pPr algn="ctr"/>
            <a:r>
              <a:rPr lang="en-TH" sz="1400" b="1" dirty="0"/>
              <a:t>Player </a:t>
            </a:r>
            <a:r>
              <a:rPr lang="en-US" sz="1400" b="1" dirty="0"/>
              <a:t>X</a:t>
            </a:r>
            <a:r>
              <a:rPr lang="en-TH" sz="1400" b="1" dirty="0"/>
              <a:t>’s turn</a:t>
            </a:r>
            <a:r>
              <a:rPr lang="en-US" sz="1400" b="1" dirty="0"/>
              <a:t> and player X win the game</a:t>
            </a:r>
            <a:endParaRPr lang="en-TH" sz="1400" b="1" dirty="0"/>
          </a:p>
        </p:txBody>
      </p:sp>
      <p:sp>
        <p:nvSpPr>
          <p:cNvPr id="31" name="TextBox 30">
            <a:extLst>
              <a:ext uri="{FF2B5EF4-FFF2-40B4-BE49-F238E27FC236}">
                <a16:creationId xmlns:a16="http://schemas.microsoft.com/office/drawing/2014/main" id="{B4E3919B-9C26-8C30-D08A-627E7DBF902B}"/>
              </a:ext>
            </a:extLst>
          </p:cNvPr>
          <p:cNvSpPr txBox="1"/>
          <p:nvPr/>
        </p:nvSpPr>
        <p:spPr>
          <a:xfrm>
            <a:off x="3125887" y="4966005"/>
            <a:ext cx="1364342" cy="523220"/>
          </a:xfrm>
          <a:prstGeom prst="rect">
            <a:avLst/>
          </a:prstGeom>
          <a:noFill/>
        </p:spPr>
        <p:txBody>
          <a:bodyPr wrap="square" rtlCol="0">
            <a:spAutoFit/>
          </a:bodyPr>
          <a:lstStyle/>
          <a:p>
            <a:pPr algn="ctr"/>
            <a:r>
              <a:rPr lang="en-US" sz="1400" dirty="0"/>
              <a:t>All box disabled after win game</a:t>
            </a:r>
            <a:endParaRPr lang="en-TH" sz="1400" dirty="0"/>
          </a:p>
        </p:txBody>
      </p:sp>
      <p:sp>
        <p:nvSpPr>
          <p:cNvPr id="32" name="TextBox 31">
            <a:extLst>
              <a:ext uri="{FF2B5EF4-FFF2-40B4-BE49-F238E27FC236}">
                <a16:creationId xmlns:a16="http://schemas.microsoft.com/office/drawing/2014/main" id="{73FE6882-F9EF-3966-A8B0-27DCDF81B750}"/>
              </a:ext>
            </a:extLst>
          </p:cNvPr>
          <p:cNvSpPr txBox="1"/>
          <p:nvPr/>
        </p:nvSpPr>
        <p:spPr>
          <a:xfrm>
            <a:off x="5054945" y="4861985"/>
            <a:ext cx="1823669" cy="738664"/>
          </a:xfrm>
          <a:prstGeom prst="rect">
            <a:avLst/>
          </a:prstGeom>
          <a:noFill/>
        </p:spPr>
        <p:txBody>
          <a:bodyPr wrap="square" rtlCol="0">
            <a:spAutoFit/>
          </a:bodyPr>
          <a:lstStyle/>
          <a:p>
            <a:r>
              <a:rPr lang="en-US" sz="1400" b="1" dirty="0"/>
              <a:t>If </a:t>
            </a:r>
            <a:r>
              <a:rPr lang="en-TH" sz="1400" b="1" dirty="0"/>
              <a:t>“No one is the winner!!!”</a:t>
            </a:r>
            <a:r>
              <a:rPr lang="en-US" sz="1400" b="1" dirty="0"/>
              <a:t> then show message</a:t>
            </a:r>
            <a:endParaRPr lang="en-TH" sz="1400" b="1" dirty="0"/>
          </a:p>
        </p:txBody>
      </p:sp>
      <p:sp>
        <p:nvSpPr>
          <p:cNvPr id="33" name="Right Arrow 32">
            <a:extLst>
              <a:ext uri="{FF2B5EF4-FFF2-40B4-BE49-F238E27FC236}">
                <a16:creationId xmlns:a16="http://schemas.microsoft.com/office/drawing/2014/main" id="{4797E9C7-EDC5-B7AA-7E70-880A794E48AB}"/>
              </a:ext>
            </a:extLst>
          </p:cNvPr>
          <p:cNvSpPr/>
          <p:nvPr/>
        </p:nvSpPr>
        <p:spPr>
          <a:xfrm>
            <a:off x="1673690" y="1646303"/>
            <a:ext cx="357816"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35" name="Right Arrow 34">
            <a:extLst>
              <a:ext uri="{FF2B5EF4-FFF2-40B4-BE49-F238E27FC236}">
                <a16:creationId xmlns:a16="http://schemas.microsoft.com/office/drawing/2014/main" id="{046815B3-0B2D-AF63-396D-CD4B45F91551}"/>
              </a:ext>
            </a:extLst>
          </p:cNvPr>
          <p:cNvSpPr/>
          <p:nvPr/>
        </p:nvSpPr>
        <p:spPr>
          <a:xfrm>
            <a:off x="3450242" y="1623606"/>
            <a:ext cx="357816"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36" name="Right Arrow 35">
            <a:extLst>
              <a:ext uri="{FF2B5EF4-FFF2-40B4-BE49-F238E27FC236}">
                <a16:creationId xmlns:a16="http://schemas.microsoft.com/office/drawing/2014/main" id="{2FF976C7-3FAE-0D0D-2777-681F40FC6672}"/>
              </a:ext>
            </a:extLst>
          </p:cNvPr>
          <p:cNvSpPr/>
          <p:nvPr/>
        </p:nvSpPr>
        <p:spPr>
          <a:xfrm>
            <a:off x="5212755" y="1623606"/>
            <a:ext cx="357816"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37" name="Right Arrow 36">
            <a:extLst>
              <a:ext uri="{FF2B5EF4-FFF2-40B4-BE49-F238E27FC236}">
                <a16:creationId xmlns:a16="http://schemas.microsoft.com/office/drawing/2014/main" id="{9E1A4366-F7F7-1189-ECBC-4C14B4C54D80}"/>
              </a:ext>
            </a:extLst>
          </p:cNvPr>
          <p:cNvSpPr/>
          <p:nvPr/>
        </p:nvSpPr>
        <p:spPr>
          <a:xfrm>
            <a:off x="6955452" y="1652025"/>
            <a:ext cx="357816"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pic>
        <p:nvPicPr>
          <p:cNvPr id="4" name="Picture 3">
            <a:extLst>
              <a:ext uri="{FF2B5EF4-FFF2-40B4-BE49-F238E27FC236}">
                <a16:creationId xmlns:a16="http://schemas.microsoft.com/office/drawing/2014/main" id="{6614C757-A74B-443F-AF69-3F8EC7A79DA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04668" y="914655"/>
            <a:ext cx="1231206" cy="1705934"/>
          </a:xfrm>
          <a:prstGeom prst="rect">
            <a:avLst/>
          </a:prstGeom>
        </p:spPr>
      </p:pic>
      <p:pic>
        <p:nvPicPr>
          <p:cNvPr id="8" name="Picture 7">
            <a:extLst>
              <a:ext uri="{FF2B5EF4-FFF2-40B4-BE49-F238E27FC236}">
                <a16:creationId xmlns:a16="http://schemas.microsoft.com/office/drawing/2014/main" id="{75BCF550-EB9E-4778-885F-568759AC49E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22426" y="952704"/>
            <a:ext cx="1213492" cy="1675230"/>
          </a:xfrm>
          <a:prstGeom prst="rect">
            <a:avLst/>
          </a:prstGeom>
        </p:spPr>
      </p:pic>
      <p:pic>
        <p:nvPicPr>
          <p:cNvPr id="13" name="Picture 12">
            <a:extLst>
              <a:ext uri="{FF2B5EF4-FFF2-40B4-BE49-F238E27FC236}">
                <a16:creationId xmlns:a16="http://schemas.microsoft.com/office/drawing/2014/main" id="{2E11B5C6-565F-444E-83B0-29F7BBA4769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47408" y="924260"/>
            <a:ext cx="1231207" cy="1708300"/>
          </a:xfrm>
          <a:prstGeom prst="rect">
            <a:avLst/>
          </a:prstGeom>
        </p:spPr>
      </p:pic>
      <p:pic>
        <p:nvPicPr>
          <p:cNvPr id="17" name="Picture 16">
            <a:extLst>
              <a:ext uri="{FF2B5EF4-FFF2-40B4-BE49-F238E27FC236}">
                <a16:creationId xmlns:a16="http://schemas.microsoft.com/office/drawing/2014/main" id="{33997B82-C56C-4468-800A-1664D755E80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375070" y="914655"/>
            <a:ext cx="1231207" cy="1719044"/>
          </a:xfrm>
          <a:prstGeom prst="rect">
            <a:avLst/>
          </a:prstGeom>
        </p:spPr>
      </p:pic>
      <p:pic>
        <p:nvPicPr>
          <p:cNvPr id="21" name="Picture 20">
            <a:extLst>
              <a:ext uri="{FF2B5EF4-FFF2-40B4-BE49-F238E27FC236}">
                <a16:creationId xmlns:a16="http://schemas.microsoft.com/office/drawing/2014/main" id="{1046D806-C4FE-40A8-BF6C-39F0A859ABD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92746" y="3233858"/>
            <a:ext cx="1225407" cy="1690217"/>
          </a:xfrm>
          <a:prstGeom prst="rect">
            <a:avLst/>
          </a:prstGeom>
        </p:spPr>
      </p:pic>
      <p:pic>
        <p:nvPicPr>
          <p:cNvPr id="23" name="Picture 22">
            <a:extLst>
              <a:ext uri="{FF2B5EF4-FFF2-40B4-BE49-F238E27FC236}">
                <a16:creationId xmlns:a16="http://schemas.microsoft.com/office/drawing/2014/main" id="{7EAED371-6073-4A56-B24E-AA872A1D53B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10718" y="3793232"/>
            <a:ext cx="1189222" cy="716288"/>
          </a:xfrm>
          <a:prstGeom prst="rect">
            <a:avLst/>
          </a:prstGeom>
        </p:spPr>
      </p:pic>
      <p:pic>
        <p:nvPicPr>
          <p:cNvPr id="26" name="Picture 25">
            <a:extLst>
              <a:ext uri="{FF2B5EF4-FFF2-40B4-BE49-F238E27FC236}">
                <a16:creationId xmlns:a16="http://schemas.microsoft.com/office/drawing/2014/main" id="{7D53CDE7-8A01-40CD-A9AC-8FA67200E7B9}"/>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155145" y="3230524"/>
            <a:ext cx="1200619" cy="1655512"/>
          </a:xfrm>
          <a:prstGeom prst="rect">
            <a:avLst/>
          </a:prstGeom>
        </p:spPr>
      </p:pic>
      <p:pic>
        <p:nvPicPr>
          <p:cNvPr id="38" name="Picture 37">
            <a:extLst>
              <a:ext uri="{FF2B5EF4-FFF2-40B4-BE49-F238E27FC236}">
                <a16:creationId xmlns:a16="http://schemas.microsoft.com/office/drawing/2014/main" id="{6898CF73-1AA0-4C96-8EE0-79D68C769648}"/>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119337" y="3176988"/>
            <a:ext cx="1221538" cy="1688709"/>
          </a:xfrm>
          <a:prstGeom prst="rect">
            <a:avLst/>
          </a:prstGeom>
        </p:spPr>
      </p:pic>
      <p:pic>
        <p:nvPicPr>
          <p:cNvPr id="40" name="Picture 39">
            <a:extLst>
              <a:ext uri="{FF2B5EF4-FFF2-40B4-BE49-F238E27FC236}">
                <a16:creationId xmlns:a16="http://schemas.microsoft.com/office/drawing/2014/main" id="{F649316C-5BF9-45F2-9966-B5274E843845}"/>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184564" y="3141259"/>
            <a:ext cx="1240786" cy="1710898"/>
          </a:xfrm>
          <a:prstGeom prst="rect">
            <a:avLst/>
          </a:prstGeom>
        </p:spPr>
      </p:pic>
      <p:sp>
        <p:nvSpPr>
          <p:cNvPr id="41" name="Right Arrow 33">
            <a:extLst>
              <a:ext uri="{FF2B5EF4-FFF2-40B4-BE49-F238E27FC236}">
                <a16:creationId xmlns:a16="http://schemas.microsoft.com/office/drawing/2014/main" id="{30C9093B-439A-4458-B99D-3B0BAA213BCF}"/>
              </a:ext>
            </a:extLst>
          </p:cNvPr>
          <p:cNvSpPr/>
          <p:nvPr/>
        </p:nvSpPr>
        <p:spPr>
          <a:xfrm>
            <a:off x="2502818" y="3996555"/>
            <a:ext cx="357816"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42" name="TextBox 41">
            <a:extLst>
              <a:ext uri="{FF2B5EF4-FFF2-40B4-BE49-F238E27FC236}">
                <a16:creationId xmlns:a16="http://schemas.microsoft.com/office/drawing/2014/main" id="{F91F6997-F669-410F-9FED-5E779BF8F202}"/>
              </a:ext>
            </a:extLst>
          </p:cNvPr>
          <p:cNvSpPr txBox="1"/>
          <p:nvPr/>
        </p:nvSpPr>
        <p:spPr>
          <a:xfrm>
            <a:off x="7364467" y="2673742"/>
            <a:ext cx="1241810" cy="307777"/>
          </a:xfrm>
          <a:prstGeom prst="rect">
            <a:avLst/>
          </a:prstGeom>
          <a:noFill/>
        </p:spPr>
        <p:txBody>
          <a:bodyPr wrap="square" rtlCol="0">
            <a:spAutoFit/>
          </a:bodyPr>
          <a:lstStyle/>
          <a:p>
            <a:pPr algn="ctr"/>
            <a:r>
              <a:rPr lang="en-TH" sz="1400" dirty="0"/>
              <a:t>Player </a:t>
            </a:r>
            <a:r>
              <a:rPr lang="en-US" sz="1400" dirty="0"/>
              <a:t>O’s</a:t>
            </a:r>
            <a:r>
              <a:rPr lang="en-TH" sz="1400" dirty="0"/>
              <a:t> turn</a:t>
            </a:r>
          </a:p>
        </p:txBody>
      </p:sp>
      <p:sp>
        <p:nvSpPr>
          <p:cNvPr id="46" name="TextBox 45">
            <a:extLst>
              <a:ext uri="{FF2B5EF4-FFF2-40B4-BE49-F238E27FC236}">
                <a16:creationId xmlns:a16="http://schemas.microsoft.com/office/drawing/2014/main" id="{C95EDD42-6A3F-4D20-AD1C-D262027F8568}"/>
              </a:ext>
            </a:extLst>
          </p:cNvPr>
          <p:cNvSpPr txBox="1"/>
          <p:nvPr/>
        </p:nvSpPr>
        <p:spPr>
          <a:xfrm>
            <a:off x="5054946" y="4865697"/>
            <a:ext cx="1823669" cy="738664"/>
          </a:xfrm>
          <a:prstGeom prst="rect">
            <a:avLst/>
          </a:prstGeom>
          <a:noFill/>
        </p:spPr>
        <p:txBody>
          <a:bodyPr wrap="square" rtlCol="0">
            <a:spAutoFit/>
          </a:bodyPr>
          <a:lstStyle/>
          <a:p>
            <a:r>
              <a:rPr lang="en-US" sz="1400" b="1" dirty="0"/>
              <a:t>If </a:t>
            </a:r>
            <a:r>
              <a:rPr lang="en-TH" sz="1400" b="1" dirty="0"/>
              <a:t>“No one is the winner!!!”</a:t>
            </a:r>
            <a:r>
              <a:rPr lang="en-US" sz="1400" b="1" dirty="0"/>
              <a:t> then show message</a:t>
            </a:r>
            <a:endParaRPr lang="en-TH" sz="1400" b="1" dirty="0"/>
          </a:p>
        </p:txBody>
      </p:sp>
      <p:sp>
        <p:nvSpPr>
          <p:cNvPr id="47" name="TextBox 46">
            <a:extLst>
              <a:ext uri="{FF2B5EF4-FFF2-40B4-BE49-F238E27FC236}">
                <a16:creationId xmlns:a16="http://schemas.microsoft.com/office/drawing/2014/main" id="{754ED5AA-9522-4013-B9C4-9074E33B3AD5}"/>
              </a:ext>
            </a:extLst>
          </p:cNvPr>
          <p:cNvSpPr txBox="1"/>
          <p:nvPr/>
        </p:nvSpPr>
        <p:spPr>
          <a:xfrm>
            <a:off x="7073537" y="4896351"/>
            <a:ext cx="1823669" cy="523220"/>
          </a:xfrm>
          <a:prstGeom prst="rect">
            <a:avLst/>
          </a:prstGeom>
          <a:noFill/>
        </p:spPr>
        <p:txBody>
          <a:bodyPr wrap="square" rtlCol="0">
            <a:spAutoFit/>
          </a:bodyPr>
          <a:lstStyle/>
          <a:p>
            <a:r>
              <a:rPr lang="en-US" sz="1400" b="1" dirty="0"/>
              <a:t>Click on quit button the exit game</a:t>
            </a:r>
            <a:endParaRPr lang="en-TH" sz="1400" b="1" dirty="0"/>
          </a:p>
        </p:txBody>
      </p:sp>
      <p:cxnSp>
        <p:nvCxnSpPr>
          <p:cNvPr id="49" name="Straight Connector 48">
            <a:extLst>
              <a:ext uri="{FF2B5EF4-FFF2-40B4-BE49-F238E27FC236}">
                <a16:creationId xmlns:a16="http://schemas.microsoft.com/office/drawing/2014/main" id="{CEEDEE9F-93AA-4CE1-A95F-D47D4AE5D7E8}"/>
              </a:ext>
            </a:extLst>
          </p:cNvPr>
          <p:cNvCxnSpPr/>
          <p:nvPr/>
        </p:nvCxnSpPr>
        <p:spPr>
          <a:xfrm>
            <a:off x="4788024" y="3054892"/>
            <a:ext cx="0" cy="2459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DF5CE29-28C1-4314-A5AC-64435E53605A}"/>
              </a:ext>
            </a:extLst>
          </p:cNvPr>
          <p:cNvCxnSpPr/>
          <p:nvPr/>
        </p:nvCxnSpPr>
        <p:spPr>
          <a:xfrm>
            <a:off x="6878614" y="3054892"/>
            <a:ext cx="0" cy="245939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38856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200" fill="hold"/>
                                        <p:tgtEl>
                                          <p:spTgt spid="11"/>
                                        </p:tgtEl>
                                        <p:attrNameLst>
                                          <p:attrName>ppt_w</p:attrName>
                                        </p:attrNameLst>
                                      </p:cBhvr>
                                      <p:tavLst>
                                        <p:tav tm="0">
                                          <p:val>
                                            <p:fltVal val="0"/>
                                          </p:val>
                                        </p:tav>
                                        <p:tav tm="100000">
                                          <p:val>
                                            <p:strVal val="#ppt_w"/>
                                          </p:val>
                                        </p:tav>
                                      </p:tavLst>
                                    </p:anim>
                                    <p:anim calcmode="lin" valueType="num">
                                      <p:cBhvr>
                                        <p:cTn id="8" dur="200" fill="hold"/>
                                        <p:tgtEl>
                                          <p:spTgt spid="11"/>
                                        </p:tgtEl>
                                        <p:attrNameLst>
                                          <p:attrName>ppt_h</p:attrName>
                                        </p:attrNameLst>
                                      </p:cBhvr>
                                      <p:tavLst>
                                        <p:tav tm="0">
                                          <p:val>
                                            <p:fltVal val="0"/>
                                          </p:val>
                                        </p:tav>
                                        <p:tav tm="100000">
                                          <p:val>
                                            <p:strVal val="#ppt_h"/>
                                          </p:val>
                                        </p:tav>
                                      </p:tavLst>
                                    </p:anim>
                                    <p:animEffect transition="in" filter="fade">
                                      <p:cBhvr>
                                        <p:cTn id="9" dur="200"/>
                                        <p:tgtEl>
                                          <p:spTgt spid="11"/>
                                        </p:tgtEl>
                                      </p:cBhvr>
                                    </p:animEffect>
                                  </p:childTnLst>
                                </p:cTn>
                              </p:par>
                            </p:childTnLst>
                          </p:cTn>
                        </p:par>
                        <p:par>
                          <p:cTn id="10" fill="hold">
                            <p:stCondLst>
                              <p:cond delay="200"/>
                            </p:stCondLst>
                            <p:childTnLst>
                              <p:par>
                                <p:cTn id="11" presetID="22" presetClass="entr" presetSubtype="8" fill="hold"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2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8F7745-80F4-AF44-D3AD-4CED96D7636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245" t="17409" r="48611" b="8011"/>
          <a:stretch/>
        </p:blipFill>
        <p:spPr bwMode="auto">
          <a:xfrm rot="10800000">
            <a:off x="-1677428" y="-3119"/>
            <a:ext cx="4377219" cy="5764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a:extLst>
              <a:ext uri="{FF2B5EF4-FFF2-40B4-BE49-F238E27FC236}">
                <a16:creationId xmlns:a16="http://schemas.microsoft.com/office/drawing/2014/main" id="{6B5E4CA6-43B3-ABED-C1EE-650D59C82A5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751" t="10984" r="50000" b="8819"/>
          <a:stretch/>
        </p:blipFill>
        <p:spPr bwMode="auto">
          <a:xfrm rot="10800000">
            <a:off x="-1728193" y="-1"/>
            <a:ext cx="3791555" cy="5764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0" y="1326094"/>
            <a:ext cx="2304256" cy="1938992"/>
          </a:xfrm>
          <a:prstGeom prst="rect">
            <a:avLst/>
          </a:prstGeom>
          <a:noFill/>
        </p:spPr>
        <p:txBody>
          <a:bodyPr wrap="square" rtlCol="0">
            <a:spAutoFit/>
          </a:bodyPr>
          <a:lstStyle/>
          <a:p>
            <a:r>
              <a:rPr lang="en-US" altLang="zh-CN" sz="6000" b="1" dirty="0">
                <a:solidFill>
                  <a:schemeClr val="tx1">
                    <a:lumMod val="85000"/>
                    <a:lumOff val="15000"/>
                  </a:schemeClr>
                </a:solidFill>
              </a:rPr>
              <a:t>Thank you</a:t>
            </a:r>
            <a:r>
              <a:rPr lang="zh-CN" altLang="en-US" sz="6000" b="1" dirty="0">
                <a:solidFill>
                  <a:schemeClr val="tx1">
                    <a:lumMod val="85000"/>
                    <a:lumOff val="15000"/>
                  </a:schemeClr>
                </a:solidFill>
              </a:rPr>
              <a:t>！</a:t>
            </a:r>
          </a:p>
        </p:txBody>
      </p:sp>
      <p:sp>
        <p:nvSpPr>
          <p:cNvPr id="8" name="TextBox 3">
            <a:extLst>
              <a:ext uri="{FF2B5EF4-FFF2-40B4-BE49-F238E27FC236}">
                <a16:creationId xmlns:a16="http://schemas.microsoft.com/office/drawing/2014/main" id="{91D10A22-5B58-B941-3E3D-F9D9179B92A8}"/>
              </a:ext>
            </a:extLst>
          </p:cNvPr>
          <p:cNvSpPr txBox="1"/>
          <p:nvPr/>
        </p:nvSpPr>
        <p:spPr>
          <a:xfrm>
            <a:off x="138741" y="3447666"/>
            <a:ext cx="2022046" cy="584775"/>
          </a:xfrm>
          <a:prstGeom prst="rect">
            <a:avLst/>
          </a:prstGeom>
          <a:noFill/>
        </p:spPr>
        <p:txBody>
          <a:bodyPr wrap="square" rtlCol="0">
            <a:spAutoFit/>
          </a:bodyPr>
          <a:lstStyle/>
          <a:p>
            <a:r>
              <a:rPr lang="en-US" altLang="zh-CN" sz="3200" b="1" dirty="0">
                <a:solidFill>
                  <a:schemeClr val="tx1">
                    <a:lumMod val="85000"/>
                    <a:lumOff val="15000"/>
                  </a:schemeClr>
                </a:solidFill>
              </a:rPr>
              <a:t>Team</a:t>
            </a:r>
            <a:r>
              <a:rPr lang="zh-CN" altLang="en-US" sz="3200" b="1" dirty="0">
                <a:solidFill>
                  <a:schemeClr val="tx1">
                    <a:lumMod val="85000"/>
                    <a:lumOff val="15000"/>
                  </a:schemeClr>
                </a:solidFill>
              </a:rPr>
              <a:t> </a:t>
            </a:r>
            <a:r>
              <a:rPr lang="en-US" altLang="zh-CN" sz="3200" b="1" dirty="0">
                <a:solidFill>
                  <a:schemeClr val="tx1">
                    <a:lumMod val="85000"/>
                    <a:lumOff val="15000"/>
                  </a:schemeClr>
                </a:solidFill>
              </a:rPr>
              <a:t>18</a:t>
            </a:r>
            <a:endParaRPr lang="zh-CN" altLang="en-US" sz="3200" b="1" dirty="0">
              <a:solidFill>
                <a:schemeClr val="tx1">
                  <a:lumMod val="85000"/>
                  <a:lumOff val="15000"/>
                </a:schemeClr>
              </a:solidFill>
            </a:endParaRPr>
          </a:p>
        </p:txBody>
      </p:sp>
      <p:sp>
        <p:nvSpPr>
          <p:cNvPr id="6" name="TextBox 45">
            <a:extLst>
              <a:ext uri="{FF2B5EF4-FFF2-40B4-BE49-F238E27FC236}">
                <a16:creationId xmlns:a16="http://schemas.microsoft.com/office/drawing/2014/main" id="{6267399E-88BE-4E6F-28E9-676132E111A6}"/>
              </a:ext>
            </a:extLst>
          </p:cNvPr>
          <p:cNvSpPr txBox="1"/>
          <p:nvPr/>
        </p:nvSpPr>
        <p:spPr>
          <a:xfrm>
            <a:off x="1270339" y="204795"/>
            <a:ext cx="7776864" cy="646331"/>
          </a:xfrm>
          <a:prstGeom prst="rect">
            <a:avLst/>
          </a:prstGeom>
          <a:noFill/>
        </p:spPr>
        <p:txBody>
          <a:bodyPr wrap="square" rtlCol="0">
            <a:spAutoFit/>
          </a:bodyPr>
          <a:lstStyle/>
          <a:p>
            <a:r>
              <a:rPr lang="en-US" altLang="zh-CN" sz="3600" b="1" dirty="0">
                <a:solidFill>
                  <a:schemeClr val="tx1">
                    <a:lumMod val="75000"/>
                    <a:lumOff val="25000"/>
                  </a:schemeClr>
                </a:solidFill>
                <a:latin typeface="方正兰亭黑_YS_GB18030" panose="03000502000000000000" pitchFamily="66" charset="-122"/>
                <a:ea typeface="方正兰亭黑_YS_GB18030" panose="03000502000000000000" pitchFamily="66" charset="-122"/>
              </a:rPr>
              <a:t>Lessons Learned &amp; Future Work</a:t>
            </a:r>
            <a:endParaRPr lang="zh-CN" altLang="en-US" sz="3600" b="1" dirty="0">
              <a:solidFill>
                <a:schemeClr val="tx1">
                  <a:lumMod val="75000"/>
                  <a:lumOff val="25000"/>
                </a:schemeClr>
              </a:solidFill>
              <a:latin typeface="方正兰亭黑_YS_GB18030" panose="03000502000000000000" pitchFamily="66" charset="-122"/>
              <a:ea typeface="方正兰亭黑_YS_GB18030" panose="03000502000000000000" pitchFamily="66" charset="-122"/>
            </a:endParaRPr>
          </a:p>
        </p:txBody>
      </p:sp>
      <p:sp>
        <p:nvSpPr>
          <p:cNvPr id="7" name="TextBox 46">
            <a:extLst>
              <a:ext uri="{FF2B5EF4-FFF2-40B4-BE49-F238E27FC236}">
                <a16:creationId xmlns:a16="http://schemas.microsoft.com/office/drawing/2014/main" id="{E736602D-DE2F-DA26-1C75-2D954D8D88E0}"/>
              </a:ext>
            </a:extLst>
          </p:cNvPr>
          <p:cNvSpPr txBox="1"/>
          <p:nvPr/>
        </p:nvSpPr>
        <p:spPr>
          <a:xfrm>
            <a:off x="2555776" y="1201316"/>
            <a:ext cx="6336704" cy="3785652"/>
          </a:xfrm>
          <a:prstGeom prst="rect">
            <a:avLst/>
          </a:prstGeom>
          <a:noFill/>
        </p:spPr>
        <p:txBody>
          <a:bodyPr wrap="square" rtlCol="0">
            <a:spAutoFit/>
          </a:bodyPr>
          <a:lstStyle/>
          <a:p>
            <a:pPr algn="thaiDist"/>
            <a:r>
              <a:rPr lang="en-US" altLang="zh-CN" sz="2000" dirty="0"/>
              <a:t>In the Python team project, we practiced programming concepts and techniques by developing Python projects with others. We have gained more experience which helped us develop skills that are useful in both academic and professional environments.</a:t>
            </a:r>
          </a:p>
          <a:p>
            <a:pPr algn="thaiDist"/>
            <a:endParaRPr lang="en-US" altLang="zh-CN" sz="2000" dirty="0"/>
          </a:p>
          <a:p>
            <a:pPr algn="thaiDist"/>
            <a:r>
              <a:rPr lang="en-US" altLang="zh-CN" sz="2000" dirty="0"/>
              <a:t>Because we are all beginners in python, we have completed the basic functions of the project this time. If we have the opportunity to learn more in the future, we hope to improve it, such as adding more features or enhancing the user interface.</a:t>
            </a:r>
          </a:p>
          <a:p>
            <a:endParaRPr lang="en-US" altLang="zh-CN" sz="2000" dirty="0" err="1">
              <a:solidFill>
                <a:schemeClr val="tx1">
                  <a:lumMod val="50000"/>
                  <a:lumOff val="50000"/>
                </a:schemeClr>
              </a:solidFill>
            </a:endParaRPr>
          </a:p>
        </p:txBody>
      </p:sp>
    </p:spTree>
    <p:extLst>
      <p:ext uri="{BB962C8B-B14F-4D97-AF65-F5344CB8AC3E}">
        <p14:creationId xmlns:p14="http://schemas.microsoft.com/office/powerpoint/2010/main" val="38605336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00" fill="hold"/>
                                        <p:tgtEl>
                                          <p:spTgt spid="6"/>
                                        </p:tgtEl>
                                        <p:attrNameLst>
                                          <p:attrName>ppt_w</p:attrName>
                                        </p:attrNameLst>
                                      </p:cBhvr>
                                      <p:tavLst>
                                        <p:tav tm="0">
                                          <p:val>
                                            <p:fltVal val="0"/>
                                          </p:val>
                                        </p:tav>
                                        <p:tav tm="100000">
                                          <p:val>
                                            <p:strVal val="#ppt_w"/>
                                          </p:val>
                                        </p:tav>
                                      </p:tavLst>
                                    </p:anim>
                                    <p:anim calcmode="lin" valueType="num">
                                      <p:cBhvr>
                                        <p:cTn id="8" dur="200" fill="hold"/>
                                        <p:tgtEl>
                                          <p:spTgt spid="6"/>
                                        </p:tgtEl>
                                        <p:attrNameLst>
                                          <p:attrName>ppt_h</p:attrName>
                                        </p:attrNameLst>
                                      </p:cBhvr>
                                      <p:tavLst>
                                        <p:tav tm="0">
                                          <p:val>
                                            <p:fltVal val="0"/>
                                          </p:val>
                                        </p:tav>
                                        <p:tav tm="100000">
                                          <p:val>
                                            <p:strVal val="#ppt_h"/>
                                          </p:val>
                                        </p:tav>
                                      </p:tavLst>
                                    </p:anim>
                                    <p:animEffect transition="in" filter="fade">
                                      <p:cBhvr>
                                        <p:cTn id="9" dur="200"/>
                                        <p:tgtEl>
                                          <p:spTgt spid="6"/>
                                        </p:tgtEl>
                                      </p:cBhvr>
                                    </p:animEffect>
                                  </p:childTnLst>
                                </p:cTn>
                              </p:par>
                            </p:childTnLst>
                          </p:cTn>
                        </p:par>
                        <p:par>
                          <p:cTn id="10" fill="hold">
                            <p:stCondLst>
                              <p:cond delay="200"/>
                            </p:stCondLst>
                            <p:childTnLst>
                              <p:par>
                                <p:cTn id="11" presetID="12" presetClass="entr" presetSubtype="2"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p:tgtEl>
                                          <p:spTgt spid="7"/>
                                        </p:tgtEl>
                                        <p:attrNameLst>
                                          <p:attrName>ppt_x</p:attrName>
                                        </p:attrNameLst>
                                      </p:cBhvr>
                                      <p:tavLst>
                                        <p:tav tm="0">
                                          <p:val>
                                            <p:strVal val="#ppt_x+#ppt_w*1.125000"/>
                                          </p:val>
                                        </p:tav>
                                        <p:tav tm="100000">
                                          <p:val>
                                            <p:strVal val="#ppt_x"/>
                                          </p:val>
                                        </p:tav>
                                      </p:tavLst>
                                    </p:anim>
                                    <p:animEffect transition="in" filter="wipe(left)">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2698</TotalTime>
  <Words>554</Words>
  <Application>Microsoft Office PowerPoint</Application>
  <PresentationFormat>On-screen Show (16:10)</PresentationFormat>
  <Paragraphs>53</Paragraphs>
  <Slides>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微软雅黑</vt:lpstr>
      <vt:lpstr>宋体</vt:lpstr>
      <vt:lpstr>Arial</vt:lpstr>
      <vt:lpstr>Calibri</vt:lpstr>
      <vt:lpstr>方正兰亭黑_YS_GB18030</vt:lpstr>
      <vt:lpstr>Office 主题​​</vt:lpstr>
      <vt:lpstr>PowerPoint Presentation</vt:lpstr>
      <vt:lpstr>PowerPoint Presentation</vt:lpstr>
      <vt:lpstr>PowerPoint Presentation</vt:lpstr>
      <vt:lpstr>PowerPoint Presentation</vt:lpstr>
      <vt:lpstr>PowerPoint Presentation</vt:lpstr>
      <vt:lpstr>PowerPoint Presentation</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lastModifiedBy>ASUS</cp:lastModifiedBy>
  <cp:revision>165</cp:revision>
  <dcterms:created xsi:type="dcterms:W3CDTF">2013-12-06T04:45:20Z</dcterms:created>
  <dcterms:modified xsi:type="dcterms:W3CDTF">2023-03-12T09:00:15Z</dcterms:modified>
</cp:coreProperties>
</file>