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1340F-813C-4857-A074-BD08646B2F41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DB876-67EB-4143-BF41-35FBDE827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611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Kumar Behera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A4F3-13A1-4ECE-80AF-78FCCA195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36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Kumar Behera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A4F3-13A1-4ECE-80AF-78FCCA195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276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Kumar Behera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A4F3-13A1-4ECE-80AF-78FCCA195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09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Kumar Behera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A4F3-13A1-4ECE-80AF-78FCCA195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870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Kumar Behera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A4F3-13A1-4ECE-80AF-78FCCA195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458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Kumar Behera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A4F3-13A1-4ECE-80AF-78FCCA195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338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Kumar Behera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A4F3-13A1-4ECE-80AF-78FCCA195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276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0437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4"/>
            <a:ext cx="2057400" cy="365125"/>
          </a:xfrm>
        </p:spPr>
        <p:txBody>
          <a:bodyPr/>
          <a:lstStyle/>
          <a:p>
            <a:r>
              <a:rPr lang="en-IN" dirty="0" err="1"/>
              <a:t>Khritish</a:t>
            </a:r>
            <a:r>
              <a:rPr lang="en-IN" dirty="0"/>
              <a:t> Kumar Behera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492873"/>
            <a:ext cx="3086100" cy="365125"/>
          </a:xfrm>
        </p:spPr>
        <p:txBody>
          <a:bodyPr/>
          <a:lstStyle/>
          <a:p>
            <a:r>
              <a:rPr lang="en-IN"/>
              <a:t>IISER Bhopal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2593A4F3-13A1-4ECE-80AF-78FCCA195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489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Kumar Behera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A4F3-13A1-4ECE-80AF-78FCCA195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748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Kumar Behera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A4F3-13A1-4ECE-80AF-78FCCA195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93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Kumar Behera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A4F3-13A1-4ECE-80AF-78FCCA195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57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Khritish Kumar Behera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IISER 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3A4F3-13A1-4ECE-80AF-78FCCA195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09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50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2F4D0-DF15-489E-917C-C48282B2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600" dirty="0">
                <a:solidFill>
                  <a:srgbClr val="002060"/>
                </a:solidFill>
              </a:rPr>
              <a:t>Physics of Ferromagnetism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D6A64A-EC81-441B-B7BF-557C1725D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Kumar Behera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8FFCE8-ACF1-4127-B02A-35EE97C2C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3958E3-22CF-41CC-807F-A1FF51FE2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A4F3-13A1-4ECE-80AF-78FCCA195634}" type="slidenum">
              <a:rPr lang="en-IN" smtClean="0"/>
              <a:t>1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3DB78B-B6E0-4AF3-8B10-8F6129D12ADC}"/>
              </a:ext>
            </a:extLst>
          </p:cNvPr>
          <p:cNvSpPr txBox="1"/>
          <p:nvPr/>
        </p:nvSpPr>
        <p:spPr>
          <a:xfrm>
            <a:off x="0" y="3899289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err="1"/>
              <a:t>Khritish</a:t>
            </a:r>
            <a:r>
              <a:rPr lang="en-IN" sz="2800" dirty="0"/>
              <a:t> Kumar Behera 17125</a:t>
            </a:r>
          </a:p>
          <a:p>
            <a:pPr algn="ctr"/>
            <a:r>
              <a:rPr lang="en-IN" sz="2800" dirty="0"/>
              <a:t>EECS Dept., IISER Bhopal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ADA1C7-257E-43D7-B33E-419B93B9BABD}"/>
              </a:ext>
            </a:extLst>
          </p:cNvPr>
          <p:cNvSpPr txBox="1"/>
          <p:nvPr/>
        </p:nvSpPr>
        <p:spPr>
          <a:xfrm>
            <a:off x="1981494" y="870437"/>
            <a:ext cx="5181011" cy="667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C00000"/>
                </a:solidFill>
              </a:rPr>
              <a:t>Weekly Presentation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07F0E3-F4EB-4EA6-8186-CF0633AEBF5D}"/>
              </a:ext>
            </a:extLst>
          </p:cNvPr>
          <p:cNvSpPr txBox="1"/>
          <p:nvPr/>
        </p:nvSpPr>
        <p:spPr>
          <a:xfrm>
            <a:off x="-1" y="2407531"/>
            <a:ext cx="9144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Ch1. </a:t>
            </a:r>
            <a:r>
              <a:rPr lang="en-IN" sz="2400" b="1" dirty="0"/>
              <a:t>Magnetostatic Phenomena</a:t>
            </a:r>
            <a:r>
              <a:rPr lang="en-IN" sz="2400" dirty="0"/>
              <a:t>, </a:t>
            </a:r>
          </a:p>
          <a:p>
            <a:pPr algn="ctr"/>
            <a:r>
              <a:rPr lang="en-IN" sz="2400" dirty="0"/>
              <a:t>Physics of Ferromagnetism (1997), </a:t>
            </a:r>
            <a:r>
              <a:rPr lang="en-IN" sz="2400" dirty="0" err="1"/>
              <a:t>Chikazumi</a:t>
            </a:r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AC91F9-FEDF-4B27-8216-D72B2B84C9E1}"/>
              </a:ext>
            </a:extLst>
          </p:cNvPr>
          <p:cNvSpPr txBox="1"/>
          <p:nvPr/>
        </p:nvSpPr>
        <p:spPr>
          <a:xfrm>
            <a:off x="1411091" y="5432077"/>
            <a:ext cx="6321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1</a:t>
            </a:r>
            <a:r>
              <a:rPr lang="en-IN" sz="2400" baseline="30000" dirty="0"/>
              <a:t>st</a:t>
            </a:r>
            <a:r>
              <a:rPr lang="en-IN" sz="2400" dirty="0"/>
              <a:t> October 2021</a:t>
            </a:r>
          </a:p>
        </p:txBody>
      </p:sp>
    </p:spTree>
    <p:extLst>
      <p:ext uri="{BB962C8B-B14F-4D97-AF65-F5344CB8AC3E}">
        <p14:creationId xmlns:p14="http://schemas.microsoft.com/office/powerpoint/2010/main" val="419147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43990-591C-419A-8842-DD24B9590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EBD6F9-40E9-4862-9D69-85A82F0E1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Kumar Behera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90151E-8F0F-476A-84B2-1564B94F5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0BECA0-45F0-4AAD-A556-D6D70BC53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A4F3-13A1-4ECE-80AF-78FCCA195634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582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2F4D0-DF15-489E-917C-C48282B2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600" dirty="0">
                <a:solidFill>
                  <a:srgbClr val="002060"/>
                </a:solidFill>
              </a:rPr>
              <a:t>Physics of Ferromagnetism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D6A64A-EC81-441B-B7BF-557C1725D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Kumar Behera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8FFCE8-ACF1-4127-B02A-35EE97C2C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3958E3-22CF-41CC-807F-A1FF51FE2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A4F3-13A1-4ECE-80AF-78FCCA195634}" type="slidenum">
              <a:rPr lang="en-IN" smtClean="0"/>
              <a:t>11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3DB78B-B6E0-4AF3-8B10-8F6129D12ADC}"/>
              </a:ext>
            </a:extLst>
          </p:cNvPr>
          <p:cNvSpPr txBox="1"/>
          <p:nvPr/>
        </p:nvSpPr>
        <p:spPr>
          <a:xfrm>
            <a:off x="0" y="3899289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err="1"/>
              <a:t>Khritish</a:t>
            </a:r>
            <a:r>
              <a:rPr lang="en-IN" sz="2800" dirty="0"/>
              <a:t> Kumar Behera 17125</a:t>
            </a:r>
          </a:p>
          <a:p>
            <a:pPr algn="ctr"/>
            <a:r>
              <a:rPr lang="en-IN" sz="2800" dirty="0"/>
              <a:t>EECS Dept., IISER Bhopal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ADA1C7-257E-43D7-B33E-419B93B9BABD}"/>
              </a:ext>
            </a:extLst>
          </p:cNvPr>
          <p:cNvSpPr txBox="1"/>
          <p:nvPr/>
        </p:nvSpPr>
        <p:spPr>
          <a:xfrm>
            <a:off x="1981494" y="870437"/>
            <a:ext cx="5181011" cy="667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C00000"/>
                </a:solidFill>
              </a:rPr>
              <a:t>Weekly Presentation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07F0E3-F4EB-4EA6-8186-CF0633AEBF5D}"/>
              </a:ext>
            </a:extLst>
          </p:cNvPr>
          <p:cNvSpPr txBox="1"/>
          <p:nvPr/>
        </p:nvSpPr>
        <p:spPr>
          <a:xfrm>
            <a:off x="-1" y="2407531"/>
            <a:ext cx="9144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Ch1. </a:t>
            </a:r>
            <a:r>
              <a:rPr lang="en-IN" sz="2400" b="1" dirty="0"/>
              <a:t>Magnetostatic Phenomena</a:t>
            </a:r>
            <a:r>
              <a:rPr lang="en-IN" sz="2400" dirty="0"/>
              <a:t>, </a:t>
            </a:r>
          </a:p>
          <a:p>
            <a:pPr algn="ctr"/>
            <a:r>
              <a:rPr lang="en-IN" sz="2400" dirty="0"/>
              <a:t>Physics of Ferromagnetism (1997), </a:t>
            </a:r>
            <a:r>
              <a:rPr lang="en-IN" sz="2400" dirty="0" err="1"/>
              <a:t>Chikazumi</a:t>
            </a:r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AC91F9-FEDF-4B27-8216-D72B2B84C9E1}"/>
              </a:ext>
            </a:extLst>
          </p:cNvPr>
          <p:cNvSpPr txBox="1"/>
          <p:nvPr/>
        </p:nvSpPr>
        <p:spPr>
          <a:xfrm>
            <a:off x="1411091" y="5432077"/>
            <a:ext cx="6321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1</a:t>
            </a:r>
            <a:r>
              <a:rPr lang="en-IN" sz="2400" baseline="30000" dirty="0"/>
              <a:t>st</a:t>
            </a:r>
            <a:r>
              <a:rPr lang="en-IN" sz="2400" dirty="0"/>
              <a:t> October 2021</a:t>
            </a:r>
          </a:p>
        </p:txBody>
      </p:sp>
    </p:spTree>
    <p:extLst>
      <p:ext uri="{BB962C8B-B14F-4D97-AF65-F5344CB8AC3E}">
        <p14:creationId xmlns:p14="http://schemas.microsoft.com/office/powerpoint/2010/main" val="2252806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7B0FB-BE33-44F0-88E4-C85E71F21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Magnetic Force and Magnetic Field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7BEBE0-2053-4E20-A5A8-96BAC2297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Kumar Behera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FE783-D22E-4AFA-9F37-7A450FA40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76D1B9-4AA8-412C-9B0D-695C1E3B4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A4F3-13A1-4ECE-80AF-78FCCA195634}" type="slidenum">
              <a:rPr lang="en-IN" smtClean="0"/>
              <a:t>2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2A51DD-2182-4F8D-AE45-87424C16AB82}"/>
              </a:ext>
            </a:extLst>
          </p:cNvPr>
          <p:cNvSpPr txBox="1"/>
          <p:nvPr/>
        </p:nvSpPr>
        <p:spPr>
          <a:xfrm>
            <a:off x="0" y="1099038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Force of attraction and repulsion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Assume, magnetic poles on the ends of  a magnet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A83716-C282-4A73-99A7-3211E5881655}"/>
              </a:ext>
            </a:extLst>
          </p:cNvPr>
          <p:cNvSpPr txBox="1"/>
          <p:nvPr/>
        </p:nvSpPr>
        <p:spPr>
          <a:xfrm>
            <a:off x="0" y="189355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Force exerted by poles, </a:t>
            </a:r>
            <a:r>
              <a:rPr lang="en-IN" sz="2400" b="1" dirty="0"/>
              <a:t>Coulomb Forces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8CB938D-6ED0-4382-B612-A825E8C73595}"/>
                  </a:ext>
                </a:extLst>
              </p:cNvPr>
              <p:cNvSpPr txBox="1"/>
              <p:nvPr/>
            </p:nvSpPr>
            <p:spPr>
              <a:xfrm>
                <a:off x="472104" y="3148067"/>
                <a:ext cx="2317741" cy="87114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8CB938D-6ED0-4382-B612-A825E8C73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04" y="3148067"/>
                <a:ext cx="2317741" cy="8711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FA81B50-FF83-4172-9031-A8DB424AF152}"/>
                  </a:ext>
                </a:extLst>
              </p:cNvPr>
              <p:cNvSpPr txBox="1"/>
              <p:nvPr/>
            </p:nvSpPr>
            <p:spPr>
              <a:xfrm>
                <a:off x="3020004" y="3022250"/>
                <a:ext cx="374410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𝑀𝑎𝑔𝑛𝑒𝑡𝑖𝑐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𝑃𝑜𝑙𝑒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𝑆𝑡𝑟𝑒𝑛𝑔𝑡h</m:t>
                      </m:r>
                    </m:oMath>
                  </m:oMathPara>
                </a14:m>
                <a:endParaRPr lang="en-IN" sz="20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FA81B50-FF83-4172-9031-A8DB424AF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004" y="3022250"/>
                <a:ext cx="3744109" cy="400110"/>
              </a:xfrm>
              <a:prstGeom prst="rect">
                <a:avLst/>
              </a:prstGeom>
              <a:blipFill>
                <a:blip r:embed="rId3"/>
                <a:stretch>
                  <a:fillRect r="-1626" b="-184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11CDAE0-DF4E-4B92-8B08-0B444B6289F9}"/>
                  </a:ext>
                </a:extLst>
              </p:cNvPr>
              <p:cNvSpPr txBox="1"/>
              <p:nvPr/>
            </p:nvSpPr>
            <p:spPr>
              <a:xfrm>
                <a:off x="3020004" y="3406814"/>
                <a:ext cx="332674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𝑑𝑖𝑠𝑡𝑎𝑛𝑐𝑒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𝑏𝑒𝑡𝑤𝑒𝑒𝑛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𝑝𝑜𝑙𝑒</m:t>
                      </m:r>
                    </m:oMath>
                  </m:oMathPara>
                </a14:m>
                <a:endParaRPr lang="en-IN" sz="20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11CDAE0-DF4E-4B92-8B08-0B444B628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004" y="3406814"/>
                <a:ext cx="3326745" cy="400110"/>
              </a:xfrm>
              <a:prstGeom prst="rect">
                <a:avLst/>
              </a:prstGeom>
              <a:blipFill>
                <a:blip r:embed="rId4"/>
                <a:stretch>
                  <a:fillRect r="-2198" b="-184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B7F19BF-D192-49D2-A894-3A3A54350356}"/>
                  </a:ext>
                </a:extLst>
              </p:cNvPr>
              <p:cNvSpPr txBox="1"/>
              <p:nvPr/>
            </p:nvSpPr>
            <p:spPr>
              <a:xfrm>
                <a:off x="2822324" y="3800444"/>
                <a:ext cx="619418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𝑃𝑒𝑟𝑚𝑒𝑎𝑏𝑖𝑙𝑖𝑡𝑦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𝑣𝑎𝑐𝑢𝑢𝑚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(4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−7</m:t>
                          </m:r>
                        </m:sup>
                      </m:sSup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sSup>
                        <m:sSup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B7F19BF-D192-49D2-A894-3A3A54350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324" y="3800444"/>
                <a:ext cx="6194183" cy="400110"/>
              </a:xfrm>
              <a:prstGeom prst="rect">
                <a:avLst/>
              </a:prstGeom>
              <a:blipFill>
                <a:blip r:embed="rId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ECAC75B4-71BE-44F6-8377-F561547FF987}"/>
              </a:ext>
            </a:extLst>
          </p:cNvPr>
          <p:cNvGrpSpPr/>
          <p:nvPr/>
        </p:nvGrpSpPr>
        <p:grpSpPr>
          <a:xfrm>
            <a:off x="6559064" y="1837419"/>
            <a:ext cx="2532184" cy="1530244"/>
            <a:chOff x="6339254" y="1605870"/>
            <a:chExt cx="2532184" cy="153024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743B6D5-DCD2-4C3B-80A8-40E0991BEFF0}"/>
                </a:ext>
              </a:extLst>
            </p:cNvPr>
            <p:cNvSpPr/>
            <p:nvPr/>
          </p:nvSpPr>
          <p:spPr>
            <a:xfrm>
              <a:off x="6339254" y="2053127"/>
              <a:ext cx="1266092" cy="457200"/>
            </a:xfrm>
            <a:prstGeom prst="rect">
              <a:avLst/>
            </a:prstGeom>
            <a:solidFill>
              <a:srgbClr val="FF8F8F"/>
            </a:solidFill>
            <a:ln>
              <a:solidFill>
                <a:srgbClr val="FF8F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C29AFEF-96F3-40F5-A3BE-646F0B55BF31}"/>
                </a:ext>
              </a:extLst>
            </p:cNvPr>
            <p:cNvSpPr/>
            <p:nvPr/>
          </p:nvSpPr>
          <p:spPr>
            <a:xfrm>
              <a:off x="7605346" y="2053820"/>
              <a:ext cx="1266092" cy="46540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83D3B67-9777-4533-960B-4FCEE3B22BFA}"/>
                </a:ext>
              </a:extLst>
            </p:cNvPr>
            <p:cNvSpPr/>
            <p:nvPr/>
          </p:nvSpPr>
          <p:spPr>
            <a:xfrm>
              <a:off x="6462346" y="2133674"/>
              <a:ext cx="290146" cy="29610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AE7AD69-54F4-490B-9A55-883195E438B1}"/>
                </a:ext>
              </a:extLst>
            </p:cNvPr>
            <p:cNvSpPr/>
            <p:nvPr/>
          </p:nvSpPr>
          <p:spPr>
            <a:xfrm>
              <a:off x="8458200" y="2133674"/>
              <a:ext cx="290146" cy="29610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ED13386-ABCB-4489-8EA6-EA2DB325F9DD}"/>
                </a:ext>
              </a:extLst>
            </p:cNvPr>
            <p:cNvCxnSpPr/>
            <p:nvPr/>
          </p:nvCxnSpPr>
          <p:spPr>
            <a:xfrm>
              <a:off x="7025054" y="2206869"/>
              <a:ext cx="11517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826F174-2072-4857-B09E-EA4B01B48E2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029450" y="2370992"/>
              <a:ext cx="1151792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FA2A8A0-3A86-49A4-9510-CB15F4437D79}"/>
                </a:ext>
              </a:extLst>
            </p:cNvPr>
            <p:cNvSpPr txBox="1"/>
            <p:nvPr/>
          </p:nvSpPr>
          <p:spPr>
            <a:xfrm>
              <a:off x="7025054" y="1605870"/>
              <a:ext cx="12687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/>
                <a:t>Magnet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9FD0A74-9FD2-4B37-A780-C6FEE902AEC0}"/>
                </a:ext>
              </a:extLst>
            </p:cNvPr>
            <p:cNvCxnSpPr>
              <a:cxnSpLocks/>
              <a:stCxn id="25" idx="1"/>
              <a:endCxn id="10" idx="4"/>
            </p:cNvCxnSpPr>
            <p:nvPr/>
          </p:nvCxnSpPr>
          <p:spPr>
            <a:xfrm flipH="1" flipV="1">
              <a:off x="6607419" y="2429781"/>
              <a:ext cx="613025" cy="475501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00C89E4-D430-48D7-945B-79E427610CA9}"/>
                </a:ext>
              </a:extLst>
            </p:cNvPr>
            <p:cNvCxnSpPr>
              <a:cxnSpLocks/>
              <a:stCxn id="25" idx="3"/>
              <a:endCxn id="11" idx="4"/>
            </p:cNvCxnSpPr>
            <p:nvPr/>
          </p:nvCxnSpPr>
          <p:spPr>
            <a:xfrm flipV="1">
              <a:off x="8098448" y="2429781"/>
              <a:ext cx="504825" cy="475501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8299D65-303D-4589-8656-30755B2F45BA}"/>
                </a:ext>
              </a:extLst>
            </p:cNvPr>
            <p:cNvSpPr txBox="1"/>
            <p:nvPr/>
          </p:nvSpPr>
          <p:spPr>
            <a:xfrm>
              <a:off x="7220444" y="2674449"/>
              <a:ext cx="8780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/>
                <a:t>Poles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BC5A5461-BB3E-44DD-B3FA-33EF201C0DE7}"/>
              </a:ext>
            </a:extLst>
          </p:cNvPr>
          <p:cNvSpPr txBox="1"/>
          <p:nvPr/>
        </p:nvSpPr>
        <p:spPr>
          <a:xfrm>
            <a:off x="11728" y="4727605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Region where magnetic poles experiences applied force, </a:t>
            </a:r>
            <a:r>
              <a:rPr lang="en-IN" sz="2400" b="1" dirty="0"/>
              <a:t>Magnetic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Magnetic field can be produced by: magnetic poles or electric current</a:t>
            </a:r>
          </a:p>
        </p:txBody>
      </p:sp>
    </p:spTree>
    <p:extLst>
      <p:ext uri="{BB962C8B-B14F-4D97-AF65-F5344CB8AC3E}">
        <p14:creationId xmlns:p14="http://schemas.microsoft.com/office/powerpoint/2010/main" val="193600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C8EA1-AFA6-4B8C-9551-A900914C2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Magnetic Field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94422A-E0DF-4E27-B223-48020AD5E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Kumar Behera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2542B-380C-4CC5-934D-704476EF6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IISER Bhopal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AC1FBC-9C8D-4EF9-8263-B03AB7FA7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A4F3-13A1-4ECE-80AF-78FCCA195634}" type="slidenum">
              <a:rPr lang="en-IN" smtClean="0"/>
              <a:t>3</a:t>
            </a:fld>
            <a:endParaRPr lang="en-IN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0ED13BF-5FD0-4B56-A373-924C4FBDB036}"/>
              </a:ext>
            </a:extLst>
          </p:cNvPr>
          <p:cNvGrpSpPr/>
          <p:nvPr/>
        </p:nvGrpSpPr>
        <p:grpSpPr>
          <a:xfrm>
            <a:off x="5530362" y="527547"/>
            <a:ext cx="3613637" cy="1696916"/>
            <a:chOff x="1248304" y="1504742"/>
            <a:chExt cx="4155534" cy="1742301"/>
          </a:xfrm>
        </p:grpSpPr>
        <p:pic>
          <p:nvPicPr>
            <p:cNvPr id="8" name="Picture 7" descr="A picture containing coil spring&#10;&#10;Description automatically generated">
              <a:extLst>
                <a:ext uri="{FF2B5EF4-FFF2-40B4-BE49-F238E27FC236}">
                  <a16:creationId xmlns:a16="http://schemas.microsoft.com/office/drawing/2014/main" id="{EDC27EC5-4BED-450F-A3C4-DEFAD2901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0000">
              <a:off x="1588477" y="1636835"/>
              <a:ext cx="3590192" cy="1274518"/>
            </a:xfrm>
            <a:prstGeom prst="rect">
              <a:avLst/>
            </a:prstGeom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99DDA7E-2F8A-4C5E-94AC-AC41A16C7F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767" y="2652143"/>
              <a:ext cx="0" cy="53946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6C16CF6-6DA7-4A37-A4EC-3EA95102B54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112374" y="2607978"/>
              <a:ext cx="0" cy="53946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F465733-A23E-4A15-908C-F82273AE3E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03585" y="2101362"/>
              <a:ext cx="2268415" cy="67207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CCEF8FD-3629-467B-96FD-79EF9DB6C778}"/>
                    </a:ext>
                  </a:extLst>
                </p:cNvPr>
                <p:cNvSpPr txBox="1"/>
                <p:nvPr/>
              </p:nvSpPr>
              <p:spPr>
                <a:xfrm>
                  <a:off x="1248304" y="2877711"/>
                  <a:ext cx="17645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IN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CCEF8FD-3629-467B-96FD-79EF9DB6C7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8304" y="2877711"/>
                  <a:ext cx="176459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52000" r="-52000" b="-847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6C1CECE-7DFD-4D2B-BAC6-4667BA6FE344}"/>
                    </a:ext>
                  </a:extLst>
                </p:cNvPr>
                <p:cNvSpPr txBox="1"/>
                <p:nvPr/>
              </p:nvSpPr>
              <p:spPr>
                <a:xfrm>
                  <a:off x="3252188" y="1504742"/>
                  <a:ext cx="30239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IN" sz="2400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6C1CECE-7DFD-4D2B-BAC6-4667BA6FE3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2188" y="1504742"/>
                  <a:ext cx="30239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2558" r="-32558" b="-847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D66F92F-B626-4573-B1AD-D6EC6B84BCAB}"/>
                    </a:ext>
                  </a:extLst>
                </p:cNvPr>
                <p:cNvSpPr txBox="1"/>
                <p:nvPr/>
              </p:nvSpPr>
              <p:spPr>
                <a:xfrm>
                  <a:off x="5227379" y="2822276"/>
                  <a:ext cx="17645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IN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D66F92F-B626-4573-B1AD-D6EC6B84BC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7379" y="2822276"/>
                  <a:ext cx="176459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56000" r="-48000" b="-1016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F04B2E6-39A6-48AD-9914-3346FB84F38F}"/>
                  </a:ext>
                </a:extLst>
              </p:cNvPr>
              <p:cNvSpPr txBox="1"/>
              <p:nvPr/>
            </p:nvSpPr>
            <p:spPr>
              <a:xfrm>
                <a:off x="-1" y="756147"/>
                <a:ext cx="553036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Uniform magnetic field, inside a current carrying solenoid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Solenoid,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2400" b="0" dirty="0"/>
                  <a:t> turns per meter,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sz="2400" b="0" dirty="0"/>
                  <a:t> current, generates uniform </a:t>
                </a:r>
                <a14:m>
                  <m:oMath xmlns:m="http://schemas.openxmlformats.org/officeDocument/2006/math"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IN" sz="2400" dirty="0"/>
                  <a:t> at the centre</a:t>
                </a:r>
                <a:endParaRPr lang="en-IN" sz="2400" b="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F04B2E6-39A6-48AD-9914-3346FB84F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756147"/>
                <a:ext cx="5530363" cy="1569660"/>
              </a:xfrm>
              <a:prstGeom prst="rect">
                <a:avLst/>
              </a:prstGeom>
              <a:blipFill>
                <a:blip r:embed="rId6"/>
                <a:stretch>
                  <a:fillRect l="-1433" t="-3101" r="-331" b="-77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ABA7903-A868-452E-AD53-F28CBBBF6D9C}"/>
                  </a:ext>
                </a:extLst>
              </p:cNvPr>
              <p:cNvSpPr txBox="1"/>
              <p:nvPr/>
            </p:nvSpPr>
            <p:spPr>
              <a:xfrm>
                <a:off x="6771694" y="1810128"/>
                <a:ext cx="1248539" cy="464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𝑛𝑖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ABA7903-A868-452E-AD53-F28CBBBF6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694" y="1810128"/>
                <a:ext cx="1248539" cy="464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3BD6A9E-735E-4E23-95CF-790B71379DA3}"/>
                  </a:ext>
                </a:extLst>
              </p:cNvPr>
              <p:cNvSpPr txBox="1"/>
              <p:nvPr/>
            </p:nvSpPr>
            <p:spPr>
              <a:xfrm>
                <a:off x="-2" y="2283544"/>
                <a:ext cx="697188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400" b="0" dirty="0"/>
                  <a:t>Magnetic Pole ‘</a:t>
                </a:r>
                <a14:m>
                  <m:oMath xmlns:m="http://schemas.openxmlformats.org/officeDocument/2006/math"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IN" sz="2400" b="0" dirty="0"/>
                  <a:t>’, experiences force, when brought near a magnetic field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3BD6A9E-735E-4E23-95CF-790B71379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2283544"/>
                <a:ext cx="6971880" cy="830997"/>
              </a:xfrm>
              <a:prstGeom prst="rect">
                <a:avLst/>
              </a:prstGeom>
              <a:blipFill>
                <a:blip r:embed="rId8"/>
                <a:stretch>
                  <a:fillRect l="-1136" t="-5882" r="-1224" b="-161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4823C64-E7C1-49A2-8ACF-51AD35556710}"/>
                  </a:ext>
                </a:extLst>
              </p:cNvPr>
              <p:cNvSpPr txBox="1"/>
              <p:nvPr/>
            </p:nvSpPr>
            <p:spPr>
              <a:xfrm>
                <a:off x="7250888" y="2437432"/>
                <a:ext cx="1538690" cy="52322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𝑚𝐻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4823C64-E7C1-49A2-8ACF-51AD35556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888" y="2437432"/>
                <a:ext cx="1538690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>
            <a:extLst>
              <a:ext uri="{FF2B5EF4-FFF2-40B4-BE49-F238E27FC236}">
                <a16:creationId xmlns:a16="http://schemas.microsoft.com/office/drawing/2014/main" id="{CB9B3811-3D5A-45D6-A4C5-BCED6FDF8E1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8467" y="3081954"/>
            <a:ext cx="2934740" cy="19788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11921EC-2D3D-479C-8951-7EEAB051D7C2}"/>
                  </a:ext>
                </a:extLst>
              </p:cNvPr>
              <p:cNvSpPr txBox="1"/>
              <p:nvPr/>
            </p:nvSpPr>
            <p:spPr>
              <a:xfrm rot="16200000">
                <a:off x="-279405" y="3882364"/>
                <a:ext cx="16695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dirty="0" smtClean="0">
                          <a:latin typeface="Cambria Math" panose="02040503050406030204" pitchFamily="18" charset="0"/>
                        </a:rPr>
                        <m:t>𝑈𝑛𝑖𝑓𝑜𝑟𝑚</m:t>
                      </m:r>
                      <m:r>
                        <a:rPr lang="en-IN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b="0" i="1" dirty="0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11921EC-2D3D-479C-8951-7EEAB051D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279405" y="3882364"/>
                <a:ext cx="1669595" cy="461665"/>
              </a:xfrm>
              <a:prstGeom prst="rect">
                <a:avLst/>
              </a:prstGeom>
              <a:blipFill>
                <a:blip r:embed="rId11"/>
                <a:stretch>
                  <a:fillRect t="-2190" r="-17105" b="-29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4767484-1149-43DA-9716-45D90D8796BC}"/>
                  </a:ext>
                </a:extLst>
              </p:cNvPr>
              <p:cNvSpPr txBox="1"/>
              <p:nvPr/>
            </p:nvSpPr>
            <p:spPr>
              <a:xfrm>
                <a:off x="966209" y="5084343"/>
                <a:ext cx="2467178" cy="46166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𝑚𝐻𝑙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sz="24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4767484-1149-43DA-9716-45D90D879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209" y="5084343"/>
                <a:ext cx="2467178" cy="461665"/>
              </a:xfrm>
              <a:prstGeom prst="rect">
                <a:avLst/>
              </a:prstGeom>
              <a:blipFill>
                <a:blip r:embed="rId12"/>
                <a:stretch>
                  <a:fillRect r="-1728" b="-171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14658442-9BF3-48F9-8A76-54BC599D7787}"/>
              </a:ext>
            </a:extLst>
          </p:cNvPr>
          <p:cNvSpPr txBox="1"/>
          <p:nvPr/>
        </p:nvSpPr>
        <p:spPr>
          <a:xfrm>
            <a:off x="755602" y="5581640"/>
            <a:ext cx="300509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</a:t>
            </a:r>
            <a:r>
              <a:rPr lang="en-IN" sz="2400" dirty="0"/>
              <a:t>Rotational Motion</a:t>
            </a:r>
          </a:p>
          <a:p>
            <a:r>
              <a:rPr lang="en-IN" sz="2400" dirty="0">
                <a:solidFill>
                  <a:srgbClr val="FF0000"/>
                </a:solidFill>
                <a:sym typeface="Wingdings" panose="05000000000000000000" pitchFamily="2" charset="2"/>
              </a:rPr>
              <a:t> </a:t>
            </a:r>
            <a:r>
              <a:rPr lang="en-IN" sz="2400" dirty="0"/>
              <a:t>Translational motion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7FD6B37-A109-4A0E-8039-DBAF7894695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78688" y="3123624"/>
            <a:ext cx="3575717" cy="16243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E5D4D3E-E860-4970-8F2A-21CEF1872F2E}"/>
                  </a:ext>
                </a:extLst>
              </p:cNvPr>
              <p:cNvSpPr txBox="1"/>
              <p:nvPr/>
            </p:nvSpPr>
            <p:spPr>
              <a:xfrm>
                <a:off x="6046086" y="4794398"/>
                <a:ext cx="1673658" cy="74282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3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IN" sz="23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IN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300" b="0" i="1" smtClean="0">
                          <a:latin typeface="Cambria Math" panose="02040503050406030204" pitchFamily="18" charset="0"/>
                        </a:rPr>
                        <m:t>𝑚𝑙</m:t>
                      </m:r>
                      <m:f>
                        <m:fPr>
                          <m:ctrlPr>
                            <a:rPr lang="en-IN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3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sz="23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IN" sz="23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sz="23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IN" sz="23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E5D4D3E-E860-4970-8F2A-21CEF1872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086" y="4794398"/>
                <a:ext cx="1673658" cy="74282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164D4194-5B9D-4EE3-B511-3027AFCE75F9}"/>
              </a:ext>
            </a:extLst>
          </p:cNvPr>
          <p:cNvSpPr txBox="1"/>
          <p:nvPr/>
        </p:nvSpPr>
        <p:spPr>
          <a:xfrm>
            <a:off x="5380368" y="5581640"/>
            <a:ext cx="300509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sym typeface="Wingdings" panose="05000000000000000000" pitchFamily="2" charset="2"/>
              </a:rPr>
              <a:t> </a:t>
            </a:r>
            <a:r>
              <a:rPr lang="en-IN" sz="2400" dirty="0"/>
              <a:t>Rotational Motion</a:t>
            </a: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</a:t>
            </a:r>
            <a:r>
              <a:rPr lang="en-IN" sz="2400" dirty="0"/>
              <a:t>Translational motion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5762A42-BCE9-49F3-8428-16AE5345C73F}"/>
                  </a:ext>
                </a:extLst>
              </p:cNvPr>
              <p:cNvSpPr txBox="1"/>
              <p:nvPr/>
            </p:nvSpPr>
            <p:spPr>
              <a:xfrm rot="16200000">
                <a:off x="3686278" y="4259572"/>
                <a:ext cx="27335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dirty="0" smtClean="0">
                          <a:latin typeface="Cambria Math" panose="02040503050406030204" pitchFamily="18" charset="0"/>
                        </a:rPr>
                        <m:t>𝑁𝑜𝑛</m:t>
                      </m:r>
                      <m:r>
                        <a:rPr lang="en-IN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sz="2400" b="0" i="1" dirty="0" smtClean="0">
                          <a:latin typeface="Cambria Math" panose="02040503050406030204" pitchFamily="18" charset="0"/>
                        </a:rPr>
                        <m:t>𝑢𝑛𝑖𝑓𝑜𝑟𝑚</m:t>
                      </m:r>
                      <m:r>
                        <a:rPr lang="en-IN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b="0" i="1" dirty="0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5762A42-BCE9-49F3-8428-16AE5345C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686278" y="4259572"/>
                <a:ext cx="2733561" cy="461665"/>
              </a:xfrm>
              <a:prstGeom prst="rect">
                <a:avLst/>
              </a:prstGeom>
              <a:blipFill>
                <a:blip r:embed="rId15"/>
                <a:stretch>
                  <a:fillRect r="-171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52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CCA9E-ECD7-4FB9-A4D6-0FE197FAF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Magnetic Moment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41712E-C0A0-4282-BE45-7381A4073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Kumar Behera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B80FDE-7FFC-48E1-B641-97463E5F4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84B6C-81A6-4C99-A421-C0CA744C5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A4F3-13A1-4ECE-80AF-78FCCA195634}" type="slidenum">
              <a:rPr lang="en-IN" smtClean="0"/>
              <a:t>4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B4AAFA-A090-4D05-8981-30A00FDECC8A}"/>
                  </a:ext>
                </a:extLst>
              </p:cNvPr>
              <p:cNvSpPr txBox="1"/>
              <p:nvPr/>
            </p:nvSpPr>
            <p:spPr>
              <a:xfrm>
                <a:off x="-1" y="756147"/>
                <a:ext cx="914400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Magnetic Moment,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𝑚𝑙</m:t>
                    </m:r>
                  </m:oMath>
                </a14:m>
                <a:endParaRPr lang="en-IN" sz="24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Magnetic moment, always in the direction, </a:t>
                </a:r>
                <a14:m>
                  <m:oMath xmlns:m="http://schemas.openxmlformats.org/officeDocument/2006/math"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→+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B4AAFA-A090-4D05-8981-30A00FDECC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756147"/>
                <a:ext cx="9144001" cy="830997"/>
              </a:xfrm>
              <a:prstGeom prst="rect">
                <a:avLst/>
              </a:prstGeom>
              <a:blipFill>
                <a:blip r:embed="rId2"/>
                <a:stretch>
                  <a:fillRect l="-867" t="-5882" b="-161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E20F19-9205-42AD-8200-DAAE4E4237CE}"/>
                  </a:ext>
                </a:extLst>
              </p:cNvPr>
              <p:cNvSpPr txBox="1"/>
              <p:nvPr/>
            </p:nvSpPr>
            <p:spPr>
              <a:xfrm>
                <a:off x="413243" y="1767263"/>
                <a:ext cx="4458216" cy="46183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𝑚𝐻𝑙</m:t>
                    </m:r>
                    <m:func>
                      <m:func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→−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𝑀𝐻𝑠𝑖𝑛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E20F19-9205-42AD-8200-DAAE4E423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43" y="1767263"/>
                <a:ext cx="4458216" cy="461830"/>
              </a:xfrm>
              <a:prstGeom prst="rect">
                <a:avLst/>
              </a:prstGeom>
              <a:blipFill>
                <a:blip r:embed="rId3"/>
                <a:stretch>
                  <a:fillRect l="-410" r="-137" b="-171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EE7491-A265-4F87-A920-577A16C7237C}"/>
                  </a:ext>
                </a:extLst>
              </p:cNvPr>
              <p:cNvSpPr txBox="1"/>
              <p:nvPr/>
            </p:nvSpPr>
            <p:spPr>
              <a:xfrm>
                <a:off x="-2" y="2444381"/>
                <a:ext cx="914400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Uniform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IN" sz="2400" dirty="0"/>
                  <a:t>, applied to a magnet, if there is no frictional force on magnet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EE7491-A265-4F87-A920-577A16C72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2444381"/>
                <a:ext cx="9144001" cy="830997"/>
              </a:xfrm>
              <a:prstGeom prst="rect">
                <a:avLst/>
              </a:prstGeom>
              <a:blipFill>
                <a:blip r:embed="rId4"/>
                <a:stretch>
                  <a:fillRect l="-867" t="-5882" b="-161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B07615A-CE4B-4464-B5D0-13DFEE223F8F}"/>
                  </a:ext>
                </a:extLst>
              </p:cNvPr>
              <p:cNvSpPr txBox="1"/>
              <p:nvPr/>
            </p:nvSpPr>
            <p:spPr>
              <a:xfrm>
                <a:off x="1729662" y="3026221"/>
                <a:ext cx="2405669" cy="46183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𝑀𝐻𝑐𝑜𝑠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B07615A-CE4B-4464-B5D0-13DFEE223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662" y="3026221"/>
                <a:ext cx="2405669" cy="461830"/>
              </a:xfrm>
              <a:prstGeom prst="rect">
                <a:avLst/>
              </a:prstGeom>
              <a:blipFill>
                <a:blip r:embed="rId5"/>
                <a:stretch>
                  <a:fillRect l="-254" r="-1777" b="-171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F66984A-6B46-4120-9972-1FF1A50A2E2F}"/>
                  </a:ext>
                </a:extLst>
              </p:cNvPr>
              <p:cNvSpPr txBox="1"/>
              <p:nvPr/>
            </p:nvSpPr>
            <p:spPr>
              <a:xfrm>
                <a:off x="5981303" y="1767263"/>
                <a:ext cx="1838902" cy="46183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F66984A-6B46-4120-9972-1FF1A50A2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303" y="1767263"/>
                <a:ext cx="1838902" cy="461830"/>
              </a:xfrm>
              <a:prstGeom prst="rect">
                <a:avLst/>
              </a:prstGeom>
              <a:blipFill>
                <a:blip r:embed="rId6"/>
                <a:stretch>
                  <a:fillRect l="-3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2020AC-7782-40A7-8569-548D00A45E71}"/>
                  </a:ext>
                </a:extLst>
              </p:cNvPr>
              <p:cNvSpPr txBox="1"/>
              <p:nvPr/>
            </p:nvSpPr>
            <p:spPr>
              <a:xfrm>
                <a:off x="5238831" y="3022951"/>
                <a:ext cx="2405669" cy="46183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2020AC-7782-40A7-8569-548D00A45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831" y="3022951"/>
                <a:ext cx="2405669" cy="4618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A11C736C-9B20-4E29-BAB2-1C3E959B58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619" y="3527966"/>
            <a:ext cx="2537680" cy="28958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933215-7138-4E48-990F-4A4356201BF3}"/>
                  </a:ext>
                </a:extLst>
              </p:cNvPr>
              <p:cNvSpPr txBox="1"/>
              <p:nvPr/>
            </p:nvSpPr>
            <p:spPr>
              <a:xfrm>
                <a:off x="-2" y="3772592"/>
                <a:ext cx="688438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Magnetic moment can be produced by a current carrying closed loop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Magnetic Moment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IN" sz="2400" dirty="0"/>
                  <a:t>, when current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IN" sz="2400" dirty="0"/>
                  <a:t> flows in the closed loop of cross-section area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IN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The direction of Magnetic Moment, right-hand screw rule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933215-7138-4E48-990F-4A4356201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3772592"/>
                <a:ext cx="6884380" cy="2308324"/>
              </a:xfrm>
              <a:prstGeom prst="rect">
                <a:avLst/>
              </a:prstGeom>
              <a:blipFill>
                <a:blip r:embed="rId9"/>
                <a:stretch>
                  <a:fillRect l="-1151" t="-2111" b="-50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row: Right 16">
            <a:extLst>
              <a:ext uri="{FF2B5EF4-FFF2-40B4-BE49-F238E27FC236}">
                <a16:creationId xmlns:a16="http://schemas.microsoft.com/office/drawing/2014/main" id="{A2BEAFD4-E214-4838-9F5B-59720E906471}"/>
              </a:ext>
            </a:extLst>
          </p:cNvPr>
          <p:cNvSpPr/>
          <p:nvPr/>
        </p:nvSpPr>
        <p:spPr>
          <a:xfrm>
            <a:off x="5029200" y="1861923"/>
            <a:ext cx="764931" cy="2782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4D1967D-D7AF-44A9-AF42-D1F6204599EF}"/>
              </a:ext>
            </a:extLst>
          </p:cNvPr>
          <p:cNvSpPr/>
          <p:nvPr/>
        </p:nvSpPr>
        <p:spPr>
          <a:xfrm>
            <a:off x="4299959" y="3121974"/>
            <a:ext cx="764931" cy="2782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2BF2F64-E015-43DD-B75E-8FA34EDCAB6A}"/>
                  </a:ext>
                </a:extLst>
              </p:cNvPr>
              <p:cNvSpPr txBox="1"/>
              <p:nvPr/>
            </p:nvSpPr>
            <p:spPr>
              <a:xfrm>
                <a:off x="3862137" y="5762081"/>
                <a:ext cx="1419720" cy="46183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𝑖𝑆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2BF2F64-E015-43DD-B75E-8FA34EDCA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137" y="5762081"/>
                <a:ext cx="1419720" cy="461830"/>
              </a:xfrm>
              <a:prstGeom prst="rect">
                <a:avLst/>
              </a:prstGeom>
              <a:blipFill>
                <a:blip r:embed="rId10"/>
                <a:stretch>
                  <a:fillRect l="-1293" r="-431" b="-78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1924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2AE10-D6FC-4ECE-A213-7B457629E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Magnetization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0CE4E5-2041-432F-B2E8-99CDE0302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Kumar Behera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ED90F3-6F2C-421A-93DD-C7D468C5A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B8ABCC-F922-451A-A856-2B08E2FF9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A4F3-13A1-4ECE-80AF-78FCCA195634}" type="slidenum">
              <a:rPr lang="en-IN" smtClean="0"/>
              <a:t>5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4B2CD2-C56B-4336-9D18-65D5194E49ED}"/>
                  </a:ext>
                </a:extLst>
              </p:cNvPr>
              <p:cNvSpPr txBox="1"/>
              <p:nvPr/>
            </p:nvSpPr>
            <p:spPr>
              <a:xfrm>
                <a:off x="-1" y="844067"/>
                <a:ext cx="914400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Uniformly magnetized magnetic material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the magnetic moment per unit volume: </a:t>
                </a:r>
                <a:r>
                  <a:rPr lang="en-IN" sz="2400" b="1" dirty="0"/>
                  <a:t>Magnetization</a:t>
                </a:r>
                <a:r>
                  <a:rPr lang="en-IN" sz="2400" dirty="0"/>
                  <a:t>,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IN" sz="24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In a unit volume, Magnetic Moment: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, …., 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4B2CD2-C56B-4336-9D18-65D5194E4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844067"/>
                <a:ext cx="9144001" cy="1200329"/>
              </a:xfrm>
              <a:prstGeom prst="rect">
                <a:avLst/>
              </a:prstGeom>
              <a:blipFill>
                <a:blip r:embed="rId2"/>
                <a:stretch>
                  <a:fillRect l="-867" t="-4061" b="-106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86BC94-6277-4C3A-A5EC-2B2C5306C648}"/>
                  </a:ext>
                </a:extLst>
              </p:cNvPr>
              <p:cNvSpPr txBox="1"/>
              <p:nvPr/>
            </p:nvSpPr>
            <p:spPr>
              <a:xfrm>
                <a:off x="415853" y="2413671"/>
                <a:ext cx="1507061" cy="98854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86BC94-6277-4C3A-A5EC-2B2C5306C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53" y="2413671"/>
                <a:ext cx="1507061" cy="9885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8F95C4-DA80-42A5-9598-EAF1EC84175F}"/>
                  </a:ext>
                </a:extLst>
              </p:cNvPr>
              <p:cNvSpPr txBox="1"/>
              <p:nvPr/>
            </p:nvSpPr>
            <p:spPr>
              <a:xfrm>
                <a:off x="5253400" y="2685964"/>
                <a:ext cx="1507061" cy="46166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𝑁𝑀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8F95C4-DA80-42A5-9598-EAF1EC841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400" y="2685964"/>
                <a:ext cx="1507061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Arrow: Right 9">
                <a:extLst>
                  <a:ext uri="{FF2B5EF4-FFF2-40B4-BE49-F238E27FC236}">
                    <a16:creationId xmlns:a16="http://schemas.microsoft.com/office/drawing/2014/main" id="{FC5D7AB7-AF4B-4101-945A-E4BBE94ECA61}"/>
                  </a:ext>
                </a:extLst>
              </p:cNvPr>
              <p:cNvSpPr/>
              <p:nvPr/>
            </p:nvSpPr>
            <p:spPr>
              <a:xfrm>
                <a:off x="2214359" y="2518903"/>
                <a:ext cx="2747596" cy="79578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 , ∀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0" name="Arrow: Right 9">
                <a:extLst>
                  <a:ext uri="{FF2B5EF4-FFF2-40B4-BE49-F238E27FC236}">
                    <a16:creationId xmlns:a16="http://schemas.microsoft.com/office/drawing/2014/main" id="{FC5D7AB7-AF4B-4101-945A-E4BBE94ECA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359" y="2518903"/>
                <a:ext cx="2747596" cy="795785"/>
              </a:xfrm>
              <a:prstGeom prst="rightArrow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4F2E130-B023-40D1-AA19-4353A6032725}"/>
                  </a:ext>
                </a:extLst>
              </p:cNvPr>
              <p:cNvSpPr txBox="1"/>
              <p:nvPr/>
            </p:nvSpPr>
            <p:spPr>
              <a:xfrm>
                <a:off x="6808827" y="2413671"/>
                <a:ext cx="240551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IN" sz="2400" b="0" i="0" dirty="0"/>
                  <a:t>Total no. of moments per unit volume</a:t>
                </a:r>
                <a:endParaRPr lang="en-IN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4F2E130-B023-40D1-AA19-4353A6032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827" y="2413671"/>
                <a:ext cx="2405512" cy="1200329"/>
              </a:xfrm>
              <a:prstGeom prst="rect">
                <a:avLst/>
              </a:prstGeom>
              <a:blipFill>
                <a:blip r:embed="rId6"/>
                <a:stretch>
                  <a:fillRect l="-4051" t="-4061" b="-106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960F60-29C0-4956-B546-2F3368ADCB96}"/>
                  </a:ext>
                </a:extLst>
              </p:cNvPr>
              <p:cNvSpPr txBox="1"/>
              <p:nvPr/>
            </p:nvSpPr>
            <p:spPr>
              <a:xfrm>
                <a:off x="415853" y="4868589"/>
                <a:ext cx="1298107" cy="46166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𝑁𝑚𝑙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960F60-29C0-4956-B546-2F3368ADC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53" y="4868589"/>
                <a:ext cx="1298107" cy="461665"/>
              </a:xfrm>
              <a:prstGeom prst="rect">
                <a:avLst/>
              </a:prstGeom>
              <a:blipFill>
                <a:blip r:embed="rId7"/>
                <a:stretch>
                  <a:fillRect l="-469" r="-4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CF6704B-853A-4F98-8A14-AAE6427A5A0C}"/>
                  </a:ext>
                </a:extLst>
              </p:cNvPr>
              <p:cNvSpPr txBox="1"/>
              <p:nvPr/>
            </p:nvSpPr>
            <p:spPr>
              <a:xfrm>
                <a:off x="267892" y="5339208"/>
                <a:ext cx="337212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𝑁𝑚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IN" sz="2400" dirty="0"/>
                  <a:t> Total quantity of magnetic per unit volume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CF6704B-853A-4F98-8A14-AAE6427A5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92" y="5339208"/>
                <a:ext cx="3372121" cy="830997"/>
              </a:xfrm>
              <a:prstGeom prst="rect">
                <a:avLst/>
              </a:prstGeom>
              <a:blipFill>
                <a:blip r:embed="rId8"/>
                <a:stretch>
                  <a:fillRect l="-2893" t="-5882" r="-2532" b="-161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row: Right 13">
            <a:extLst>
              <a:ext uri="{FF2B5EF4-FFF2-40B4-BE49-F238E27FC236}">
                <a16:creationId xmlns:a16="http://schemas.microsoft.com/office/drawing/2014/main" id="{5191D2FB-F995-4F8A-AFA4-0CF9F39CDF47}"/>
              </a:ext>
            </a:extLst>
          </p:cNvPr>
          <p:cNvSpPr/>
          <p:nvPr/>
        </p:nvSpPr>
        <p:spPr>
          <a:xfrm>
            <a:off x="2214359" y="4932466"/>
            <a:ext cx="1186962" cy="3192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4505138-EB95-46A8-954E-B99B0350AAF8}"/>
                  </a:ext>
                </a:extLst>
              </p:cNvPr>
              <p:cNvSpPr txBox="1"/>
              <p:nvPr/>
            </p:nvSpPr>
            <p:spPr>
              <a:xfrm>
                <a:off x="3901720" y="4861242"/>
                <a:ext cx="1298107" cy="46166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4505138-EB95-46A8-954E-B99B0350A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720" y="4861242"/>
                <a:ext cx="1298107" cy="461665"/>
              </a:xfrm>
              <a:prstGeom prst="rect">
                <a:avLst/>
              </a:prstGeom>
              <a:blipFill>
                <a:blip r:embed="rId9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3E38576E-3E99-4C12-9557-6541173FFB7F}"/>
              </a:ext>
            </a:extLst>
          </p:cNvPr>
          <p:cNvSpPr txBox="1"/>
          <p:nvPr/>
        </p:nvSpPr>
        <p:spPr>
          <a:xfrm>
            <a:off x="0" y="3793481"/>
            <a:ext cx="9144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Another interpretation of magnetization,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0880890-FC68-4A39-9A41-CBFE378F5212}"/>
                  </a:ext>
                </a:extLst>
              </p:cNvPr>
              <p:cNvSpPr txBox="1"/>
              <p:nvPr/>
            </p:nvSpPr>
            <p:spPr>
              <a:xfrm>
                <a:off x="5838092" y="4378564"/>
                <a:ext cx="2963008" cy="156966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/>
                  <a:t>Displacement of magnetic pole density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IN" sz="2400" dirty="0"/>
                  <a:t> relative to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IN" sz="2400" dirty="0"/>
                  <a:t> by distance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0880890-FC68-4A39-9A41-CBFE378F5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092" y="4378564"/>
                <a:ext cx="2963008" cy="1569660"/>
              </a:xfrm>
              <a:prstGeom prst="rect">
                <a:avLst/>
              </a:prstGeom>
              <a:blipFill>
                <a:blip r:embed="rId10"/>
                <a:stretch>
                  <a:fillRect l="-3292" t="-3101" r="-3498" b="-77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930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D6514-E418-4AE0-8894-D7D1763F9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Magnetization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271047-DED6-4379-9FBB-55608B079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Kumar Behera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26CFF-2F64-486B-9375-5226F52E8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DACCA6-C04D-477A-9503-CDA5BA123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A4F3-13A1-4ECE-80AF-78FCCA195634}" type="slidenum">
              <a:rPr lang="en-IN" smtClean="0"/>
              <a:t>6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F82CEC-6381-42B5-AD91-AF67A342D75C}"/>
              </a:ext>
            </a:extLst>
          </p:cNvPr>
          <p:cNvSpPr txBox="1"/>
          <p:nvPr/>
        </p:nvSpPr>
        <p:spPr>
          <a:xfrm>
            <a:off x="-1" y="844067"/>
            <a:ext cx="91440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Suppose that magnetic material is filled with many elementary closed current loops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Neighbouring current cancels each other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Only the surface current remains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1BAF35-D6D8-46CF-8DD0-5C448D81C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142" y="1259565"/>
            <a:ext cx="3017181" cy="17990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357D11D-6474-40F9-8D07-DABDA4A3AC5C}"/>
                  </a:ext>
                </a:extLst>
              </p:cNvPr>
              <p:cNvSpPr txBox="1"/>
              <p:nvPr/>
            </p:nvSpPr>
            <p:spPr>
              <a:xfrm>
                <a:off x="-2" y="2350482"/>
                <a:ext cx="9144002" cy="258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Assume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2400" dirty="0"/>
                  <a:t> current layer per length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Cross-section of elementary closed current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IN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400" b="0" dirty="0"/>
                  <a:t>Then we have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</m:oMath>
                </a14:m>
                <a:r>
                  <a:rPr lang="en-IN" sz="2400" b="0" dirty="0"/>
                  <a:t> of elementary current loops/unit </a:t>
                </a:r>
                <a:r>
                  <a:rPr lang="en-IN" sz="2400" b="1" dirty="0"/>
                  <a:t>area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2400" b="0" dirty="0"/>
                  <a:t> such layer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→ 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</m:oMath>
                </a14:m>
                <a:r>
                  <a:rPr lang="en-IN" sz="2400" dirty="0"/>
                  <a:t> of elementary current loops/unit </a:t>
                </a:r>
                <a:r>
                  <a:rPr lang="en-IN" sz="2400" b="1" dirty="0"/>
                  <a:t>volume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357D11D-6474-40F9-8D07-DABDA4A3A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2350482"/>
                <a:ext cx="9144002" cy="2588209"/>
              </a:xfrm>
              <a:prstGeom prst="rect">
                <a:avLst/>
              </a:prstGeom>
              <a:blipFill>
                <a:blip r:embed="rId3"/>
                <a:stretch>
                  <a:fillRect l="-867" t="-1887" b="-16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A43CCB-CBAA-49A1-B61C-351A7BA8B78A}"/>
                  </a:ext>
                </a:extLst>
              </p:cNvPr>
              <p:cNvSpPr txBox="1"/>
              <p:nvPr/>
            </p:nvSpPr>
            <p:spPr>
              <a:xfrm>
                <a:off x="587985" y="5069480"/>
                <a:ext cx="1459523" cy="46166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𝑖𝑆</m:t>
                      </m:r>
                    </m:oMath>
                  </m:oMathPara>
                </a14:m>
                <a:endParaRPr lang="en-IN" sz="2400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A43CCB-CBAA-49A1-B61C-351A7BA8B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85" y="5069480"/>
                <a:ext cx="1459523" cy="461665"/>
              </a:xfrm>
              <a:prstGeom prst="rect">
                <a:avLst/>
              </a:prstGeom>
              <a:blipFill>
                <a:blip r:embed="rId4"/>
                <a:stretch>
                  <a:fillRect l="-2083" b="-9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C9A3FD6-67C5-4D68-A471-80215F311C28}"/>
              </a:ext>
            </a:extLst>
          </p:cNvPr>
          <p:cNvSpPr txBox="1"/>
          <p:nvPr/>
        </p:nvSpPr>
        <p:spPr>
          <a:xfrm>
            <a:off x="0" y="5504193"/>
            <a:ext cx="26354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dirty="0"/>
              <a:t>Magnetization of a closed current loop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67D39E5-4449-4DE8-B177-779EE439A9C5}"/>
                  </a:ext>
                </a:extLst>
              </p:cNvPr>
              <p:cNvSpPr txBox="1"/>
              <p:nvPr/>
            </p:nvSpPr>
            <p:spPr>
              <a:xfrm>
                <a:off x="3086101" y="5069480"/>
                <a:ext cx="1459523" cy="46166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𝑁𝑀</m:t>
                      </m:r>
                    </m:oMath>
                  </m:oMathPara>
                </a14:m>
                <a:endParaRPr lang="en-IN" sz="24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67D39E5-4449-4DE8-B177-779EE439A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101" y="5069480"/>
                <a:ext cx="145952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9ADB9A83-CCD1-4D04-99CA-2CF179B69392}"/>
              </a:ext>
            </a:extLst>
          </p:cNvPr>
          <p:cNvSpPr txBox="1"/>
          <p:nvPr/>
        </p:nvSpPr>
        <p:spPr>
          <a:xfrm>
            <a:off x="2828419" y="5484920"/>
            <a:ext cx="19748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dirty="0"/>
              <a:t>Magnetization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DC41126-1EB8-47A2-9454-5DD1F1A30DBC}"/>
              </a:ext>
            </a:extLst>
          </p:cNvPr>
          <p:cNvSpPr/>
          <p:nvPr/>
        </p:nvSpPr>
        <p:spPr>
          <a:xfrm>
            <a:off x="4902396" y="5140702"/>
            <a:ext cx="1186962" cy="3192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48AFC39-A8CA-42BD-A2DE-0F832EA993CC}"/>
                  </a:ext>
                </a:extLst>
              </p:cNvPr>
              <p:cNvSpPr txBox="1"/>
              <p:nvPr/>
            </p:nvSpPr>
            <p:spPr>
              <a:xfrm>
                <a:off x="6446130" y="5069480"/>
                <a:ext cx="1651585" cy="46166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𝑖𝑆</m:t>
                      </m:r>
                    </m:oMath>
                  </m:oMathPara>
                </a14:m>
                <a:endParaRPr lang="en-IN" sz="24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48AFC39-A8CA-42BD-A2DE-0F832EA99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130" y="5069480"/>
                <a:ext cx="1651585" cy="461665"/>
              </a:xfrm>
              <a:prstGeom prst="rect">
                <a:avLst/>
              </a:prstGeom>
              <a:blipFill>
                <a:blip r:embed="rId6"/>
                <a:stretch>
                  <a:fillRect b="-9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5015C13-9224-44D4-BFEE-AFCC73261ADC}"/>
                  </a:ext>
                </a:extLst>
              </p:cNvPr>
              <p:cNvSpPr txBox="1"/>
              <p:nvPr/>
            </p:nvSpPr>
            <p:spPr>
              <a:xfrm>
                <a:off x="6992617" y="3657806"/>
                <a:ext cx="1004228" cy="72500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en-IN" sz="2400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5015C13-9224-44D4-BFEE-AFCC73261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617" y="3657806"/>
                <a:ext cx="1004228" cy="7250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9BAD6E-7482-4BD4-9127-238CFC8E28AF}"/>
                  </a:ext>
                </a:extLst>
              </p:cNvPr>
              <p:cNvSpPr txBox="1"/>
              <p:nvPr/>
            </p:nvSpPr>
            <p:spPr>
              <a:xfrm>
                <a:off x="6621555" y="5873525"/>
                <a:ext cx="1300733" cy="46166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𝑛𝑖</m:t>
                      </m:r>
                    </m:oMath>
                  </m:oMathPara>
                </a14:m>
                <a:endParaRPr lang="en-IN" sz="2400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9BAD6E-7482-4BD4-9127-238CFC8E2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555" y="5873525"/>
                <a:ext cx="1300733" cy="461665"/>
              </a:xfrm>
              <a:prstGeom prst="rect">
                <a:avLst/>
              </a:prstGeom>
              <a:blipFill>
                <a:blip r:embed="rId8"/>
                <a:stretch>
                  <a:fillRect l="-3271" b="-9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6120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04971-CC68-4906-AF6F-2A2B8D0FF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Magnetization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FF7D4-EC62-41A2-872B-7E37828BE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Kumar Behera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372758-D08D-40DF-B5C4-6CEBAE0E3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23A528-B23A-4791-8C3D-7939E55C5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A4F3-13A1-4ECE-80AF-78FCCA195634}" type="slidenum">
              <a:rPr lang="en-IN" smtClean="0"/>
              <a:t>7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D869B11-2D73-4E26-90B9-F8F084A987B6}"/>
                  </a:ext>
                </a:extLst>
              </p:cNvPr>
              <p:cNvSpPr txBox="1"/>
              <p:nvPr/>
            </p:nvSpPr>
            <p:spPr>
              <a:xfrm>
                <a:off x="-1" y="844067"/>
                <a:ext cx="91440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Comparing,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𝑛𝑖</m:t>
                    </m:r>
                  </m:oMath>
                </a14:m>
                <a:r>
                  <a:rPr lang="en-IN" sz="2400" dirty="0"/>
                  <a:t> and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𝑛𝑖</m:t>
                    </m:r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D869B11-2D73-4E26-90B9-F8F084A98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844067"/>
                <a:ext cx="9144001" cy="461665"/>
              </a:xfrm>
              <a:prstGeom prst="rect">
                <a:avLst/>
              </a:prstGeom>
              <a:blipFill>
                <a:blip r:embed="rId2"/>
                <a:stretch>
                  <a:fillRect l="-867" t="-10526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42AA19-086F-47CF-B162-154E0252D1AD}"/>
                  </a:ext>
                </a:extLst>
              </p:cNvPr>
              <p:cNvSpPr txBox="1"/>
              <p:nvPr/>
            </p:nvSpPr>
            <p:spPr>
              <a:xfrm>
                <a:off x="5394080" y="836746"/>
                <a:ext cx="1274885" cy="46166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42AA19-086F-47CF-B162-154E0252D1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080" y="836746"/>
                <a:ext cx="1274885" cy="461665"/>
              </a:xfrm>
              <a:prstGeom prst="rect">
                <a:avLst/>
              </a:prstGeom>
              <a:blipFill>
                <a:blip r:embed="rId3"/>
                <a:stretch>
                  <a:fillRect l="-478" b="-78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0CB0AD-013D-4975-B616-951686554370}"/>
                  </a:ext>
                </a:extLst>
              </p:cNvPr>
              <p:cNvSpPr txBox="1"/>
              <p:nvPr/>
            </p:nvSpPr>
            <p:spPr>
              <a:xfrm>
                <a:off x="0" y="1312995"/>
                <a:ext cx="9144001" cy="1569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Various concept of magnetization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Ensemble of elementary magnetic moment,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IN" sz="2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Displacement of Magnetic Pole,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IN" sz="2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Intrinsic Current,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𝑛𝑖</m:t>
                    </m:r>
                  </m:oMath>
                </a14:m>
                <a:endParaRPr lang="en-IN" sz="24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0CB0AD-013D-4975-B616-951686554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12995"/>
                <a:ext cx="9144001" cy="1569982"/>
              </a:xfrm>
              <a:prstGeom prst="rect">
                <a:avLst/>
              </a:prstGeom>
              <a:blipFill>
                <a:blip r:embed="rId4"/>
                <a:stretch>
                  <a:fillRect l="-867" t="-15116" b="-10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1E6F759-8A84-4193-BC8D-7B2E89F05623}"/>
                  </a:ext>
                </a:extLst>
              </p:cNvPr>
              <p:cNvSpPr txBox="1"/>
              <p:nvPr/>
            </p:nvSpPr>
            <p:spPr>
              <a:xfrm>
                <a:off x="-2" y="2890240"/>
                <a:ext cx="9144001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IN" sz="2400" b="0" dirty="0"/>
                  <a:t> can be determined, measuring the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IN" sz="2400" b="0" dirty="0"/>
                  <a:t> produced outside a magnetized specimen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Alternatively, use a search coil, with cross-sectional area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IN" sz="2400" dirty="0"/>
                  <a:t> and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sz="2400" dirty="0"/>
                  <a:t> turns of wire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IN" sz="2400" dirty="0"/>
                  <a:t> applied perpendicular to the cross-section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sz="2400" b="0" dirty="0"/>
                  <a:t>Voltage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IN" sz="2400" b="0" dirty="0"/>
                  <a:t>, is produced across the coil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1E6F759-8A84-4193-BC8D-7B2E89F05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2890240"/>
                <a:ext cx="9144001" cy="2308324"/>
              </a:xfrm>
              <a:prstGeom prst="rect">
                <a:avLst/>
              </a:prstGeom>
              <a:blipFill>
                <a:blip r:embed="rId5"/>
                <a:stretch>
                  <a:fillRect l="-867" t="-2111" b="-50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B3CA47FB-609A-4B64-8BE8-BAB17DD42A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1340" y="4945102"/>
            <a:ext cx="2742756" cy="12023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A7E775C-EC34-48F8-9A0C-FBE33D59C931}"/>
                  </a:ext>
                </a:extLst>
              </p:cNvPr>
              <p:cNvSpPr txBox="1"/>
              <p:nvPr/>
            </p:nvSpPr>
            <p:spPr>
              <a:xfrm>
                <a:off x="3332281" y="5220382"/>
                <a:ext cx="2307979" cy="79355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𝑁𝑆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𝑑𝐻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A7E775C-EC34-48F8-9A0C-FBE33D59C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281" y="5220382"/>
                <a:ext cx="2307979" cy="7935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A459B3B-9C54-4D52-A5D8-FE85265D07F1}"/>
              </a:ext>
            </a:extLst>
          </p:cNvPr>
          <p:cNvSpPr txBox="1"/>
          <p:nvPr/>
        </p:nvSpPr>
        <p:spPr>
          <a:xfrm>
            <a:off x="1673397" y="6035751"/>
            <a:ext cx="5797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Acc. to the Law of Electromagnetic Induction</a:t>
            </a:r>
          </a:p>
        </p:txBody>
      </p:sp>
    </p:spTree>
    <p:extLst>
      <p:ext uri="{BB962C8B-B14F-4D97-AF65-F5344CB8AC3E}">
        <p14:creationId xmlns:p14="http://schemas.microsoft.com/office/powerpoint/2010/main" val="895074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6D73A-DCF3-4DC1-9FBA-CEC4230AE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Magnetization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A77F6B-1F79-4DED-8540-7078FB331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Kumar Behera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5351CC-D50B-4632-90D1-EC04C30FD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F4090E-F04F-4BF0-8B1D-1A6359E0A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A4F3-13A1-4ECE-80AF-78FCCA195634}" type="slidenum">
              <a:rPr lang="en-IN" smtClean="0"/>
              <a:t>8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DD197F-7934-406E-BCDF-94B4419B535D}"/>
                  </a:ext>
                </a:extLst>
              </p:cNvPr>
              <p:cNvSpPr txBox="1"/>
              <p:nvPr/>
            </p:nvSpPr>
            <p:spPr>
              <a:xfrm>
                <a:off x="-1" y="641849"/>
                <a:ext cx="57281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If we insert a magnetic material in the coil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Voltage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IN" sz="2400" dirty="0"/>
                  <a:t>, increases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DD197F-7934-406E-BCDF-94B4419B5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641849"/>
                <a:ext cx="5728185" cy="830997"/>
              </a:xfrm>
              <a:prstGeom prst="rect">
                <a:avLst/>
              </a:prstGeom>
              <a:blipFill>
                <a:blip r:embed="rId2"/>
                <a:stretch>
                  <a:fillRect l="-1383" t="-5839" r="-106" b="-153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8340682-E183-4CDF-8E34-6D7FAE13CF23}"/>
                  </a:ext>
                </a:extLst>
              </p:cNvPr>
              <p:cNvSpPr txBox="1"/>
              <p:nvPr/>
            </p:nvSpPr>
            <p:spPr>
              <a:xfrm>
                <a:off x="3656263" y="1123175"/>
                <a:ext cx="1835862" cy="79355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𝑁𝑆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𝑑𝐵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8340682-E183-4CDF-8E34-6D7FAE13C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263" y="1123175"/>
                <a:ext cx="1835862" cy="7935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FFC484-6335-4119-B515-DD65A3D5AC98}"/>
                  </a:ext>
                </a:extLst>
              </p:cNvPr>
              <p:cNvSpPr txBox="1"/>
              <p:nvPr/>
            </p:nvSpPr>
            <p:spPr>
              <a:xfrm>
                <a:off x="5765123" y="1037685"/>
                <a:ext cx="316083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N" sz="2400" b="0" i="0" dirty="0"/>
                  <a:t>:Magnetic Induction</a:t>
                </a:r>
                <a:endParaRPr lang="en-IN" sz="2400" b="0" dirty="0"/>
              </a:p>
              <a:p>
                <a:pPr algn="ctr"/>
                <a:r>
                  <a:rPr lang="en-IN" sz="2400" b="0" i="0" dirty="0"/>
                  <a:t>Unit: Tesla,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FFC484-6335-4119-B515-DD65A3D5A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123" y="1037685"/>
                <a:ext cx="3160839" cy="830997"/>
              </a:xfrm>
              <a:prstGeom prst="rect">
                <a:avLst/>
              </a:prstGeom>
              <a:blipFill>
                <a:blip r:embed="rId4"/>
                <a:stretch>
                  <a:fillRect t="-5839" b="-153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193A0C-D663-450F-99AA-7DCFAD32AC74}"/>
                  </a:ext>
                </a:extLst>
              </p:cNvPr>
              <p:cNvSpPr txBox="1"/>
              <p:nvPr/>
            </p:nvSpPr>
            <p:spPr>
              <a:xfrm>
                <a:off x="0" y="1885648"/>
                <a:ext cx="9144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If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IN" sz="2400" dirty="0"/>
                  <a:t> is the magnetic field of the material and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IN" sz="2400" dirty="0"/>
                  <a:t> is the external magnetic applied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193A0C-D663-450F-99AA-7DCFAD32A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85648"/>
                <a:ext cx="9144000" cy="830997"/>
              </a:xfrm>
              <a:prstGeom prst="rect">
                <a:avLst/>
              </a:prstGeom>
              <a:blipFill>
                <a:blip r:embed="rId5"/>
                <a:stretch>
                  <a:fillRect l="-867" t="-5839" b="-153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8A4A35-BD56-44C9-B51B-3D206B5F0A8E}"/>
                  </a:ext>
                </a:extLst>
              </p:cNvPr>
              <p:cNvSpPr txBox="1"/>
              <p:nvPr/>
            </p:nvSpPr>
            <p:spPr>
              <a:xfrm>
                <a:off x="3654069" y="2335916"/>
                <a:ext cx="1835862" cy="46166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8A4A35-BD56-44C9-B51B-3D206B5F0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069" y="2335916"/>
                <a:ext cx="1835862" cy="461665"/>
              </a:xfrm>
              <a:prstGeom prst="rect">
                <a:avLst/>
              </a:prstGeom>
              <a:blipFill>
                <a:blip r:embed="rId6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3B97CB-E6DF-4CA2-A2F0-E1E5A487717C}"/>
                  </a:ext>
                </a:extLst>
              </p:cNvPr>
              <p:cNvSpPr txBox="1"/>
              <p:nvPr/>
            </p:nvSpPr>
            <p:spPr>
              <a:xfrm>
                <a:off x="6270265" y="2854664"/>
                <a:ext cx="1322010" cy="46166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3B97CB-E6DF-4CA2-A2F0-E1E5A4877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265" y="2854664"/>
                <a:ext cx="1322010" cy="461665"/>
              </a:xfrm>
              <a:prstGeom prst="rect">
                <a:avLst/>
              </a:prstGeom>
              <a:blipFill>
                <a:blip r:embed="rId7"/>
                <a:stretch>
                  <a:fillRect l="-926" r="-1852" b="-78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47805D5-4D2A-40D5-BB09-C50FE38F7206}"/>
                  </a:ext>
                </a:extLst>
              </p:cNvPr>
              <p:cNvSpPr txBox="1"/>
              <p:nvPr/>
            </p:nvSpPr>
            <p:spPr>
              <a:xfrm>
                <a:off x="3378877" y="2859354"/>
                <a:ext cx="2386246" cy="46166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47805D5-4D2A-40D5-BB09-C50FE38F7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877" y="2859354"/>
                <a:ext cx="2386246" cy="461665"/>
              </a:xfrm>
              <a:prstGeom prst="rect">
                <a:avLst/>
              </a:prstGeom>
              <a:blipFill>
                <a:blip r:embed="rId8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F01B0-FC23-495D-8387-716B2A2D8A08}"/>
                  </a:ext>
                </a:extLst>
              </p:cNvPr>
              <p:cNvSpPr txBox="1"/>
              <p:nvPr/>
            </p:nvSpPr>
            <p:spPr>
              <a:xfrm>
                <a:off x="0" y="3345450"/>
                <a:ext cx="914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Product of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N" sz="2400" dirty="0"/>
                  <a:t> and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IN" sz="2400" dirty="0"/>
                  <a:t> </a:t>
                </a:r>
                <a:r>
                  <a:rPr lang="en-IN" sz="2400" b="1" dirty="0"/>
                  <a:t>Magnetic Flux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F01B0-FC23-495D-8387-716B2A2D8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45450"/>
                <a:ext cx="9144000" cy="461665"/>
              </a:xfrm>
              <a:prstGeom prst="rect">
                <a:avLst/>
              </a:prstGeom>
              <a:blipFill>
                <a:blip r:embed="rId9"/>
                <a:stretch>
                  <a:fillRect l="-867" t="-10526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FA9B362-62BF-491B-9058-974E2FFE5648}"/>
                  </a:ext>
                </a:extLst>
              </p:cNvPr>
              <p:cNvSpPr txBox="1"/>
              <p:nvPr/>
            </p:nvSpPr>
            <p:spPr>
              <a:xfrm>
                <a:off x="3973601" y="3760900"/>
                <a:ext cx="1196798" cy="46166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400" b="0" i="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𝐵𝑆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FA9B362-62BF-491B-9058-974E2FFE5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601" y="3760900"/>
                <a:ext cx="1196798" cy="461665"/>
              </a:xfrm>
              <a:prstGeom prst="rect">
                <a:avLst/>
              </a:prstGeom>
              <a:blipFill>
                <a:blip r:embed="rId10"/>
                <a:stretch>
                  <a:fillRect l="-10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52D8EE-FD03-462F-8EBE-C369E005D990}"/>
                  </a:ext>
                </a:extLst>
              </p:cNvPr>
              <p:cNvSpPr txBox="1"/>
              <p:nvPr/>
            </p:nvSpPr>
            <p:spPr>
              <a:xfrm>
                <a:off x="3654932" y="4279022"/>
                <a:ext cx="1835862" cy="79355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52D8EE-FD03-462F-8EBE-C369E005D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932" y="4279022"/>
                <a:ext cx="1835862" cy="79355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AC38188-36DB-4E91-9358-49FF8FD6ACEF}"/>
                  </a:ext>
                </a:extLst>
              </p:cNvPr>
              <p:cNvSpPr txBox="1"/>
              <p:nvPr/>
            </p:nvSpPr>
            <p:spPr>
              <a:xfrm>
                <a:off x="5958555" y="3942433"/>
                <a:ext cx="277397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IN" sz="2400" b="0" i="0" dirty="0"/>
                  <a:t> Magnetic Flux</a:t>
                </a:r>
                <a:endParaRPr lang="en-IN" sz="2400" b="0" dirty="0"/>
              </a:p>
              <a:p>
                <a:pPr algn="ctr"/>
                <a:r>
                  <a:rPr lang="en-IN" sz="2400" b="0" i="0" dirty="0"/>
                  <a:t>Unit: Wb</a:t>
                </a:r>
                <a:endParaRPr lang="en-IN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AC38188-36DB-4E91-9358-49FF8FD6A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8555" y="3942433"/>
                <a:ext cx="2773973" cy="830997"/>
              </a:xfrm>
              <a:prstGeom prst="rect">
                <a:avLst/>
              </a:prstGeom>
              <a:blipFill>
                <a:blip r:embed="rId12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97697BB-2616-4049-87F9-21FE64AACB53}"/>
                  </a:ext>
                </a:extLst>
              </p:cNvPr>
              <p:cNvSpPr txBox="1"/>
              <p:nvPr/>
            </p:nvSpPr>
            <p:spPr>
              <a:xfrm>
                <a:off x="1914710" y="4326922"/>
                <a:ext cx="1004228" cy="72500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en-IN" sz="2400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97697BB-2616-4049-87F9-21FE64AAC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710" y="4326922"/>
                <a:ext cx="1004228" cy="72500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4CF3430-BAFD-4271-93E6-96F2199E30B4}"/>
                  </a:ext>
                </a:extLst>
              </p:cNvPr>
              <p:cNvSpPr txBox="1"/>
              <p:nvPr/>
            </p:nvSpPr>
            <p:spPr>
              <a:xfrm>
                <a:off x="-1" y="5029198"/>
                <a:ext cx="914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IN" sz="2400" dirty="0"/>
                  <a:t>, We can say that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IN" sz="2400" dirty="0"/>
                  <a:t> is proportional to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4CF3430-BAFD-4271-93E6-96F2199E3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5029198"/>
                <a:ext cx="9144000" cy="461665"/>
              </a:xfrm>
              <a:prstGeom prst="rect">
                <a:avLst/>
              </a:prstGeom>
              <a:blipFill>
                <a:blip r:embed="rId14"/>
                <a:stretch>
                  <a:fillRect l="-867" t="-10526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1B3E81F-442A-4470-888F-B9EFA0B1F0A6}"/>
                  </a:ext>
                </a:extLst>
              </p:cNvPr>
              <p:cNvSpPr txBox="1"/>
              <p:nvPr/>
            </p:nvSpPr>
            <p:spPr>
              <a:xfrm>
                <a:off x="4022651" y="5490863"/>
                <a:ext cx="1116276" cy="46166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𝜒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1B3E81F-442A-4470-888F-B9EFA0B1F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651" y="5490863"/>
                <a:ext cx="1116276" cy="461665"/>
              </a:xfrm>
              <a:prstGeom prst="rect">
                <a:avLst/>
              </a:prstGeom>
              <a:blipFill>
                <a:blip r:embed="rId15"/>
                <a:stretch>
                  <a:fillRect l="-1639" r="-2732" b="-16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36F766-2378-4669-B406-776E2059E434}"/>
                  </a:ext>
                </a:extLst>
              </p:cNvPr>
              <p:cNvSpPr txBox="1"/>
              <p:nvPr/>
            </p:nvSpPr>
            <p:spPr>
              <a:xfrm>
                <a:off x="5559022" y="5460024"/>
                <a:ext cx="33827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IN" sz="2400" b="0" i="0" dirty="0"/>
                  <a:t>Magnetic Susceptibility</a:t>
                </a:r>
                <a:endParaRPr lang="en-IN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36F766-2378-4669-B406-776E2059E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022" y="5460024"/>
                <a:ext cx="3382754" cy="461665"/>
              </a:xfrm>
              <a:prstGeom prst="rect">
                <a:avLst/>
              </a:prstGeom>
              <a:blipFill>
                <a:blip r:embed="rId16"/>
                <a:stretch>
                  <a:fillRect l="-541" t="-10667" r="-541" b="-30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092324B-76AC-4A3A-835A-19C2DA1CDE19}"/>
                  </a:ext>
                </a:extLst>
              </p:cNvPr>
              <p:cNvSpPr txBox="1"/>
              <p:nvPr/>
            </p:nvSpPr>
            <p:spPr>
              <a:xfrm>
                <a:off x="2162906" y="6040451"/>
                <a:ext cx="29190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IN" sz="2400" dirty="0"/>
                  <a:t>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092324B-76AC-4A3A-835A-19C2DA1CD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906" y="6040451"/>
                <a:ext cx="2919047" cy="461665"/>
              </a:xfrm>
              <a:prstGeom prst="rect">
                <a:avLst/>
              </a:prstGeom>
              <a:blipFill>
                <a:blip r:embed="rId17"/>
                <a:stretch>
                  <a:fillRect l="-626" r="-835" b="-144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1086BD7-F0DF-4A85-9BF5-ED7807AAAC91}"/>
                  </a:ext>
                </a:extLst>
              </p:cNvPr>
              <p:cNvSpPr txBox="1"/>
              <p:nvPr/>
            </p:nvSpPr>
            <p:spPr>
              <a:xfrm>
                <a:off x="5523855" y="6040450"/>
                <a:ext cx="33827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IN" sz="2400" b="0" i="0" dirty="0"/>
                  <a:t> Magnetic Permeability</a:t>
                </a:r>
                <a:endParaRPr lang="en-IN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1086BD7-F0DF-4A85-9BF5-ED7807AAA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855" y="6040450"/>
                <a:ext cx="3382754" cy="461665"/>
              </a:xfrm>
              <a:prstGeom prst="rect">
                <a:avLst/>
              </a:prstGeom>
              <a:blipFill>
                <a:blip r:embed="rId18"/>
                <a:stretch>
                  <a:fillRect l="-360" t="-10526" r="-180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7612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1CA6A-797E-49B4-8AA0-31488D35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Hysteresis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89C078-AB94-4406-8C81-C8D8612B4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Kumar Behera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8B7B00-CF70-4773-85D6-2CE81988D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1619A1-0F09-46A3-9B67-95B96F5BD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A4F3-13A1-4ECE-80AF-78FCCA195634}" type="slidenum">
              <a:rPr lang="en-IN" smtClean="0"/>
              <a:t>9</a:t>
            </a:fld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F977F1-A12C-4081-9949-38DD6F3B31D2}"/>
              </a:ext>
            </a:extLst>
          </p:cNvPr>
          <p:cNvSpPr txBox="1"/>
          <p:nvPr/>
        </p:nvSpPr>
        <p:spPr>
          <a:xfrm>
            <a:off x="0" y="759078"/>
            <a:ext cx="9144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0" dirty="0"/>
              <a:t>Ferromagnetic materials can be highly magnetized by magnetic field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Magnetization changes by changing magnetic field</a:t>
            </a:r>
            <a:endParaRPr lang="en-IN" sz="2400" b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44CB387-E106-446C-9D6C-9890686F2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472" y="1481981"/>
            <a:ext cx="2595731" cy="22517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872A6D4-2A82-4F4C-ADBF-1045A93D746A}"/>
                  </a:ext>
                </a:extLst>
              </p:cNvPr>
              <p:cNvSpPr txBox="1"/>
              <p:nvPr/>
            </p:nvSpPr>
            <p:spPr>
              <a:xfrm>
                <a:off x="-1" y="1590075"/>
                <a:ext cx="6778869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400" b="0" dirty="0"/>
                  <a:t>Initial magnetisation curve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At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IN" sz="2400" b="0" dirty="0"/>
                  <a:t>: De-magnetized State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At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IN" sz="2400" b="0" dirty="0"/>
                  <a:t> Saturation magnetization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4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400" b="0" dirty="0"/>
                  <a:t>Regions of the curve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𝑂𝐴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IN" sz="2400" b="0" dirty="0"/>
                  <a:t> Magnetization is reversible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sz="2400" b="0" dirty="0"/>
                  <a:t>Beyond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𝑂𝐴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IN" sz="2400" b="0" dirty="0"/>
                  <a:t> Magnetization is not reversible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At B: Reducing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IN" sz="2400" b="0" dirty="0"/>
                  <a:t> magnetizations loops in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IN" sz="2400" b="0" dirty="0"/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872A6D4-2A82-4F4C-ADBF-1045A93D7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590075"/>
                <a:ext cx="6778869" cy="2677656"/>
              </a:xfrm>
              <a:prstGeom prst="rect">
                <a:avLst/>
              </a:prstGeom>
              <a:blipFill>
                <a:blip r:embed="rId3"/>
                <a:stretch>
                  <a:fillRect l="-1169" t="-1822" b="-43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A2C34B16-49C8-438F-BDDC-068B1A87D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2560" y="4142044"/>
            <a:ext cx="2472639" cy="23574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4651CE9-2E93-4FBC-A0DF-DD9820469CAB}"/>
                  </a:ext>
                </a:extLst>
              </p:cNvPr>
              <p:cNvSpPr txBox="1"/>
              <p:nvPr/>
            </p:nvSpPr>
            <p:spPr>
              <a:xfrm>
                <a:off x="-2" y="4395965"/>
                <a:ext cx="7719648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400" b="0" dirty="0"/>
                  <a:t>Hysteresis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If </a:t>
                </a:r>
                <a14:m>
                  <m:oMath xmlns:m="http://schemas.openxmlformats.org/officeDocument/2006/math"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IN" sz="2400" b="0" dirty="0"/>
                  <a:t> is decreased from </a:t>
                </a:r>
                <a14:m>
                  <m:oMath xmlns:m="http://schemas.openxmlformats.org/officeDocument/2006/math"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sz="2400" b="0" dirty="0"/>
                  <a:t>,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IN" sz="2400" b="0" dirty="0"/>
                  <a:t> doesn’t decrease through </a:t>
                </a:r>
                <a14:m>
                  <m:oMath xmlns:m="http://schemas.openxmlformats.org/officeDocument/2006/math"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𝐶𝐵𝐴𝑂</m:t>
                    </m:r>
                  </m:oMath>
                </a14:m>
                <a:r>
                  <a:rPr lang="en-IN" sz="2400" b="0" dirty="0"/>
                  <a:t>, it decreases along </a:t>
                </a:r>
                <a14:m>
                  <m:oMath xmlns:m="http://schemas.openxmlformats.org/officeDocument/2006/math"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𝐶𝐷𝐸𝐹</m:t>
                    </m:r>
                  </m:oMath>
                </a14:m>
                <a:r>
                  <a:rPr lang="en-IN" sz="2400" b="0" dirty="0"/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When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IN" sz="2400" b="0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IN" sz="2400" dirty="0"/>
                  <a:t> is not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sz="2400" dirty="0"/>
                  <a:t>, Residual Magnetization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sz="2400" b="0" dirty="0"/>
                  <a:t>When </a:t>
                </a:r>
                <a14:m>
                  <m:oMath xmlns:m="http://schemas.openxmlformats.org/officeDocument/2006/math"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IN" sz="2400" b="0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IN" sz="2400" b="0" dirty="0"/>
                  <a:t> is non-zero,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IN" sz="2400" b="0" i="0" dirty="0"/>
                  <a:t>Coercive Field</a:t>
                </a:r>
                <a:r>
                  <a:rPr lang="en-IN" sz="2400" b="0" dirty="0"/>
                  <a:t>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4651CE9-2E93-4FBC-A0DF-DD9820469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4395965"/>
                <a:ext cx="7719648" cy="1938992"/>
              </a:xfrm>
              <a:prstGeom prst="rect">
                <a:avLst/>
              </a:prstGeom>
              <a:blipFill>
                <a:blip r:embed="rId5"/>
                <a:stretch>
                  <a:fillRect l="-1027" t="-2516" b="-62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6720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569</TotalTime>
  <Words>892</Words>
  <Application>Microsoft Office PowerPoint</Application>
  <PresentationFormat>On-screen Show (4:3)</PresentationFormat>
  <Paragraphs>166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Physics of Ferromagnetism</vt:lpstr>
      <vt:lpstr>Magnetic Force and Magnetic Field</vt:lpstr>
      <vt:lpstr>Magnetic Field</vt:lpstr>
      <vt:lpstr>Magnetic Moment</vt:lpstr>
      <vt:lpstr>Magnetization</vt:lpstr>
      <vt:lpstr>Magnetization</vt:lpstr>
      <vt:lpstr>Magnetization</vt:lpstr>
      <vt:lpstr>Magnetization</vt:lpstr>
      <vt:lpstr>Hysteresis</vt:lpstr>
      <vt:lpstr>PowerPoint Presentation</vt:lpstr>
      <vt:lpstr>Physics of Ferromagnetism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Kuntal Roy</dc:creator>
  <cp:lastModifiedBy>Kuntal Roy</cp:lastModifiedBy>
  <cp:revision>7</cp:revision>
  <dcterms:created xsi:type="dcterms:W3CDTF">2021-10-01T04:46:27Z</dcterms:created>
  <dcterms:modified xsi:type="dcterms:W3CDTF">2021-10-02T05:29:06Z</dcterms:modified>
</cp:coreProperties>
</file>