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Proxima Nova"/>
      <p:regular r:id="rId55"/>
      <p:bold r:id="rId56"/>
      <p:italic r:id="rId57"/>
      <p:boldItalic r:id="rId58"/>
    </p:embeddedFont>
    <p:embeddedFont>
      <p:font typeface="Montserrat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56" Type="http://schemas.openxmlformats.org/officeDocument/2006/relationships/font" Target="fonts/ProximaNova-bold.fntdata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75391074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75391074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75391074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75391074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75391074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75391074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75391074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75391074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74e14135a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74e14135a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75391074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e75391074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75391074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e75391074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75391074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e75391074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e75391074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e75391074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75391074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e75391074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74e14135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74e14135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78bc4321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e78bc4321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e7ac070b94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e7ac070b94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e7ac070b94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e7ac070b94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7ac070b94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7ac070b94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e7ac070b94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e7ac070b94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e7ac070b94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e7ac070b94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e7ac070b94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e7ac070b94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e7ac070b94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e7ac070b94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e78bc43215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e78bc43215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e7ac070b9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e7ac070b9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74e14135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74e14135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e7ac070b9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e7ac070b9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e7ac070b9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e7ac070b9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e7ac070b9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e7ac070b9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e7ac070b9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e7ac070b9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e7ac070b94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e7ac070b9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e7ac070b9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e7ac070b9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e7ac070b9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e7ac070b9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e7ac070b9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e7ac070b9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e48982b9c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e48982b9c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e48982b9c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e48982b9c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74e14135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74e14135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e48ccc43b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e48ccc43b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e48ccc43b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e48ccc43b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e48ccc43b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e48ccc43b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e48ccc43b3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e48ccc43b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e48ccc43b3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e48ccc43b3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e48ccc43b3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e48ccc43b3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e7ac070b9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e7ac070b9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e48ccc43b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e48ccc43b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e7ac070b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e7ac070b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e7ac070b9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e7ac070b9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74e14135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74e14135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74e14135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74e14135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74e14135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74e14135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74e14135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74e14135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75391074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75391074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Artificial Neural Network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42"/>
            <a:ext cx="8123100" cy="14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# Morphology of an Artificial Neuron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# Activation Function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# A simple Artificial Neural Network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# Forward Propagation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# Gradient Descent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# Backpropagation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# Regularisation (if possible)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2"/>
          <p:cNvSpPr txBox="1"/>
          <p:nvPr/>
        </p:nvSpPr>
        <p:spPr>
          <a:xfrm>
            <a:off x="6936475" y="87925"/>
            <a:ext cx="21486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Activation Function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2"/>
          <p:cNvSpPr txBox="1"/>
          <p:nvPr/>
        </p:nvSpPr>
        <p:spPr>
          <a:xfrm>
            <a:off x="117725" y="3124125"/>
            <a:ext cx="445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Inspired from Biological Neurons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Activation Function is a nonlinear mathematical Function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0" name="Google Shape;230;p22"/>
          <p:cNvCxnSpPr/>
          <p:nvPr/>
        </p:nvCxnSpPr>
        <p:spPr>
          <a:xfrm>
            <a:off x="622525" y="1857375"/>
            <a:ext cx="56538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2"/>
          <p:cNvCxnSpPr/>
          <p:nvPr/>
        </p:nvCxnSpPr>
        <p:spPr>
          <a:xfrm rot="10800000">
            <a:off x="3143250" y="224475"/>
            <a:ext cx="0" cy="1632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2"/>
          <p:cNvCxnSpPr/>
          <p:nvPr/>
        </p:nvCxnSpPr>
        <p:spPr>
          <a:xfrm flipH="1" rot="10800000">
            <a:off x="622525" y="1806350"/>
            <a:ext cx="3235200" cy="1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2"/>
          <p:cNvCxnSpPr/>
          <p:nvPr/>
        </p:nvCxnSpPr>
        <p:spPr>
          <a:xfrm flipH="1" rot="10800000">
            <a:off x="3837225" y="683750"/>
            <a:ext cx="10200" cy="112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2"/>
          <p:cNvCxnSpPr/>
          <p:nvPr/>
        </p:nvCxnSpPr>
        <p:spPr>
          <a:xfrm>
            <a:off x="3847425" y="693975"/>
            <a:ext cx="2316600" cy="3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2"/>
          <p:cNvCxnSpPr/>
          <p:nvPr/>
        </p:nvCxnSpPr>
        <p:spPr>
          <a:xfrm>
            <a:off x="3837225" y="1867575"/>
            <a:ext cx="0" cy="71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2"/>
          <p:cNvSpPr/>
          <p:nvPr/>
        </p:nvSpPr>
        <p:spPr>
          <a:xfrm>
            <a:off x="632725" y="747549"/>
            <a:ext cx="5490500" cy="1040525"/>
          </a:xfrm>
          <a:custGeom>
            <a:rect b="b" l="l" r="r" t="t"/>
            <a:pathLst>
              <a:path extrusionOk="0" h="41621" w="219620">
                <a:moveTo>
                  <a:pt x="0" y="41536"/>
                </a:moveTo>
                <a:cubicBezTo>
                  <a:pt x="18302" y="40788"/>
                  <a:pt x="83684" y="43372"/>
                  <a:pt x="109810" y="37045"/>
                </a:cubicBezTo>
                <a:cubicBezTo>
                  <a:pt x="135936" y="30718"/>
                  <a:pt x="138453" y="9627"/>
                  <a:pt x="156755" y="3572"/>
                </a:cubicBezTo>
                <a:cubicBezTo>
                  <a:pt x="175057" y="-2483"/>
                  <a:pt x="209143" y="1190"/>
                  <a:pt x="219620" y="714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23"/>
          <p:cNvSpPr txBox="1"/>
          <p:nvPr/>
        </p:nvSpPr>
        <p:spPr>
          <a:xfrm>
            <a:off x="6936475" y="87925"/>
            <a:ext cx="21486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Activation Function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117725" y="3124125"/>
            <a:ext cx="445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Inspired from Biological Neurons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Activation Function is a nonlinear mathematical Function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4" name="Google Shape;244;p23"/>
          <p:cNvCxnSpPr/>
          <p:nvPr/>
        </p:nvCxnSpPr>
        <p:spPr>
          <a:xfrm>
            <a:off x="575250" y="2780275"/>
            <a:ext cx="2247300" cy="8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3"/>
          <p:cNvCxnSpPr/>
          <p:nvPr/>
        </p:nvCxnSpPr>
        <p:spPr>
          <a:xfrm rot="10800000">
            <a:off x="1234600" y="484075"/>
            <a:ext cx="0" cy="2296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3"/>
          <p:cNvSpPr/>
          <p:nvPr/>
        </p:nvSpPr>
        <p:spPr>
          <a:xfrm>
            <a:off x="1797075" y="1270900"/>
            <a:ext cx="173400" cy="18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1561175" y="1504525"/>
            <a:ext cx="173400" cy="18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1480525" y="2142400"/>
            <a:ext cx="173400" cy="1836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2061150" y="1802575"/>
            <a:ext cx="173400" cy="1836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0" name="Google Shape;250;p23"/>
          <p:cNvCxnSpPr/>
          <p:nvPr/>
        </p:nvCxnSpPr>
        <p:spPr>
          <a:xfrm>
            <a:off x="3225313" y="2784325"/>
            <a:ext cx="2247300" cy="8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3"/>
          <p:cNvCxnSpPr/>
          <p:nvPr/>
        </p:nvCxnSpPr>
        <p:spPr>
          <a:xfrm rot="10800000">
            <a:off x="3884663" y="488125"/>
            <a:ext cx="0" cy="2296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3"/>
          <p:cNvSpPr/>
          <p:nvPr/>
        </p:nvSpPr>
        <p:spPr>
          <a:xfrm>
            <a:off x="4662188" y="1045450"/>
            <a:ext cx="173400" cy="18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4076838" y="1284550"/>
            <a:ext cx="173400" cy="18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4148513" y="1895550"/>
            <a:ext cx="173400" cy="1836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4835588" y="2275400"/>
            <a:ext cx="173400" cy="1836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" name="Google Shape;256;p23"/>
          <p:cNvCxnSpPr/>
          <p:nvPr/>
        </p:nvCxnSpPr>
        <p:spPr>
          <a:xfrm>
            <a:off x="5674075" y="2780275"/>
            <a:ext cx="2247300" cy="8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3"/>
          <p:cNvCxnSpPr/>
          <p:nvPr/>
        </p:nvCxnSpPr>
        <p:spPr>
          <a:xfrm rot="10800000">
            <a:off x="6333425" y="484075"/>
            <a:ext cx="0" cy="2296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23"/>
          <p:cNvSpPr/>
          <p:nvPr/>
        </p:nvSpPr>
        <p:spPr>
          <a:xfrm>
            <a:off x="7333375" y="2184900"/>
            <a:ext cx="173400" cy="18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6660000" y="1504525"/>
            <a:ext cx="173400" cy="18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6746700" y="2079150"/>
            <a:ext cx="173400" cy="1836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7159975" y="1284550"/>
            <a:ext cx="173400" cy="1836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" name="Google Shape;262;p23"/>
          <p:cNvCxnSpPr/>
          <p:nvPr/>
        </p:nvCxnSpPr>
        <p:spPr>
          <a:xfrm flipH="1" rot="10800000">
            <a:off x="743750" y="1308375"/>
            <a:ext cx="1908600" cy="1003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3"/>
          <p:cNvCxnSpPr/>
          <p:nvPr/>
        </p:nvCxnSpPr>
        <p:spPr>
          <a:xfrm>
            <a:off x="3512625" y="1406850"/>
            <a:ext cx="1774200" cy="6003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24"/>
          <p:cNvSpPr txBox="1"/>
          <p:nvPr/>
        </p:nvSpPr>
        <p:spPr>
          <a:xfrm>
            <a:off x="6936475" y="87925"/>
            <a:ext cx="21486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Activation Function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117725" y="3124125"/>
            <a:ext cx="4454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Inspired from Biological Neurons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Activation Function is a nonlinear mathematical Function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Activation Function provides a upper bound to the output 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1" name="Google Shape;271;p24"/>
          <p:cNvCxnSpPr/>
          <p:nvPr/>
        </p:nvCxnSpPr>
        <p:spPr>
          <a:xfrm>
            <a:off x="622525" y="1857375"/>
            <a:ext cx="56538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4"/>
          <p:cNvCxnSpPr/>
          <p:nvPr/>
        </p:nvCxnSpPr>
        <p:spPr>
          <a:xfrm rot="10800000">
            <a:off x="3143250" y="224475"/>
            <a:ext cx="0" cy="1632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4"/>
          <p:cNvCxnSpPr/>
          <p:nvPr/>
        </p:nvCxnSpPr>
        <p:spPr>
          <a:xfrm flipH="1" rot="10800000">
            <a:off x="622525" y="1806350"/>
            <a:ext cx="3235200" cy="1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4"/>
          <p:cNvCxnSpPr/>
          <p:nvPr/>
        </p:nvCxnSpPr>
        <p:spPr>
          <a:xfrm flipH="1" rot="10800000">
            <a:off x="3837225" y="683750"/>
            <a:ext cx="10200" cy="112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4"/>
          <p:cNvCxnSpPr/>
          <p:nvPr/>
        </p:nvCxnSpPr>
        <p:spPr>
          <a:xfrm>
            <a:off x="3847425" y="693975"/>
            <a:ext cx="2316600" cy="3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4"/>
          <p:cNvCxnSpPr/>
          <p:nvPr/>
        </p:nvCxnSpPr>
        <p:spPr>
          <a:xfrm>
            <a:off x="3837225" y="1867575"/>
            <a:ext cx="0" cy="71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24"/>
          <p:cNvSpPr/>
          <p:nvPr/>
        </p:nvSpPr>
        <p:spPr>
          <a:xfrm>
            <a:off x="632725" y="747549"/>
            <a:ext cx="5490500" cy="1040525"/>
          </a:xfrm>
          <a:custGeom>
            <a:rect b="b" l="l" r="r" t="t"/>
            <a:pathLst>
              <a:path extrusionOk="0" h="41621" w="219620">
                <a:moveTo>
                  <a:pt x="0" y="41536"/>
                </a:moveTo>
                <a:cubicBezTo>
                  <a:pt x="18302" y="40788"/>
                  <a:pt x="83684" y="43372"/>
                  <a:pt x="109810" y="37045"/>
                </a:cubicBezTo>
                <a:cubicBezTo>
                  <a:pt x="135936" y="30718"/>
                  <a:pt x="138453" y="9627"/>
                  <a:pt x="156755" y="3572"/>
                </a:cubicBezTo>
                <a:cubicBezTo>
                  <a:pt x="175057" y="-2483"/>
                  <a:pt x="209143" y="1190"/>
                  <a:pt x="219620" y="714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25"/>
          <p:cNvSpPr txBox="1"/>
          <p:nvPr/>
        </p:nvSpPr>
        <p:spPr>
          <a:xfrm>
            <a:off x="6936475" y="87925"/>
            <a:ext cx="21486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Activation Function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25"/>
          <p:cNvSpPr txBox="1"/>
          <p:nvPr/>
        </p:nvSpPr>
        <p:spPr>
          <a:xfrm>
            <a:off x="117725" y="3124125"/>
            <a:ext cx="4454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Inspired from Biological Neurons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Activation Function is a nonlinear mathematical Function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Activation Function provides a upper bound to the output 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5" name="Google Shape;285;p25"/>
          <p:cNvCxnSpPr/>
          <p:nvPr/>
        </p:nvCxnSpPr>
        <p:spPr>
          <a:xfrm flipH="1" rot="10800000">
            <a:off x="435350" y="1846150"/>
            <a:ext cx="2475000" cy="8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5"/>
          <p:cNvCxnSpPr/>
          <p:nvPr/>
        </p:nvCxnSpPr>
        <p:spPr>
          <a:xfrm rot="10800000">
            <a:off x="1619550" y="234675"/>
            <a:ext cx="0" cy="1632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25"/>
          <p:cNvSpPr/>
          <p:nvPr/>
        </p:nvSpPr>
        <p:spPr>
          <a:xfrm>
            <a:off x="451475" y="1088350"/>
            <a:ext cx="2329875" cy="733650"/>
          </a:xfrm>
          <a:custGeom>
            <a:rect b="b" l="l" r="r" t="t"/>
            <a:pathLst>
              <a:path extrusionOk="0" h="29346" w="93195">
                <a:moveTo>
                  <a:pt x="0" y="29346"/>
                </a:moveTo>
                <a:cubicBezTo>
                  <a:pt x="6503" y="28755"/>
                  <a:pt x="28807" y="30152"/>
                  <a:pt x="39019" y="25798"/>
                </a:cubicBezTo>
                <a:cubicBezTo>
                  <a:pt x="49231" y="21445"/>
                  <a:pt x="52241" y="7525"/>
                  <a:pt x="61270" y="3225"/>
                </a:cubicBezTo>
                <a:cubicBezTo>
                  <a:pt x="70299" y="-1075"/>
                  <a:pt x="87874" y="538"/>
                  <a:pt x="93195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88" name="Google Shape;288;p25"/>
          <p:cNvCxnSpPr/>
          <p:nvPr/>
        </p:nvCxnSpPr>
        <p:spPr>
          <a:xfrm flipH="1" rot="10800000">
            <a:off x="3377175" y="1846150"/>
            <a:ext cx="2475000" cy="8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5"/>
          <p:cNvCxnSpPr/>
          <p:nvPr/>
        </p:nvCxnSpPr>
        <p:spPr>
          <a:xfrm rot="10800000">
            <a:off x="4561375" y="234675"/>
            <a:ext cx="0" cy="1632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5"/>
          <p:cNvCxnSpPr/>
          <p:nvPr/>
        </p:nvCxnSpPr>
        <p:spPr>
          <a:xfrm flipH="1" rot="10800000">
            <a:off x="3402125" y="1821950"/>
            <a:ext cx="1169100" cy="81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5"/>
          <p:cNvCxnSpPr/>
          <p:nvPr/>
        </p:nvCxnSpPr>
        <p:spPr>
          <a:xfrm flipH="1" rot="10800000">
            <a:off x="4579175" y="822400"/>
            <a:ext cx="1048200" cy="9996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5"/>
          <p:cNvCxnSpPr/>
          <p:nvPr/>
        </p:nvCxnSpPr>
        <p:spPr>
          <a:xfrm>
            <a:off x="1689929" y="2473067"/>
            <a:ext cx="1134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25"/>
          <p:cNvSpPr txBox="1"/>
          <p:nvPr/>
        </p:nvSpPr>
        <p:spPr>
          <a:xfrm>
            <a:off x="1950963" y="2072863"/>
            <a:ext cx="4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25"/>
          <p:cNvSpPr txBox="1"/>
          <p:nvPr/>
        </p:nvSpPr>
        <p:spPr>
          <a:xfrm>
            <a:off x="1689929" y="2473067"/>
            <a:ext cx="11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1+e</a:t>
            </a:r>
            <a:r>
              <a:rPr baseline="30000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-x</a:t>
            </a:r>
            <a:endParaRPr baseline="30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25"/>
          <p:cNvSpPr txBox="1"/>
          <p:nvPr/>
        </p:nvSpPr>
        <p:spPr>
          <a:xfrm>
            <a:off x="520862" y="2245263"/>
            <a:ext cx="116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Sigmoid(x)=</a:t>
            </a:r>
            <a:endParaRPr baseline="30000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25"/>
          <p:cNvSpPr txBox="1"/>
          <p:nvPr/>
        </p:nvSpPr>
        <p:spPr>
          <a:xfrm>
            <a:off x="3402100" y="2245275"/>
            <a:ext cx="245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ReLu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(x)= x   if x&gt;0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0   if x&lt;=0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7" name="Google Shape;297;p25"/>
          <p:cNvCxnSpPr/>
          <p:nvPr/>
        </p:nvCxnSpPr>
        <p:spPr>
          <a:xfrm>
            <a:off x="7602850" y="1868157"/>
            <a:ext cx="1418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25"/>
          <p:cNvSpPr txBox="1"/>
          <p:nvPr/>
        </p:nvSpPr>
        <p:spPr>
          <a:xfrm>
            <a:off x="7929063" y="1233674"/>
            <a:ext cx="595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aseline="30000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zi</a:t>
            </a:r>
            <a:endParaRPr baseline="30000"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25"/>
          <p:cNvSpPr txBox="1"/>
          <p:nvPr/>
        </p:nvSpPr>
        <p:spPr>
          <a:xfrm>
            <a:off x="7602850" y="1868157"/>
            <a:ext cx="137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∑</a:t>
            </a:r>
            <a:r>
              <a:rPr baseline="-25000"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j=1</a:t>
            </a:r>
            <a:r>
              <a:rPr baseline="30000"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1+e</a:t>
            </a:r>
            <a:r>
              <a:rPr baseline="30000"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zj</a:t>
            </a:r>
            <a:endParaRPr baseline="30000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25"/>
          <p:cNvSpPr txBox="1"/>
          <p:nvPr/>
        </p:nvSpPr>
        <p:spPr>
          <a:xfrm>
            <a:off x="6319000" y="1652601"/>
            <a:ext cx="126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Softmax=</a:t>
            </a:r>
            <a:endParaRPr baseline="30000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Artificial Neural Network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26"/>
          <p:cNvSpPr txBox="1"/>
          <p:nvPr>
            <p:ph idx="1" type="subTitle"/>
          </p:nvPr>
        </p:nvSpPr>
        <p:spPr>
          <a:xfrm>
            <a:off x="510450" y="3182342"/>
            <a:ext cx="8123100" cy="14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latin typeface="Montserrat"/>
                <a:ea typeface="Montserrat"/>
                <a:cs typeface="Montserrat"/>
                <a:sym typeface="Montserrat"/>
              </a:rPr>
              <a:t># Morphology of an Artificial Neuron</a:t>
            </a:r>
            <a:endParaRPr strike="sng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latin typeface="Montserrat"/>
                <a:ea typeface="Montserrat"/>
                <a:cs typeface="Montserrat"/>
                <a:sym typeface="Montserrat"/>
              </a:rPr>
              <a:t># Activation Function</a:t>
            </a:r>
            <a:endParaRPr strike="sng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# A simple Artificial Neural Network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# Forward Propagation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# Gradient Descent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# Backpropagation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# Regularisation (if possible)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1991275" y="1136725"/>
            <a:ext cx="5079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27"/>
          <p:cNvSpPr/>
          <p:nvPr/>
        </p:nvSpPr>
        <p:spPr>
          <a:xfrm>
            <a:off x="4064100" y="32170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4064100" y="196555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27"/>
          <p:cNvSpPr/>
          <p:nvPr/>
        </p:nvSpPr>
        <p:spPr>
          <a:xfrm>
            <a:off x="6093325" y="575750"/>
            <a:ext cx="507900" cy="507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317" name="Google Shape;317;p27"/>
          <p:cNvCxnSpPr>
            <a:stCxn id="313" idx="7"/>
            <a:endCxn id="314" idx="2"/>
          </p:cNvCxnSpPr>
          <p:nvPr/>
        </p:nvCxnSpPr>
        <p:spPr>
          <a:xfrm flipH="1" rot="10800000">
            <a:off x="2424795" y="575705"/>
            <a:ext cx="16392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7"/>
          <p:cNvCxnSpPr>
            <a:stCxn id="313" idx="5"/>
            <a:endCxn id="315" idx="2"/>
          </p:cNvCxnSpPr>
          <p:nvPr/>
        </p:nvCxnSpPr>
        <p:spPr>
          <a:xfrm>
            <a:off x="2424795" y="1570245"/>
            <a:ext cx="16392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27"/>
          <p:cNvSpPr/>
          <p:nvPr/>
        </p:nvSpPr>
        <p:spPr>
          <a:xfrm>
            <a:off x="6093325" y="1570250"/>
            <a:ext cx="507900" cy="507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5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320" name="Google Shape;320;p27"/>
          <p:cNvCxnSpPr>
            <a:stCxn id="314" idx="6"/>
            <a:endCxn id="316" idx="2"/>
          </p:cNvCxnSpPr>
          <p:nvPr/>
        </p:nvCxnSpPr>
        <p:spPr>
          <a:xfrm>
            <a:off x="4572000" y="575650"/>
            <a:ext cx="1521300" cy="2541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7"/>
          <p:cNvCxnSpPr>
            <a:stCxn id="314" idx="5"/>
            <a:endCxn id="319" idx="2"/>
          </p:cNvCxnSpPr>
          <p:nvPr/>
        </p:nvCxnSpPr>
        <p:spPr>
          <a:xfrm>
            <a:off x="4497620" y="755220"/>
            <a:ext cx="1595700" cy="1068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7"/>
          <p:cNvCxnSpPr>
            <a:stCxn id="315" idx="6"/>
            <a:endCxn id="319" idx="3"/>
          </p:cNvCxnSpPr>
          <p:nvPr/>
        </p:nvCxnSpPr>
        <p:spPr>
          <a:xfrm flipH="1" rot="10800000">
            <a:off x="4572000" y="2003800"/>
            <a:ext cx="1595700" cy="2157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7"/>
          <p:cNvCxnSpPr>
            <a:stCxn id="315" idx="7"/>
            <a:endCxn id="316" idx="3"/>
          </p:cNvCxnSpPr>
          <p:nvPr/>
        </p:nvCxnSpPr>
        <p:spPr>
          <a:xfrm flipH="1" rot="10800000">
            <a:off x="4497620" y="1009130"/>
            <a:ext cx="1670100" cy="10308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7"/>
          <p:cNvCxnSpPr>
            <a:stCxn id="313" idx="2"/>
          </p:cNvCxnSpPr>
          <p:nvPr/>
        </p:nvCxnSpPr>
        <p:spPr>
          <a:xfrm flipH="1">
            <a:off x="1628575" y="13906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27"/>
          <p:cNvSpPr txBox="1"/>
          <p:nvPr/>
        </p:nvSpPr>
        <p:spPr>
          <a:xfrm>
            <a:off x="314425" y="3152200"/>
            <a:ext cx="6594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Simple Artificial Neural Network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Output of each neuron in a layer is connected to the every other neurons in the next layer</a:t>
            </a: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27"/>
          <p:cNvSpPr txBox="1"/>
          <p:nvPr/>
        </p:nvSpPr>
        <p:spPr>
          <a:xfrm>
            <a:off x="6936475" y="87925"/>
            <a:ext cx="21486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Artificial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Neural Net.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28"/>
          <p:cNvSpPr/>
          <p:nvPr/>
        </p:nvSpPr>
        <p:spPr>
          <a:xfrm>
            <a:off x="1991275" y="1136725"/>
            <a:ext cx="5079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28"/>
          <p:cNvSpPr/>
          <p:nvPr/>
        </p:nvSpPr>
        <p:spPr>
          <a:xfrm>
            <a:off x="4064100" y="32170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28"/>
          <p:cNvSpPr/>
          <p:nvPr/>
        </p:nvSpPr>
        <p:spPr>
          <a:xfrm>
            <a:off x="4064100" y="196555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28"/>
          <p:cNvSpPr/>
          <p:nvPr/>
        </p:nvSpPr>
        <p:spPr>
          <a:xfrm>
            <a:off x="6093325" y="575750"/>
            <a:ext cx="507900" cy="507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336" name="Google Shape;336;p28"/>
          <p:cNvCxnSpPr>
            <a:stCxn id="332" idx="7"/>
            <a:endCxn id="333" idx="2"/>
          </p:cNvCxnSpPr>
          <p:nvPr/>
        </p:nvCxnSpPr>
        <p:spPr>
          <a:xfrm flipH="1" rot="10800000">
            <a:off x="2424795" y="575705"/>
            <a:ext cx="16392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28"/>
          <p:cNvCxnSpPr>
            <a:stCxn id="332" idx="5"/>
            <a:endCxn id="334" idx="2"/>
          </p:cNvCxnSpPr>
          <p:nvPr/>
        </p:nvCxnSpPr>
        <p:spPr>
          <a:xfrm>
            <a:off x="2424795" y="1570245"/>
            <a:ext cx="16392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28"/>
          <p:cNvSpPr/>
          <p:nvPr/>
        </p:nvSpPr>
        <p:spPr>
          <a:xfrm>
            <a:off x="6093325" y="1570250"/>
            <a:ext cx="507900" cy="507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5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339" name="Google Shape;339;p28"/>
          <p:cNvCxnSpPr>
            <a:stCxn id="333" idx="6"/>
            <a:endCxn id="335" idx="2"/>
          </p:cNvCxnSpPr>
          <p:nvPr/>
        </p:nvCxnSpPr>
        <p:spPr>
          <a:xfrm>
            <a:off x="4572000" y="575650"/>
            <a:ext cx="1521300" cy="2541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28"/>
          <p:cNvCxnSpPr>
            <a:stCxn id="333" idx="5"/>
            <a:endCxn id="338" idx="2"/>
          </p:cNvCxnSpPr>
          <p:nvPr/>
        </p:nvCxnSpPr>
        <p:spPr>
          <a:xfrm>
            <a:off x="4497620" y="755220"/>
            <a:ext cx="1595700" cy="1068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28"/>
          <p:cNvCxnSpPr>
            <a:stCxn id="334" idx="6"/>
            <a:endCxn id="338" idx="3"/>
          </p:cNvCxnSpPr>
          <p:nvPr/>
        </p:nvCxnSpPr>
        <p:spPr>
          <a:xfrm flipH="1" rot="10800000">
            <a:off x="4572000" y="2003800"/>
            <a:ext cx="1595700" cy="2157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28"/>
          <p:cNvCxnSpPr>
            <a:stCxn id="334" idx="7"/>
            <a:endCxn id="335" idx="3"/>
          </p:cNvCxnSpPr>
          <p:nvPr/>
        </p:nvCxnSpPr>
        <p:spPr>
          <a:xfrm flipH="1" rot="10800000">
            <a:off x="4497620" y="1009130"/>
            <a:ext cx="1670100" cy="10308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28"/>
          <p:cNvCxnSpPr>
            <a:stCxn id="332" idx="2"/>
          </p:cNvCxnSpPr>
          <p:nvPr/>
        </p:nvCxnSpPr>
        <p:spPr>
          <a:xfrm flipH="1">
            <a:off x="1628575" y="13906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28"/>
          <p:cNvSpPr txBox="1"/>
          <p:nvPr/>
        </p:nvSpPr>
        <p:spPr>
          <a:xfrm>
            <a:off x="6936475" y="87925"/>
            <a:ext cx="21486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Artificial Neural Net.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28"/>
          <p:cNvSpPr txBox="1"/>
          <p:nvPr/>
        </p:nvSpPr>
        <p:spPr>
          <a:xfrm>
            <a:off x="314425" y="3152200"/>
            <a:ext cx="6594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Input Layer: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Neurons in the input layer takes the original input fed into the model/system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There can be more than one neurons in the Input Layer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Input Neurons doesn’t the alters the original input by any means, it simply passes the input to the next layers neuron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28"/>
          <p:cNvSpPr/>
          <p:nvPr/>
        </p:nvSpPr>
        <p:spPr>
          <a:xfrm>
            <a:off x="1749475" y="193525"/>
            <a:ext cx="991500" cy="2394300"/>
          </a:xfrm>
          <a:prstGeom prst="roundRect">
            <a:avLst>
              <a:gd fmla="val 16667" name="adj"/>
            </a:avLst>
          </a:prstGeom>
          <a:solidFill>
            <a:srgbClr val="80B3C9">
              <a:alpha val="32580"/>
            </a:srgbClr>
          </a:solidFill>
          <a:ln cap="flat" cmpd="sng" w="9525">
            <a:solidFill>
              <a:srgbClr val="80B3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p29"/>
          <p:cNvSpPr/>
          <p:nvPr/>
        </p:nvSpPr>
        <p:spPr>
          <a:xfrm>
            <a:off x="1991275" y="1136725"/>
            <a:ext cx="5079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29"/>
          <p:cNvSpPr/>
          <p:nvPr/>
        </p:nvSpPr>
        <p:spPr>
          <a:xfrm>
            <a:off x="4064100" y="32170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29"/>
          <p:cNvSpPr/>
          <p:nvPr/>
        </p:nvSpPr>
        <p:spPr>
          <a:xfrm>
            <a:off x="4064100" y="196555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29"/>
          <p:cNvSpPr/>
          <p:nvPr/>
        </p:nvSpPr>
        <p:spPr>
          <a:xfrm>
            <a:off x="6093325" y="575750"/>
            <a:ext cx="507900" cy="507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356" name="Google Shape;356;p29"/>
          <p:cNvCxnSpPr>
            <a:stCxn id="352" idx="7"/>
            <a:endCxn id="353" idx="2"/>
          </p:cNvCxnSpPr>
          <p:nvPr/>
        </p:nvCxnSpPr>
        <p:spPr>
          <a:xfrm flipH="1" rot="10800000">
            <a:off x="2424795" y="575705"/>
            <a:ext cx="16392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9"/>
          <p:cNvCxnSpPr>
            <a:stCxn id="352" idx="5"/>
            <a:endCxn id="354" idx="2"/>
          </p:cNvCxnSpPr>
          <p:nvPr/>
        </p:nvCxnSpPr>
        <p:spPr>
          <a:xfrm>
            <a:off x="2424795" y="1570245"/>
            <a:ext cx="16392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29"/>
          <p:cNvSpPr/>
          <p:nvPr/>
        </p:nvSpPr>
        <p:spPr>
          <a:xfrm>
            <a:off x="6093325" y="1570250"/>
            <a:ext cx="507900" cy="507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5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359" name="Google Shape;359;p29"/>
          <p:cNvCxnSpPr>
            <a:stCxn id="353" idx="6"/>
            <a:endCxn id="355" idx="2"/>
          </p:cNvCxnSpPr>
          <p:nvPr/>
        </p:nvCxnSpPr>
        <p:spPr>
          <a:xfrm>
            <a:off x="4572000" y="575650"/>
            <a:ext cx="1521300" cy="2541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9"/>
          <p:cNvCxnSpPr>
            <a:stCxn id="353" idx="5"/>
            <a:endCxn id="358" idx="2"/>
          </p:cNvCxnSpPr>
          <p:nvPr/>
        </p:nvCxnSpPr>
        <p:spPr>
          <a:xfrm>
            <a:off x="4497620" y="755220"/>
            <a:ext cx="1595700" cy="1068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9"/>
          <p:cNvCxnSpPr>
            <a:stCxn id="354" idx="6"/>
            <a:endCxn id="358" idx="3"/>
          </p:cNvCxnSpPr>
          <p:nvPr/>
        </p:nvCxnSpPr>
        <p:spPr>
          <a:xfrm flipH="1" rot="10800000">
            <a:off x="4572000" y="2003800"/>
            <a:ext cx="1595700" cy="2157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9"/>
          <p:cNvCxnSpPr>
            <a:stCxn id="354" idx="7"/>
            <a:endCxn id="355" idx="3"/>
          </p:cNvCxnSpPr>
          <p:nvPr/>
        </p:nvCxnSpPr>
        <p:spPr>
          <a:xfrm flipH="1" rot="10800000">
            <a:off x="4497620" y="1009130"/>
            <a:ext cx="1670100" cy="10308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9"/>
          <p:cNvCxnSpPr>
            <a:stCxn id="352" idx="2"/>
          </p:cNvCxnSpPr>
          <p:nvPr/>
        </p:nvCxnSpPr>
        <p:spPr>
          <a:xfrm flipH="1">
            <a:off x="1628575" y="13906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29"/>
          <p:cNvSpPr txBox="1"/>
          <p:nvPr/>
        </p:nvSpPr>
        <p:spPr>
          <a:xfrm>
            <a:off x="6936475" y="87925"/>
            <a:ext cx="21486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Artificial Neural Net.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29"/>
          <p:cNvSpPr txBox="1"/>
          <p:nvPr/>
        </p:nvSpPr>
        <p:spPr>
          <a:xfrm>
            <a:off x="314425" y="3152200"/>
            <a:ext cx="6594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Hidden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Layer: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Neurons in the hidden layer, works like an artificial neuron (ie. it sums the weighted input and applies the activation function)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There is no upper limit to number of neurons in a hidden layer, and same goes to the number of hidden layer. This number is set as per the requirement.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But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at least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one neuron per hidden layer, and one hidden layer in the system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29"/>
          <p:cNvSpPr/>
          <p:nvPr/>
        </p:nvSpPr>
        <p:spPr>
          <a:xfrm>
            <a:off x="3877050" y="195475"/>
            <a:ext cx="991500" cy="2394300"/>
          </a:xfrm>
          <a:prstGeom prst="roundRect">
            <a:avLst>
              <a:gd fmla="val 16667" name="adj"/>
            </a:avLst>
          </a:prstGeom>
          <a:solidFill>
            <a:srgbClr val="80B3C9">
              <a:alpha val="32580"/>
            </a:srgbClr>
          </a:solidFill>
          <a:ln cap="flat" cmpd="sng" w="9525">
            <a:solidFill>
              <a:srgbClr val="80B3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30"/>
          <p:cNvSpPr/>
          <p:nvPr/>
        </p:nvSpPr>
        <p:spPr>
          <a:xfrm>
            <a:off x="1991275" y="1136725"/>
            <a:ext cx="5079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30"/>
          <p:cNvSpPr/>
          <p:nvPr/>
        </p:nvSpPr>
        <p:spPr>
          <a:xfrm>
            <a:off x="4064100" y="32170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0"/>
          <p:cNvSpPr/>
          <p:nvPr/>
        </p:nvSpPr>
        <p:spPr>
          <a:xfrm>
            <a:off x="4064100" y="196555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0"/>
          <p:cNvSpPr/>
          <p:nvPr/>
        </p:nvSpPr>
        <p:spPr>
          <a:xfrm>
            <a:off x="6093325" y="575750"/>
            <a:ext cx="507900" cy="507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376" name="Google Shape;376;p30"/>
          <p:cNvCxnSpPr>
            <a:stCxn id="372" idx="7"/>
            <a:endCxn id="373" idx="2"/>
          </p:cNvCxnSpPr>
          <p:nvPr/>
        </p:nvCxnSpPr>
        <p:spPr>
          <a:xfrm flipH="1" rot="10800000">
            <a:off x="2424795" y="575705"/>
            <a:ext cx="16392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30"/>
          <p:cNvCxnSpPr>
            <a:stCxn id="372" idx="5"/>
            <a:endCxn id="374" idx="2"/>
          </p:cNvCxnSpPr>
          <p:nvPr/>
        </p:nvCxnSpPr>
        <p:spPr>
          <a:xfrm>
            <a:off x="2424795" y="1570245"/>
            <a:ext cx="16392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30"/>
          <p:cNvSpPr/>
          <p:nvPr/>
        </p:nvSpPr>
        <p:spPr>
          <a:xfrm>
            <a:off x="6093325" y="1570250"/>
            <a:ext cx="507900" cy="507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5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379" name="Google Shape;379;p30"/>
          <p:cNvCxnSpPr>
            <a:stCxn id="373" idx="6"/>
            <a:endCxn id="375" idx="2"/>
          </p:cNvCxnSpPr>
          <p:nvPr/>
        </p:nvCxnSpPr>
        <p:spPr>
          <a:xfrm>
            <a:off x="4572000" y="575650"/>
            <a:ext cx="1521300" cy="2541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0"/>
          <p:cNvCxnSpPr>
            <a:stCxn id="373" idx="5"/>
            <a:endCxn id="378" idx="2"/>
          </p:cNvCxnSpPr>
          <p:nvPr/>
        </p:nvCxnSpPr>
        <p:spPr>
          <a:xfrm>
            <a:off x="4497620" y="755220"/>
            <a:ext cx="1595700" cy="1068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30"/>
          <p:cNvCxnSpPr>
            <a:stCxn id="374" idx="6"/>
            <a:endCxn id="378" idx="3"/>
          </p:cNvCxnSpPr>
          <p:nvPr/>
        </p:nvCxnSpPr>
        <p:spPr>
          <a:xfrm flipH="1" rot="10800000">
            <a:off x="4572000" y="2003800"/>
            <a:ext cx="1595700" cy="2157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30"/>
          <p:cNvCxnSpPr>
            <a:stCxn id="374" idx="7"/>
            <a:endCxn id="375" idx="3"/>
          </p:cNvCxnSpPr>
          <p:nvPr/>
        </p:nvCxnSpPr>
        <p:spPr>
          <a:xfrm flipH="1" rot="10800000">
            <a:off x="4497620" y="1009130"/>
            <a:ext cx="1670100" cy="10308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30"/>
          <p:cNvCxnSpPr>
            <a:stCxn id="372" idx="2"/>
          </p:cNvCxnSpPr>
          <p:nvPr/>
        </p:nvCxnSpPr>
        <p:spPr>
          <a:xfrm flipH="1">
            <a:off x="1628575" y="13906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30"/>
          <p:cNvSpPr txBox="1"/>
          <p:nvPr/>
        </p:nvSpPr>
        <p:spPr>
          <a:xfrm>
            <a:off x="6936475" y="87925"/>
            <a:ext cx="21486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Artificial Neural Net.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30"/>
          <p:cNvSpPr txBox="1"/>
          <p:nvPr/>
        </p:nvSpPr>
        <p:spPr>
          <a:xfrm>
            <a:off x="314425" y="3152200"/>
            <a:ext cx="659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Output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Layer: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Number of neurons in the output layer is set according to the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requirement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This is the final output of the model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30"/>
          <p:cNvSpPr/>
          <p:nvPr/>
        </p:nvSpPr>
        <p:spPr>
          <a:xfrm>
            <a:off x="5851525" y="193525"/>
            <a:ext cx="991500" cy="2394300"/>
          </a:xfrm>
          <a:prstGeom prst="roundRect">
            <a:avLst>
              <a:gd fmla="val 16667" name="adj"/>
            </a:avLst>
          </a:prstGeom>
          <a:solidFill>
            <a:srgbClr val="80B3C9">
              <a:alpha val="32580"/>
            </a:srgbClr>
          </a:solidFill>
          <a:ln cap="flat" cmpd="sng" w="9525">
            <a:solidFill>
              <a:srgbClr val="80B3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Artificial Neural Network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31"/>
          <p:cNvSpPr txBox="1"/>
          <p:nvPr>
            <p:ph idx="1" type="subTitle"/>
          </p:nvPr>
        </p:nvSpPr>
        <p:spPr>
          <a:xfrm>
            <a:off x="510450" y="3182342"/>
            <a:ext cx="8123100" cy="14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latin typeface="Montserrat"/>
                <a:ea typeface="Montserrat"/>
                <a:cs typeface="Montserrat"/>
                <a:sym typeface="Montserrat"/>
              </a:rPr>
              <a:t># Morphology of an Artificial Neuron</a:t>
            </a:r>
            <a:endParaRPr strike="sng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latin typeface="Montserrat"/>
                <a:ea typeface="Montserrat"/>
                <a:cs typeface="Montserrat"/>
                <a:sym typeface="Montserrat"/>
              </a:rPr>
              <a:t># Activation Function</a:t>
            </a:r>
            <a:endParaRPr strike="sng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latin typeface="Montserrat"/>
                <a:ea typeface="Montserrat"/>
                <a:cs typeface="Montserrat"/>
                <a:sym typeface="Montserrat"/>
              </a:rPr>
              <a:t># A simple Artificial Neural Network</a:t>
            </a:r>
            <a:endParaRPr strike="sng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# Forward Propagation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# Gradient Descent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# Backpropagation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# Regularisation (if possible)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3688125" y="985300"/>
            <a:ext cx="1645200" cy="1554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Σ  σ</a:t>
            </a:r>
            <a:endParaRPr sz="4200"/>
          </a:p>
        </p:txBody>
      </p:sp>
      <p:cxnSp>
        <p:nvCxnSpPr>
          <p:cNvPr id="67" name="Google Shape;67;p14"/>
          <p:cNvCxnSpPr>
            <a:endCxn id="66" idx="4"/>
          </p:cNvCxnSpPr>
          <p:nvPr/>
        </p:nvCxnSpPr>
        <p:spPr>
          <a:xfrm flipH="1">
            <a:off x="4510725" y="1003300"/>
            <a:ext cx="9000" cy="15369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>
            <a:stCxn id="69" idx="3"/>
            <a:endCxn id="66" idx="2"/>
          </p:cNvCxnSpPr>
          <p:nvPr/>
        </p:nvCxnSpPr>
        <p:spPr>
          <a:xfrm>
            <a:off x="2576325" y="1762750"/>
            <a:ext cx="1111800" cy="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stCxn id="71" idx="3"/>
            <a:endCxn id="66" idx="3"/>
          </p:cNvCxnSpPr>
          <p:nvPr/>
        </p:nvCxnSpPr>
        <p:spPr>
          <a:xfrm flipH="1" rot="10800000">
            <a:off x="2576325" y="2312475"/>
            <a:ext cx="1352700" cy="3258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stCxn id="73" idx="3"/>
            <a:endCxn id="66" idx="1"/>
          </p:cNvCxnSpPr>
          <p:nvPr/>
        </p:nvCxnSpPr>
        <p:spPr>
          <a:xfrm>
            <a:off x="2576325" y="688225"/>
            <a:ext cx="1352700" cy="5247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>
            <a:stCxn id="66" idx="6"/>
          </p:cNvCxnSpPr>
          <p:nvPr/>
        </p:nvCxnSpPr>
        <p:spPr>
          <a:xfrm>
            <a:off x="5333325" y="1762750"/>
            <a:ext cx="940200" cy="180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 txBox="1"/>
          <p:nvPr/>
        </p:nvSpPr>
        <p:spPr>
          <a:xfrm>
            <a:off x="2151525" y="488125"/>
            <a:ext cx="4248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151525" y="1562650"/>
            <a:ext cx="4248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151525" y="2438175"/>
            <a:ext cx="4248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X3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273525" y="1562650"/>
            <a:ext cx="4248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919825" y="577625"/>
            <a:ext cx="5061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2879175" y="1445050"/>
            <a:ext cx="5061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2919825" y="2140000"/>
            <a:ext cx="5061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44675" y="3188000"/>
            <a:ext cx="8741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 Artificial Neuron can have more than one input to the neuron but it should have only one output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Each input edge will have a weight associated with it. Weights can be ‘-ve’, ‘+ve’, or ‘0’.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Generally,   -1  &lt;  weights  &lt;  1.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Each neuron has a bias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component associated with it.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Neuron computes output by two sequential process: Summation of (weighted) Input and Activation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" name="Google Shape;80;p14"/>
          <p:cNvCxnSpPr>
            <a:endCxn id="66" idx="0"/>
          </p:cNvCxnSpPr>
          <p:nvPr/>
        </p:nvCxnSpPr>
        <p:spPr>
          <a:xfrm>
            <a:off x="4510725" y="641800"/>
            <a:ext cx="0" cy="3435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4"/>
          <p:cNvSpPr txBox="1"/>
          <p:nvPr/>
        </p:nvSpPr>
        <p:spPr>
          <a:xfrm>
            <a:off x="4298325" y="223600"/>
            <a:ext cx="4248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5639750" y="87925"/>
            <a:ext cx="34452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Morphology of an Artificial Neuron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32"/>
          <p:cNvSpPr/>
          <p:nvPr/>
        </p:nvSpPr>
        <p:spPr>
          <a:xfrm>
            <a:off x="1801425" y="1389825"/>
            <a:ext cx="5079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Google Shape;400;p32"/>
          <p:cNvSpPr/>
          <p:nvPr/>
        </p:nvSpPr>
        <p:spPr>
          <a:xfrm>
            <a:off x="3874250" y="57480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32"/>
          <p:cNvSpPr/>
          <p:nvPr/>
        </p:nvSpPr>
        <p:spPr>
          <a:xfrm>
            <a:off x="3874250" y="221865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32"/>
          <p:cNvSpPr/>
          <p:nvPr/>
        </p:nvSpPr>
        <p:spPr>
          <a:xfrm>
            <a:off x="5903450" y="1389825"/>
            <a:ext cx="507900" cy="507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403" name="Google Shape;403;p32"/>
          <p:cNvCxnSpPr>
            <a:stCxn id="399" idx="7"/>
            <a:endCxn id="400" idx="2"/>
          </p:cNvCxnSpPr>
          <p:nvPr/>
        </p:nvCxnSpPr>
        <p:spPr>
          <a:xfrm flipH="1" rot="10800000">
            <a:off x="2234945" y="828805"/>
            <a:ext cx="16392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32"/>
          <p:cNvCxnSpPr>
            <a:stCxn id="399" idx="5"/>
            <a:endCxn id="401" idx="2"/>
          </p:cNvCxnSpPr>
          <p:nvPr/>
        </p:nvCxnSpPr>
        <p:spPr>
          <a:xfrm>
            <a:off x="2234945" y="1823345"/>
            <a:ext cx="16392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32"/>
          <p:cNvCxnSpPr>
            <a:stCxn id="400" idx="6"/>
            <a:endCxn id="402" idx="1"/>
          </p:cNvCxnSpPr>
          <p:nvPr/>
        </p:nvCxnSpPr>
        <p:spPr>
          <a:xfrm>
            <a:off x="4382150" y="828750"/>
            <a:ext cx="15957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32"/>
          <p:cNvCxnSpPr>
            <a:stCxn id="401" idx="6"/>
            <a:endCxn id="402" idx="3"/>
          </p:cNvCxnSpPr>
          <p:nvPr/>
        </p:nvCxnSpPr>
        <p:spPr>
          <a:xfrm flipH="1" rot="10800000">
            <a:off x="4382150" y="1823400"/>
            <a:ext cx="15957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32"/>
          <p:cNvCxnSpPr>
            <a:stCxn id="399" idx="2"/>
          </p:cNvCxnSpPr>
          <p:nvPr/>
        </p:nvCxnSpPr>
        <p:spPr>
          <a:xfrm flipH="1">
            <a:off x="1438725" y="16437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32"/>
          <p:cNvSpPr txBox="1"/>
          <p:nvPr/>
        </p:nvSpPr>
        <p:spPr>
          <a:xfrm>
            <a:off x="6909025" y="87925"/>
            <a:ext cx="21762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Forward Propagation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314425" y="3152200"/>
            <a:ext cx="659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 I/P layer, 1 Hidden Layer, 1 O/P layer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 I/P neuron, 2 Hidden layer neuron, 1 O/P neuron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 is consider that weights and bias are optimized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Activation Function: σ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0" name="Google Shape;410;p32"/>
          <p:cNvCxnSpPr/>
          <p:nvPr/>
        </p:nvCxnSpPr>
        <p:spPr>
          <a:xfrm flipH="1">
            <a:off x="6411350" y="16437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32"/>
          <p:cNvSpPr txBox="1"/>
          <p:nvPr/>
        </p:nvSpPr>
        <p:spPr>
          <a:xfrm>
            <a:off x="932625" y="1443675"/>
            <a:ext cx="5061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32"/>
          <p:cNvSpPr txBox="1"/>
          <p:nvPr/>
        </p:nvSpPr>
        <p:spPr>
          <a:xfrm>
            <a:off x="2646925" y="783475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32"/>
          <p:cNvSpPr txBox="1"/>
          <p:nvPr/>
        </p:nvSpPr>
        <p:spPr>
          <a:xfrm>
            <a:off x="2554825" y="2072350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32"/>
          <p:cNvSpPr txBox="1"/>
          <p:nvPr/>
        </p:nvSpPr>
        <p:spPr>
          <a:xfrm>
            <a:off x="4782450" y="682500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32"/>
          <p:cNvSpPr txBox="1"/>
          <p:nvPr/>
        </p:nvSpPr>
        <p:spPr>
          <a:xfrm>
            <a:off x="4835225" y="2134450"/>
            <a:ext cx="5061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W4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32"/>
          <p:cNvSpPr txBox="1"/>
          <p:nvPr/>
        </p:nvSpPr>
        <p:spPr>
          <a:xfrm>
            <a:off x="3915800" y="87925"/>
            <a:ext cx="5061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b1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32"/>
          <p:cNvSpPr txBox="1"/>
          <p:nvPr/>
        </p:nvSpPr>
        <p:spPr>
          <a:xfrm>
            <a:off x="3915750" y="1672150"/>
            <a:ext cx="5982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b2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32"/>
          <p:cNvSpPr txBox="1"/>
          <p:nvPr/>
        </p:nvSpPr>
        <p:spPr>
          <a:xfrm>
            <a:off x="6774050" y="1443675"/>
            <a:ext cx="4248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32"/>
          <p:cNvSpPr txBox="1"/>
          <p:nvPr/>
        </p:nvSpPr>
        <p:spPr>
          <a:xfrm>
            <a:off x="5945000" y="866350"/>
            <a:ext cx="5487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b3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33"/>
          <p:cNvSpPr/>
          <p:nvPr/>
        </p:nvSpPr>
        <p:spPr>
          <a:xfrm>
            <a:off x="1801425" y="1389825"/>
            <a:ext cx="5079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33"/>
          <p:cNvSpPr/>
          <p:nvPr/>
        </p:nvSpPr>
        <p:spPr>
          <a:xfrm>
            <a:off x="3874250" y="57480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33"/>
          <p:cNvSpPr/>
          <p:nvPr/>
        </p:nvSpPr>
        <p:spPr>
          <a:xfrm>
            <a:off x="3874250" y="221865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33"/>
          <p:cNvSpPr/>
          <p:nvPr/>
        </p:nvSpPr>
        <p:spPr>
          <a:xfrm>
            <a:off x="5903450" y="1389825"/>
            <a:ext cx="507900" cy="507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429" name="Google Shape;429;p33"/>
          <p:cNvCxnSpPr>
            <a:stCxn id="425" idx="7"/>
            <a:endCxn id="426" idx="2"/>
          </p:cNvCxnSpPr>
          <p:nvPr/>
        </p:nvCxnSpPr>
        <p:spPr>
          <a:xfrm flipH="1" rot="10800000">
            <a:off x="2234945" y="828805"/>
            <a:ext cx="16392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33"/>
          <p:cNvCxnSpPr>
            <a:stCxn id="425" idx="5"/>
            <a:endCxn id="427" idx="2"/>
          </p:cNvCxnSpPr>
          <p:nvPr/>
        </p:nvCxnSpPr>
        <p:spPr>
          <a:xfrm>
            <a:off x="2234945" y="1823345"/>
            <a:ext cx="16392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33"/>
          <p:cNvCxnSpPr>
            <a:stCxn id="426" idx="6"/>
            <a:endCxn id="428" idx="1"/>
          </p:cNvCxnSpPr>
          <p:nvPr/>
        </p:nvCxnSpPr>
        <p:spPr>
          <a:xfrm>
            <a:off x="4382150" y="828750"/>
            <a:ext cx="15957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33"/>
          <p:cNvCxnSpPr>
            <a:stCxn id="427" idx="6"/>
            <a:endCxn id="428" idx="3"/>
          </p:cNvCxnSpPr>
          <p:nvPr/>
        </p:nvCxnSpPr>
        <p:spPr>
          <a:xfrm flipH="1" rot="10800000">
            <a:off x="4382150" y="1823400"/>
            <a:ext cx="15957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33"/>
          <p:cNvCxnSpPr>
            <a:stCxn id="425" idx="2"/>
          </p:cNvCxnSpPr>
          <p:nvPr/>
        </p:nvCxnSpPr>
        <p:spPr>
          <a:xfrm flipH="1">
            <a:off x="1438725" y="16437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33"/>
          <p:cNvSpPr txBox="1"/>
          <p:nvPr/>
        </p:nvSpPr>
        <p:spPr>
          <a:xfrm>
            <a:off x="6909025" y="87925"/>
            <a:ext cx="21762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Forward Propagation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5" name="Google Shape;435;p33"/>
          <p:cNvCxnSpPr/>
          <p:nvPr/>
        </p:nvCxnSpPr>
        <p:spPr>
          <a:xfrm flipH="1">
            <a:off x="6411350" y="16437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p33"/>
          <p:cNvSpPr txBox="1"/>
          <p:nvPr/>
        </p:nvSpPr>
        <p:spPr>
          <a:xfrm>
            <a:off x="932625" y="1443675"/>
            <a:ext cx="5061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33"/>
          <p:cNvSpPr txBox="1"/>
          <p:nvPr/>
        </p:nvSpPr>
        <p:spPr>
          <a:xfrm>
            <a:off x="2646925" y="783475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33"/>
          <p:cNvSpPr txBox="1"/>
          <p:nvPr/>
        </p:nvSpPr>
        <p:spPr>
          <a:xfrm>
            <a:off x="2554825" y="2072350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33"/>
          <p:cNvSpPr txBox="1"/>
          <p:nvPr/>
        </p:nvSpPr>
        <p:spPr>
          <a:xfrm>
            <a:off x="4782450" y="682500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33"/>
          <p:cNvSpPr txBox="1"/>
          <p:nvPr/>
        </p:nvSpPr>
        <p:spPr>
          <a:xfrm>
            <a:off x="4835225" y="2134450"/>
            <a:ext cx="5061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W4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33"/>
          <p:cNvSpPr txBox="1"/>
          <p:nvPr/>
        </p:nvSpPr>
        <p:spPr>
          <a:xfrm>
            <a:off x="3915800" y="87925"/>
            <a:ext cx="5061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b1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33"/>
          <p:cNvSpPr txBox="1"/>
          <p:nvPr/>
        </p:nvSpPr>
        <p:spPr>
          <a:xfrm>
            <a:off x="3915750" y="1672150"/>
            <a:ext cx="5982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b2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33"/>
          <p:cNvSpPr txBox="1"/>
          <p:nvPr/>
        </p:nvSpPr>
        <p:spPr>
          <a:xfrm>
            <a:off x="6774050" y="1443675"/>
            <a:ext cx="4248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33"/>
          <p:cNvSpPr txBox="1"/>
          <p:nvPr/>
        </p:nvSpPr>
        <p:spPr>
          <a:xfrm>
            <a:off x="5945000" y="866350"/>
            <a:ext cx="5487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b3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33"/>
          <p:cNvSpPr txBox="1"/>
          <p:nvPr/>
        </p:nvSpPr>
        <p:spPr>
          <a:xfrm>
            <a:off x="976875" y="3472675"/>
            <a:ext cx="11145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33"/>
          <p:cNvSpPr/>
          <p:nvPr/>
        </p:nvSpPr>
        <p:spPr>
          <a:xfrm>
            <a:off x="1921569" y="1136025"/>
            <a:ext cx="267600" cy="253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33"/>
          <p:cNvSpPr/>
          <p:nvPr/>
        </p:nvSpPr>
        <p:spPr>
          <a:xfrm>
            <a:off x="182075" y="3475975"/>
            <a:ext cx="3627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3" name="Google Shape;453;p34"/>
          <p:cNvSpPr/>
          <p:nvPr/>
        </p:nvSpPr>
        <p:spPr>
          <a:xfrm>
            <a:off x="1801425" y="1389825"/>
            <a:ext cx="5079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34"/>
          <p:cNvSpPr/>
          <p:nvPr/>
        </p:nvSpPr>
        <p:spPr>
          <a:xfrm>
            <a:off x="3874250" y="57480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34"/>
          <p:cNvSpPr/>
          <p:nvPr/>
        </p:nvSpPr>
        <p:spPr>
          <a:xfrm>
            <a:off x="3874250" y="221865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34"/>
          <p:cNvSpPr/>
          <p:nvPr/>
        </p:nvSpPr>
        <p:spPr>
          <a:xfrm>
            <a:off x="5903450" y="1389825"/>
            <a:ext cx="507900" cy="507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457" name="Google Shape;457;p34"/>
          <p:cNvCxnSpPr>
            <a:stCxn id="453" idx="7"/>
            <a:endCxn id="454" idx="2"/>
          </p:cNvCxnSpPr>
          <p:nvPr/>
        </p:nvCxnSpPr>
        <p:spPr>
          <a:xfrm flipH="1" rot="10800000">
            <a:off x="2234945" y="828805"/>
            <a:ext cx="16392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4"/>
          <p:cNvCxnSpPr>
            <a:stCxn id="453" idx="5"/>
            <a:endCxn id="455" idx="2"/>
          </p:cNvCxnSpPr>
          <p:nvPr/>
        </p:nvCxnSpPr>
        <p:spPr>
          <a:xfrm>
            <a:off x="2234945" y="1823345"/>
            <a:ext cx="16392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4"/>
          <p:cNvCxnSpPr>
            <a:stCxn id="454" idx="6"/>
            <a:endCxn id="456" idx="1"/>
          </p:cNvCxnSpPr>
          <p:nvPr/>
        </p:nvCxnSpPr>
        <p:spPr>
          <a:xfrm>
            <a:off x="4382150" y="828750"/>
            <a:ext cx="15957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4"/>
          <p:cNvCxnSpPr>
            <a:stCxn id="455" idx="6"/>
            <a:endCxn id="456" idx="3"/>
          </p:cNvCxnSpPr>
          <p:nvPr/>
        </p:nvCxnSpPr>
        <p:spPr>
          <a:xfrm flipH="1" rot="10800000">
            <a:off x="4382150" y="1823400"/>
            <a:ext cx="15957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34"/>
          <p:cNvCxnSpPr>
            <a:stCxn id="453" idx="2"/>
          </p:cNvCxnSpPr>
          <p:nvPr/>
        </p:nvCxnSpPr>
        <p:spPr>
          <a:xfrm flipH="1">
            <a:off x="1438725" y="16437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34"/>
          <p:cNvSpPr txBox="1"/>
          <p:nvPr/>
        </p:nvSpPr>
        <p:spPr>
          <a:xfrm>
            <a:off x="6909025" y="87925"/>
            <a:ext cx="21762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Forward Propagation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3" name="Google Shape;463;p34"/>
          <p:cNvCxnSpPr/>
          <p:nvPr/>
        </p:nvCxnSpPr>
        <p:spPr>
          <a:xfrm flipH="1">
            <a:off x="6411350" y="16437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34"/>
          <p:cNvSpPr txBox="1"/>
          <p:nvPr/>
        </p:nvSpPr>
        <p:spPr>
          <a:xfrm>
            <a:off x="932625" y="1443675"/>
            <a:ext cx="5061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34"/>
          <p:cNvSpPr txBox="1"/>
          <p:nvPr/>
        </p:nvSpPr>
        <p:spPr>
          <a:xfrm>
            <a:off x="2646925" y="783475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34"/>
          <p:cNvSpPr txBox="1"/>
          <p:nvPr/>
        </p:nvSpPr>
        <p:spPr>
          <a:xfrm>
            <a:off x="2554825" y="2072350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7" name="Google Shape;467;p34"/>
          <p:cNvSpPr txBox="1"/>
          <p:nvPr/>
        </p:nvSpPr>
        <p:spPr>
          <a:xfrm>
            <a:off x="4782450" y="682500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p34"/>
          <p:cNvSpPr txBox="1"/>
          <p:nvPr/>
        </p:nvSpPr>
        <p:spPr>
          <a:xfrm>
            <a:off x="4835225" y="2134450"/>
            <a:ext cx="5061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W4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34"/>
          <p:cNvSpPr txBox="1"/>
          <p:nvPr/>
        </p:nvSpPr>
        <p:spPr>
          <a:xfrm>
            <a:off x="3915800" y="87925"/>
            <a:ext cx="5061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b1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34"/>
          <p:cNvSpPr txBox="1"/>
          <p:nvPr/>
        </p:nvSpPr>
        <p:spPr>
          <a:xfrm>
            <a:off x="3915750" y="1672150"/>
            <a:ext cx="5982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b2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34"/>
          <p:cNvSpPr txBox="1"/>
          <p:nvPr/>
        </p:nvSpPr>
        <p:spPr>
          <a:xfrm>
            <a:off x="6774050" y="1443675"/>
            <a:ext cx="4248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34"/>
          <p:cNvSpPr txBox="1"/>
          <p:nvPr/>
        </p:nvSpPr>
        <p:spPr>
          <a:xfrm>
            <a:off x="5945000" y="866350"/>
            <a:ext cx="5487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b3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34"/>
          <p:cNvSpPr txBox="1"/>
          <p:nvPr/>
        </p:nvSpPr>
        <p:spPr>
          <a:xfrm>
            <a:off x="1574525" y="3472675"/>
            <a:ext cx="11145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34"/>
          <p:cNvSpPr/>
          <p:nvPr/>
        </p:nvSpPr>
        <p:spPr>
          <a:xfrm>
            <a:off x="3606544" y="612550"/>
            <a:ext cx="267600" cy="253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5" name="Google Shape;475;p34"/>
          <p:cNvSpPr/>
          <p:nvPr/>
        </p:nvSpPr>
        <p:spPr>
          <a:xfrm>
            <a:off x="3633782" y="2154075"/>
            <a:ext cx="267600" cy="253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p34"/>
          <p:cNvSpPr/>
          <p:nvPr/>
        </p:nvSpPr>
        <p:spPr>
          <a:xfrm>
            <a:off x="182075" y="3475975"/>
            <a:ext cx="3627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34"/>
          <p:cNvSpPr/>
          <p:nvPr/>
        </p:nvSpPr>
        <p:spPr>
          <a:xfrm>
            <a:off x="922050" y="3479275"/>
            <a:ext cx="362700" cy="3936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8" name="Google Shape;478;p34"/>
          <p:cNvCxnSpPr>
            <a:stCxn id="476" idx="6"/>
            <a:endCxn id="477" idx="2"/>
          </p:cNvCxnSpPr>
          <p:nvPr/>
        </p:nvCxnSpPr>
        <p:spPr>
          <a:xfrm>
            <a:off x="544775" y="3672775"/>
            <a:ext cx="377400" cy="3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p34"/>
          <p:cNvSpPr/>
          <p:nvPr/>
        </p:nvSpPr>
        <p:spPr>
          <a:xfrm>
            <a:off x="191413" y="4206900"/>
            <a:ext cx="3627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34"/>
          <p:cNvSpPr/>
          <p:nvPr/>
        </p:nvSpPr>
        <p:spPr>
          <a:xfrm>
            <a:off x="931388" y="4210200"/>
            <a:ext cx="362700" cy="3936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1" name="Google Shape;481;p34"/>
          <p:cNvCxnSpPr>
            <a:stCxn id="479" idx="6"/>
            <a:endCxn id="480" idx="2"/>
          </p:cNvCxnSpPr>
          <p:nvPr/>
        </p:nvCxnSpPr>
        <p:spPr>
          <a:xfrm>
            <a:off x="554113" y="4403700"/>
            <a:ext cx="377400" cy="3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34"/>
          <p:cNvSpPr txBox="1"/>
          <p:nvPr/>
        </p:nvSpPr>
        <p:spPr>
          <a:xfrm>
            <a:off x="1574525" y="4205250"/>
            <a:ext cx="11145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8" name="Google Shape;488;p35"/>
          <p:cNvSpPr/>
          <p:nvPr/>
        </p:nvSpPr>
        <p:spPr>
          <a:xfrm>
            <a:off x="1801425" y="1389825"/>
            <a:ext cx="5079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35"/>
          <p:cNvSpPr/>
          <p:nvPr/>
        </p:nvSpPr>
        <p:spPr>
          <a:xfrm>
            <a:off x="3874250" y="57480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35"/>
          <p:cNvSpPr/>
          <p:nvPr/>
        </p:nvSpPr>
        <p:spPr>
          <a:xfrm>
            <a:off x="3874250" y="221865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Google Shape;491;p35"/>
          <p:cNvSpPr/>
          <p:nvPr/>
        </p:nvSpPr>
        <p:spPr>
          <a:xfrm>
            <a:off x="5903450" y="1389825"/>
            <a:ext cx="507900" cy="507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492" name="Google Shape;492;p35"/>
          <p:cNvCxnSpPr>
            <a:stCxn id="488" idx="7"/>
            <a:endCxn id="489" idx="2"/>
          </p:cNvCxnSpPr>
          <p:nvPr/>
        </p:nvCxnSpPr>
        <p:spPr>
          <a:xfrm flipH="1" rot="10800000">
            <a:off x="2234945" y="828805"/>
            <a:ext cx="16392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35"/>
          <p:cNvCxnSpPr>
            <a:stCxn id="488" idx="5"/>
            <a:endCxn id="490" idx="2"/>
          </p:cNvCxnSpPr>
          <p:nvPr/>
        </p:nvCxnSpPr>
        <p:spPr>
          <a:xfrm>
            <a:off x="2234945" y="1823345"/>
            <a:ext cx="16392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35"/>
          <p:cNvCxnSpPr>
            <a:stCxn id="489" idx="6"/>
            <a:endCxn id="491" idx="1"/>
          </p:cNvCxnSpPr>
          <p:nvPr/>
        </p:nvCxnSpPr>
        <p:spPr>
          <a:xfrm>
            <a:off x="4382150" y="828750"/>
            <a:ext cx="15957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35"/>
          <p:cNvCxnSpPr>
            <a:stCxn id="490" idx="6"/>
            <a:endCxn id="491" idx="3"/>
          </p:cNvCxnSpPr>
          <p:nvPr/>
        </p:nvCxnSpPr>
        <p:spPr>
          <a:xfrm flipH="1" rot="10800000">
            <a:off x="4382150" y="1823400"/>
            <a:ext cx="15957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35"/>
          <p:cNvCxnSpPr>
            <a:stCxn id="488" idx="2"/>
          </p:cNvCxnSpPr>
          <p:nvPr/>
        </p:nvCxnSpPr>
        <p:spPr>
          <a:xfrm flipH="1">
            <a:off x="1438725" y="16437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7" name="Google Shape;497;p35"/>
          <p:cNvSpPr txBox="1"/>
          <p:nvPr/>
        </p:nvSpPr>
        <p:spPr>
          <a:xfrm>
            <a:off x="6909025" y="87925"/>
            <a:ext cx="21762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Forward Propagation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8" name="Google Shape;498;p35"/>
          <p:cNvCxnSpPr/>
          <p:nvPr/>
        </p:nvCxnSpPr>
        <p:spPr>
          <a:xfrm flipH="1">
            <a:off x="6411350" y="16437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35"/>
          <p:cNvSpPr txBox="1"/>
          <p:nvPr/>
        </p:nvSpPr>
        <p:spPr>
          <a:xfrm>
            <a:off x="932625" y="1443675"/>
            <a:ext cx="5061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35"/>
          <p:cNvSpPr txBox="1"/>
          <p:nvPr/>
        </p:nvSpPr>
        <p:spPr>
          <a:xfrm>
            <a:off x="2646925" y="783475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35"/>
          <p:cNvSpPr txBox="1"/>
          <p:nvPr/>
        </p:nvSpPr>
        <p:spPr>
          <a:xfrm>
            <a:off x="2554825" y="2072350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35"/>
          <p:cNvSpPr txBox="1"/>
          <p:nvPr/>
        </p:nvSpPr>
        <p:spPr>
          <a:xfrm>
            <a:off x="4782450" y="682500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35"/>
          <p:cNvSpPr txBox="1"/>
          <p:nvPr/>
        </p:nvSpPr>
        <p:spPr>
          <a:xfrm>
            <a:off x="4835225" y="2134450"/>
            <a:ext cx="5061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W4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4" name="Google Shape;504;p35"/>
          <p:cNvSpPr txBox="1"/>
          <p:nvPr/>
        </p:nvSpPr>
        <p:spPr>
          <a:xfrm>
            <a:off x="3915800" y="87925"/>
            <a:ext cx="5061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b1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5" name="Google Shape;505;p35"/>
          <p:cNvSpPr txBox="1"/>
          <p:nvPr/>
        </p:nvSpPr>
        <p:spPr>
          <a:xfrm>
            <a:off x="3915750" y="1672150"/>
            <a:ext cx="5982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b2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35"/>
          <p:cNvSpPr txBox="1"/>
          <p:nvPr/>
        </p:nvSpPr>
        <p:spPr>
          <a:xfrm>
            <a:off x="6774050" y="1443675"/>
            <a:ext cx="4248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7" name="Google Shape;507;p35"/>
          <p:cNvSpPr txBox="1"/>
          <p:nvPr/>
        </p:nvSpPr>
        <p:spPr>
          <a:xfrm>
            <a:off x="5945000" y="866350"/>
            <a:ext cx="5487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b3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1574525" y="3472675"/>
            <a:ext cx="11145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9" name="Google Shape;509;p35"/>
          <p:cNvSpPr/>
          <p:nvPr/>
        </p:nvSpPr>
        <p:spPr>
          <a:xfrm>
            <a:off x="3994344" y="1082700"/>
            <a:ext cx="267600" cy="253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35"/>
          <p:cNvSpPr/>
          <p:nvPr/>
        </p:nvSpPr>
        <p:spPr>
          <a:xfrm>
            <a:off x="3994407" y="2726550"/>
            <a:ext cx="267600" cy="253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35"/>
          <p:cNvSpPr/>
          <p:nvPr/>
        </p:nvSpPr>
        <p:spPr>
          <a:xfrm>
            <a:off x="182075" y="3475975"/>
            <a:ext cx="3627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35"/>
          <p:cNvSpPr/>
          <p:nvPr/>
        </p:nvSpPr>
        <p:spPr>
          <a:xfrm>
            <a:off x="922050" y="3479275"/>
            <a:ext cx="362700" cy="3936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3" name="Google Shape;513;p35"/>
          <p:cNvCxnSpPr>
            <a:stCxn id="511" idx="6"/>
            <a:endCxn id="512" idx="2"/>
          </p:cNvCxnSpPr>
          <p:nvPr/>
        </p:nvCxnSpPr>
        <p:spPr>
          <a:xfrm>
            <a:off x="544775" y="3672775"/>
            <a:ext cx="377400" cy="3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4" name="Google Shape;514;p35"/>
          <p:cNvSpPr/>
          <p:nvPr/>
        </p:nvSpPr>
        <p:spPr>
          <a:xfrm>
            <a:off x="191413" y="4206900"/>
            <a:ext cx="3627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5" name="Google Shape;515;p35"/>
          <p:cNvSpPr/>
          <p:nvPr/>
        </p:nvSpPr>
        <p:spPr>
          <a:xfrm>
            <a:off x="931388" y="4210200"/>
            <a:ext cx="362700" cy="3936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6" name="Google Shape;516;p35"/>
          <p:cNvCxnSpPr>
            <a:stCxn id="514" idx="6"/>
            <a:endCxn id="515" idx="2"/>
          </p:cNvCxnSpPr>
          <p:nvPr/>
        </p:nvCxnSpPr>
        <p:spPr>
          <a:xfrm>
            <a:off x="554113" y="4403700"/>
            <a:ext cx="377400" cy="3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35"/>
          <p:cNvSpPr txBox="1"/>
          <p:nvPr/>
        </p:nvSpPr>
        <p:spPr>
          <a:xfrm>
            <a:off x="1574525" y="4205250"/>
            <a:ext cx="11145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4890175" y="3475975"/>
            <a:ext cx="362700" cy="3936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906913" y="4206900"/>
            <a:ext cx="362700" cy="3936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35"/>
          <p:cNvSpPr txBox="1"/>
          <p:nvPr/>
        </p:nvSpPr>
        <p:spPr>
          <a:xfrm>
            <a:off x="5662100" y="3472675"/>
            <a:ext cx="11145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W1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b1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35"/>
          <p:cNvSpPr txBox="1"/>
          <p:nvPr/>
        </p:nvSpPr>
        <p:spPr>
          <a:xfrm>
            <a:off x="5662100" y="4205250"/>
            <a:ext cx="11145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W2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b2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7" name="Google Shape;527;p36"/>
          <p:cNvSpPr/>
          <p:nvPr/>
        </p:nvSpPr>
        <p:spPr>
          <a:xfrm>
            <a:off x="1801425" y="1389825"/>
            <a:ext cx="5079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36"/>
          <p:cNvSpPr/>
          <p:nvPr/>
        </p:nvSpPr>
        <p:spPr>
          <a:xfrm>
            <a:off x="3874250" y="57480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36"/>
          <p:cNvSpPr/>
          <p:nvPr/>
        </p:nvSpPr>
        <p:spPr>
          <a:xfrm>
            <a:off x="3874250" y="221865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36"/>
          <p:cNvSpPr/>
          <p:nvPr/>
        </p:nvSpPr>
        <p:spPr>
          <a:xfrm>
            <a:off x="5903450" y="1389825"/>
            <a:ext cx="507900" cy="507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531" name="Google Shape;531;p36"/>
          <p:cNvCxnSpPr>
            <a:stCxn id="527" idx="7"/>
            <a:endCxn id="528" idx="2"/>
          </p:cNvCxnSpPr>
          <p:nvPr/>
        </p:nvCxnSpPr>
        <p:spPr>
          <a:xfrm flipH="1" rot="10800000">
            <a:off x="2234945" y="828805"/>
            <a:ext cx="16392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36"/>
          <p:cNvCxnSpPr>
            <a:stCxn id="527" idx="5"/>
            <a:endCxn id="529" idx="2"/>
          </p:cNvCxnSpPr>
          <p:nvPr/>
        </p:nvCxnSpPr>
        <p:spPr>
          <a:xfrm>
            <a:off x="2234945" y="1823345"/>
            <a:ext cx="16392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36"/>
          <p:cNvCxnSpPr>
            <a:stCxn id="528" idx="6"/>
            <a:endCxn id="530" idx="1"/>
          </p:cNvCxnSpPr>
          <p:nvPr/>
        </p:nvCxnSpPr>
        <p:spPr>
          <a:xfrm>
            <a:off x="4382150" y="828750"/>
            <a:ext cx="15957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36"/>
          <p:cNvCxnSpPr>
            <a:stCxn id="529" idx="6"/>
            <a:endCxn id="530" idx="3"/>
          </p:cNvCxnSpPr>
          <p:nvPr/>
        </p:nvCxnSpPr>
        <p:spPr>
          <a:xfrm flipH="1" rot="10800000">
            <a:off x="4382150" y="1823400"/>
            <a:ext cx="15957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36"/>
          <p:cNvCxnSpPr>
            <a:stCxn id="527" idx="2"/>
          </p:cNvCxnSpPr>
          <p:nvPr/>
        </p:nvCxnSpPr>
        <p:spPr>
          <a:xfrm flipH="1">
            <a:off x="1438725" y="16437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" name="Google Shape;536;p36"/>
          <p:cNvSpPr txBox="1"/>
          <p:nvPr/>
        </p:nvSpPr>
        <p:spPr>
          <a:xfrm>
            <a:off x="6909025" y="87925"/>
            <a:ext cx="21762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Forward Propagation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7" name="Google Shape;537;p36"/>
          <p:cNvCxnSpPr/>
          <p:nvPr/>
        </p:nvCxnSpPr>
        <p:spPr>
          <a:xfrm flipH="1">
            <a:off x="6411350" y="16437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Google Shape;538;p36"/>
          <p:cNvSpPr txBox="1"/>
          <p:nvPr/>
        </p:nvSpPr>
        <p:spPr>
          <a:xfrm>
            <a:off x="932625" y="1443675"/>
            <a:ext cx="5061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9" name="Google Shape;539;p36"/>
          <p:cNvSpPr txBox="1"/>
          <p:nvPr/>
        </p:nvSpPr>
        <p:spPr>
          <a:xfrm>
            <a:off x="2646925" y="783475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0" name="Google Shape;540;p36"/>
          <p:cNvSpPr txBox="1"/>
          <p:nvPr/>
        </p:nvSpPr>
        <p:spPr>
          <a:xfrm>
            <a:off x="2554825" y="2072350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1" name="Google Shape;541;p36"/>
          <p:cNvSpPr txBox="1"/>
          <p:nvPr/>
        </p:nvSpPr>
        <p:spPr>
          <a:xfrm>
            <a:off x="4782450" y="682500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36"/>
          <p:cNvSpPr txBox="1"/>
          <p:nvPr/>
        </p:nvSpPr>
        <p:spPr>
          <a:xfrm>
            <a:off x="4835225" y="2134450"/>
            <a:ext cx="5061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W4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3" name="Google Shape;543;p36"/>
          <p:cNvSpPr txBox="1"/>
          <p:nvPr/>
        </p:nvSpPr>
        <p:spPr>
          <a:xfrm>
            <a:off x="3915800" y="87925"/>
            <a:ext cx="5061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b1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36"/>
          <p:cNvSpPr txBox="1"/>
          <p:nvPr/>
        </p:nvSpPr>
        <p:spPr>
          <a:xfrm>
            <a:off x="3915750" y="1672150"/>
            <a:ext cx="5982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b2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p36"/>
          <p:cNvSpPr txBox="1"/>
          <p:nvPr/>
        </p:nvSpPr>
        <p:spPr>
          <a:xfrm>
            <a:off x="6774050" y="1443675"/>
            <a:ext cx="4248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6" name="Google Shape;546;p36"/>
          <p:cNvSpPr txBox="1"/>
          <p:nvPr/>
        </p:nvSpPr>
        <p:spPr>
          <a:xfrm>
            <a:off x="5945000" y="866350"/>
            <a:ext cx="5487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b3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36"/>
          <p:cNvSpPr txBox="1"/>
          <p:nvPr/>
        </p:nvSpPr>
        <p:spPr>
          <a:xfrm>
            <a:off x="1574525" y="3472675"/>
            <a:ext cx="11145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36"/>
          <p:cNvSpPr/>
          <p:nvPr/>
        </p:nvSpPr>
        <p:spPr>
          <a:xfrm>
            <a:off x="4382244" y="612550"/>
            <a:ext cx="267600" cy="253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6"/>
          <p:cNvSpPr/>
          <p:nvPr/>
        </p:nvSpPr>
        <p:spPr>
          <a:xfrm>
            <a:off x="4382257" y="2444850"/>
            <a:ext cx="267600" cy="253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36"/>
          <p:cNvSpPr/>
          <p:nvPr/>
        </p:nvSpPr>
        <p:spPr>
          <a:xfrm>
            <a:off x="182075" y="3475975"/>
            <a:ext cx="3627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p36"/>
          <p:cNvSpPr/>
          <p:nvPr/>
        </p:nvSpPr>
        <p:spPr>
          <a:xfrm>
            <a:off x="922050" y="3479275"/>
            <a:ext cx="362700" cy="3936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2" name="Google Shape;552;p36"/>
          <p:cNvCxnSpPr>
            <a:stCxn id="550" idx="6"/>
            <a:endCxn id="551" idx="2"/>
          </p:cNvCxnSpPr>
          <p:nvPr/>
        </p:nvCxnSpPr>
        <p:spPr>
          <a:xfrm>
            <a:off x="544775" y="3672775"/>
            <a:ext cx="377400" cy="3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3" name="Google Shape;553;p36"/>
          <p:cNvSpPr/>
          <p:nvPr/>
        </p:nvSpPr>
        <p:spPr>
          <a:xfrm>
            <a:off x="191413" y="4206900"/>
            <a:ext cx="3627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36"/>
          <p:cNvSpPr/>
          <p:nvPr/>
        </p:nvSpPr>
        <p:spPr>
          <a:xfrm>
            <a:off x="931388" y="4210200"/>
            <a:ext cx="362700" cy="3936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5" name="Google Shape;555;p36"/>
          <p:cNvCxnSpPr>
            <a:stCxn id="553" idx="6"/>
            <a:endCxn id="554" idx="2"/>
          </p:cNvCxnSpPr>
          <p:nvPr/>
        </p:nvCxnSpPr>
        <p:spPr>
          <a:xfrm>
            <a:off x="554113" y="4403700"/>
            <a:ext cx="377400" cy="3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Google Shape;556;p36"/>
          <p:cNvSpPr txBox="1"/>
          <p:nvPr/>
        </p:nvSpPr>
        <p:spPr>
          <a:xfrm>
            <a:off x="1574525" y="4205250"/>
            <a:ext cx="11145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36"/>
          <p:cNvSpPr/>
          <p:nvPr/>
        </p:nvSpPr>
        <p:spPr>
          <a:xfrm>
            <a:off x="4890175" y="3475975"/>
            <a:ext cx="362700" cy="3936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8" name="Google Shape;558;p36"/>
          <p:cNvSpPr/>
          <p:nvPr/>
        </p:nvSpPr>
        <p:spPr>
          <a:xfrm>
            <a:off x="4906913" y="4206900"/>
            <a:ext cx="362700" cy="3936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36"/>
          <p:cNvSpPr txBox="1"/>
          <p:nvPr/>
        </p:nvSpPr>
        <p:spPr>
          <a:xfrm>
            <a:off x="5662100" y="3472675"/>
            <a:ext cx="13707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σ(</a:t>
            </a: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W1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b1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p36"/>
          <p:cNvSpPr txBox="1"/>
          <p:nvPr/>
        </p:nvSpPr>
        <p:spPr>
          <a:xfrm>
            <a:off x="5662100" y="4205250"/>
            <a:ext cx="13707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σ(</a:t>
            </a: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W2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b2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6" name="Google Shape;566;p37"/>
          <p:cNvSpPr/>
          <p:nvPr/>
        </p:nvSpPr>
        <p:spPr>
          <a:xfrm>
            <a:off x="1801425" y="1389825"/>
            <a:ext cx="5079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p37"/>
          <p:cNvSpPr/>
          <p:nvPr/>
        </p:nvSpPr>
        <p:spPr>
          <a:xfrm>
            <a:off x="3874250" y="57480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8" name="Google Shape;568;p37"/>
          <p:cNvSpPr/>
          <p:nvPr/>
        </p:nvSpPr>
        <p:spPr>
          <a:xfrm>
            <a:off x="3874250" y="221865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37"/>
          <p:cNvSpPr/>
          <p:nvPr/>
        </p:nvSpPr>
        <p:spPr>
          <a:xfrm>
            <a:off x="5903450" y="1389825"/>
            <a:ext cx="507900" cy="507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570" name="Google Shape;570;p37"/>
          <p:cNvCxnSpPr>
            <a:stCxn id="566" idx="7"/>
            <a:endCxn id="567" idx="2"/>
          </p:cNvCxnSpPr>
          <p:nvPr/>
        </p:nvCxnSpPr>
        <p:spPr>
          <a:xfrm flipH="1" rot="10800000">
            <a:off x="2234945" y="828805"/>
            <a:ext cx="16392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37"/>
          <p:cNvCxnSpPr>
            <a:stCxn id="566" idx="5"/>
            <a:endCxn id="568" idx="2"/>
          </p:cNvCxnSpPr>
          <p:nvPr/>
        </p:nvCxnSpPr>
        <p:spPr>
          <a:xfrm>
            <a:off x="2234945" y="1823345"/>
            <a:ext cx="16392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37"/>
          <p:cNvCxnSpPr>
            <a:stCxn id="567" idx="6"/>
            <a:endCxn id="569" idx="1"/>
          </p:cNvCxnSpPr>
          <p:nvPr/>
        </p:nvCxnSpPr>
        <p:spPr>
          <a:xfrm>
            <a:off x="4382150" y="828750"/>
            <a:ext cx="15957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37"/>
          <p:cNvCxnSpPr>
            <a:stCxn id="568" idx="6"/>
            <a:endCxn id="569" idx="3"/>
          </p:cNvCxnSpPr>
          <p:nvPr/>
        </p:nvCxnSpPr>
        <p:spPr>
          <a:xfrm flipH="1" rot="10800000">
            <a:off x="4382150" y="1823400"/>
            <a:ext cx="15957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37"/>
          <p:cNvCxnSpPr>
            <a:stCxn id="566" idx="2"/>
          </p:cNvCxnSpPr>
          <p:nvPr/>
        </p:nvCxnSpPr>
        <p:spPr>
          <a:xfrm flipH="1">
            <a:off x="1438725" y="16437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5" name="Google Shape;575;p37"/>
          <p:cNvSpPr txBox="1"/>
          <p:nvPr/>
        </p:nvSpPr>
        <p:spPr>
          <a:xfrm>
            <a:off x="6909025" y="87925"/>
            <a:ext cx="21762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Forward Propagation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6" name="Google Shape;576;p37"/>
          <p:cNvCxnSpPr/>
          <p:nvPr/>
        </p:nvCxnSpPr>
        <p:spPr>
          <a:xfrm flipH="1">
            <a:off x="6411350" y="16437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37"/>
          <p:cNvSpPr txBox="1"/>
          <p:nvPr/>
        </p:nvSpPr>
        <p:spPr>
          <a:xfrm>
            <a:off x="932625" y="1443675"/>
            <a:ext cx="5061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8" name="Google Shape;578;p37"/>
          <p:cNvSpPr txBox="1"/>
          <p:nvPr/>
        </p:nvSpPr>
        <p:spPr>
          <a:xfrm>
            <a:off x="2646925" y="783475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37"/>
          <p:cNvSpPr txBox="1"/>
          <p:nvPr/>
        </p:nvSpPr>
        <p:spPr>
          <a:xfrm>
            <a:off x="2554825" y="2072350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37"/>
          <p:cNvSpPr txBox="1"/>
          <p:nvPr/>
        </p:nvSpPr>
        <p:spPr>
          <a:xfrm>
            <a:off x="4782450" y="682500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37"/>
          <p:cNvSpPr txBox="1"/>
          <p:nvPr/>
        </p:nvSpPr>
        <p:spPr>
          <a:xfrm>
            <a:off x="4835225" y="2134450"/>
            <a:ext cx="5061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W4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2" name="Google Shape;582;p37"/>
          <p:cNvSpPr txBox="1"/>
          <p:nvPr/>
        </p:nvSpPr>
        <p:spPr>
          <a:xfrm>
            <a:off x="3915800" y="87925"/>
            <a:ext cx="5061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b1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37"/>
          <p:cNvSpPr txBox="1"/>
          <p:nvPr/>
        </p:nvSpPr>
        <p:spPr>
          <a:xfrm>
            <a:off x="3915750" y="1672150"/>
            <a:ext cx="5982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b2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37"/>
          <p:cNvSpPr txBox="1"/>
          <p:nvPr/>
        </p:nvSpPr>
        <p:spPr>
          <a:xfrm>
            <a:off x="6774050" y="1443675"/>
            <a:ext cx="4248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37"/>
          <p:cNvSpPr txBox="1"/>
          <p:nvPr/>
        </p:nvSpPr>
        <p:spPr>
          <a:xfrm>
            <a:off x="5945000" y="866350"/>
            <a:ext cx="5487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b3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6" name="Google Shape;586;p37"/>
          <p:cNvSpPr/>
          <p:nvPr/>
        </p:nvSpPr>
        <p:spPr>
          <a:xfrm>
            <a:off x="5819519" y="1183675"/>
            <a:ext cx="267600" cy="253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37"/>
          <p:cNvSpPr/>
          <p:nvPr/>
        </p:nvSpPr>
        <p:spPr>
          <a:xfrm>
            <a:off x="5819532" y="1823350"/>
            <a:ext cx="267600" cy="253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37"/>
          <p:cNvSpPr txBox="1"/>
          <p:nvPr/>
        </p:nvSpPr>
        <p:spPr>
          <a:xfrm>
            <a:off x="1801425" y="3475975"/>
            <a:ext cx="17781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W3.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σ(</a:t>
            </a: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W1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b1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37"/>
          <p:cNvSpPr/>
          <p:nvPr/>
        </p:nvSpPr>
        <p:spPr>
          <a:xfrm>
            <a:off x="326700" y="3475975"/>
            <a:ext cx="362700" cy="3936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37"/>
          <p:cNvSpPr/>
          <p:nvPr/>
        </p:nvSpPr>
        <p:spPr>
          <a:xfrm>
            <a:off x="1066675" y="3479275"/>
            <a:ext cx="362700" cy="393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1" name="Google Shape;591;p37"/>
          <p:cNvCxnSpPr>
            <a:stCxn id="589" idx="6"/>
            <a:endCxn id="590" idx="2"/>
          </p:cNvCxnSpPr>
          <p:nvPr/>
        </p:nvCxnSpPr>
        <p:spPr>
          <a:xfrm>
            <a:off x="689400" y="3672775"/>
            <a:ext cx="377400" cy="3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2" name="Google Shape;592;p37"/>
          <p:cNvSpPr/>
          <p:nvPr/>
        </p:nvSpPr>
        <p:spPr>
          <a:xfrm>
            <a:off x="336038" y="4206900"/>
            <a:ext cx="362700" cy="3936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37"/>
          <p:cNvSpPr/>
          <p:nvPr/>
        </p:nvSpPr>
        <p:spPr>
          <a:xfrm>
            <a:off x="1076013" y="4210200"/>
            <a:ext cx="362700" cy="393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4" name="Google Shape;594;p37"/>
          <p:cNvCxnSpPr>
            <a:stCxn id="592" idx="6"/>
            <a:endCxn id="593" idx="2"/>
          </p:cNvCxnSpPr>
          <p:nvPr/>
        </p:nvCxnSpPr>
        <p:spPr>
          <a:xfrm>
            <a:off x="698738" y="4403700"/>
            <a:ext cx="377400" cy="3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5" name="Google Shape;595;p37"/>
          <p:cNvSpPr txBox="1"/>
          <p:nvPr/>
        </p:nvSpPr>
        <p:spPr>
          <a:xfrm>
            <a:off x="1801425" y="4206900"/>
            <a:ext cx="17781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W4.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σ(</a:t>
            </a: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W2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b2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38"/>
          <p:cNvSpPr/>
          <p:nvPr/>
        </p:nvSpPr>
        <p:spPr>
          <a:xfrm>
            <a:off x="1801425" y="1389825"/>
            <a:ext cx="5079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2" name="Google Shape;602;p38"/>
          <p:cNvSpPr/>
          <p:nvPr/>
        </p:nvSpPr>
        <p:spPr>
          <a:xfrm>
            <a:off x="3874250" y="57480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38"/>
          <p:cNvSpPr/>
          <p:nvPr/>
        </p:nvSpPr>
        <p:spPr>
          <a:xfrm>
            <a:off x="3874250" y="221865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38"/>
          <p:cNvSpPr/>
          <p:nvPr/>
        </p:nvSpPr>
        <p:spPr>
          <a:xfrm>
            <a:off x="5903450" y="1389825"/>
            <a:ext cx="507900" cy="507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605" name="Google Shape;605;p38"/>
          <p:cNvCxnSpPr>
            <a:stCxn id="601" idx="7"/>
            <a:endCxn id="602" idx="2"/>
          </p:cNvCxnSpPr>
          <p:nvPr/>
        </p:nvCxnSpPr>
        <p:spPr>
          <a:xfrm flipH="1" rot="10800000">
            <a:off x="2234945" y="828805"/>
            <a:ext cx="16392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38"/>
          <p:cNvCxnSpPr>
            <a:stCxn id="601" idx="5"/>
            <a:endCxn id="603" idx="2"/>
          </p:cNvCxnSpPr>
          <p:nvPr/>
        </p:nvCxnSpPr>
        <p:spPr>
          <a:xfrm>
            <a:off x="2234945" y="1823345"/>
            <a:ext cx="16392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38"/>
          <p:cNvCxnSpPr>
            <a:stCxn id="602" idx="6"/>
            <a:endCxn id="604" idx="1"/>
          </p:cNvCxnSpPr>
          <p:nvPr/>
        </p:nvCxnSpPr>
        <p:spPr>
          <a:xfrm>
            <a:off x="4382150" y="828750"/>
            <a:ext cx="15957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38"/>
          <p:cNvCxnSpPr>
            <a:stCxn id="603" idx="6"/>
            <a:endCxn id="604" idx="3"/>
          </p:cNvCxnSpPr>
          <p:nvPr/>
        </p:nvCxnSpPr>
        <p:spPr>
          <a:xfrm flipH="1" rot="10800000">
            <a:off x="4382150" y="1823400"/>
            <a:ext cx="15957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38"/>
          <p:cNvCxnSpPr>
            <a:stCxn id="601" idx="2"/>
          </p:cNvCxnSpPr>
          <p:nvPr/>
        </p:nvCxnSpPr>
        <p:spPr>
          <a:xfrm flipH="1">
            <a:off x="1438725" y="16437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0" name="Google Shape;610;p38"/>
          <p:cNvSpPr txBox="1"/>
          <p:nvPr/>
        </p:nvSpPr>
        <p:spPr>
          <a:xfrm>
            <a:off x="6909025" y="87925"/>
            <a:ext cx="21762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Forward Propagation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1" name="Google Shape;611;p38"/>
          <p:cNvCxnSpPr/>
          <p:nvPr/>
        </p:nvCxnSpPr>
        <p:spPr>
          <a:xfrm flipH="1">
            <a:off x="6411350" y="16437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2" name="Google Shape;612;p38"/>
          <p:cNvSpPr txBox="1"/>
          <p:nvPr/>
        </p:nvSpPr>
        <p:spPr>
          <a:xfrm>
            <a:off x="932625" y="1443675"/>
            <a:ext cx="5061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38"/>
          <p:cNvSpPr txBox="1"/>
          <p:nvPr/>
        </p:nvSpPr>
        <p:spPr>
          <a:xfrm>
            <a:off x="2646925" y="783475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38"/>
          <p:cNvSpPr txBox="1"/>
          <p:nvPr/>
        </p:nvSpPr>
        <p:spPr>
          <a:xfrm>
            <a:off x="2554825" y="2072350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38"/>
          <p:cNvSpPr txBox="1"/>
          <p:nvPr/>
        </p:nvSpPr>
        <p:spPr>
          <a:xfrm>
            <a:off x="4782450" y="682500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38"/>
          <p:cNvSpPr txBox="1"/>
          <p:nvPr/>
        </p:nvSpPr>
        <p:spPr>
          <a:xfrm>
            <a:off x="4835225" y="2134450"/>
            <a:ext cx="5061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W4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38"/>
          <p:cNvSpPr txBox="1"/>
          <p:nvPr/>
        </p:nvSpPr>
        <p:spPr>
          <a:xfrm>
            <a:off x="3915800" y="87925"/>
            <a:ext cx="5061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b1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8" name="Google Shape;618;p38"/>
          <p:cNvSpPr txBox="1"/>
          <p:nvPr/>
        </p:nvSpPr>
        <p:spPr>
          <a:xfrm>
            <a:off x="3915750" y="1672150"/>
            <a:ext cx="5982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b2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38"/>
          <p:cNvSpPr txBox="1"/>
          <p:nvPr/>
        </p:nvSpPr>
        <p:spPr>
          <a:xfrm>
            <a:off x="6774050" y="1443675"/>
            <a:ext cx="4248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0" name="Google Shape;620;p38"/>
          <p:cNvSpPr txBox="1"/>
          <p:nvPr/>
        </p:nvSpPr>
        <p:spPr>
          <a:xfrm>
            <a:off x="5945000" y="866350"/>
            <a:ext cx="5487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b3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38"/>
          <p:cNvSpPr/>
          <p:nvPr/>
        </p:nvSpPr>
        <p:spPr>
          <a:xfrm>
            <a:off x="6023607" y="1897725"/>
            <a:ext cx="267600" cy="253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2" name="Google Shape;622;p38"/>
          <p:cNvSpPr txBox="1"/>
          <p:nvPr/>
        </p:nvSpPr>
        <p:spPr>
          <a:xfrm>
            <a:off x="1801425" y="3475975"/>
            <a:ext cx="17781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W3.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σ(</a:t>
            </a: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W1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b1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3" name="Google Shape;623;p38"/>
          <p:cNvSpPr/>
          <p:nvPr/>
        </p:nvSpPr>
        <p:spPr>
          <a:xfrm>
            <a:off x="326700" y="3475975"/>
            <a:ext cx="362700" cy="3936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38"/>
          <p:cNvSpPr/>
          <p:nvPr/>
        </p:nvSpPr>
        <p:spPr>
          <a:xfrm>
            <a:off x="1066675" y="3479275"/>
            <a:ext cx="362700" cy="393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5" name="Google Shape;625;p38"/>
          <p:cNvCxnSpPr>
            <a:stCxn id="623" idx="6"/>
            <a:endCxn id="624" idx="2"/>
          </p:cNvCxnSpPr>
          <p:nvPr/>
        </p:nvCxnSpPr>
        <p:spPr>
          <a:xfrm>
            <a:off x="689400" y="3672775"/>
            <a:ext cx="377400" cy="3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6" name="Google Shape;626;p38"/>
          <p:cNvSpPr/>
          <p:nvPr/>
        </p:nvSpPr>
        <p:spPr>
          <a:xfrm>
            <a:off x="336038" y="4206900"/>
            <a:ext cx="362700" cy="3936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38"/>
          <p:cNvSpPr/>
          <p:nvPr/>
        </p:nvSpPr>
        <p:spPr>
          <a:xfrm>
            <a:off x="1076013" y="4210200"/>
            <a:ext cx="362700" cy="393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8" name="Google Shape;628;p38"/>
          <p:cNvCxnSpPr>
            <a:stCxn id="626" idx="6"/>
            <a:endCxn id="627" idx="2"/>
          </p:cNvCxnSpPr>
          <p:nvPr/>
        </p:nvCxnSpPr>
        <p:spPr>
          <a:xfrm>
            <a:off x="698738" y="4403700"/>
            <a:ext cx="377400" cy="3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9" name="Google Shape;629;p38"/>
          <p:cNvSpPr txBox="1"/>
          <p:nvPr/>
        </p:nvSpPr>
        <p:spPr>
          <a:xfrm>
            <a:off x="1801425" y="4206900"/>
            <a:ext cx="17781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W4.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σ(</a:t>
            </a: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W2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b2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38"/>
          <p:cNvSpPr/>
          <p:nvPr/>
        </p:nvSpPr>
        <p:spPr>
          <a:xfrm>
            <a:off x="4033500" y="3481050"/>
            <a:ext cx="362700" cy="393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1" name="Google Shape;631;p38"/>
          <p:cNvSpPr txBox="1"/>
          <p:nvPr/>
        </p:nvSpPr>
        <p:spPr>
          <a:xfrm>
            <a:off x="4691550" y="3481050"/>
            <a:ext cx="38508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W3.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σ(</a:t>
            </a: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W1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b1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 + 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W4.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σ(</a:t>
            </a: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W2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b2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 + </a:t>
            </a: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7" name="Google Shape;637;p39"/>
          <p:cNvSpPr/>
          <p:nvPr/>
        </p:nvSpPr>
        <p:spPr>
          <a:xfrm>
            <a:off x="1801425" y="1389825"/>
            <a:ext cx="5079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39"/>
          <p:cNvSpPr/>
          <p:nvPr/>
        </p:nvSpPr>
        <p:spPr>
          <a:xfrm>
            <a:off x="3874250" y="57480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39"/>
          <p:cNvSpPr/>
          <p:nvPr/>
        </p:nvSpPr>
        <p:spPr>
          <a:xfrm>
            <a:off x="3874250" y="221865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39"/>
          <p:cNvSpPr/>
          <p:nvPr/>
        </p:nvSpPr>
        <p:spPr>
          <a:xfrm>
            <a:off x="5903450" y="1389825"/>
            <a:ext cx="507900" cy="507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641" name="Google Shape;641;p39"/>
          <p:cNvCxnSpPr>
            <a:stCxn id="637" idx="7"/>
            <a:endCxn id="638" idx="2"/>
          </p:cNvCxnSpPr>
          <p:nvPr/>
        </p:nvCxnSpPr>
        <p:spPr>
          <a:xfrm flipH="1" rot="10800000">
            <a:off x="2234945" y="828805"/>
            <a:ext cx="16392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39"/>
          <p:cNvCxnSpPr>
            <a:stCxn id="637" idx="5"/>
            <a:endCxn id="639" idx="2"/>
          </p:cNvCxnSpPr>
          <p:nvPr/>
        </p:nvCxnSpPr>
        <p:spPr>
          <a:xfrm>
            <a:off x="2234945" y="1823345"/>
            <a:ext cx="16392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39"/>
          <p:cNvCxnSpPr>
            <a:stCxn id="638" idx="6"/>
            <a:endCxn id="640" idx="1"/>
          </p:cNvCxnSpPr>
          <p:nvPr/>
        </p:nvCxnSpPr>
        <p:spPr>
          <a:xfrm>
            <a:off x="4382150" y="828750"/>
            <a:ext cx="15957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39"/>
          <p:cNvCxnSpPr>
            <a:stCxn id="639" idx="6"/>
            <a:endCxn id="640" idx="3"/>
          </p:cNvCxnSpPr>
          <p:nvPr/>
        </p:nvCxnSpPr>
        <p:spPr>
          <a:xfrm flipH="1" rot="10800000">
            <a:off x="4382150" y="1823400"/>
            <a:ext cx="15957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39"/>
          <p:cNvCxnSpPr>
            <a:stCxn id="637" idx="2"/>
          </p:cNvCxnSpPr>
          <p:nvPr/>
        </p:nvCxnSpPr>
        <p:spPr>
          <a:xfrm flipH="1">
            <a:off x="1438725" y="16437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39"/>
          <p:cNvSpPr txBox="1"/>
          <p:nvPr/>
        </p:nvSpPr>
        <p:spPr>
          <a:xfrm>
            <a:off x="6909025" y="87925"/>
            <a:ext cx="21762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Forward Propagation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7" name="Google Shape;647;p39"/>
          <p:cNvCxnSpPr/>
          <p:nvPr/>
        </p:nvCxnSpPr>
        <p:spPr>
          <a:xfrm flipH="1">
            <a:off x="6411350" y="16437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8" name="Google Shape;648;p39"/>
          <p:cNvSpPr txBox="1"/>
          <p:nvPr/>
        </p:nvSpPr>
        <p:spPr>
          <a:xfrm>
            <a:off x="932625" y="1443675"/>
            <a:ext cx="5061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9" name="Google Shape;649;p39"/>
          <p:cNvSpPr txBox="1"/>
          <p:nvPr/>
        </p:nvSpPr>
        <p:spPr>
          <a:xfrm>
            <a:off x="2646925" y="783475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39"/>
          <p:cNvSpPr txBox="1"/>
          <p:nvPr/>
        </p:nvSpPr>
        <p:spPr>
          <a:xfrm>
            <a:off x="2554825" y="2072350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1" name="Google Shape;651;p39"/>
          <p:cNvSpPr txBox="1"/>
          <p:nvPr/>
        </p:nvSpPr>
        <p:spPr>
          <a:xfrm>
            <a:off x="4782450" y="682500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2" name="Google Shape;652;p39"/>
          <p:cNvSpPr txBox="1"/>
          <p:nvPr/>
        </p:nvSpPr>
        <p:spPr>
          <a:xfrm>
            <a:off x="4835225" y="2134450"/>
            <a:ext cx="5061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W4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3" name="Google Shape;653;p39"/>
          <p:cNvSpPr txBox="1"/>
          <p:nvPr/>
        </p:nvSpPr>
        <p:spPr>
          <a:xfrm>
            <a:off x="3915800" y="87925"/>
            <a:ext cx="5061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b1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39"/>
          <p:cNvSpPr txBox="1"/>
          <p:nvPr/>
        </p:nvSpPr>
        <p:spPr>
          <a:xfrm>
            <a:off x="3915750" y="1672150"/>
            <a:ext cx="5982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b2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5" name="Google Shape;655;p39"/>
          <p:cNvSpPr txBox="1"/>
          <p:nvPr/>
        </p:nvSpPr>
        <p:spPr>
          <a:xfrm>
            <a:off x="6774050" y="1443675"/>
            <a:ext cx="4248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39"/>
          <p:cNvSpPr txBox="1"/>
          <p:nvPr/>
        </p:nvSpPr>
        <p:spPr>
          <a:xfrm>
            <a:off x="5945000" y="866350"/>
            <a:ext cx="5487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b3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39"/>
          <p:cNvSpPr/>
          <p:nvPr/>
        </p:nvSpPr>
        <p:spPr>
          <a:xfrm>
            <a:off x="6411357" y="1643775"/>
            <a:ext cx="267600" cy="253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39"/>
          <p:cNvSpPr txBox="1"/>
          <p:nvPr/>
        </p:nvSpPr>
        <p:spPr>
          <a:xfrm>
            <a:off x="1801425" y="3475975"/>
            <a:ext cx="17781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W3.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σ(</a:t>
            </a: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W1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b1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9" name="Google Shape;659;p39"/>
          <p:cNvSpPr/>
          <p:nvPr/>
        </p:nvSpPr>
        <p:spPr>
          <a:xfrm>
            <a:off x="326700" y="3475975"/>
            <a:ext cx="362700" cy="3936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0" name="Google Shape;660;p39"/>
          <p:cNvSpPr/>
          <p:nvPr/>
        </p:nvSpPr>
        <p:spPr>
          <a:xfrm>
            <a:off x="1066675" y="3479275"/>
            <a:ext cx="362700" cy="393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61" name="Google Shape;661;p39"/>
          <p:cNvCxnSpPr>
            <a:stCxn id="659" idx="6"/>
            <a:endCxn id="660" idx="2"/>
          </p:cNvCxnSpPr>
          <p:nvPr/>
        </p:nvCxnSpPr>
        <p:spPr>
          <a:xfrm>
            <a:off x="689400" y="3672775"/>
            <a:ext cx="377400" cy="3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2" name="Google Shape;662;p39"/>
          <p:cNvSpPr/>
          <p:nvPr/>
        </p:nvSpPr>
        <p:spPr>
          <a:xfrm>
            <a:off x="336038" y="4206900"/>
            <a:ext cx="362700" cy="3936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3" name="Google Shape;663;p39"/>
          <p:cNvSpPr/>
          <p:nvPr/>
        </p:nvSpPr>
        <p:spPr>
          <a:xfrm>
            <a:off x="1076013" y="4210200"/>
            <a:ext cx="362700" cy="393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64" name="Google Shape;664;p39"/>
          <p:cNvCxnSpPr>
            <a:stCxn id="662" idx="6"/>
            <a:endCxn id="663" idx="2"/>
          </p:cNvCxnSpPr>
          <p:nvPr/>
        </p:nvCxnSpPr>
        <p:spPr>
          <a:xfrm>
            <a:off x="698738" y="4403700"/>
            <a:ext cx="377400" cy="3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39"/>
          <p:cNvSpPr txBox="1"/>
          <p:nvPr/>
        </p:nvSpPr>
        <p:spPr>
          <a:xfrm>
            <a:off x="1801425" y="4206900"/>
            <a:ext cx="17781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W4.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σ(</a:t>
            </a: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W2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b2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6" name="Google Shape;666;p39"/>
          <p:cNvSpPr/>
          <p:nvPr/>
        </p:nvSpPr>
        <p:spPr>
          <a:xfrm>
            <a:off x="4033500" y="3481050"/>
            <a:ext cx="362700" cy="393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7" name="Google Shape;667;p39"/>
          <p:cNvSpPr txBox="1"/>
          <p:nvPr/>
        </p:nvSpPr>
        <p:spPr>
          <a:xfrm>
            <a:off x="4691550" y="3481050"/>
            <a:ext cx="38508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W3.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σ(</a:t>
            </a: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W1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b1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 + 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W4.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σ(</a:t>
            </a: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W2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b2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 + </a:t>
            </a: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8" name="Google Shape;668;p39"/>
          <p:cNvSpPr/>
          <p:nvPr/>
        </p:nvSpPr>
        <p:spPr>
          <a:xfrm>
            <a:off x="4033500" y="4203600"/>
            <a:ext cx="362700" cy="393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39"/>
          <p:cNvSpPr txBox="1"/>
          <p:nvPr/>
        </p:nvSpPr>
        <p:spPr>
          <a:xfrm>
            <a:off x="4691550" y="4203600"/>
            <a:ext cx="41583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σ(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W3.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σ(</a:t>
            </a: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W1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b1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 + 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W4.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σ(</a:t>
            </a: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W2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b2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 + </a:t>
            </a: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b3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Artificial Neural Network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5" name="Google Shape;675;p40"/>
          <p:cNvSpPr txBox="1"/>
          <p:nvPr>
            <p:ph idx="1" type="subTitle"/>
          </p:nvPr>
        </p:nvSpPr>
        <p:spPr>
          <a:xfrm>
            <a:off x="510450" y="3182342"/>
            <a:ext cx="8123100" cy="14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latin typeface="Montserrat"/>
                <a:ea typeface="Montserrat"/>
                <a:cs typeface="Montserrat"/>
                <a:sym typeface="Montserrat"/>
              </a:rPr>
              <a:t># Morphology of an Artificial Neuron</a:t>
            </a:r>
            <a:endParaRPr strike="sng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latin typeface="Montserrat"/>
                <a:ea typeface="Montserrat"/>
                <a:cs typeface="Montserrat"/>
                <a:sym typeface="Montserrat"/>
              </a:rPr>
              <a:t># Activation Function</a:t>
            </a:r>
            <a:endParaRPr strike="sng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latin typeface="Montserrat"/>
                <a:ea typeface="Montserrat"/>
                <a:cs typeface="Montserrat"/>
                <a:sym typeface="Montserrat"/>
              </a:rPr>
              <a:t># A simple Artificial Neural Network</a:t>
            </a:r>
            <a:endParaRPr strike="sng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latin typeface="Montserrat"/>
                <a:ea typeface="Montserrat"/>
                <a:cs typeface="Montserrat"/>
                <a:sym typeface="Montserrat"/>
              </a:rPr>
              <a:t># Forward Propagation</a:t>
            </a:r>
            <a:endParaRPr strike="sng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# Gradient Descent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# Backpropagation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# Regularisation (if possible)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6" name="Google Shape;67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1"/>
          <p:cNvSpPr txBox="1"/>
          <p:nvPr/>
        </p:nvSpPr>
        <p:spPr>
          <a:xfrm>
            <a:off x="7168350" y="87925"/>
            <a:ext cx="19170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2" name="Google Shape;682;p41"/>
          <p:cNvCxnSpPr/>
          <p:nvPr/>
        </p:nvCxnSpPr>
        <p:spPr>
          <a:xfrm>
            <a:off x="4266675" y="27125"/>
            <a:ext cx="9000" cy="26667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3" name="Google Shape;683;p41"/>
          <p:cNvSpPr/>
          <p:nvPr/>
        </p:nvSpPr>
        <p:spPr>
          <a:xfrm>
            <a:off x="2169500" y="87925"/>
            <a:ext cx="4348095" cy="2363392"/>
          </a:xfrm>
          <a:custGeom>
            <a:rect b="b" l="l" r="r" t="t"/>
            <a:pathLst>
              <a:path extrusionOk="0" h="116855" w="172475">
                <a:moveTo>
                  <a:pt x="0" y="0"/>
                </a:moveTo>
                <a:cubicBezTo>
                  <a:pt x="14102" y="19465"/>
                  <a:pt x="55864" y="115767"/>
                  <a:pt x="84610" y="116791"/>
                </a:cubicBezTo>
                <a:cubicBezTo>
                  <a:pt x="113356" y="117816"/>
                  <a:pt x="157831" y="24588"/>
                  <a:pt x="172475" y="6147"/>
                </a:cubicBez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4" name="Google Shape;684;p41"/>
          <p:cNvSpPr txBox="1"/>
          <p:nvPr/>
        </p:nvSpPr>
        <p:spPr>
          <a:xfrm>
            <a:off x="4329950" y="36150"/>
            <a:ext cx="242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ERROR</a:t>
            </a:r>
            <a:endParaRPr b="1"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5" name="Google Shape;685;p41"/>
          <p:cNvSpPr txBox="1"/>
          <p:nvPr/>
        </p:nvSpPr>
        <p:spPr>
          <a:xfrm>
            <a:off x="7385225" y="2484650"/>
            <a:ext cx="5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86" name="Google Shape;686;p41"/>
          <p:cNvCxnSpPr/>
          <p:nvPr/>
        </p:nvCxnSpPr>
        <p:spPr>
          <a:xfrm>
            <a:off x="1265525" y="2684750"/>
            <a:ext cx="61197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7" name="Google Shape;687;p41"/>
          <p:cNvSpPr txBox="1"/>
          <p:nvPr/>
        </p:nvSpPr>
        <p:spPr>
          <a:xfrm>
            <a:off x="314425" y="3152200"/>
            <a:ext cx="65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Error Vs K (Some Optimizable Parameter)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>
            <a:off x="3688125" y="985300"/>
            <a:ext cx="1645200" cy="1554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3C78D8"/>
                </a:solidFill>
              </a:rPr>
              <a:t>Σ</a:t>
            </a:r>
            <a:r>
              <a:rPr lang="en" sz="4200"/>
              <a:t>  σ</a:t>
            </a:r>
            <a:endParaRPr sz="4200"/>
          </a:p>
        </p:txBody>
      </p:sp>
      <p:cxnSp>
        <p:nvCxnSpPr>
          <p:cNvPr id="89" name="Google Shape;89;p15"/>
          <p:cNvCxnSpPr>
            <a:endCxn id="88" idx="4"/>
          </p:cNvCxnSpPr>
          <p:nvPr/>
        </p:nvCxnSpPr>
        <p:spPr>
          <a:xfrm flipH="1">
            <a:off x="4510725" y="1003300"/>
            <a:ext cx="9000" cy="15369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>
            <a:stCxn id="91" idx="3"/>
            <a:endCxn id="88" idx="2"/>
          </p:cNvCxnSpPr>
          <p:nvPr/>
        </p:nvCxnSpPr>
        <p:spPr>
          <a:xfrm>
            <a:off x="2576325" y="1762750"/>
            <a:ext cx="1111800" cy="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>
            <a:stCxn id="93" idx="3"/>
            <a:endCxn id="88" idx="3"/>
          </p:cNvCxnSpPr>
          <p:nvPr/>
        </p:nvCxnSpPr>
        <p:spPr>
          <a:xfrm flipH="1" rot="10800000">
            <a:off x="2576325" y="2312475"/>
            <a:ext cx="1352700" cy="3258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>
            <a:stCxn id="95" idx="3"/>
            <a:endCxn id="88" idx="1"/>
          </p:cNvCxnSpPr>
          <p:nvPr/>
        </p:nvCxnSpPr>
        <p:spPr>
          <a:xfrm>
            <a:off x="2576325" y="688225"/>
            <a:ext cx="1352700" cy="5247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5"/>
          <p:cNvCxnSpPr>
            <a:stCxn id="88" idx="6"/>
          </p:cNvCxnSpPr>
          <p:nvPr/>
        </p:nvCxnSpPr>
        <p:spPr>
          <a:xfrm>
            <a:off x="5333325" y="1762750"/>
            <a:ext cx="940200" cy="180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5"/>
          <p:cNvSpPr txBox="1"/>
          <p:nvPr/>
        </p:nvSpPr>
        <p:spPr>
          <a:xfrm>
            <a:off x="2151525" y="488125"/>
            <a:ext cx="4248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151525" y="1562650"/>
            <a:ext cx="4248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151525" y="2438175"/>
            <a:ext cx="4248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X3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6273525" y="1562650"/>
            <a:ext cx="4248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2919825" y="577625"/>
            <a:ext cx="5061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2879175" y="1445050"/>
            <a:ext cx="5061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2919825" y="2140000"/>
            <a:ext cx="5061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5"/>
          <p:cNvCxnSpPr>
            <a:endCxn id="88" idx="0"/>
          </p:cNvCxnSpPr>
          <p:nvPr/>
        </p:nvCxnSpPr>
        <p:spPr>
          <a:xfrm>
            <a:off x="4510725" y="641800"/>
            <a:ext cx="0" cy="3435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5"/>
          <p:cNvSpPr txBox="1"/>
          <p:nvPr/>
        </p:nvSpPr>
        <p:spPr>
          <a:xfrm>
            <a:off x="4298325" y="223600"/>
            <a:ext cx="4248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5639750" y="87925"/>
            <a:ext cx="34452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Morphology of an Artificial Neuron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550250" y="3819050"/>
            <a:ext cx="2279100" cy="4311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X1		X2		X3</a:t>
            </a:r>
            <a:endParaRPr b="1" sz="1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3303950" y="3188000"/>
            <a:ext cx="506100" cy="1693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2907388" y="3702375"/>
            <a:ext cx="27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b="1" sz="2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3855280" y="3737825"/>
            <a:ext cx="38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 b="1" sz="2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4419225" y="3779325"/>
            <a:ext cx="2333400" cy="431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W1 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 </a:t>
            </a:r>
            <a:r>
              <a:rPr b="1"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W2 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 </a:t>
            </a:r>
            <a:r>
              <a:rPr b="1"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X3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 b="1" sz="1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2"/>
          <p:cNvSpPr txBox="1"/>
          <p:nvPr/>
        </p:nvSpPr>
        <p:spPr>
          <a:xfrm>
            <a:off x="7168350" y="87925"/>
            <a:ext cx="19170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3" name="Google Shape;693;p42"/>
          <p:cNvCxnSpPr/>
          <p:nvPr/>
        </p:nvCxnSpPr>
        <p:spPr>
          <a:xfrm>
            <a:off x="4266675" y="27125"/>
            <a:ext cx="9000" cy="26667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4" name="Google Shape;694;p42"/>
          <p:cNvSpPr/>
          <p:nvPr/>
        </p:nvSpPr>
        <p:spPr>
          <a:xfrm>
            <a:off x="2169500" y="87925"/>
            <a:ext cx="4348095" cy="2363392"/>
          </a:xfrm>
          <a:custGeom>
            <a:rect b="b" l="l" r="r" t="t"/>
            <a:pathLst>
              <a:path extrusionOk="0" h="116855" w="172475">
                <a:moveTo>
                  <a:pt x="0" y="0"/>
                </a:moveTo>
                <a:cubicBezTo>
                  <a:pt x="14102" y="19465"/>
                  <a:pt x="55864" y="115767"/>
                  <a:pt x="84610" y="116791"/>
                </a:cubicBezTo>
                <a:cubicBezTo>
                  <a:pt x="113356" y="117816"/>
                  <a:pt x="157831" y="24588"/>
                  <a:pt x="172475" y="6147"/>
                </a:cubicBez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5" name="Google Shape;695;p42"/>
          <p:cNvSpPr txBox="1"/>
          <p:nvPr/>
        </p:nvSpPr>
        <p:spPr>
          <a:xfrm>
            <a:off x="4329950" y="36150"/>
            <a:ext cx="242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ERROR</a:t>
            </a:r>
            <a:endParaRPr b="1"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6" name="Google Shape;696;p42"/>
          <p:cNvSpPr txBox="1"/>
          <p:nvPr/>
        </p:nvSpPr>
        <p:spPr>
          <a:xfrm>
            <a:off x="7385225" y="2484650"/>
            <a:ext cx="5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97" name="Google Shape;697;p42"/>
          <p:cNvCxnSpPr/>
          <p:nvPr/>
        </p:nvCxnSpPr>
        <p:spPr>
          <a:xfrm>
            <a:off x="1265525" y="2684750"/>
            <a:ext cx="61197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42"/>
          <p:cNvSpPr/>
          <p:nvPr/>
        </p:nvSpPr>
        <p:spPr>
          <a:xfrm>
            <a:off x="2227625" y="201925"/>
            <a:ext cx="181200" cy="172200"/>
          </a:xfrm>
          <a:prstGeom prst="donut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2"/>
          <p:cNvSpPr txBox="1"/>
          <p:nvPr/>
        </p:nvSpPr>
        <p:spPr>
          <a:xfrm>
            <a:off x="314425" y="3152200"/>
            <a:ext cx="659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Error Vs K (Some Optimizable Parameter)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Randomly chosen a K value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3"/>
          <p:cNvSpPr txBox="1"/>
          <p:nvPr/>
        </p:nvSpPr>
        <p:spPr>
          <a:xfrm>
            <a:off x="7168350" y="87925"/>
            <a:ext cx="19170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5" name="Google Shape;705;p43"/>
          <p:cNvCxnSpPr/>
          <p:nvPr/>
        </p:nvCxnSpPr>
        <p:spPr>
          <a:xfrm>
            <a:off x="4266675" y="27125"/>
            <a:ext cx="9000" cy="26667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6" name="Google Shape;706;p43"/>
          <p:cNvSpPr/>
          <p:nvPr/>
        </p:nvSpPr>
        <p:spPr>
          <a:xfrm>
            <a:off x="2169500" y="87925"/>
            <a:ext cx="4348095" cy="2363392"/>
          </a:xfrm>
          <a:custGeom>
            <a:rect b="b" l="l" r="r" t="t"/>
            <a:pathLst>
              <a:path extrusionOk="0" h="116855" w="172475">
                <a:moveTo>
                  <a:pt x="0" y="0"/>
                </a:moveTo>
                <a:cubicBezTo>
                  <a:pt x="14102" y="19465"/>
                  <a:pt x="55864" y="115767"/>
                  <a:pt x="84610" y="116791"/>
                </a:cubicBezTo>
                <a:cubicBezTo>
                  <a:pt x="113356" y="117816"/>
                  <a:pt x="157831" y="24588"/>
                  <a:pt x="172475" y="6147"/>
                </a:cubicBez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7" name="Google Shape;707;p43"/>
          <p:cNvSpPr txBox="1"/>
          <p:nvPr/>
        </p:nvSpPr>
        <p:spPr>
          <a:xfrm>
            <a:off x="4329950" y="36150"/>
            <a:ext cx="242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ERROR</a:t>
            </a:r>
            <a:endParaRPr b="1"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8" name="Google Shape;708;p43"/>
          <p:cNvSpPr txBox="1"/>
          <p:nvPr/>
        </p:nvSpPr>
        <p:spPr>
          <a:xfrm>
            <a:off x="7385225" y="2484650"/>
            <a:ext cx="5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09" name="Google Shape;709;p43"/>
          <p:cNvCxnSpPr/>
          <p:nvPr/>
        </p:nvCxnSpPr>
        <p:spPr>
          <a:xfrm>
            <a:off x="1265525" y="2684750"/>
            <a:ext cx="61197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0" name="Google Shape;710;p43"/>
          <p:cNvSpPr/>
          <p:nvPr/>
        </p:nvSpPr>
        <p:spPr>
          <a:xfrm>
            <a:off x="2227625" y="201925"/>
            <a:ext cx="181200" cy="172200"/>
          </a:xfrm>
          <a:prstGeom prst="donut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3"/>
          <p:cNvSpPr txBox="1"/>
          <p:nvPr/>
        </p:nvSpPr>
        <p:spPr>
          <a:xfrm>
            <a:off x="314425" y="3152200"/>
            <a:ext cx="659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Error Vs K (Some Optimizable Parameter)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Randomly chosen a K value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Find the slope, and proceed acc. to the slope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2" name="Google Shape;712;p43"/>
          <p:cNvSpPr txBox="1"/>
          <p:nvPr/>
        </p:nvSpPr>
        <p:spPr>
          <a:xfrm>
            <a:off x="433900" y="1138975"/>
            <a:ext cx="7593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SLOPE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13" name="Google Shape;713;p43"/>
          <p:cNvCxnSpPr/>
          <p:nvPr/>
        </p:nvCxnSpPr>
        <p:spPr>
          <a:xfrm>
            <a:off x="2088125" y="379650"/>
            <a:ext cx="271200" cy="361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4"/>
          <p:cNvSpPr txBox="1"/>
          <p:nvPr/>
        </p:nvSpPr>
        <p:spPr>
          <a:xfrm>
            <a:off x="7168350" y="87925"/>
            <a:ext cx="19170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9" name="Google Shape;719;p44"/>
          <p:cNvCxnSpPr/>
          <p:nvPr/>
        </p:nvCxnSpPr>
        <p:spPr>
          <a:xfrm>
            <a:off x="4266675" y="27125"/>
            <a:ext cx="9000" cy="26667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0" name="Google Shape;720;p44"/>
          <p:cNvSpPr/>
          <p:nvPr/>
        </p:nvSpPr>
        <p:spPr>
          <a:xfrm>
            <a:off x="2169500" y="87925"/>
            <a:ext cx="4348095" cy="2363392"/>
          </a:xfrm>
          <a:custGeom>
            <a:rect b="b" l="l" r="r" t="t"/>
            <a:pathLst>
              <a:path extrusionOk="0" h="116855" w="172475">
                <a:moveTo>
                  <a:pt x="0" y="0"/>
                </a:moveTo>
                <a:cubicBezTo>
                  <a:pt x="14102" y="19465"/>
                  <a:pt x="55864" y="115767"/>
                  <a:pt x="84610" y="116791"/>
                </a:cubicBezTo>
                <a:cubicBezTo>
                  <a:pt x="113356" y="117816"/>
                  <a:pt x="157831" y="24588"/>
                  <a:pt x="172475" y="6147"/>
                </a:cubicBez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1" name="Google Shape;721;p44"/>
          <p:cNvSpPr txBox="1"/>
          <p:nvPr/>
        </p:nvSpPr>
        <p:spPr>
          <a:xfrm>
            <a:off x="4329950" y="36150"/>
            <a:ext cx="242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ERROR</a:t>
            </a:r>
            <a:endParaRPr b="1"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2" name="Google Shape;722;p44"/>
          <p:cNvSpPr txBox="1"/>
          <p:nvPr/>
        </p:nvSpPr>
        <p:spPr>
          <a:xfrm>
            <a:off x="7385225" y="2484650"/>
            <a:ext cx="5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23" name="Google Shape;723;p44"/>
          <p:cNvCxnSpPr/>
          <p:nvPr/>
        </p:nvCxnSpPr>
        <p:spPr>
          <a:xfrm>
            <a:off x="1265525" y="2684750"/>
            <a:ext cx="61197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4" name="Google Shape;724;p44"/>
          <p:cNvSpPr/>
          <p:nvPr/>
        </p:nvSpPr>
        <p:spPr>
          <a:xfrm>
            <a:off x="2227625" y="201925"/>
            <a:ext cx="181200" cy="172200"/>
          </a:xfrm>
          <a:prstGeom prst="donut">
            <a:avLst>
              <a:gd fmla="val 25000" name="adj"/>
            </a:avLst>
          </a:prstGeom>
          <a:solidFill>
            <a:srgbClr val="0098FF">
              <a:alpha val="4888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4"/>
          <p:cNvSpPr txBox="1"/>
          <p:nvPr/>
        </p:nvSpPr>
        <p:spPr>
          <a:xfrm>
            <a:off x="314425" y="3152200"/>
            <a:ext cx="6594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Error Vs K (Some Optimizable Parameter)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Randomly chosen a K value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Find the slope, and proceed acc. to the slope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Update the K value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When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minimum is further away it takes larger step, and when minimum is closer it takes smaller steps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44"/>
          <p:cNvSpPr txBox="1"/>
          <p:nvPr/>
        </p:nvSpPr>
        <p:spPr>
          <a:xfrm>
            <a:off x="433900" y="1138975"/>
            <a:ext cx="7593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SLOPE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7" name="Google Shape;727;p44"/>
          <p:cNvSpPr txBox="1"/>
          <p:nvPr/>
        </p:nvSpPr>
        <p:spPr>
          <a:xfrm>
            <a:off x="433900" y="1869900"/>
            <a:ext cx="17355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K = K - </a:t>
            </a: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SLOPE x LR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8" name="Google Shape;728;p44"/>
          <p:cNvSpPr/>
          <p:nvPr/>
        </p:nvSpPr>
        <p:spPr>
          <a:xfrm>
            <a:off x="4094475" y="2312450"/>
            <a:ext cx="181200" cy="172200"/>
          </a:xfrm>
          <a:prstGeom prst="donut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4"/>
          <p:cNvSpPr/>
          <p:nvPr/>
        </p:nvSpPr>
        <p:spPr>
          <a:xfrm>
            <a:off x="2644275" y="800275"/>
            <a:ext cx="181200" cy="172200"/>
          </a:xfrm>
          <a:prstGeom prst="donut">
            <a:avLst>
              <a:gd fmla="val 25000" name="adj"/>
            </a:avLst>
          </a:prstGeom>
          <a:solidFill>
            <a:srgbClr val="0098FF">
              <a:alpha val="4888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4"/>
          <p:cNvSpPr/>
          <p:nvPr/>
        </p:nvSpPr>
        <p:spPr>
          <a:xfrm>
            <a:off x="2997500" y="1330175"/>
            <a:ext cx="181200" cy="172200"/>
          </a:xfrm>
          <a:prstGeom prst="donut">
            <a:avLst>
              <a:gd fmla="val 25000" name="adj"/>
            </a:avLst>
          </a:prstGeom>
          <a:solidFill>
            <a:srgbClr val="0098FF">
              <a:alpha val="4888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4"/>
          <p:cNvSpPr/>
          <p:nvPr/>
        </p:nvSpPr>
        <p:spPr>
          <a:xfrm>
            <a:off x="3330800" y="1697700"/>
            <a:ext cx="181200" cy="172200"/>
          </a:xfrm>
          <a:prstGeom prst="donut">
            <a:avLst>
              <a:gd fmla="val 25000" name="adj"/>
            </a:avLst>
          </a:prstGeom>
          <a:solidFill>
            <a:srgbClr val="0098FF">
              <a:alpha val="4888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4"/>
          <p:cNvSpPr/>
          <p:nvPr/>
        </p:nvSpPr>
        <p:spPr>
          <a:xfrm>
            <a:off x="3634725" y="2045100"/>
            <a:ext cx="181200" cy="172200"/>
          </a:xfrm>
          <a:prstGeom prst="donut">
            <a:avLst>
              <a:gd fmla="val 25000" name="adj"/>
            </a:avLst>
          </a:prstGeom>
          <a:solidFill>
            <a:srgbClr val="0098FF">
              <a:alpha val="4888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4"/>
          <p:cNvSpPr/>
          <p:nvPr/>
        </p:nvSpPr>
        <p:spPr>
          <a:xfrm>
            <a:off x="3861200" y="2217300"/>
            <a:ext cx="181200" cy="172200"/>
          </a:xfrm>
          <a:prstGeom prst="donut">
            <a:avLst>
              <a:gd fmla="val 25000" name="adj"/>
            </a:avLst>
          </a:prstGeom>
          <a:solidFill>
            <a:srgbClr val="0098FF">
              <a:alpha val="4888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5"/>
          <p:cNvSpPr txBox="1"/>
          <p:nvPr/>
        </p:nvSpPr>
        <p:spPr>
          <a:xfrm>
            <a:off x="7168350" y="87925"/>
            <a:ext cx="19170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9" name="Google Shape;739;p45"/>
          <p:cNvCxnSpPr/>
          <p:nvPr/>
        </p:nvCxnSpPr>
        <p:spPr>
          <a:xfrm>
            <a:off x="4266675" y="27125"/>
            <a:ext cx="9000" cy="26667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0" name="Google Shape;740;p45"/>
          <p:cNvSpPr/>
          <p:nvPr/>
        </p:nvSpPr>
        <p:spPr>
          <a:xfrm>
            <a:off x="2169500" y="87925"/>
            <a:ext cx="4348095" cy="2363392"/>
          </a:xfrm>
          <a:custGeom>
            <a:rect b="b" l="l" r="r" t="t"/>
            <a:pathLst>
              <a:path extrusionOk="0" h="116855" w="172475">
                <a:moveTo>
                  <a:pt x="0" y="0"/>
                </a:moveTo>
                <a:cubicBezTo>
                  <a:pt x="14102" y="19465"/>
                  <a:pt x="55864" y="115767"/>
                  <a:pt x="84610" y="116791"/>
                </a:cubicBezTo>
                <a:cubicBezTo>
                  <a:pt x="113356" y="117816"/>
                  <a:pt x="157831" y="24588"/>
                  <a:pt x="172475" y="6147"/>
                </a:cubicBez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1" name="Google Shape;741;p45"/>
          <p:cNvSpPr txBox="1"/>
          <p:nvPr/>
        </p:nvSpPr>
        <p:spPr>
          <a:xfrm>
            <a:off x="4329950" y="36150"/>
            <a:ext cx="242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ERROR</a:t>
            </a:r>
            <a:endParaRPr b="1"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2" name="Google Shape;742;p45"/>
          <p:cNvSpPr txBox="1"/>
          <p:nvPr/>
        </p:nvSpPr>
        <p:spPr>
          <a:xfrm>
            <a:off x="7385225" y="2484650"/>
            <a:ext cx="5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43" name="Google Shape;743;p45"/>
          <p:cNvCxnSpPr/>
          <p:nvPr/>
        </p:nvCxnSpPr>
        <p:spPr>
          <a:xfrm>
            <a:off x="1265525" y="2684750"/>
            <a:ext cx="61197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4" name="Google Shape;744;p45"/>
          <p:cNvSpPr/>
          <p:nvPr/>
        </p:nvSpPr>
        <p:spPr>
          <a:xfrm>
            <a:off x="2227625" y="201925"/>
            <a:ext cx="181200" cy="172200"/>
          </a:xfrm>
          <a:prstGeom prst="donut">
            <a:avLst>
              <a:gd fmla="val 25000" name="adj"/>
            </a:avLst>
          </a:prstGeom>
          <a:solidFill>
            <a:srgbClr val="0098FF">
              <a:alpha val="4888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5"/>
          <p:cNvSpPr txBox="1"/>
          <p:nvPr/>
        </p:nvSpPr>
        <p:spPr>
          <a:xfrm>
            <a:off x="314425" y="3152200"/>
            <a:ext cx="65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Very Small LR, increase number of computation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6" name="Google Shape;746;p45"/>
          <p:cNvSpPr txBox="1"/>
          <p:nvPr/>
        </p:nvSpPr>
        <p:spPr>
          <a:xfrm>
            <a:off x="433900" y="1138975"/>
            <a:ext cx="7593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SLOPE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7" name="Google Shape;747;p45"/>
          <p:cNvSpPr txBox="1"/>
          <p:nvPr/>
        </p:nvSpPr>
        <p:spPr>
          <a:xfrm>
            <a:off x="433900" y="1869900"/>
            <a:ext cx="17355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K = K - SLOPE x LR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8" name="Google Shape;748;p45"/>
          <p:cNvSpPr/>
          <p:nvPr/>
        </p:nvSpPr>
        <p:spPr>
          <a:xfrm>
            <a:off x="3058000" y="1366975"/>
            <a:ext cx="181200" cy="172200"/>
          </a:xfrm>
          <a:prstGeom prst="donut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5"/>
          <p:cNvSpPr/>
          <p:nvPr/>
        </p:nvSpPr>
        <p:spPr>
          <a:xfrm>
            <a:off x="2345550" y="374125"/>
            <a:ext cx="181200" cy="172200"/>
          </a:xfrm>
          <a:prstGeom prst="donut">
            <a:avLst>
              <a:gd fmla="val 25000" name="adj"/>
            </a:avLst>
          </a:prstGeom>
          <a:solidFill>
            <a:srgbClr val="0098FF">
              <a:alpha val="4888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5"/>
          <p:cNvSpPr/>
          <p:nvPr/>
        </p:nvSpPr>
        <p:spPr>
          <a:xfrm>
            <a:off x="2463475" y="599575"/>
            <a:ext cx="181200" cy="172200"/>
          </a:xfrm>
          <a:prstGeom prst="donut">
            <a:avLst>
              <a:gd fmla="val 25000" name="adj"/>
            </a:avLst>
          </a:prstGeom>
          <a:solidFill>
            <a:srgbClr val="0098FF">
              <a:alpha val="4888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45"/>
          <p:cNvSpPr/>
          <p:nvPr/>
        </p:nvSpPr>
        <p:spPr>
          <a:xfrm>
            <a:off x="2644675" y="813550"/>
            <a:ext cx="181200" cy="172200"/>
          </a:xfrm>
          <a:prstGeom prst="donut">
            <a:avLst>
              <a:gd fmla="val 25000" name="adj"/>
            </a:avLst>
          </a:prstGeom>
          <a:solidFill>
            <a:srgbClr val="0098FF">
              <a:alpha val="4888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5"/>
          <p:cNvSpPr/>
          <p:nvPr/>
        </p:nvSpPr>
        <p:spPr>
          <a:xfrm>
            <a:off x="2786325" y="985750"/>
            <a:ext cx="181200" cy="172200"/>
          </a:xfrm>
          <a:prstGeom prst="donut">
            <a:avLst>
              <a:gd fmla="val 25000" name="adj"/>
            </a:avLst>
          </a:prstGeom>
          <a:solidFill>
            <a:srgbClr val="0098FF">
              <a:alpha val="4888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5"/>
          <p:cNvSpPr/>
          <p:nvPr/>
        </p:nvSpPr>
        <p:spPr>
          <a:xfrm>
            <a:off x="2920675" y="1183525"/>
            <a:ext cx="181200" cy="172200"/>
          </a:xfrm>
          <a:prstGeom prst="donut">
            <a:avLst>
              <a:gd fmla="val 25000" name="adj"/>
            </a:avLst>
          </a:prstGeom>
          <a:solidFill>
            <a:srgbClr val="0098FF">
              <a:alpha val="4888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6"/>
          <p:cNvSpPr txBox="1"/>
          <p:nvPr/>
        </p:nvSpPr>
        <p:spPr>
          <a:xfrm>
            <a:off x="7168350" y="87925"/>
            <a:ext cx="19170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9" name="Google Shape;759;p46"/>
          <p:cNvCxnSpPr/>
          <p:nvPr/>
        </p:nvCxnSpPr>
        <p:spPr>
          <a:xfrm>
            <a:off x="4266675" y="27125"/>
            <a:ext cx="9000" cy="26667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46"/>
          <p:cNvSpPr/>
          <p:nvPr/>
        </p:nvSpPr>
        <p:spPr>
          <a:xfrm>
            <a:off x="2169500" y="87925"/>
            <a:ext cx="4348095" cy="2363392"/>
          </a:xfrm>
          <a:custGeom>
            <a:rect b="b" l="l" r="r" t="t"/>
            <a:pathLst>
              <a:path extrusionOk="0" h="116855" w="172475">
                <a:moveTo>
                  <a:pt x="0" y="0"/>
                </a:moveTo>
                <a:cubicBezTo>
                  <a:pt x="14102" y="19465"/>
                  <a:pt x="55864" y="115767"/>
                  <a:pt x="84610" y="116791"/>
                </a:cubicBezTo>
                <a:cubicBezTo>
                  <a:pt x="113356" y="117816"/>
                  <a:pt x="157831" y="24588"/>
                  <a:pt x="172475" y="6147"/>
                </a:cubicBez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1" name="Google Shape;761;p46"/>
          <p:cNvSpPr txBox="1"/>
          <p:nvPr/>
        </p:nvSpPr>
        <p:spPr>
          <a:xfrm>
            <a:off x="4329950" y="36150"/>
            <a:ext cx="242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ERROR</a:t>
            </a:r>
            <a:endParaRPr b="1"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2" name="Google Shape;762;p46"/>
          <p:cNvSpPr txBox="1"/>
          <p:nvPr/>
        </p:nvSpPr>
        <p:spPr>
          <a:xfrm>
            <a:off x="7385225" y="2484650"/>
            <a:ext cx="5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63" name="Google Shape;763;p46"/>
          <p:cNvCxnSpPr/>
          <p:nvPr/>
        </p:nvCxnSpPr>
        <p:spPr>
          <a:xfrm>
            <a:off x="1265525" y="2684750"/>
            <a:ext cx="61197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4" name="Google Shape;764;p46"/>
          <p:cNvSpPr/>
          <p:nvPr/>
        </p:nvSpPr>
        <p:spPr>
          <a:xfrm>
            <a:off x="2227625" y="201925"/>
            <a:ext cx="181200" cy="172200"/>
          </a:xfrm>
          <a:prstGeom prst="donut">
            <a:avLst>
              <a:gd fmla="val 25000" name="adj"/>
            </a:avLst>
          </a:prstGeom>
          <a:solidFill>
            <a:srgbClr val="0098FF">
              <a:alpha val="4888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6"/>
          <p:cNvSpPr txBox="1"/>
          <p:nvPr/>
        </p:nvSpPr>
        <p:spPr>
          <a:xfrm>
            <a:off x="314425" y="3152200"/>
            <a:ext cx="659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Very large LR, decrease the number of computation but will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overshoot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6" name="Google Shape;766;p46"/>
          <p:cNvSpPr txBox="1"/>
          <p:nvPr/>
        </p:nvSpPr>
        <p:spPr>
          <a:xfrm>
            <a:off x="433900" y="1138975"/>
            <a:ext cx="7593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SLOPE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7" name="Google Shape;767;p46"/>
          <p:cNvSpPr txBox="1"/>
          <p:nvPr/>
        </p:nvSpPr>
        <p:spPr>
          <a:xfrm>
            <a:off x="433900" y="1869900"/>
            <a:ext cx="17355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K = K - SLOPE x LR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8" name="Google Shape;768;p46"/>
          <p:cNvSpPr/>
          <p:nvPr/>
        </p:nvSpPr>
        <p:spPr>
          <a:xfrm>
            <a:off x="5082850" y="1818950"/>
            <a:ext cx="181200" cy="172200"/>
          </a:xfrm>
          <a:prstGeom prst="donut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46"/>
          <p:cNvSpPr/>
          <p:nvPr/>
        </p:nvSpPr>
        <p:spPr>
          <a:xfrm>
            <a:off x="6024625" y="672425"/>
            <a:ext cx="181200" cy="172200"/>
          </a:xfrm>
          <a:prstGeom prst="donut">
            <a:avLst>
              <a:gd fmla="val 25000" name="adj"/>
            </a:avLst>
          </a:prstGeom>
          <a:solidFill>
            <a:srgbClr val="0098FF">
              <a:alpha val="4888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46"/>
          <p:cNvSpPr/>
          <p:nvPr/>
        </p:nvSpPr>
        <p:spPr>
          <a:xfrm>
            <a:off x="4714325" y="2136300"/>
            <a:ext cx="181200" cy="172200"/>
          </a:xfrm>
          <a:prstGeom prst="donut">
            <a:avLst>
              <a:gd fmla="val 25000" name="adj"/>
            </a:avLst>
          </a:prstGeom>
          <a:solidFill>
            <a:srgbClr val="0098FF">
              <a:alpha val="4888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6"/>
          <p:cNvSpPr/>
          <p:nvPr/>
        </p:nvSpPr>
        <p:spPr>
          <a:xfrm>
            <a:off x="3096650" y="1482475"/>
            <a:ext cx="181200" cy="172200"/>
          </a:xfrm>
          <a:prstGeom prst="donut">
            <a:avLst>
              <a:gd fmla="val 25000" name="adj"/>
            </a:avLst>
          </a:prstGeom>
          <a:solidFill>
            <a:srgbClr val="0098FF">
              <a:alpha val="4888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6"/>
          <p:cNvSpPr/>
          <p:nvPr/>
        </p:nvSpPr>
        <p:spPr>
          <a:xfrm>
            <a:off x="3898200" y="2224175"/>
            <a:ext cx="181200" cy="172200"/>
          </a:xfrm>
          <a:prstGeom prst="donut">
            <a:avLst>
              <a:gd fmla="val 25000" name="adj"/>
            </a:avLst>
          </a:prstGeom>
          <a:solidFill>
            <a:srgbClr val="0098FF">
              <a:alpha val="4888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46"/>
          <p:cNvSpPr/>
          <p:nvPr/>
        </p:nvSpPr>
        <p:spPr>
          <a:xfrm>
            <a:off x="5596375" y="1183525"/>
            <a:ext cx="181200" cy="172200"/>
          </a:xfrm>
          <a:prstGeom prst="donut">
            <a:avLst>
              <a:gd fmla="val 25000" name="adj"/>
            </a:avLst>
          </a:prstGeom>
          <a:solidFill>
            <a:srgbClr val="0098FF">
              <a:alpha val="4888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7"/>
          <p:cNvSpPr txBox="1"/>
          <p:nvPr/>
        </p:nvSpPr>
        <p:spPr>
          <a:xfrm>
            <a:off x="7168350" y="87925"/>
            <a:ext cx="19170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9" name="Google Shape;779;p47"/>
          <p:cNvCxnSpPr/>
          <p:nvPr/>
        </p:nvCxnSpPr>
        <p:spPr>
          <a:xfrm>
            <a:off x="4266675" y="27125"/>
            <a:ext cx="9000" cy="26667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0" name="Google Shape;780;p47"/>
          <p:cNvSpPr txBox="1"/>
          <p:nvPr/>
        </p:nvSpPr>
        <p:spPr>
          <a:xfrm>
            <a:off x="4329950" y="36150"/>
            <a:ext cx="242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ERROR</a:t>
            </a:r>
            <a:endParaRPr b="1"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1" name="Google Shape;781;p47"/>
          <p:cNvSpPr txBox="1"/>
          <p:nvPr/>
        </p:nvSpPr>
        <p:spPr>
          <a:xfrm>
            <a:off x="7385225" y="2484650"/>
            <a:ext cx="5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82" name="Google Shape;782;p47"/>
          <p:cNvCxnSpPr/>
          <p:nvPr/>
        </p:nvCxnSpPr>
        <p:spPr>
          <a:xfrm>
            <a:off x="1265525" y="2684750"/>
            <a:ext cx="61197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3" name="Google Shape;783;p47"/>
          <p:cNvSpPr txBox="1"/>
          <p:nvPr/>
        </p:nvSpPr>
        <p:spPr>
          <a:xfrm>
            <a:off x="314425" y="3152200"/>
            <a:ext cx="65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need to choose the initial K value randomly.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4" name="Google Shape;784;p47"/>
          <p:cNvSpPr/>
          <p:nvPr/>
        </p:nvSpPr>
        <p:spPr>
          <a:xfrm>
            <a:off x="922025" y="-27125"/>
            <a:ext cx="5893800" cy="2017325"/>
          </a:xfrm>
          <a:custGeom>
            <a:rect b="b" l="l" r="r" t="t"/>
            <a:pathLst>
              <a:path extrusionOk="0" h="80693" w="235752">
                <a:moveTo>
                  <a:pt x="0" y="15187"/>
                </a:moveTo>
                <a:cubicBezTo>
                  <a:pt x="5062" y="20249"/>
                  <a:pt x="17959" y="44837"/>
                  <a:pt x="30373" y="45560"/>
                </a:cubicBezTo>
                <a:cubicBezTo>
                  <a:pt x="42787" y="46283"/>
                  <a:pt x="57070" y="13681"/>
                  <a:pt x="74486" y="19526"/>
                </a:cubicBezTo>
                <a:cubicBezTo>
                  <a:pt x="91902" y="25372"/>
                  <a:pt x="115104" y="79669"/>
                  <a:pt x="134870" y="80633"/>
                </a:cubicBezTo>
                <a:cubicBezTo>
                  <a:pt x="154637" y="81597"/>
                  <a:pt x="178501" y="32724"/>
                  <a:pt x="193085" y="25311"/>
                </a:cubicBezTo>
                <a:cubicBezTo>
                  <a:pt x="207669" y="17899"/>
                  <a:pt x="215262" y="40377"/>
                  <a:pt x="222373" y="36158"/>
                </a:cubicBezTo>
                <a:cubicBezTo>
                  <a:pt x="229484" y="31940"/>
                  <a:pt x="233522" y="6026"/>
                  <a:pt x="235752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8"/>
          <p:cNvSpPr txBox="1"/>
          <p:nvPr/>
        </p:nvSpPr>
        <p:spPr>
          <a:xfrm>
            <a:off x="7168350" y="87925"/>
            <a:ext cx="19170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0" name="Google Shape;790;p48"/>
          <p:cNvCxnSpPr/>
          <p:nvPr/>
        </p:nvCxnSpPr>
        <p:spPr>
          <a:xfrm>
            <a:off x="4266675" y="27125"/>
            <a:ext cx="9000" cy="26667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1" name="Google Shape;791;p48"/>
          <p:cNvSpPr txBox="1"/>
          <p:nvPr/>
        </p:nvSpPr>
        <p:spPr>
          <a:xfrm>
            <a:off x="4329950" y="36150"/>
            <a:ext cx="242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ERROR</a:t>
            </a:r>
            <a:endParaRPr b="1"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2" name="Google Shape;792;p48"/>
          <p:cNvSpPr txBox="1"/>
          <p:nvPr/>
        </p:nvSpPr>
        <p:spPr>
          <a:xfrm>
            <a:off x="7385225" y="2484650"/>
            <a:ext cx="5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93" name="Google Shape;793;p48"/>
          <p:cNvCxnSpPr/>
          <p:nvPr/>
        </p:nvCxnSpPr>
        <p:spPr>
          <a:xfrm>
            <a:off x="1265525" y="2684750"/>
            <a:ext cx="61197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4" name="Google Shape;794;p48"/>
          <p:cNvSpPr txBox="1"/>
          <p:nvPr/>
        </p:nvSpPr>
        <p:spPr>
          <a:xfrm>
            <a:off x="314425" y="3152200"/>
            <a:ext cx="65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need to choose the initial K value randomly.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5" name="Google Shape;795;p48"/>
          <p:cNvSpPr/>
          <p:nvPr/>
        </p:nvSpPr>
        <p:spPr>
          <a:xfrm>
            <a:off x="922025" y="-27125"/>
            <a:ext cx="5893800" cy="2017325"/>
          </a:xfrm>
          <a:custGeom>
            <a:rect b="b" l="l" r="r" t="t"/>
            <a:pathLst>
              <a:path extrusionOk="0" h="80693" w="235752">
                <a:moveTo>
                  <a:pt x="0" y="15187"/>
                </a:moveTo>
                <a:cubicBezTo>
                  <a:pt x="5062" y="20249"/>
                  <a:pt x="17959" y="44837"/>
                  <a:pt x="30373" y="45560"/>
                </a:cubicBezTo>
                <a:cubicBezTo>
                  <a:pt x="42787" y="46283"/>
                  <a:pt x="57070" y="13681"/>
                  <a:pt x="74486" y="19526"/>
                </a:cubicBezTo>
                <a:cubicBezTo>
                  <a:pt x="91902" y="25372"/>
                  <a:pt x="115104" y="79669"/>
                  <a:pt x="134870" y="80633"/>
                </a:cubicBezTo>
                <a:cubicBezTo>
                  <a:pt x="154637" y="81597"/>
                  <a:pt x="178501" y="32724"/>
                  <a:pt x="193085" y="25311"/>
                </a:cubicBezTo>
                <a:cubicBezTo>
                  <a:pt x="207669" y="17899"/>
                  <a:pt x="215262" y="40377"/>
                  <a:pt x="222373" y="36158"/>
                </a:cubicBezTo>
                <a:cubicBezTo>
                  <a:pt x="229484" y="31940"/>
                  <a:pt x="233522" y="6026"/>
                  <a:pt x="235752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6" name="Google Shape;796;p48"/>
          <p:cNvSpPr/>
          <p:nvPr/>
        </p:nvSpPr>
        <p:spPr>
          <a:xfrm>
            <a:off x="1584550" y="1008125"/>
            <a:ext cx="181200" cy="172200"/>
          </a:xfrm>
          <a:prstGeom prst="donut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48"/>
          <p:cNvSpPr/>
          <p:nvPr/>
        </p:nvSpPr>
        <p:spPr>
          <a:xfrm>
            <a:off x="1265525" y="835925"/>
            <a:ext cx="181200" cy="172200"/>
          </a:xfrm>
          <a:prstGeom prst="donut">
            <a:avLst>
              <a:gd fmla="val 25000" name="adj"/>
            </a:avLst>
          </a:prstGeom>
          <a:solidFill>
            <a:srgbClr val="0098FF">
              <a:alpha val="4888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48"/>
          <p:cNvSpPr/>
          <p:nvPr/>
        </p:nvSpPr>
        <p:spPr>
          <a:xfrm>
            <a:off x="993075" y="488125"/>
            <a:ext cx="181200" cy="172200"/>
          </a:xfrm>
          <a:prstGeom prst="donut">
            <a:avLst>
              <a:gd fmla="val 25000" name="adj"/>
            </a:avLst>
          </a:prstGeom>
          <a:solidFill>
            <a:srgbClr val="0098FF">
              <a:alpha val="4888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48"/>
          <p:cNvSpPr/>
          <p:nvPr/>
        </p:nvSpPr>
        <p:spPr>
          <a:xfrm>
            <a:off x="1904800" y="835925"/>
            <a:ext cx="181200" cy="172200"/>
          </a:xfrm>
          <a:prstGeom prst="donut">
            <a:avLst>
              <a:gd fmla="val 25000" name="adj"/>
            </a:avLst>
          </a:prstGeom>
          <a:solidFill>
            <a:srgbClr val="0098FF">
              <a:alpha val="4888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48"/>
          <p:cNvSpPr/>
          <p:nvPr/>
        </p:nvSpPr>
        <p:spPr>
          <a:xfrm>
            <a:off x="4180575" y="1893550"/>
            <a:ext cx="181200" cy="172200"/>
          </a:xfrm>
          <a:prstGeom prst="donut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48"/>
          <p:cNvSpPr/>
          <p:nvPr/>
        </p:nvSpPr>
        <p:spPr>
          <a:xfrm>
            <a:off x="3022225" y="660325"/>
            <a:ext cx="181200" cy="172200"/>
          </a:xfrm>
          <a:prstGeom prst="donut">
            <a:avLst>
              <a:gd fmla="val 25000" name="adj"/>
            </a:avLst>
          </a:prstGeom>
          <a:solidFill>
            <a:srgbClr val="FF9900">
              <a:alpha val="47750"/>
            </a:srgbClr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48"/>
          <p:cNvSpPr/>
          <p:nvPr/>
        </p:nvSpPr>
        <p:spPr>
          <a:xfrm>
            <a:off x="3274050" y="1008125"/>
            <a:ext cx="181200" cy="172200"/>
          </a:xfrm>
          <a:prstGeom prst="donut">
            <a:avLst>
              <a:gd fmla="val 25000" name="adj"/>
            </a:avLst>
          </a:prstGeom>
          <a:solidFill>
            <a:srgbClr val="FF9900">
              <a:alpha val="47750"/>
            </a:srgbClr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48"/>
          <p:cNvSpPr/>
          <p:nvPr/>
        </p:nvSpPr>
        <p:spPr>
          <a:xfrm>
            <a:off x="3661475" y="1485950"/>
            <a:ext cx="181200" cy="172200"/>
          </a:xfrm>
          <a:prstGeom prst="donut">
            <a:avLst>
              <a:gd fmla="val 25000" name="adj"/>
            </a:avLst>
          </a:prstGeom>
          <a:solidFill>
            <a:srgbClr val="FF9900">
              <a:alpha val="47750"/>
            </a:srgbClr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8"/>
          <p:cNvSpPr/>
          <p:nvPr/>
        </p:nvSpPr>
        <p:spPr>
          <a:xfrm>
            <a:off x="3904275" y="1773950"/>
            <a:ext cx="181200" cy="172200"/>
          </a:xfrm>
          <a:prstGeom prst="donut">
            <a:avLst>
              <a:gd fmla="val 25000" name="adj"/>
            </a:avLst>
          </a:prstGeom>
          <a:solidFill>
            <a:srgbClr val="FF9900">
              <a:alpha val="47750"/>
            </a:srgbClr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Artificial Neural Network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49"/>
          <p:cNvSpPr txBox="1"/>
          <p:nvPr>
            <p:ph idx="1" type="subTitle"/>
          </p:nvPr>
        </p:nvSpPr>
        <p:spPr>
          <a:xfrm>
            <a:off x="510450" y="3182342"/>
            <a:ext cx="8123100" cy="14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latin typeface="Montserrat"/>
                <a:ea typeface="Montserrat"/>
                <a:cs typeface="Montserrat"/>
                <a:sym typeface="Montserrat"/>
              </a:rPr>
              <a:t># Morphology of an Artificial Neuron</a:t>
            </a:r>
            <a:endParaRPr strike="sng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latin typeface="Montserrat"/>
                <a:ea typeface="Montserrat"/>
                <a:cs typeface="Montserrat"/>
                <a:sym typeface="Montserrat"/>
              </a:rPr>
              <a:t># Activation Function</a:t>
            </a:r>
            <a:endParaRPr strike="sng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latin typeface="Montserrat"/>
                <a:ea typeface="Montserrat"/>
                <a:cs typeface="Montserrat"/>
                <a:sym typeface="Montserrat"/>
              </a:rPr>
              <a:t># A simple Artificial Neural Network</a:t>
            </a:r>
            <a:endParaRPr strike="sng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latin typeface="Montserrat"/>
                <a:ea typeface="Montserrat"/>
                <a:cs typeface="Montserrat"/>
                <a:sym typeface="Montserrat"/>
              </a:rPr>
              <a:t># Forward Propagation</a:t>
            </a:r>
            <a:endParaRPr strike="sng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latin typeface="Montserrat"/>
                <a:ea typeface="Montserrat"/>
                <a:cs typeface="Montserrat"/>
                <a:sym typeface="Montserrat"/>
              </a:rPr>
              <a:t># Gradient Descent</a:t>
            </a:r>
            <a:endParaRPr strike="sng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# Backpropagation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# Regularisation (if possible)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1" name="Google Shape;81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50"/>
          <p:cNvSpPr/>
          <p:nvPr/>
        </p:nvSpPr>
        <p:spPr>
          <a:xfrm>
            <a:off x="1801425" y="1389825"/>
            <a:ext cx="5079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7" name="Google Shape;817;p50"/>
          <p:cNvSpPr/>
          <p:nvPr/>
        </p:nvSpPr>
        <p:spPr>
          <a:xfrm>
            <a:off x="3874250" y="57480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8" name="Google Shape;818;p50"/>
          <p:cNvSpPr/>
          <p:nvPr/>
        </p:nvSpPr>
        <p:spPr>
          <a:xfrm>
            <a:off x="3874250" y="221865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9" name="Google Shape;819;p50"/>
          <p:cNvSpPr/>
          <p:nvPr/>
        </p:nvSpPr>
        <p:spPr>
          <a:xfrm>
            <a:off x="5903450" y="1389825"/>
            <a:ext cx="507900" cy="507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820" name="Google Shape;820;p50"/>
          <p:cNvCxnSpPr>
            <a:stCxn id="816" idx="7"/>
            <a:endCxn id="817" idx="2"/>
          </p:cNvCxnSpPr>
          <p:nvPr/>
        </p:nvCxnSpPr>
        <p:spPr>
          <a:xfrm flipH="1" rot="10800000">
            <a:off x="2234945" y="828805"/>
            <a:ext cx="16392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50"/>
          <p:cNvCxnSpPr>
            <a:stCxn id="816" idx="5"/>
            <a:endCxn id="818" idx="2"/>
          </p:cNvCxnSpPr>
          <p:nvPr/>
        </p:nvCxnSpPr>
        <p:spPr>
          <a:xfrm>
            <a:off x="2234945" y="1823345"/>
            <a:ext cx="16392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50"/>
          <p:cNvCxnSpPr>
            <a:stCxn id="817" idx="6"/>
            <a:endCxn id="819" idx="1"/>
          </p:cNvCxnSpPr>
          <p:nvPr/>
        </p:nvCxnSpPr>
        <p:spPr>
          <a:xfrm>
            <a:off x="4382150" y="828750"/>
            <a:ext cx="15957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50"/>
          <p:cNvCxnSpPr>
            <a:stCxn id="818" idx="6"/>
            <a:endCxn id="819" idx="3"/>
          </p:cNvCxnSpPr>
          <p:nvPr/>
        </p:nvCxnSpPr>
        <p:spPr>
          <a:xfrm flipH="1" rot="10800000">
            <a:off x="4382150" y="1823400"/>
            <a:ext cx="15957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50"/>
          <p:cNvCxnSpPr>
            <a:stCxn id="816" idx="2"/>
          </p:cNvCxnSpPr>
          <p:nvPr/>
        </p:nvCxnSpPr>
        <p:spPr>
          <a:xfrm flipH="1">
            <a:off x="1438725" y="16437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5" name="Google Shape;825;p50"/>
          <p:cNvSpPr txBox="1"/>
          <p:nvPr/>
        </p:nvSpPr>
        <p:spPr>
          <a:xfrm>
            <a:off x="7262475" y="87925"/>
            <a:ext cx="18228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6" name="Google Shape;826;p50"/>
          <p:cNvCxnSpPr/>
          <p:nvPr/>
        </p:nvCxnSpPr>
        <p:spPr>
          <a:xfrm flipH="1">
            <a:off x="6411350" y="16437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7" name="Google Shape;827;p50"/>
          <p:cNvSpPr txBox="1"/>
          <p:nvPr/>
        </p:nvSpPr>
        <p:spPr>
          <a:xfrm>
            <a:off x="932625" y="1443675"/>
            <a:ext cx="5061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50"/>
          <p:cNvSpPr txBox="1"/>
          <p:nvPr/>
        </p:nvSpPr>
        <p:spPr>
          <a:xfrm>
            <a:off x="2646925" y="783475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9" name="Google Shape;829;p50"/>
          <p:cNvSpPr txBox="1"/>
          <p:nvPr/>
        </p:nvSpPr>
        <p:spPr>
          <a:xfrm>
            <a:off x="2554825" y="2072350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0" name="Google Shape;830;p50"/>
          <p:cNvSpPr txBox="1"/>
          <p:nvPr/>
        </p:nvSpPr>
        <p:spPr>
          <a:xfrm>
            <a:off x="4782450" y="682500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1" name="Google Shape;831;p50"/>
          <p:cNvSpPr txBox="1"/>
          <p:nvPr/>
        </p:nvSpPr>
        <p:spPr>
          <a:xfrm>
            <a:off x="4835225" y="2134450"/>
            <a:ext cx="5061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2" name="Google Shape;832;p50"/>
          <p:cNvSpPr txBox="1"/>
          <p:nvPr/>
        </p:nvSpPr>
        <p:spPr>
          <a:xfrm>
            <a:off x="3915800" y="87925"/>
            <a:ext cx="5061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3" name="Google Shape;833;p50"/>
          <p:cNvSpPr txBox="1"/>
          <p:nvPr/>
        </p:nvSpPr>
        <p:spPr>
          <a:xfrm>
            <a:off x="3915750" y="1672150"/>
            <a:ext cx="5982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4" name="Google Shape;834;p50"/>
          <p:cNvSpPr txBox="1"/>
          <p:nvPr/>
        </p:nvSpPr>
        <p:spPr>
          <a:xfrm>
            <a:off x="6774050" y="1443675"/>
            <a:ext cx="7056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5" name="Google Shape;835;p50"/>
          <p:cNvSpPr txBox="1"/>
          <p:nvPr/>
        </p:nvSpPr>
        <p:spPr>
          <a:xfrm>
            <a:off x="5945000" y="866350"/>
            <a:ext cx="5487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50"/>
          <p:cNvSpPr txBox="1"/>
          <p:nvPr/>
        </p:nvSpPr>
        <p:spPr>
          <a:xfrm>
            <a:off x="3031800" y="3769375"/>
            <a:ext cx="5061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7" name="Google Shape;837;p50"/>
          <p:cNvSpPr txBox="1"/>
          <p:nvPr/>
        </p:nvSpPr>
        <p:spPr>
          <a:xfrm>
            <a:off x="4600300" y="3769375"/>
            <a:ext cx="7056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8" name="Google Shape;838;p50"/>
          <p:cNvCxnSpPr>
            <a:stCxn id="836" idx="3"/>
            <a:endCxn id="837" idx="1"/>
          </p:cNvCxnSpPr>
          <p:nvPr/>
        </p:nvCxnSpPr>
        <p:spPr>
          <a:xfrm>
            <a:off x="3537900" y="3969475"/>
            <a:ext cx="10623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51"/>
          <p:cNvSpPr/>
          <p:nvPr/>
        </p:nvSpPr>
        <p:spPr>
          <a:xfrm>
            <a:off x="1801425" y="1389825"/>
            <a:ext cx="5079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51"/>
          <p:cNvSpPr/>
          <p:nvPr/>
        </p:nvSpPr>
        <p:spPr>
          <a:xfrm>
            <a:off x="3874250" y="57480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51"/>
          <p:cNvSpPr/>
          <p:nvPr/>
        </p:nvSpPr>
        <p:spPr>
          <a:xfrm>
            <a:off x="3874250" y="221865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6" name="Google Shape;846;p51"/>
          <p:cNvSpPr/>
          <p:nvPr/>
        </p:nvSpPr>
        <p:spPr>
          <a:xfrm>
            <a:off x="5903450" y="1389825"/>
            <a:ext cx="507900" cy="507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847" name="Google Shape;847;p51"/>
          <p:cNvCxnSpPr>
            <a:stCxn id="843" idx="7"/>
            <a:endCxn id="844" idx="2"/>
          </p:cNvCxnSpPr>
          <p:nvPr/>
        </p:nvCxnSpPr>
        <p:spPr>
          <a:xfrm flipH="1" rot="10800000">
            <a:off x="2234945" y="828805"/>
            <a:ext cx="16392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51"/>
          <p:cNvCxnSpPr>
            <a:stCxn id="843" idx="5"/>
            <a:endCxn id="845" idx="2"/>
          </p:cNvCxnSpPr>
          <p:nvPr/>
        </p:nvCxnSpPr>
        <p:spPr>
          <a:xfrm>
            <a:off x="2234945" y="1823345"/>
            <a:ext cx="16392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51"/>
          <p:cNvCxnSpPr>
            <a:stCxn id="844" idx="6"/>
            <a:endCxn id="846" idx="1"/>
          </p:cNvCxnSpPr>
          <p:nvPr/>
        </p:nvCxnSpPr>
        <p:spPr>
          <a:xfrm>
            <a:off x="4382150" y="828750"/>
            <a:ext cx="15957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51"/>
          <p:cNvCxnSpPr>
            <a:stCxn id="845" idx="6"/>
            <a:endCxn id="846" idx="3"/>
          </p:cNvCxnSpPr>
          <p:nvPr/>
        </p:nvCxnSpPr>
        <p:spPr>
          <a:xfrm flipH="1" rot="10800000">
            <a:off x="4382150" y="1823400"/>
            <a:ext cx="15957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51"/>
          <p:cNvCxnSpPr>
            <a:stCxn id="843" idx="2"/>
          </p:cNvCxnSpPr>
          <p:nvPr/>
        </p:nvCxnSpPr>
        <p:spPr>
          <a:xfrm flipH="1">
            <a:off x="1438725" y="16437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2" name="Google Shape;852;p51"/>
          <p:cNvSpPr txBox="1"/>
          <p:nvPr/>
        </p:nvSpPr>
        <p:spPr>
          <a:xfrm>
            <a:off x="7262475" y="87925"/>
            <a:ext cx="18228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3" name="Google Shape;853;p51"/>
          <p:cNvCxnSpPr/>
          <p:nvPr/>
        </p:nvCxnSpPr>
        <p:spPr>
          <a:xfrm flipH="1">
            <a:off x="6411350" y="16437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4" name="Google Shape;854;p51"/>
          <p:cNvSpPr txBox="1"/>
          <p:nvPr/>
        </p:nvSpPr>
        <p:spPr>
          <a:xfrm>
            <a:off x="932625" y="1443675"/>
            <a:ext cx="5061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5" name="Google Shape;855;p51"/>
          <p:cNvSpPr txBox="1"/>
          <p:nvPr/>
        </p:nvSpPr>
        <p:spPr>
          <a:xfrm>
            <a:off x="2646925" y="783475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6" name="Google Shape;856;p51"/>
          <p:cNvSpPr txBox="1"/>
          <p:nvPr/>
        </p:nvSpPr>
        <p:spPr>
          <a:xfrm>
            <a:off x="2554825" y="2072350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7" name="Google Shape;857;p51"/>
          <p:cNvSpPr txBox="1"/>
          <p:nvPr/>
        </p:nvSpPr>
        <p:spPr>
          <a:xfrm>
            <a:off x="4782450" y="682500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8" name="Google Shape;858;p51"/>
          <p:cNvSpPr txBox="1"/>
          <p:nvPr/>
        </p:nvSpPr>
        <p:spPr>
          <a:xfrm>
            <a:off x="4835225" y="2134450"/>
            <a:ext cx="6609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W4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9" name="Google Shape;859;p51"/>
          <p:cNvSpPr txBox="1"/>
          <p:nvPr/>
        </p:nvSpPr>
        <p:spPr>
          <a:xfrm>
            <a:off x="3915800" y="87925"/>
            <a:ext cx="5061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b1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51"/>
          <p:cNvSpPr txBox="1"/>
          <p:nvPr/>
        </p:nvSpPr>
        <p:spPr>
          <a:xfrm>
            <a:off x="3915750" y="1672150"/>
            <a:ext cx="5982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b2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1" name="Google Shape;861;p51"/>
          <p:cNvSpPr txBox="1"/>
          <p:nvPr/>
        </p:nvSpPr>
        <p:spPr>
          <a:xfrm>
            <a:off x="6774050" y="1443675"/>
            <a:ext cx="7056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2" name="Google Shape;862;p51"/>
          <p:cNvSpPr txBox="1"/>
          <p:nvPr/>
        </p:nvSpPr>
        <p:spPr>
          <a:xfrm>
            <a:off x="5945000" y="866350"/>
            <a:ext cx="5487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b3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51"/>
          <p:cNvSpPr txBox="1"/>
          <p:nvPr/>
        </p:nvSpPr>
        <p:spPr>
          <a:xfrm>
            <a:off x="314425" y="3152200"/>
            <a:ext cx="789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Choose the weights and biases randomly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Forward propagate the input and get the output (irrespective of accuracy)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3688125" y="985300"/>
            <a:ext cx="1645200" cy="1554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1"/>
                </a:solidFill>
              </a:rPr>
              <a:t>Σ</a:t>
            </a:r>
            <a:r>
              <a:rPr lang="en" sz="4200"/>
              <a:t>  σ</a:t>
            </a:r>
            <a:endParaRPr sz="4200"/>
          </a:p>
        </p:txBody>
      </p:sp>
      <p:cxnSp>
        <p:nvCxnSpPr>
          <p:cNvPr id="115" name="Google Shape;115;p16"/>
          <p:cNvCxnSpPr>
            <a:endCxn id="114" idx="4"/>
          </p:cNvCxnSpPr>
          <p:nvPr/>
        </p:nvCxnSpPr>
        <p:spPr>
          <a:xfrm flipH="1">
            <a:off x="4510725" y="1003300"/>
            <a:ext cx="9000" cy="15369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>
            <a:stCxn id="117" idx="3"/>
            <a:endCxn id="114" idx="2"/>
          </p:cNvCxnSpPr>
          <p:nvPr/>
        </p:nvCxnSpPr>
        <p:spPr>
          <a:xfrm>
            <a:off x="2576325" y="1762750"/>
            <a:ext cx="1111800" cy="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6"/>
          <p:cNvCxnSpPr>
            <a:stCxn id="119" idx="3"/>
            <a:endCxn id="114" idx="3"/>
          </p:cNvCxnSpPr>
          <p:nvPr/>
        </p:nvCxnSpPr>
        <p:spPr>
          <a:xfrm flipH="1" rot="10800000">
            <a:off x="2576325" y="2312475"/>
            <a:ext cx="1352700" cy="3258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6"/>
          <p:cNvCxnSpPr>
            <a:stCxn id="121" idx="3"/>
            <a:endCxn id="114" idx="1"/>
          </p:cNvCxnSpPr>
          <p:nvPr/>
        </p:nvCxnSpPr>
        <p:spPr>
          <a:xfrm>
            <a:off x="2576325" y="688225"/>
            <a:ext cx="1352700" cy="5247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6"/>
          <p:cNvCxnSpPr>
            <a:stCxn id="114" idx="6"/>
          </p:cNvCxnSpPr>
          <p:nvPr/>
        </p:nvCxnSpPr>
        <p:spPr>
          <a:xfrm>
            <a:off x="5333325" y="1762750"/>
            <a:ext cx="940200" cy="180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6"/>
          <p:cNvSpPr txBox="1"/>
          <p:nvPr/>
        </p:nvSpPr>
        <p:spPr>
          <a:xfrm>
            <a:off x="2151525" y="488125"/>
            <a:ext cx="4248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2151525" y="1562650"/>
            <a:ext cx="4248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2151525" y="2438175"/>
            <a:ext cx="4248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X3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6273525" y="1562650"/>
            <a:ext cx="4248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2919825" y="577625"/>
            <a:ext cx="5061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2879175" y="1445050"/>
            <a:ext cx="5061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2919825" y="2140000"/>
            <a:ext cx="5061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" name="Google Shape;127;p16"/>
          <p:cNvCxnSpPr>
            <a:endCxn id="114" idx="0"/>
          </p:cNvCxnSpPr>
          <p:nvPr/>
        </p:nvCxnSpPr>
        <p:spPr>
          <a:xfrm>
            <a:off x="4510725" y="641800"/>
            <a:ext cx="0" cy="3435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6"/>
          <p:cNvSpPr txBox="1"/>
          <p:nvPr/>
        </p:nvSpPr>
        <p:spPr>
          <a:xfrm>
            <a:off x="4298325" y="223600"/>
            <a:ext cx="4248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5639750" y="87925"/>
            <a:ext cx="34452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Morphology of an Artificial Neuron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550250" y="3819050"/>
            <a:ext cx="2279100" cy="4311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X1		X2		X3</a:t>
            </a:r>
            <a:endParaRPr b="1" sz="1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3303950" y="3188000"/>
            <a:ext cx="506100" cy="1693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2907388" y="3702375"/>
            <a:ext cx="27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b="1" sz="2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3855280" y="3737825"/>
            <a:ext cx="38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 b="1" sz="2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4419225" y="3779325"/>
            <a:ext cx="2333400" cy="431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W1 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 </a:t>
            </a:r>
            <a:r>
              <a:rPr b="1"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W2 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 </a:t>
            </a:r>
            <a:r>
              <a:rPr b="1"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X3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 b="1" sz="1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7149950" y="3756225"/>
            <a:ext cx="4248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6792743" y="3694725"/>
            <a:ext cx="38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endParaRPr b="1" sz="2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2"/>
          <p:cNvSpPr/>
          <p:nvPr/>
        </p:nvSpPr>
        <p:spPr>
          <a:xfrm>
            <a:off x="1801425" y="1389825"/>
            <a:ext cx="5079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52"/>
          <p:cNvSpPr/>
          <p:nvPr/>
        </p:nvSpPr>
        <p:spPr>
          <a:xfrm>
            <a:off x="3874250" y="57480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0" name="Google Shape;870;p52"/>
          <p:cNvSpPr/>
          <p:nvPr/>
        </p:nvSpPr>
        <p:spPr>
          <a:xfrm>
            <a:off x="3874250" y="221865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1" name="Google Shape;871;p52"/>
          <p:cNvSpPr/>
          <p:nvPr/>
        </p:nvSpPr>
        <p:spPr>
          <a:xfrm>
            <a:off x="5903450" y="1389825"/>
            <a:ext cx="507900" cy="507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872" name="Google Shape;872;p52"/>
          <p:cNvCxnSpPr>
            <a:stCxn id="868" idx="7"/>
            <a:endCxn id="869" idx="2"/>
          </p:cNvCxnSpPr>
          <p:nvPr/>
        </p:nvCxnSpPr>
        <p:spPr>
          <a:xfrm flipH="1" rot="10800000">
            <a:off x="2234945" y="828805"/>
            <a:ext cx="16392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52"/>
          <p:cNvCxnSpPr>
            <a:stCxn id="868" idx="5"/>
            <a:endCxn id="870" idx="2"/>
          </p:cNvCxnSpPr>
          <p:nvPr/>
        </p:nvCxnSpPr>
        <p:spPr>
          <a:xfrm>
            <a:off x="2234945" y="1823345"/>
            <a:ext cx="16392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52"/>
          <p:cNvCxnSpPr>
            <a:stCxn id="869" idx="6"/>
            <a:endCxn id="871" idx="1"/>
          </p:cNvCxnSpPr>
          <p:nvPr/>
        </p:nvCxnSpPr>
        <p:spPr>
          <a:xfrm>
            <a:off x="4382150" y="828750"/>
            <a:ext cx="15957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52"/>
          <p:cNvCxnSpPr>
            <a:stCxn id="870" idx="6"/>
            <a:endCxn id="871" idx="3"/>
          </p:cNvCxnSpPr>
          <p:nvPr/>
        </p:nvCxnSpPr>
        <p:spPr>
          <a:xfrm flipH="1" rot="10800000">
            <a:off x="4382150" y="1823400"/>
            <a:ext cx="15957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52"/>
          <p:cNvCxnSpPr>
            <a:stCxn id="868" idx="2"/>
          </p:cNvCxnSpPr>
          <p:nvPr/>
        </p:nvCxnSpPr>
        <p:spPr>
          <a:xfrm flipH="1">
            <a:off x="1438725" y="16437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7" name="Google Shape;877;p52"/>
          <p:cNvSpPr txBox="1"/>
          <p:nvPr/>
        </p:nvSpPr>
        <p:spPr>
          <a:xfrm>
            <a:off x="7262475" y="87925"/>
            <a:ext cx="18228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8" name="Google Shape;878;p52"/>
          <p:cNvCxnSpPr/>
          <p:nvPr/>
        </p:nvCxnSpPr>
        <p:spPr>
          <a:xfrm flipH="1">
            <a:off x="6411350" y="16437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9" name="Google Shape;879;p52"/>
          <p:cNvSpPr txBox="1"/>
          <p:nvPr/>
        </p:nvSpPr>
        <p:spPr>
          <a:xfrm>
            <a:off x="932625" y="1443675"/>
            <a:ext cx="5061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0" name="Google Shape;880;p52"/>
          <p:cNvSpPr txBox="1"/>
          <p:nvPr/>
        </p:nvSpPr>
        <p:spPr>
          <a:xfrm>
            <a:off x="2646925" y="783475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1" name="Google Shape;881;p52"/>
          <p:cNvSpPr txBox="1"/>
          <p:nvPr/>
        </p:nvSpPr>
        <p:spPr>
          <a:xfrm>
            <a:off x="2554825" y="2072350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52"/>
          <p:cNvSpPr txBox="1"/>
          <p:nvPr/>
        </p:nvSpPr>
        <p:spPr>
          <a:xfrm>
            <a:off x="4782450" y="682500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3" name="Google Shape;883;p52"/>
          <p:cNvSpPr txBox="1"/>
          <p:nvPr/>
        </p:nvSpPr>
        <p:spPr>
          <a:xfrm>
            <a:off x="4835225" y="2134450"/>
            <a:ext cx="6609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W4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52"/>
          <p:cNvSpPr txBox="1"/>
          <p:nvPr/>
        </p:nvSpPr>
        <p:spPr>
          <a:xfrm>
            <a:off x="3915800" y="87925"/>
            <a:ext cx="5061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b1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5" name="Google Shape;885;p52"/>
          <p:cNvSpPr txBox="1"/>
          <p:nvPr/>
        </p:nvSpPr>
        <p:spPr>
          <a:xfrm>
            <a:off x="3915750" y="1672150"/>
            <a:ext cx="5982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b2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6" name="Google Shape;886;p52"/>
          <p:cNvSpPr txBox="1"/>
          <p:nvPr/>
        </p:nvSpPr>
        <p:spPr>
          <a:xfrm>
            <a:off x="6774050" y="1443675"/>
            <a:ext cx="7056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7" name="Google Shape;887;p52"/>
          <p:cNvSpPr txBox="1"/>
          <p:nvPr/>
        </p:nvSpPr>
        <p:spPr>
          <a:xfrm>
            <a:off x="5945000" y="866350"/>
            <a:ext cx="5487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b3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8" name="Google Shape;888;p52"/>
          <p:cNvSpPr txBox="1"/>
          <p:nvPr/>
        </p:nvSpPr>
        <p:spPr>
          <a:xfrm>
            <a:off x="1928450" y="3586400"/>
            <a:ext cx="44808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y( </a:t>
            </a: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W1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W2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W3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W4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W5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W6 , b1 , b2 , b3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53"/>
          <p:cNvSpPr/>
          <p:nvPr/>
        </p:nvSpPr>
        <p:spPr>
          <a:xfrm>
            <a:off x="1801425" y="1389825"/>
            <a:ext cx="5079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4" name="Google Shape;894;p53"/>
          <p:cNvSpPr/>
          <p:nvPr/>
        </p:nvSpPr>
        <p:spPr>
          <a:xfrm>
            <a:off x="3874250" y="57480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53"/>
          <p:cNvSpPr/>
          <p:nvPr/>
        </p:nvSpPr>
        <p:spPr>
          <a:xfrm>
            <a:off x="3874250" y="221865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6" name="Google Shape;896;p53"/>
          <p:cNvSpPr/>
          <p:nvPr/>
        </p:nvSpPr>
        <p:spPr>
          <a:xfrm>
            <a:off x="5903450" y="1389825"/>
            <a:ext cx="507900" cy="507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897" name="Google Shape;897;p53"/>
          <p:cNvCxnSpPr>
            <a:stCxn id="893" idx="7"/>
            <a:endCxn id="894" idx="2"/>
          </p:cNvCxnSpPr>
          <p:nvPr/>
        </p:nvCxnSpPr>
        <p:spPr>
          <a:xfrm flipH="1" rot="10800000">
            <a:off x="2234945" y="828805"/>
            <a:ext cx="16392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53"/>
          <p:cNvCxnSpPr>
            <a:stCxn id="893" idx="5"/>
            <a:endCxn id="895" idx="2"/>
          </p:cNvCxnSpPr>
          <p:nvPr/>
        </p:nvCxnSpPr>
        <p:spPr>
          <a:xfrm>
            <a:off x="2234945" y="1823345"/>
            <a:ext cx="16392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53"/>
          <p:cNvCxnSpPr>
            <a:stCxn id="894" idx="6"/>
            <a:endCxn id="896" idx="1"/>
          </p:cNvCxnSpPr>
          <p:nvPr/>
        </p:nvCxnSpPr>
        <p:spPr>
          <a:xfrm>
            <a:off x="4382150" y="828750"/>
            <a:ext cx="15957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53"/>
          <p:cNvCxnSpPr>
            <a:stCxn id="895" idx="6"/>
            <a:endCxn id="896" idx="3"/>
          </p:cNvCxnSpPr>
          <p:nvPr/>
        </p:nvCxnSpPr>
        <p:spPr>
          <a:xfrm flipH="1" rot="10800000">
            <a:off x="4382150" y="1823400"/>
            <a:ext cx="15957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53"/>
          <p:cNvCxnSpPr>
            <a:stCxn id="893" idx="2"/>
          </p:cNvCxnSpPr>
          <p:nvPr/>
        </p:nvCxnSpPr>
        <p:spPr>
          <a:xfrm flipH="1">
            <a:off x="1438725" y="16437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2" name="Google Shape;902;p53"/>
          <p:cNvSpPr txBox="1"/>
          <p:nvPr/>
        </p:nvSpPr>
        <p:spPr>
          <a:xfrm>
            <a:off x="7262475" y="87925"/>
            <a:ext cx="18228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3" name="Google Shape;903;p53"/>
          <p:cNvCxnSpPr/>
          <p:nvPr/>
        </p:nvCxnSpPr>
        <p:spPr>
          <a:xfrm flipH="1">
            <a:off x="6411350" y="16437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4" name="Google Shape;904;p53"/>
          <p:cNvSpPr txBox="1"/>
          <p:nvPr/>
        </p:nvSpPr>
        <p:spPr>
          <a:xfrm>
            <a:off x="932625" y="1443675"/>
            <a:ext cx="5061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5" name="Google Shape;905;p53"/>
          <p:cNvSpPr txBox="1"/>
          <p:nvPr/>
        </p:nvSpPr>
        <p:spPr>
          <a:xfrm>
            <a:off x="2646925" y="783475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6" name="Google Shape;906;p53"/>
          <p:cNvSpPr txBox="1"/>
          <p:nvPr/>
        </p:nvSpPr>
        <p:spPr>
          <a:xfrm>
            <a:off x="2554825" y="2072350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7" name="Google Shape;907;p53"/>
          <p:cNvSpPr txBox="1"/>
          <p:nvPr/>
        </p:nvSpPr>
        <p:spPr>
          <a:xfrm>
            <a:off x="4782450" y="682500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53"/>
          <p:cNvSpPr txBox="1"/>
          <p:nvPr/>
        </p:nvSpPr>
        <p:spPr>
          <a:xfrm>
            <a:off x="4835225" y="2134450"/>
            <a:ext cx="6609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W4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9" name="Google Shape;909;p53"/>
          <p:cNvSpPr txBox="1"/>
          <p:nvPr/>
        </p:nvSpPr>
        <p:spPr>
          <a:xfrm>
            <a:off x="3915800" y="87925"/>
            <a:ext cx="5061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b1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0" name="Google Shape;910;p53"/>
          <p:cNvSpPr txBox="1"/>
          <p:nvPr/>
        </p:nvSpPr>
        <p:spPr>
          <a:xfrm>
            <a:off x="3915750" y="1672150"/>
            <a:ext cx="5982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b2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1" name="Google Shape;911;p53"/>
          <p:cNvSpPr txBox="1"/>
          <p:nvPr/>
        </p:nvSpPr>
        <p:spPr>
          <a:xfrm>
            <a:off x="6774050" y="1443675"/>
            <a:ext cx="7056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2" name="Google Shape;912;p53"/>
          <p:cNvSpPr txBox="1"/>
          <p:nvPr/>
        </p:nvSpPr>
        <p:spPr>
          <a:xfrm>
            <a:off x="5945000" y="866350"/>
            <a:ext cx="5487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b3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3" name="Google Shape;913;p53"/>
          <p:cNvSpPr txBox="1"/>
          <p:nvPr/>
        </p:nvSpPr>
        <p:spPr>
          <a:xfrm>
            <a:off x="6936875" y="3945150"/>
            <a:ext cx="18228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Z1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= σ( </a:t>
            </a: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b1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baseline="30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53"/>
          <p:cNvSpPr txBox="1"/>
          <p:nvPr/>
        </p:nvSpPr>
        <p:spPr>
          <a:xfrm>
            <a:off x="6936875" y="4485300"/>
            <a:ext cx="18228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Z2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= σ( </a:t>
            </a: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b2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baseline="30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53"/>
          <p:cNvSpPr/>
          <p:nvPr/>
        </p:nvSpPr>
        <p:spPr>
          <a:xfrm>
            <a:off x="4382150" y="713250"/>
            <a:ext cx="400200" cy="400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Z1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6" name="Google Shape;916;p53"/>
          <p:cNvSpPr txBox="1"/>
          <p:nvPr/>
        </p:nvSpPr>
        <p:spPr>
          <a:xfrm>
            <a:off x="1974450" y="3278825"/>
            <a:ext cx="44808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y( </a:t>
            </a: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W1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W2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W3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W4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W5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W6 , b1 , b2 , b3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7" name="Google Shape;917;p53"/>
          <p:cNvSpPr/>
          <p:nvPr/>
        </p:nvSpPr>
        <p:spPr>
          <a:xfrm>
            <a:off x="4371900" y="2218650"/>
            <a:ext cx="400200" cy="400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Z2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8" name="Google Shape;918;p53"/>
          <p:cNvSpPr txBox="1"/>
          <p:nvPr/>
        </p:nvSpPr>
        <p:spPr>
          <a:xfrm>
            <a:off x="1974450" y="3862500"/>
            <a:ext cx="44808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y(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W3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W4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b3 ,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Z1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,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Z2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54"/>
          <p:cNvSpPr/>
          <p:nvPr/>
        </p:nvSpPr>
        <p:spPr>
          <a:xfrm>
            <a:off x="5903450" y="1389825"/>
            <a:ext cx="507900" cy="507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924" name="Google Shape;924;p54"/>
          <p:cNvCxnSpPr>
            <a:stCxn id="925" idx="6"/>
            <a:endCxn id="923" idx="1"/>
          </p:cNvCxnSpPr>
          <p:nvPr/>
        </p:nvCxnSpPr>
        <p:spPr>
          <a:xfrm>
            <a:off x="4382130" y="828805"/>
            <a:ext cx="15957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54"/>
          <p:cNvCxnSpPr>
            <a:stCxn id="927" idx="6"/>
            <a:endCxn id="923" idx="3"/>
          </p:cNvCxnSpPr>
          <p:nvPr/>
        </p:nvCxnSpPr>
        <p:spPr>
          <a:xfrm flipH="1" rot="10800000">
            <a:off x="4382130" y="1823345"/>
            <a:ext cx="15957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8" name="Google Shape;928;p54"/>
          <p:cNvSpPr txBox="1"/>
          <p:nvPr/>
        </p:nvSpPr>
        <p:spPr>
          <a:xfrm>
            <a:off x="7262475" y="87925"/>
            <a:ext cx="18228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9" name="Google Shape;929;p54"/>
          <p:cNvCxnSpPr/>
          <p:nvPr/>
        </p:nvCxnSpPr>
        <p:spPr>
          <a:xfrm flipH="1">
            <a:off x="6411350" y="16437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0" name="Google Shape;930;p54"/>
          <p:cNvSpPr txBox="1"/>
          <p:nvPr/>
        </p:nvSpPr>
        <p:spPr>
          <a:xfrm>
            <a:off x="4782450" y="682500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1" name="Google Shape;931;p54"/>
          <p:cNvSpPr txBox="1"/>
          <p:nvPr/>
        </p:nvSpPr>
        <p:spPr>
          <a:xfrm>
            <a:off x="4835225" y="2134450"/>
            <a:ext cx="6609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W4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54"/>
          <p:cNvSpPr txBox="1"/>
          <p:nvPr/>
        </p:nvSpPr>
        <p:spPr>
          <a:xfrm>
            <a:off x="6774050" y="1443675"/>
            <a:ext cx="7056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54"/>
          <p:cNvSpPr txBox="1"/>
          <p:nvPr/>
        </p:nvSpPr>
        <p:spPr>
          <a:xfrm>
            <a:off x="5945000" y="866350"/>
            <a:ext cx="5487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b3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54"/>
          <p:cNvSpPr txBox="1"/>
          <p:nvPr/>
        </p:nvSpPr>
        <p:spPr>
          <a:xfrm>
            <a:off x="6936875" y="3945150"/>
            <a:ext cx="18228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Z1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= σ( </a:t>
            </a: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b1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baseline="30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5" name="Google Shape;935;p54"/>
          <p:cNvSpPr txBox="1"/>
          <p:nvPr/>
        </p:nvSpPr>
        <p:spPr>
          <a:xfrm>
            <a:off x="6936875" y="4485300"/>
            <a:ext cx="18228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Z2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= σ( </a:t>
            </a: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b2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baseline="30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6" name="Google Shape;936;p54"/>
          <p:cNvSpPr/>
          <p:nvPr/>
        </p:nvSpPr>
        <p:spPr>
          <a:xfrm>
            <a:off x="4237275" y="682500"/>
            <a:ext cx="400200" cy="400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Z1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7" name="Google Shape;937;p54"/>
          <p:cNvSpPr/>
          <p:nvPr/>
        </p:nvSpPr>
        <p:spPr>
          <a:xfrm>
            <a:off x="4237275" y="2218650"/>
            <a:ext cx="400200" cy="400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Z2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8" name="Google Shape;938;p54"/>
          <p:cNvSpPr txBox="1"/>
          <p:nvPr/>
        </p:nvSpPr>
        <p:spPr>
          <a:xfrm>
            <a:off x="1974450" y="3862500"/>
            <a:ext cx="44808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y(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W3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W4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b3 ,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Z1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,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Z2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55"/>
          <p:cNvSpPr/>
          <p:nvPr/>
        </p:nvSpPr>
        <p:spPr>
          <a:xfrm>
            <a:off x="5903450" y="1389825"/>
            <a:ext cx="507900" cy="507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944" name="Google Shape;944;p55"/>
          <p:cNvCxnSpPr>
            <a:stCxn id="945" idx="6"/>
            <a:endCxn id="943" idx="1"/>
          </p:cNvCxnSpPr>
          <p:nvPr/>
        </p:nvCxnSpPr>
        <p:spPr>
          <a:xfrm>
            <a:off x="4382130" y="828805"/>
            <a:ext cx="15957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55"/>
          <p:cNvCxnSpPr>
            <a:stCxn id="947" idx="6"/>
            <a:endCxn id="943" idx="3"/>
          </p:cNvCxnSpPr>
          <p:nvPr/>
        </p:nvCxnSpPr>
        <p:spPr>
          <a:xfrm flipH="1" rot="10800000">
            <a:off x="4382130" y="1823345"/>
            <a:ext cx="15957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8" name="Google Shape;948;p55"/>
          <p:cNvSpPr txBox="1"/>
          <p:nvPr/>
        </p:nvSpPr>
        <p:spPr>
          <a:xfrm>
            <a:off x="7262475" y="87925"/>
            <a:ext cx="18228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9" name="Google Shape;949;p55"/>
          <p:cNvCxnSpPr/>
          <p:nvPr/>
        </p:nvCxnSpPr>
        <p:spPr>
          <a:xfrm flipH="1">
            <a:off x="6411350" y="16437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0" name="Google Shape;950;p55"/>
          <p:cNvSpPr txBox="1"/>
          <p:nvPr/>
        </p:nvSpPr>
        <p:spPr>
          <a:xfrm>
            <a:off x="4782450" y="682500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1" name="Google Shape;951;p55"/>
          <p:cNvSpPr txBox="1"/>
          <p:nvPr/>
        </p:nvSpPr>
        <p:spPr>
          <a:xfrm>
            <a:off x="4835225" y="2134450"/>
            <a:ext cx="6609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W4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2" name="Google Shape;952;p55"/>
          <p:cNvSpPr txBox="1"/>
          <p:nvPr/>
        </p:nvSpPr>
        <p:spPr>
          <a:xfrm>
            <a:off x="6774050" y="1443675"/>
            <a:ext cx="7056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3" name="Google Shape;953;p55"/>
          <p:cNvSpPr txBox="1"/>
          <p:nvPr/>
        </p:nvSpPr>
        <p:spPr>
          <a:xfrm>
            <a:off x="5945000" y="866350"/>
            <a:ext cx="5487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b3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55"/>
          <p:cNvSpPr txBox="1"/>
          <p:nvPr/>
        </p:nvSpPr>
        <p:spPr>
          <a:xfrm>
            <a:off x="6936875" y="3945150"/>
            <a:ext cx="18228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Z1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= σ( </a:t>
            </a: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b1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baseline="30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55"/>
          <p:cNvSpPr txBox="1"/>
          <p:nvPr/>
        </p:nvSpPr>
        <p:spPr>
          <a:xfrm>
            <a:off x="6936875" y="4485300"/>
            <a:ext cx="18228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Z2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= σ( </a:t>
            </a: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b2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baseline="30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6" name="Google Shape;956;p55"/>
          <p:cNvSpPr/>
          <p:nvPr/>
        </p:nvSpPr>
        <p:spPr>
          <a:xfrm>
            <a:off x="4237275" y="682500"/>
            <a:ext cx="400200" cy="400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Z1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7" name="Google Shape;957;p55"/>
          <p:cNvSpPr/>
          <p:nvPr/>
        </p:nvSpPr>
        <p:spPr>
          <a:xfrm>
            <a:off x="4237275" y="2218650"/>
            <a:ext cx="400200" cy="400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Z2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8" name="Google Shape;958;p55"/>
          <p:cNvSpPr txBox="1"/>
          <p:nvPr/>
        </p:nvSpPr>
        <p:spPr>
          <a:xfrm>
            <a:off x="2012900" y="3204900"/>
            <a:ext cx="44808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y(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W3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W4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b3 ,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Z1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,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Z2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9" name="Google Shape;959;p55"/>
          <p:cNvSpPr txBox="1"/>
          <p:nvPr/>
        </p:nvSpPr>
        <p:spPr>
          <a:xfrm>
            <a:off x="260725" y="3688400"/>
            <a:ext cx="2386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 T -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)</a:t>
            </a:r>
            <a:endParaRPr b="1" baseline="30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0" name="Google Shape;960;p55"/>
          <p:cNvSpPr txBox="1"/>
          <p:nvPr/>
        </p:nvSpPr>
        <p:spPr>
          <a:xfrm>
            <a:off x="260725" y="4171900"/>
            <a:ext cx="2386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SSR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 T -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)</a:t>
            </a:r>
            <a:r>
              <a:rPr b="1" baseline="30000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30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1" name="Google Shape;961;p55"/>
          <p:cNvSpPr txBox="1"/>
          <p:nvPr/>
        </p:nvSpPr>
        <p:spPr>
          <a:xfrm>
            <a:off x="260725" y="4655400"/>
            <a:ext cx="34635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SSR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 T -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σ( Z1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+ Z2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W4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b3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)</a:t>
            </a:r>
            <a:r>
              <a:rPr b="1" baseline="30000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30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56"/>
          <p:cNvSpPr txBox="1"/>
          <p:nvPr/>
        </p:nvSpPr>
        <p:spPr>
          <a:xfrm>
            <a:off x="7262475" y="87925"/>
            <a:ext cx="18228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7" name="Google Shape;967;p56"/>
          <p:cNvSpPr txBox="1"/>
          <p:nvPr/>
        </p:nvSpPr>
        <p:spPr>
          <a:xfrm>
            <a:off x="260725" y="189300"/>
            <a:ext cx="34635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SSR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 T -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σ( Z1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+ Z2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W4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b3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)</a:t>
            </a:r>
            <a:r>
              <a:rPr b="1" baseline="30000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30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56"/>
          <p:cNvSpPr txBox="1"/>
          <p:nvPr/>
        </p:nvSpPr>
        <p:spPr>
          <a:xfrm>
            <a:off x="277825" y="720475"/>
            <a:ext cx="8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∂(SSR)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56"/>
          <p:cNvSpPr txBox="1"/>
          <p:nvPr/>
        </p:nvSpPr>
        <p:spPr>
          <a:xfrm>
            <a:off x="277825" y="1120675"/>
            <a:ext cx="8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∂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0" name="Google Shape;970;p56"/>
          <p:cNvCxnSpPr/>
          <p:nvPr/>
        </p:nvCxnSpPr>
        <p:spPr>
          <a:xfrm flipH="1" rot="10800000">
            <a:off x="260725" y="1120675"/>
            <a:ext cx="851100" cy="9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1" name="Google Shape;971;p56"/>
          <p:cNvSpPr txBox="1"/>
          <p:nvPr/>
        </p:nvSpPr>
        <p:spPr>
          <a:xfrm>
            <a:off x="1111825" y="925075"/>
            <a:ext cx="59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2.( T -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σ( Z1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+ Z2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W4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b3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).(-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σ’( Z1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+ Z2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W4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b3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Z1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56"/>
          <p:cNvSpPr txBox="1"/>
          <p:nvPr/>
        </p:nvSpPr>
        <p:spPr>
          <a:xfrm>
            <a:off x="277825" y="1520875"/>
            <a:ext cx="8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∂(SSR)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3" name="Google Shape;973;p56"/>
          <p:cNvSpPr txBox="1"/>
          <p:nvPr/>
        </p:nvSpPr>
        <p:spPr>
          <a:xfrm>
            <a:off x="277825" y="1921075"/>
            <a:ext cx="8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∂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4" name="Google Shape;974;p56"/>
          <p:cNvCxnSpPr/>
          <p:nvPr/>
        </p:nvCxnSpPr>
        <p:spPr>
          <a:xfrm flipH="1" rot="10800000">
            <a:off x="260725" y="1921075"/>
            <a:ext cx="851100" cy="9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5" name="Google Shape;975;p56"/>
          <p:cNvSpPr txBox="1"/>
          <p:nvPr/>
        </p:nvSpPr>
        <p:spPr>
          <a:xfrm>
            <a:off x="1111825" y="1725475"/>
            <a:ext cx="55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-2.( ERROR ).(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σ’( Z1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+ Z2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W4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b3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Z1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57"/>
          <p:cNvSpPr txBox="1"/>
          <p:nvPr/>
        </p:nvSpPr>
        <p:spPr>
          <a:xfrm>
            <a:off x="7262475" y="87925"/>
            <a:ext cx="18228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1" name="Google Shape;981;p57"/>
          <p:cNvSpPr txBox="1"/>
          <p:nvPr/>
        </p:nvSpPr>
        <p:spPr>
          <a:xfrm>
            <a:off x="152050" y="87925"/>
            <a:ext cx="34635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SSR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 T -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σ( Z1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+ Z2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W4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b3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)</a:t>
            </a:r>
            <a:r>
              <a:rPr b="1" baseline="30000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30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57"/>
          <p:cNvSpPr txBox="1"/>
          <p:nvPr/>
        </p:nvSpPr>
        <p:spPr>
          <a:xfrm>
            <a:off x="1410150" y="542875"/>
            <a:ext cx="8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∂(SSR)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3" name="Google Shape;983;p57"/>
          <p:cNvSpPr txBox="1"/>
          <p:nvPr/>
        </p:nvSpPr>
        <p:spPr>
          <a:xfrm>
            <a:off x="1410150" y="943075"/>
            <a:ext cx="8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∂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4" name="Google Shape;984;p57"/>
          <p:cNvCxnSpPr/>
          <p:nvPr/>
        </p:nvCxnSpPr>
        <p:spPr>
          <a:xfrm flipH="1" rot="10800000">
            <a:off x="1393050" y="943075"/>
            <a:ext cx="851100" cy="9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5" name="Google Shape;985;p57"/>
          <p:cNvSpPr txBox="1"/>
          <p:nvPr/>
        </p:nvSpPr>
        <p:spPr>
          <a:xfrm>
            <a:off x="2244150" y="747475"/>
            <a:ext cx="55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-2.( ERROR ).(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σ’( Z1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+ Z2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W4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b3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Z1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6" name="Google Shape;986;p57"/>
          <p:cNvSpPr txBox="1"/>
          <p:nvPr/>
        </p:nvSpPr>
        <p:spPr>
          <a:xfrm>
            <a:off x="1410150" y="1343275"/>
            <a:ext cx="8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∂(SSR)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7" name="Google Shape;987;p57"/>
          <p:cNvSpPr txBox="1"/>
          <p:nvPr/>
        </p:nvSpPr>
        <p:spPr>
          <a:xfrm>
            <a:off x="1410150" y="1743475"/>
            <a:ext cx="8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∂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W4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8" name="Google Shape;988;p57"/>
          <p:cNvCxnSpPr/>
          <p:nvPr/>
        </p:nvCxnSpPr>
        <p:spPr>
          <a:xfrm flipH="1" rot="10800000">
            <a:off x="1393050" y="1743475"/>
            <a:ext cx="851100" cy="9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9" name="Google Shape;989;p57"/>
          <p:cNvSpPr txBox="1"/>
          <p:nvPr/>
        </p:nvSpPr>
        <p:spPr>
          <a:xfrm>
            <a:off x="2244150" y="1547875"/>
            <a:ext cx="55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-2.( ERROR ).(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σ’( Z1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+ Z2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W4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b3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Z2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57"/>
          <p:cNvSpPr txBox="1"/>
          <p:nvPr/>
        </p:nvSpPr>
        <p:spPr>
          <a:xfrm>
            <a:off x="1410150" y="2152675"/>
            <a:ext cx="8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∂(SSR)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1" name="Google Shape;991;p57"/>
          <p:cNvSpPr txBox="1"/>
          <p:nvPr/>
        </p:nvSpPr>
        <p:spPr>
          <a:xfrm>
            <a:off x="1410150" y="2552875"/>
            <a:ext cx="8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∂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b3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2" name="Google Shape;992;p57"/>
          <p:cNvCxnSpPr/>
          <p:nvPr/>
        </p:nvCxnSpPr>
        <p:spPr>
          <a:xfrm flipH="1" rot="10800000">
            <a:off x="1393050" y="2552875"/>
            <a:ext cx="851100" cy="9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3" name="Google Shape;993;p57"/>
          <p:cNvSpPr txBox="1"/>
          <p:nvPr/>
        </p:nvSpPr>
        <p:spPr>
          <a:xfrm>
            <a:off x="2244150" y="2357275"/>
            <a:ext cx="55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-2.( ERROR ).(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σ’( Z1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+ Z2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W4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b3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).1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4" name="Google Shape;994;p57"/>
          <p:cNvSpPr txBox="1"/>
          <p:nvPr/>
        </p:nvSpPr>
        <p:spPr>
          <a:xfrm>
            <a:off x="152050" y="3637550"/>
            <a:ext cx="182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r>
              <a:rPr b="1" lang="en" sz="1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= W3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LR .</a:t>
            </a:r>
            <a:endParaRPr b="1" baseline="30000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5" name="Google Shape;995;p57"/>
          <p:cNvSpPr txBox="1"/>
          <p:nvPr/>
        </p:nvSpPr>
        <p:spPr>
          <a:xfrm>
            <a:off x="1883275" y="3520550"/>
            <a:ext cx="8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∂(SSR)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6" name="Google Shape;996;p57"/>
          <p:cNvSpPr txBox="1"/>
          <p:nvPr/>
        </p:nvSpPr>
        <p:spPr>
          <a:xfrm>
            <a:off x="1883275" y="3920750"/>
            <a:ext cx="8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∂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7" name="Google Shape;997;p57"/>
          <p:cNvCxnSpPr/>
          <p:nvPr/>
        </p:nvCxnSpPr>
        <p:spPr>
          <a:xfrm flipH="1" rot="10800000">
            <a:off x="1866175" y="3920750"/>
            <a:ext cx="851100" cy="9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8" name="Google Shape;998;p57"/>
          <p:cNvSpPr txBox="1"/>
          <p:nvPr/>
        </p:nvSpPr>
        <p:spPr>
          <a:xfrm>
            <a:off x="3175025" y="3642050"/>
            <a:ext cx="182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W4 = W4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LR .</a:t>
            </a:r>
            <a:endParaRPr b="1" baseline="30000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9" name="Google Shape;999;p57"/>
          <p:cNvSpPr txBox="1"/>
          <p:nvPr/>
        </p:nvSpPr>
        <p:spPr>
          <a:xfrm>
            <a:off x="4906250" y="3525050"/>
            <a:ext cx="8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∂(SSR)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0" name="Google Shape;1000;p57"/>
          <p:cNvSpPr txBox="1"/>
          <p:nvPr/>
        </p:nvSpPr>
        <p:spPr>
          <a:xfrm>
            <a:off x="4906250" y="3925250"/>
            <a:ext cx="8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∂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W4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1" name="Google Shape;1001;p57"/>
          <p:cNvCxnSpPr/>
          <p:nvPr/>
        </p:nvCxnSpPr>
        <p:spPr>
          <a:xfrm flipH="1" rot="10800000">
            <a:off x="4889150" y="3925250"/>
            <a:ext cx="851100" cy="9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2" name="Google Shape;1002;p57"/>
          <p:cNvSpPr txBox="1"/>
          <p:nvPr/>
        </p:nvSpPr>
        <p:spPr>
          <a:xfrm>
            <a:off x="6288550" y="3642050"/>
            <a:ext cx="182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b3</a:t>
            </a:r>
            <a:r>
              <a:rPr b="1" lang="en" sz="1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= b3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LR .</a:t>
            </a:r>
            <a:endParaRPr b="1" baseline="30000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57"/>
          <p:cNvSpPr txBox="1"/>
          <p:nvPr/>
        </p:nvSpPr>
        <p:spPr>
          <a:xfrm>
            <a:off x="8019775" y="3525050"/>
            <a:ext cx="8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∂(SSR)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4" name="Google Shape;1004;p57"/>
          <p:cNvSpPr txBox="1"/>
          <p:nvPr/>
        </p:nvSpPr>
        <p:spPr>
          <a:xfrm>
            <a:off x="8019775" y="3925250"/>
            <a:ext cx="8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∂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b3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5" name="Google Shape;1005;p57"/>
          <p:cNvCxnSpPr/>
          <p:nvPr/>
        </p:nvCxnSpPr>
        <p:spPr>
          <a:xfrm flipH="1" rot="10800000">
            <a:off x="8002675" y="3925250"/>
            <a:ext cx="851100" cy="9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58"/>
          <p:cNvSpPr txBox="1"/>
          <p:nvPr/>
        </p:nvSpPr>
        <p:spPr>
          <a:xfrm>
            <a:off x="7262475" y="87925"/>
            <a:ext cx="18228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1" name="Google Shape;1011;p58"/>
          <p:cNvSpPr txBox="1"/>
          <p:nvPr/>
        </p:nvSpPr>
        <p:spPr>
          <a:xfrm>
            <a:off x="1666350" y="542875"/>
            <a:ext cx="8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∂(SSR)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2" name="Google Shape;1012;p58"/>
          <p:cNvSpPr txBox="1"/>
          <p:nvPr/>
        </p:nvSpPr>
        <p:spPr>
          <a:xfrm>
            <a:off x="1666350" y="943075"/>
            <a:ext cx="8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∂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3" name="Google Shape;1013;p58"/>
          <p:cNvCxnSpPr/>
          <p:nvPr/>
        </p:nvCxnSpPr>
        <p:spPr>
          <a:xfrm flipH="1" rot="10800000">
            <a:off x="1649250" y="943075"/>
            <a:ext cx="851100" cy="9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4" name="Google Shape;1014;p58"/>
          <p:cNvSpPr txBox="1"/>
          <p:nvPr/>
        </p:nvSpPr>
        <p:spPr>
          <a:xfrm>
            <a:off x="2500350" y="747475"/>
            <a:ext cx="499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-2 . ( ERROR ) .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σ’( … )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 I/P Corros. to the weight)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5" name="Google Shape;1015;p58"/>
          <p:cNvSpPr txBox="1"/>
          <p:nvPr/>
        </p:nvSpPr>
        <p:spPr>
          <a:xfrm>
            <a:off x="1683450" y="1540088"/>
            <a:ext cx="8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∂(SSR)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6" name="Google Shape;1016;p58"/>
          <p:cNvSpPr txBox="1"/>
          <p:nvPr/>
        </p:nvSpPr>
        <p:spPr>
          <a:xfrm>
            <a:off x="1683450" y="1940288"/>
            <a:ext cx="8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∂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7" name="Google Shape;1017;p58"/>
          <p:cNvCxnSpPr/>
          <p:nvPr/>
        </p:nvCxnSpPr>
        <p:spPr>
          <a:xfrm flipH="1" rot="10800000">
            <a:off x="1666350" y="1940288"/>
            <a:ext cx="851100" cy="9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8" name="Google Shape;1018;p58"/>
          <p:cNvSpPr txBox="1"/>
          <p:nvPr/>
        </p:nvSpPr>
        <p:spPr>
          <a:xfrm>
            <a:off x="2517450" y="1744700"/>
            <a:ext cx="24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-2 . ( ERROR ) .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σ’( … )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1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9" name="Google Shape;1019;p58"/>
          <p:cNvSpPr txBox="1"/>
          <p:nvPr/>
        </p:nvSpPr>
        <p:spPr>
          <a:xfrm>
            <a:off x="197250" y="3642050"/>
            <a:ext cx="182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 = W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LR .</a:t>
            </a:r>
            <a:endParaRPr b="1" baseline="30000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0" name="Google Shape;1020;p58"/>
          <p:cNvSpPr txBox="1"/>
          <p:nvPr/>
        </p:nvSpPr>
        <p:spPr>
          <a:xfrm>
            <a:off x="1883275" y="3520550"/>
            <a:ext cx="8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∂(SSR)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Google Shape;1021;p58"/>
          <p:cNvSpPr txBox="1"/>
          <p:nvPr/>
        </p:nvSpPr>
        <p:spPr>
          <a:xfrm>
            <a:off x="1883275" y="3920750"/>
            <a:ext cx="8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∂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2" name="Google Shape;1022;p58"/>
          <p:cNvCxnSpPr/>
          <p:nvPr/>
        </p:nvCxnSpPr>
        <p:spPr>
          <a:xfrm flipH="1" rot="10800000">
            <a:off x="1866175" y="3920750"/>
            <a:ext cx="851100" cy="9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3" name="Google Shape;1023;p58"/>
          <p:cNvSpPr txBox="1"/>
          <p:nvPr/>
        </p:nvSpPr>
        <p:spPr>
          <a:xfrm>
            <a:off x="3829800" y="3642050"/>
            <a:ext cx="182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 = b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LR .</a:t>
            </a:r>
            <a:endParaRPr b="1" baseline="30000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4" name="Google Shape;1024;p58"/>
          <p:cNvSpPr txBox="1"/>
          <p:nvPr/>
        </p:nvSpPr>
        <p:spPr>
          <a:xfrm>
            <a:off x="5407350" y="3525050"/>
            <a:ext cx="8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∂(SSR)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5" name="Google Shape;1025;p58"/>
          <p:cNvSpPr txBox="1"/>
          <p:nvPr/>
        </p:nvSpPr>
        <p:spPr>
          <a:xfrm>
            <a:off x="5407350" y="3925250"/>
            <a:ext cx="8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∂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6" name="Google Shape;1026;p58"/>
          <p:cNvCxnSpPr/>
          <p:nvPr/>
        </p:nvCxnSpPr>
        <p:spPr>
          <a:xfrm flipH="1" rot="10800000">
            <a:off x="5390250" y="3925250"/>
            <a:ext cx="851100" cy="9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59"/>
          <p:cNvSpPr/>
          <p:nvPr/>
        </p:nvSpPr>
        <p:spPr>
          <a:xfrm>
            <a:off x="1801425" y="1389825"/>
            <a:ext cx="5079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2" name="Google Shape;1032;p59"/>
          <p:cNvSpPr/>
          <p:nvPr/>
        </p:nvSpPr>
        <p:spPr>
          <a:xfrm>
            <a:off x="3874250" y="57480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3" name="Google Shape;1033;p59"/>
          <p:cNvSpPr/>
          <p:nvPr/>
        </p:nvSpPr>
        <p:spPr>
          <a:xfrm>
            <a:off x="3874250" y="221865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4" name="Google Shape;1034;p59"/>
          <p:cNvSpPr/>
          <p:nvPr/>
        </p:nvSpPr>
        <p:spPr>
          <a:xfrm>
            <a:off x="5903450" y="1389825"/>
            <a:ext cx="507900" cy="507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035" name="Google Shape;1035;p59"/>
          <p:cNvCxnSpPr>
            <a:stCxn id="1031" idx="7"/>
            <a:endCxn id="1032" idx="2"/>
          </p:cNvCxnSpPr>
          <p:nvPr/>
        </p:nvCxnSpPr>
        <p:spPr>
          <a:xfrm flipH="1" rot="10800000">
            <a:off x="2234945" y="828805"/>
            <a:ext cx="16392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6" name="Google Shape;1036;p59"/>
          <p:cNvCxnSpPr>
            <a:stCxn id="1031" idx="5"/>
            <a:endCxn id="1033" idx="2"/>
          </p:cNvCxnSpPr>
          <p:nvPr/>
        </p:nvCxnSpPr>
        <p:spPr>
          <a:xfrm>
            <a:off x="2234945" y="1823345"/>
            <a:ext cx="16392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59"/>
          <p:cNvCxnSpPr>
            <a:stCxn id="1032" idx="6"/>
            <a:endCxn id="1034" idx="1"/>
          </p:cNvCxnSpPr>
          <p:nvPr/>
        </p:nvCxnSpPr>
        <p:spPr>
          <a:xfrm>
            <a:off x="4382150" y="828750"/>
            <a:ext cx="15957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59"/>
          <p:cNvCxnSpPr>
            <a:stCxn id="1033" idx="6"/>
            <a:endCxn id="1034" idx="3"/>
          </p:cNvCxnSpPr>
          <p:nvPr/>
        </p:nvCxnSpPr>
        <p:spPr>
          <a:xfrm flipH="1" rot="10800000">
            <a:off x="4382150" y="1823400"/>
            <a:ext cx="15957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59"/>
          <p:cNvCxnSpPr>
            <a:stCxn id="1031" idx="2"/>
          </p:cNvCxnSpPr>
          <p:nvPr/>
        </p:nvCxnSpPr>
        <p:spPr>
          <a:xfrm flipH="1">
            <a:off x="1438725" y="16437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0" name="Google Shape;1040;p59"/>
          <p:cNvSpPr txBox="1"/>
          <p:nvPr/>
        </p:nvSpPr>
        <p:spPr>
          <a:xfrm>
            <a:off x="7262475" y="87925"/>
            <a:ext cx="18228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1" name="Google Shape;1041;p59"/>
          <p:cNvCxnSpPr/>
          <p:nvPr/>
        </p:nvCxnSpPr>
        <p:spPr>
          <a:xfrm flipH="1">
            <a:off x="6411350" y="16437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2" name="Google Shape;1042;p59"/>
          <p:cNvSpPr txBox="1"/>
          <p:nvPr/>
        </p:nvSpPr>
        <p:spPr>
          <a:xfrm>
            <a:off x="932625" y="1443675"/>
            <a:ext cx="5061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3" name="Google Shape;1043;p59"/>
          <p:cNvSpPr txBox="1"/>
          <p:nvPr/>
        </p:nvSpPr>
        <p:spPr>
          <a:xfrm>
            <a:off x="2646925" y="783475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4" name="Google Shape;1044;p59"/>
          <p:cNvSpPr txBox="1"/>
          <p:nvPr/>
        </p:nvSpPr>
        <p:spPr>
          <a:xfrm>
            <a:off x="2554825" y="2072350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5" name="Google Shape;1045;p59"/>
          <p:cNvSpPr txBox="1"/>
          <p:nvPr/>
        </p:nvSpPr>
        <p:spPr>
          <a:xfrm>
            <a:off x="4782450" y="682500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59"/>
          <p:cNvSpPr txBox="1"/>
          <p:nvPr/>
        </p:nvSpPr>
        <p:spPr>
          <a:xfrm>
            <a:off x="4835225" y="2134450"/>
            <a:ext cx="6609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W4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7" name="Google Shape;1047;p59"/>
          <p:cNvSpPr txBox="1"/>
          <p:nvPr/>
        </p:nvSpPr>
        <p:spPr>
          <a:xfrm>
            <a:off x="3915800" y="87925"/>
            <a:ext cx="5061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b1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8" name="Google Shape;1048;p59"/>
          <p:cNvSpPr txBox="1"/>
          <p:nvPr/>
        </p:nvSpPr>
        <p:spPr>
          <a:xfrm>
            <a:off x="3915750" y="1672150"/>
            <a:ext cx="5982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b2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9" name="Google Shape;1049;p59"/>
          <p:cNvSpPr txBox="1"/>
          <p:nvPr/>
        </p:nvSpPr>
        <p:spPr>
          <a:xfrm>
            <a:off x="6774050" y="1443675"/>
            <a:ext cx="7056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0" name="Google Shape;1050;p59"/>
          <p:cNvSpPr txBox="1"/>
          <p:nvPr/>
        </p:nvSpPr>
        <p:spPr>
          <a:xfrm>
            <a:off x="5945000" y="866350"/>
            <a:ext cx="5487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b3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60"/>
          <p:cNvSpPr/>
          <p:nvPr/>
        </p:nvSpPr>
        <p:spPr>
          <a:xfrm>
            <a:off x="1801425" y="1389825"/>
            <a:ext cx="5079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6" name="Google Shape;1056;p60"/>
          <p:cNvSpPr/>
          <p:nvPr/>
        </p:nvSpPr>
        <p:spPr>
          <a:xfrm>
            <a:off x="3874250" y="57480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7" name="Google Shape;1057;p60"/>
          <p:cNvSpPr/>
          <p:nvPr/>
        </p:nvSpPr>
        <p:spPr>
          <a:xfrm>
            <a:off x="3874250" y="221865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8" name="Google Shape;1058;p60"/>
          <p:cNvSpPr/>
          <p:nvPr/>
        </p:nvSpPr>
        <p:spPr>
          <a:xfrm>
            <a:off x="5903450" y="1389825"/>
            <a:ext cx="507900" cy="507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059" name="Google Shape;1059;p60"/>
          <p:cNvCxnSpPr>
            <a:stCxn id="1055" idx="7"/>
            <a:endCxn id="1056" idx="2"/>
          </p:cNvCxnSpPr>
          <p:nvPr/>
        </p:nvCxnSpPr>
        <p:spPr>
          <a:xfrm flipH="1" rot="10800000">
            <a:off x="2234945" y="828805"/>
            <a:ext cx="16392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" name="Google Shape;1060;p60"/>
          <p:cNvCxnSpPr>
            <a:stCxn id="1055" idx="5"/>
            <a:endCxn id="1057" idx="2"/>
          </p:cNvCxnSpPr>
          <p:nvPr/>
        </p:nvCxnSpPr>
        <p:spPr>
          <a:xfrm>
            <a:off x="2234945" y="1823345"/>
            <a:ext cx="16392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60"/>
          <p:cNvCxnSpPr>
            <a:stCxn id="1056" idx="6"/>
            <a:endCxn id="1058" idx="1"/>
          </p:cNvCxnSpPr>
          <p:nvPr/>
        </p:nvCxnSpPr>
        <p:spPr>
          <a:xfrm>
            <a:off x="4382150" y="828750"/>
            <a:ext cx="15957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" name="Google Shape;1062;p60"/>
          <p:cNvCxnSpPr>
            <a:stCxn id="1057" idx="6"/>
            <a:endCxn id="1058" idx="3"/>
          </p:cNvCxnSpPr>
          <p:nvPr/>
        </p:nvCxnSpPr>
        <p:spPr>
          <a:xfrm flipH="1" rot="10800000">
            <a:off x="4382150" y="1823400"/>
            <a:ext cx="15957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60"/>
          <p:cNvCxnSpPr>
            <a:stCxn id="1055" idx="2"/>
          </p:cNvCxnSpPr>
          <p:nvPr/>
        </p:nvCxnSpPr>
        <p:spPr>
          <a:xfrm flipH="1">
            <a:off x="1438725" y="16437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4" name="Google Shape;1064;p60"/>
          <p:cNvSpPr txBox="1"/>
          <p:nvPr/>
        </p:nvSpPr>
        <p:spPr>
          <a:xfrm>
            <a:off x="7262475" y="87925"/>
            <a:ext cx="18228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5" name="Google Shape;1065;p60"/>
          <p:cNvCxnSpPr/>
          <p:nvPr/>
        </p:nvCxnSpPr>
        <p:spPr>
          <a:xfrm flipH="1">
            <a:off x="6411350" y="16437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6" name="Google Shape;1066;p60"/>
          <p:cNvSpPr txBox="1"/>
          <p:nvPr/>
        </p:nvSpPr>
        <p:spPr>
          <a:xfrm>
            <a:off x="932625" y="1443675"/>
            <a:ext cx="5061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7" name="Google Shape;1067;p60"/>
          <p:cNvSpPr txBox="1"/>
          <p:nvPr/>
        </p:nvSpPr>
        <p:spPr>
          <a:xfrm>
            <a:off x="2646925" y="783475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8" name="Google Shape;1068;p60"/>
          <p:cNvSpPr txBox="1"/>
          <p:nvPr/>
        </p:nvSpPr>
        <p:spPr>
          <a:xfrm>
            <a:off x="2554825" y="2072350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9" name="Google Shape;1069;p60"/>
          <p:cNvSpPr txBox="1"/>
          <p:nvPr/>
        </p:nvSpPr>
        <p:spPr>
          <a:xfrm>
            <a:off x="4782450" y="682500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0" name="Google Shape;1070;p60"/>
          <p:cNvSpPr txBox="1"/>
          <p:nvPr/>
        </p:nvSpPr>
        <p:spPr>
          <a:xfrm>
            <a:off x="4835225" y="2134450"/>
            <a:ext cx="6609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W4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60"/>
          <p:cNvSpPr txBox="1"/>
          <p:nvPr/>
        </p:nvSpPr>
        <p:spPr>
          <a:xfrm>
            <a:off x="3915800" y="87925"/>
            <a:ext cx="5061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b1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2" name="Google Shape;1072;p60"/>
          <p:cNvSpPr txBox="1"/>
          <p:nvPr/>
        </p:nvSpPr>
        <p:spPr>
          <a:xfrm>
            <a:off x="3915750" y="1672150"/>
            <a:ext cx="5982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b2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3" name="Google Shape;1073;p60"/>
          <p:cNvSpPr txBox="1"/>
          <p:nvPr/>
        </p:nvSpPr>
        <p:spPr>
          <a:xfrm>
            <a:off x="6774050" y="1443675"/>
            <a:ext cx="7056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4" name="Google Shape;1074;p60"/>
          <p:cNvSpPr txBox="1"/>
          <p:nvPr/>
        </p:nvSpPr>
        <p:spPr>
          <a:xfrm>
            <a:off x="5945000" y="866350"/>
            <a:ext cx="5487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b3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60"/>
          <p:cNvSpPr txBox="1"/>
          <p:nvPr/>
        </p:nvSpPr>
        <p:spPr>
          <a:xfrm>
            <a:off x="2975750" y="3204950"/>
            <a:ext cx="2386200" cy="78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3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 baseline="30000" sz="3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61"/>
          <p:cNvSpPr/>
          <p:nvPr/>
        </p:nvSpPr>
        <p:spPr>
          <a:xfrm>
            <a:off x="1801425" y="1389825"/>
            <a:ext cx="5079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1" name="Google Shape;1081;p61"/>
          <p:cNvSpPr/>
          <p:nvPr/>
        </p:nvSpPr>
        <p:spPr>
          <a:xfrm>
            <a:off x="3874250" y="57480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2" name="Google Shape;1082;p61"/>
          <p:cNvSpPr/>
          <p:nvPr/>
        </p:nvSpPr>
        <p:spPr>
          <a:xfrm>
            <a:off x="3874250" y="2218650"/>
            <a:ext cx="507900" cy="50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3" name="Google Shape;1083;p61"/>
          <p:cNvSpPr/>
          <p:nvPr/>
        </p:nvSpPr>
        <p:spPr>
          <a:xfrm>
            <a:off x="5903450" y="1389825"/>
            <a:ext cx="507900" cy="507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084" name="Google Shape;1084;p61"/>
          <p:cNvCxnSpPr>
            <a:stCxn id="1080" idx="7"/>
            <a:endCxn id="1081" idx="2"/>
          </p:cNvCxnSpPr>
          <p:nvPr/>
        </p:nvCxnSpPr>
        <p:spPr>
          <a:xfrm flipH="1" rot="10800000">
            <a:off x="2234945" y="828805"/>
            <a:ext cx="16392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5" name="Google Shape;1085;p61"/>
          <p:cNvCxnSpPr>
            <a:stCxn id="1080" idx="5"/>
            <a:endCxn id="1082" idx="2"/>
          </p:cNvCxnSpPr>
          <p:nvPr/>
        </p:nvCxnSpPr>
        <p:spPr>
          <a:xfrm>
            <a:off x="2234945" y="1823345"/>
            <a:ext cx="16392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6" name="Google Shape;1086;p61"/>
          <p:cNvCxnSpPr>
            <a:stCxn id="1081" idx="6"/>
            <a:endCxn id="1083" idx="1"/>
          </p:cNvCxnSpPr>
          <p:nvPr/>
        </p:nvCxnSpPr>
        <p:spPr>
          <a:xfrm>
            <a:off x="4382150" y="828750"/>
            <a:ext cx="1595700" cy="63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7" name="Google Shape;1087;p61"/>
          <p:cNvCxnSpPr>
            <a:stCxn id="1082" idx="6"/>
            <a:endCxn id="1083" idx="3"/>
          </p:cNvCxnSpPr>
          <p:nvPr/>
        </p:nvCxnSpPr>
        <p:spPr>
          <a:xfrm flipH="1" rot="10800000">
            <a:off x="4382150" y="1823400"/>
            <a:ext cx="1595700" cy="64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8" name="Google Shape;1088;p61"/>
          <p:cNvCxnSpPr>
            <a:stCxn id="1080" idx="2"/>
          </p:cNvCxnSpPr>
          <p:nvPr/>
        </p:nvCxnSpPr>
        <p:spPr>
          <a:xfrm flipH="1">
            <a:off x="1438725" y="16437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9" name="Google Shape;1089;p61"/>
          <p:cNvSpPr txBox="1"/>
          <p:nvPr/>
        </p:nvSpPr>
        <p:spPr>
          <a:xfrm>
            <a:off x="7262475" y="87925"/>
            <a:ext cx="18228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0" name="Google Shape;1090;p61"/>
          <p:cNvCxnSpPr/>
          <p:nvPr/>
        </p:nvCxnSpPr>
        <p:spPr>
          <a:xfrm flipH="1">
            <a:off x="6411350" y="1643775"/>
            <a:ext cx="362700" cy="3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1" name="Google Shape;1091;p61"/>
          <p:cNvSpPr txBox="1"/>
          <p:nvPr/>
        </p:nvSpPr>
        <p:spPr>
          <a:xfrm>
            <a:off x="932625" y="1443675"/>
            <a:ext cx="5061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2" name="Google Shape;1092;p61"/>
          <p:cNvSpPr txBox="1"/>
          <p:nvPr/>
        </p:nvSpPr>
        <p:spPr>
          <a:xfrm>
            <a:off x="2646925" y="783475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3" name="Google Shape;1093;p61"/>
          <p:cNvSpPr txBox="1"/>
          <p:nvPr/>
        </p:nvSpPr>
        <p:spPr>
          <a:xfrm>
            <a:off x="2554825" y="2072350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4" name="Google Shape;1094;p61"/>
          <p:cNvSpPr txBox="1"/>
          <p:nvPr/>
        </p:nvSpPr>
        <p:spPr>
          <a:xfrm>
            <a:off x="4782450" y="682500"/>
            <a:ext cx="598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5" name="Google Shape;1095;p61"/>
          <p:cNvSpPr txBox="1"/>
          <p:nvPr/>
        </p:nvSpPr>
        <p:spPr>
          <a:xfrm>
            <a:off x="4835225" y="2134450"/>
            <a:ext cx="6609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W4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6" name="Google Shape;1096;p61"/>
          <p:cNvSpPr txBox="1"/>
          <p:nvPr/>
        </p:nvSpPr>
        <p:spPr>
          <a:xfrm>
            <a:off x="3915800" y="87925"/>
            <a:ext cx="5061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b1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61"/>
          <p:cNvSpPr txBox="1"/>
          <p:nvPr/>
        </p:nvSpPr>
        <p:spPr>
          <a:xfrm>
            <a:off x="3915750" y="1672150"/>
            <a:ext cx="5982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b2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8" name="Google Shape;1098;p61"/>
          <p:cNvSpPr txBox="1"/>
          <p:nvPr/>
        </p:nvSpPr>
        <p:spPr>
          <a:xfrm>
            <a:off x="6774050" y="1443675"/>
            <a:ext cx="7056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9" name="Google Shape;1099;p61"/>
          <p:cNvSpPr txBox="1"/>
          <p:nvPr/>
        </p:nvSpPr>
        <p:spPr>
          <a:xfrm>
            <a:off x="5945000" y="866350"/>
            <a:ext cx="5487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b3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0" name="Google Shape;1100;p61"/>
          <p:cNvSpPr/>
          <p:nvPr/>
        </p:nvSpPr>
        <p:spPr>
          <a:xfrm>
            <a:off x="7665525" y="1389825"/>
            <a:ext cx="424800" cy="50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E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101" name="Google Shape;1101;p61"/>
          <p:cNvSpPr/>
          <p:nvPr/>
        </p:nvSpPr>
        <p:spPr>
          <a:xfrm>
            <a:off x="4513950" y="132050"/>
            <a:ext cx="424800" cy="50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E1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102" name="Google Shape;1102;p61"/>
          <p:cNvSpPr/>
          <p:nvPr/>
        </p:nvSpPr>
        <p:spPr>
          <a:xfrm>
            <a:off x="4476525" y="2571750"/>
            <a:ext cx="424800" cy="50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E2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103" name="Google Shape;1103;p61"/>
          <p:cNvSpPr/>
          <p:nvPr/>
        </p:nvSpPr>
        <p:spPr>
          <a:xfrm>
            <a:off x="1536450" y="3641475"/>
            <a:ext cx="507900" cy="50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E1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104" name="Google Shape;1104;p61"/>
          <p:cNvSpPr/>
          <p:nvPr/>
        </p:nvSpPr>
        <p:spPr>
          <a:xfrm>
            <a:off x="2521700" y="3465700"/>
            <a:ext cx="705600" cy="50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W3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105" name="Google Shape;1105;p61"/>
          <p:cNvSpPr/>
          <p:nvPr/>
        </p:nvSpPr>
        <p:spPr>
          <a:xfrm>
            <a:off x="2427950" y="3835075"/>
            <a:ext cx="893100" cy="50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W3 + W4</a:t>
            </a:r>
            <a:endParaRPr b="1" sz="1200">
              <a:solidFill>
                <a:schemeClr val="lt1"/>
              </a:solidFill>
            </a:endParaRPr>
          </a:p>
        </p:txBody>
      </p:sp>
      <p:cxnSp>
        <p:nvCxnSpPr>
          <p:cNvPr id="1106" name="Google Shape;1106;p61"/>
          <p:cNvCxnSpPr/>
          <p:nvPr/>
        </p:nvCxnSpPr>
        <p:spPr>
          <a:xfrm>
            <a:off x="2476700" y="3895425"/>
            <a:ext cx="79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7" name="Google Shape;1107;p61"/>
          <p:cNvSpPr/>
          <p:nvPr/>
        </p:nvSpPr>
        <p:spPr>
          <a:xfrm>
            <a:off x="3346675" y="3587625"/>
            <a:ext cx="424800" cy="50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E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108" name="Google Shape;1108;p61"/>
          <p:cNvSpPr/>
          <p:nvPr/>
        </p:nvSpPr>
        <p:spPr>
          <a:xfrm>
            <a:off x="2044350" y="3695325"/>
            <a:ext cx="424800" cy="400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=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109" name="Google Shape;1109;p61"/>
          <p:cNvSpPr/>
          <p:nvPr/>
        </p:nvSpPr>
        <p:spPr>
          <a:xfrm>
            <a:off x="4566213" y="3632563"/>
            <a:ext cx="507900" cy="50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E2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110" name="Google Shape;1110;p61"/>
          <p:cNvSpPr/>
          <p:nvPr/>
        </p:nvSpPr>
        <p:spPr>
          <a:xfrm>
            <a:off x="5551463" y="3456788"/>
            <a:ext cx="705600" cy="50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W4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111" name="Google Shape;1111;p61"/>
          <p:cNvSpPr/>
          <p:nvPr/>
        </p:nvSpPr>
        <p:spPr>
          <a:xfrm>
            <a:off x="5457713" y="3826163"/>
            <a:ext cx="893100" cy="50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W3 + W4</a:t>
            </a:r>
            <a:endParaRPr b="1" sz="1200">
              <a:solidFill>
                <a:schemeClr val="lt1"/>
              </a:solidFill>
            </a:endParaRPr>
          </a:p>
        </p:txBody>
      </p:sp>
      <p:cxnSp>
        <p:nvCxnSpPr>
          <p:cNvPr id="1112" name="Google Shape;1112;p61"/>
          <p:cNvCxnSpPr/>
          <p:nvPr/>
        </p:nvCxnSpPr>
        <p:spPr>
          <a:xfrm>
            <a:off x="5506463" y="3886513"/>
            <a:ext cx="79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3" name="Google Shape;1113;p61"/>
          <p:cNvSpPr/>
          <p:nvPr/>
        </p:nvSpPr>
        <p:spPr>
          <a:xfrm>
            <a:off x="6376438" y="3578713"/>
            <a:ext cx="424800" cy="50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E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114" name="Google Shape;1114;p61"/>
          <p:cNvSpPr/>
          <p:nvPr/>
        </p:nvSpPr>
        <p:spPr>
          <a:xfrm>
            <a:off x="5074113" y="3686413"/>
            <a:ext cx="424800" cy="400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=</a:t>
            </a:r>
            <a:endParaRPr b="1" sz="1200">
              <a:solidFill>
                <a:schemeClr val="lt1"/>
              </a:solidFill>
            </a:endParaRPr>
          </a:p>
        </p:txBody>
      </p:sp>
      <p:cxnSp>
        <p:nvCxnSpPr>
          <p:cNvPr id="1115" name="Google Shape;1115;p61"/>
          <p:cNvCxnSpPr>
            <a:stCxn id="1100" idx="0"/>
            <a:endCxn id="1101" idx="3"/>
          </p:cNvCxnSpPr>
          <p:nvPr/>
        </p:nvCxnSpPr>
        <p:spPr>
          <a:xfrm flipH="1" rot="5400000">
            <a:off x="5906475" y="-581625"/>
            <a:ext cx="1003800" cy="29391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16" name="Google Shape;1116;p61"/>
          <p:cNvCxnSpPr>
            <a:stCxn id="1100" idx="2"/>
            <a:endCxn id="1102" idx="3"/>
          </p:cNvCxnSpPr>
          <p:nvPr/>
        </p:nvCxnSpPr>
        <p:spPr>
          <a:xfrm rot="5400000">
            <a:off x="5925675" y="873375"/>
            <a:ext cx="927900" cy="29766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/>
          <p:nvPr/>
        </p:nvSpPr>
        <p:spPr>
          <a:xfrm>
            <a:off x="3688125" y="985300"/>
            <a:ext cx="1645200" cy="1554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1"/>
                </a:solidFill>
              </a:rPr>
              <a:t>Σ</a:t>
            </a:r>
            <a:r>
              <a:rPr lang="en" sz="4200"/>
              <a:t>  σ</a:t>
            </a:r>
            <a:endParaRPr sz="4200"/>
          </a:p>
        </p:txBody>
      </p:sp>
      <p:cxnSp>
        <p:nvCxnSpPr>
          <p:cNvPr id="143" name="Google Shape;143;p17"/>
          <p:cNvCxnSpPr>
            <a:endCxn id="142" idx="4"/>
          </p:cNvCxnSpPr>
          <p:nvPr/>
        </p:nvCxnSpPr>
        <p:spPr>
          <a:xfrm flipH="1">
            <a:off x="4510725" y="1003300"/>
            <a:ext cx="9000" cy="15369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7"/>
          <p:cNvCxnSpPr>
            <a:stCxn id="145" idx="3"/>
            <a:endCxn id="142" idx="2"/>
          </p:cNvCxnSpPr>
          <p:nvPr/>
        </p:nvCxnSpPr>
        <p:spPr>
          <a:xfrm>
            <a:off x="2576325" y="1762750"/>
            <a:ext cx="1111800" cy="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7"/>
          <p:cNvCxnSpPr>
            <a:stCxn id="147" idx="3"/>
            <a:endCxn id="142" idx="3"/>
          </p:cNvCxnSpPr>
          <p:nvPr/>
        </p:nvCxnSpPr>
        <p:spPr>
          <a:xfrm flipH="1" rot="10800000">
            <a:off x="2576325" y="2312475"/>
            <a:ext cx="1352700" cy="3258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7"/>
          <p:cNvCxnSpPr>
            <a:stCxn id="149" idx="3"/>
            <a:endCxn id="142" idx="1"/>
          </p:cNvCxnSpPr>
          <p:nvPr/>
        </p:nvCxnSpPr>
        <p:spPr>
          <a:xfrm>
            <a:off x="2576325" y="688225"/>
            <a:ext cx="1352700" cy="5247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7"/>
          <p:cNvCxnSpPr>
            <a:stCxn id="142" idx="6"/>
          </p:cNvCxnSpPr>
          <p:nvPr/>
        </p:nvCxnSpPr>
        <p:spPr>
          <a:xfrm>
            <a:off x="5333325" y="1762750"/>
            <a:ext cx="940200" cy="180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7"/>
          <p:cNvSpPr txBox="1"/>
          <p:nvPr/>
        </p:nvSpPr>
        <p:spPr>
          <a:xfrm>
            <a:off x="2151525" y="488125"/>
            <a:ext cx="4248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2151525" y="1562650"/>
            <a:ext cx="4248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2151525" y="2438175"/>
            <a:ext cx="4248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X3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6273525" y="1562650"/>
            <a:ext cx="4248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2919825" y="577625"/>
            <a:ext cx="5061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2879175" y="1445050"/>
            <a:ext cx="5061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2919825" y="2140000"/>
            <a:ext cx="5061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5" name="Google Shape;155;p17"/>
          <p:cNvCxnSpPr>
            <a:endCxn id="142" idx="0"/>
          </p:cNvCxnSpPr>
          <p:nvPr/>
        </p:nvCxnSpPr>
        <p:spPr>
          <a:xfrm>
            <a:off x="4510725" y="641800"/>
            <a:ext cx="0" cy="3435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7"/>
          <p:cNvSpPr txBox="1"/>
          <p:nvPr/>
        </p:nvSpPr>
        <p:spPr>
          <a:xfrm>
            <a:off x="4298325" y="223600"/>
            <a:ext cx="4248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5639750" y="87925"/>
            <a:ext cx="34452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Morphology of an Artificial Neuron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550250" y="3819050"/>
            <a:ext cx="2279100" cy="4311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X1		X2		X3</a:t>
            </a:r>
            <a:endParaRPr b="1" sz="1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3303950" y="3188000"/>
            <a:ext cx="506100" cy="1693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2907388" y="3702375"/>
            <a:ext cx="27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b="1" sz="2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3855280" y="3737825"/>
            <a:ext cx="38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 b="1" sz="2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4419225" y="3779325"/>
            <a:ext cx="2685900" cy="431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W1 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 </a:t>
            </a:r>
            <a:r>
              <a:rPr b="1"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W2 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 </a:t>
            </a:r>
            <a:r>
              <a:rPr b="1"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X3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W3 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 </a:t>
            </a:r>
            <a:r>
              <a:rPr b="1" lang="en" sz="1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sz="1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/>
          <p:nvPr/>
        </p:nvSpPr>
        <p:spPr>
          <a:xfrm>
            <a:off x="3688125" y="985300"/>
            <a:ext cx="1645200" cy="1554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1"/>
                </a:solidFill>
              </a:rPr>
              <a:t>Σ</a:t>
            </a:r>
            <a:r>
              <a:rPr lang="en" sz="4200"/>
              <a:t>  </a:t>
            </a:r>
            <a:r>
              <a:rPr lang="en" sz="4200">
                <a:solidFill>
                  <a:srgbClr val="3C78D8"/>
                </a:solidFill>
              </a:rPr>
              <a:t>σ</a:t>
            </a:r>
            <a:endParaRPr sz="4200">
              <a:solidFill>
                <a:srgbClr val="3C78D8"/>
              </a:solidFill>
            </a:endParaRPr>
          </a:p>
        </p:txBody>
      </p:sp>
      <p:cxnSp>
        <p:nvCxnSpPr>
          <p:cNvPr id="169" name="Google Shape;169;p18"/>
          <p:cNvCxnSpPr>
            <a:endCxn id="168" idx="4"/>
          </p:cNvCxnSpPr>
          <p:nvPr/>
        </p:nvCxnSpPr>
        <p:spPr>
          <a:xfrm flipH="1">
            <a:off x="4510725" y="1003300"/>
            <a:ext cx="9000" cy="15369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8"/>
          <p:cNvCxnSpPr>
            <a:stCxn id="171" idx="3"/>
            <a:endCxn id="168" idx="2"/>
          </p:cNvCxnSpPr>
          <p:nvPr/>
        </p:nvCxnSpPr>
        <p:spPr>
          <a:xfrm>
            <a:off x="2576325" y="1762750"/>
            <a:ext cx="1111800" cy="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8"/>
          <p:cNvCxnSpPr>
            <a:stCxn id="173" idx="3"/>
            <a:endCxn id="168" idx="3"/>
          </p:cNvCxnSpPr>
          <p:nvPr/>
        </p:nvCxnSpPr>
        <p:spPr>
          <a:xfrm flipH="1" rot="10800000">
            <a:off x="2576325" y="2312475"/>
            <a:ext cx="1352700" cy="3258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8"/>
          <p:cNvCxnSpPr>
            <a:stCxn id="175" idx="3"/>
            <a:endCxn id="168" idx="1"/>
          </p:cNvCxnSpPr>
          <p:nvPr/>
        </p:nvCxnSpPr>
        <p:spPr>
          <a:xfrm>
            <a:off x="2576325" y="688225"/>
            <a:ext cx="1352700" cy="5247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8"/>
          <p:cNvCxnSpPr>
            <a:stCxn id="168" idx="6"/>
          </p:cNvCxnSpPr>
          <p:nvPr/>
        </p:nvCxnSpPr>
        <p:spPr>
          <a:xfrm>
            <a:off x="5333325" y="1762750"/>
            <a:ext cx="940200" cy="180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18"/>
          <p:cNvSpPr txBox="1"/>
          <p:nvPr/>
        </p:nvSpPr>
        <p:spPr>
          <a:xfrm>
            <a:off x="2151525" y="488125"/>
            <a:ext cx="4248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2151525" y="1562650"/>
            <a:ext cx="4248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2151525" y="2438175"/>
            <a:ext cx="4248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X3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6273525" y="1562650"/>
            <a:ext cx="4248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2919825" y="577625"/>
            <a:ext cx="5061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2879175" y="1445050"/>
            <a:ext cx="5061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2919825" y="2140000"/>
            <a:ext cx="5061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1" name="Google Shape;181;p18"/>
          <p:cNvCxnSpPr>
            <a:endCxn id="168" idx="0"/>
          </p:cNvCxnSpPr>
          <p:nvPr/>
        </p:nvCxnSpPr>
        <p:spPr>
          <a:xfrm>
            <a:off x="4510725" y="641800"/>
            <a:ext cx="0" cy="3435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18"/>
          <p:cNvSpPr txBox="1"/>
          <p:nvPr/>
        </p:nvSpPr>
        <p:spPr>
          <a:xfrm>
            <a:off x="4298325" y="223600"/>
            <a:ext cx="4248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5639750" y="87925"/>
            <a:ext cx="34452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Morphology of an Artificial Neuron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18"/>
          <p:cNvSpPr txBox="1"/>
          <p:nvPr/>
        </p:nvSpPr>
        <p:spPr>
          <a:xfrm>
            <a:off x="3229050" y="3737825"/>
            <a:ext cx="2685900" cy="431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W1 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 </a:t>
            </a:r>
            <a:r>
              <a:rPr b="1"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W2 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 </a:t>
            </a:r>
            <a:r>
              <a:rPr b="1"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X3</a:t>
            </a:r>
            <a:r>
              <a:rPr b="1"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W3 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 </a:t>
            </a:r>
            <a:r>
              <a:rPr b="1" lang="en" sz="1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sz="1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2413350" y="3382200"/>
            <a:ext cx="81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σ(</a:t>
            </a:r>
            <a:endParaRPr sz="5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5914950" y="3382200"/>
            <a:ext cx="64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 sz="3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6516325" y="3753275"/>
            <a:ext cx="4248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Artificial Neural Network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19"/>
          <p:cNvSpPr txBox="1"/>
          <p:nvPr>
            <p:ph idx="1" type="subTitle"/>
          </p:nvPr>
        </p:nvSpPr>
        <p:spPr>
          <a:xfrm>
            <a:off x="510450" y="3182342"/>
            <a:ext cx="8123100" cy="14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latin typeface="Montserrat"/>
                <a:ea typeface="Montserrat"/>
                <a:cs typeface="Montserrat"/>
                <a:sym typeface="Montserrat"/>
              </a:rPr>
              <a:t># Morphology of an Artificial Neuron</a:t>
            </a:r>
            <a:endParaRPr strike="sng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# Activation Function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# A simple Artificial Neural Network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# Forward Propagation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# Gradient Descent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# Backpropagation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# Regularisation (if possible)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0"/>
          <p:cNvSpPr txBox="1"/>
          <p:nvPr/>
        </p:nvSpPr>
        <p:spPr>
          <a:xfrm>
            <a:off x="6936475" y="87925"/>
            <a:ext cx="21486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Activation Function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117725" y="3124125"/>
            <a:ext cx="445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Inspired from Biological Neurons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3" name="Google Shape;203;p20"/>
          <p:cNvCxnSpPr/>
          <p:nvPr/>
        </p:nvCxnSpPr>
        <p:spPr>
          <a:xfrm>
            <a:off x="622525" y="1857375"/>
            <a:ext cx="56538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0"/>
          <p:cNvCxnSpPr/>
          <p:nvPr/>
        </p:nvCxnSpPr>
        <p:spPr>
          <a:xfrm rot="10800000">
            <a:off x="3143250" y="224475"/>
            <a:ext cx="0" cy="1632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0"/>
          <p:cNvCxnSpPr/>
          <p:nvPr/>
        </p:nvCxnSpPr>
        <p:spPr>
          <a:xfrm flipH="1" rot="10800000">
            <a:off x="622525" y="1806350"/>
            <a:ext cx="3235200" cy="1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0"/>
          <p:cNvCxnSpPr/>
          <p:nvPr/>
        </p:nvCxnSpPr>
        <p:spPr>
          <a:xfrm flipH="1" rot="10800000">
            <a:off x="3837225" y="683750"/>
            <a:ext cx="10200" cy="112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0"/>
          <p:cNvCxnSpPr/>
          <p:nvPr/>
        </p:nvCxnSpPr>
        <p:spPr>
          <a:xfrm>
            <a:off x="3847425" y="693975"/>
            <a:ext cx="2316600" cy="3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0"/>
          <p:cNvCxnSpPr/>
          <p:nvPr/>
        </p:nvCxnSpPr>
        <p:spPr>
          <a:xfrm>
            <a:off x="3837225" y="1867575"/>
            <a:ext cx="0" cy="71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21"/>
          <p:cNvSpPr txBox="1"/>
          <p:nvPr/>
        </p:nvSpPr>
        <p:spPr>
          <a:xfrm>
            <a:off x="6936475" y="87925"/>
            <a:ext cx="21486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Activation Function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117725" y="3124125"/>
            <a:ext cx="445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Inspired from Biological Neurons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" name="Google Shape;216;p21"/>
          <p:cNvCxnSpPr/>
          <p:nvPr/>
        </p:nvCxnSpPr>
        <p:spPr>
          <a:xfrm>
            <a:off x="622525" y="1857375"/>
            <a:ext cx="56538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1"/>
          <p:cNvCxnSpPr/>
          <p:nvPr/>
        </p:nvCxnSpPr>
        <p:spPr>
          <a:xfrm rot="10800000">
            <a:off x="3143250" y="224475"/>
            <a:ext cx="0" cy="1632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1"/>
          <p:cNvCxnSpPr/>
          <p:nvPr/>
        </p:nvCxnSpPr>
        <p:spPr>
          <a:xfrm flipH="1" rot="10800000">
            <a:off x="622525" y="1806350"/>
            <a:ext cx="3235200" cy="1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1"/>
          <p:cNvCxnSpPr/>
          <p:nvPr/>
        </p:nvCxnSpPr>
        <p:spPr>
          <a:xfrm flipH="1" rot="10800000">
            <a:off x="3837225" y="683750"/>
            <a:ext cx="10200" cy="112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3847425" y="693975"/>
            <a:ext cx="2316600" cy="3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1"/>
          <p:cNvCxnSpPr/>
          <p:nvPr/>
        </p:nvCxnSpPr>
        <p:spPr>
          <a:xfrm>
            <a:off x="3837225" y="1867575"/>
            <a:ext cx="0" cy="71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1"/>
          <p:cNvSpPr/>
          <p:nvPr/>
        </p:nvSpPr>
        <p:spPr>
          <a:xfrm>
            <a:off x="632725" y="747549"/>
            <a:ext cx="5490500" cy="1040525"/>
          </a:xfrm>
          <a:custGeom>
            <a:rect b="b" l="l" r="r" t="t"/>
            <a:pathLst>
              <a:path extrusionOk="0" h="41621" w="219620">
                <a:moveTo>
                  <a:pt x="0" y="41536"/>
                </a:moveTo>
                <a:cubicBezTo>
                  <a:pt x="18302" y="40788"/>
                  <a:pt x="83684" y="43372"/>
                  <a:pt x="109810" y="37045"/>
                </a:cubicBezTo>
                <a:cubicBezTo>
                  <a:pt x="135936" y="30718"/>
                  <a:pt x="138453" y="9627"/>
                  <a:pt x="156755" y="3572"/>
                </a:cubicBezTo>
                <a:cubicBezTo>
                  <a:pt x="175057" y="-2483"/>
                  <a:pt x="209143" y="1190"/>
                  <a:pt x="219620" y="714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