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Spectral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pectral-regular.fntdata"/><Relationship Id="rId20" Type="http://schemas.openxmlformats.org/officeDocument/2006/relationships/slide" Target="slides/slide15.xml"/><Relationship Id="rId42" Type="http://schemas.openxmlformats.org/officeDocument/2006/relationships/font" Target="fonts/Spectral-italic.fntdata"/><Relationship Id="rId41" Type="http://schemas.openxmlformats.org/officeDocument/2006/relationships/font" Target="fonts/Spectral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Spectral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ed29978f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ed29978f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d29978f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ed29978f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ed29978f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ed29978f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ed29978f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ed29978f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d29978f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ed29978f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ed29978f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ed29978f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f0b1503a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f0b1503a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f0b1503a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f0b1503a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f0b1503a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f0b1503a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f0b1503a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f0b1503a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a6847d068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a6847d06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f0b1503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f0b1503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f0b1503a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f0b1503a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f0b1503a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ef0b1503a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f0b1503a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f0b1503a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f0b1503a7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f0b1503a7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f0b1503a7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ef0b1503a7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f0b1503a7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f0b1503a7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f0b1503a7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ef0b1503a7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f0b1503a7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ef0b1503a7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ef0b1503a7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ef0b1503a7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ec450a03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ec450a03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f0b1503a7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ef0b1503a7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ef0b1503a7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ef0b1503a7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ef0b1503a7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ef0b1503a7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ef0b1503a7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ef0b1503a7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ecc7fdca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ecc7fdca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ed29978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ed29978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ed29978f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ed29978f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ed29978f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ed29978f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ed29978f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ed29978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ed29978f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ed29978f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ed29978f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ed29978f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khritish17@iiserb.ac.in" TargetMode="External"/><Relationship Id="rId4" Type="http://schemas.openxmlformats.org/officeDocument/2006/relationships/hyperlink" Target="mailto:kuntal@iiserb.ac.i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60747" y="125674"/>
            <a:ext cx="842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</a:t>
            </a:r>
            <a:endParaRPr sz="6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60751" y="1708575"/>
            <a:ext cx="8422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Roll: 17125, Email: </a:t>
            </a:r>
            <a:r>
              <a:rPr b="0" i="0" lang="en" sz="2400" u="sng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khritish17@iiserb.ac.in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Electrical Engineering and Computer Science [EECS] Dept.</a:t>
            </a:r>
            <a:endParaRPr sz="1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Indian Institute of Science Education and Research [IISER], Bhopal</a:t>
            </a:r>
            <a:endParaRPr sz="1000"/>
          </a:p>
        </p:txBody>
      </p:sp>
      <p:sp>
        <p:nvSpPr>
          <p:cNvPr id="56" name="Google Shape;56;p13"/>
          <p:cNvSpPr txBox="1"/>
          <p:nvPr/>
        </p:nvSpPr>
        <p:spPr>
          <a:xfrm>
            <a:off x="221551" y="3466550"/>
            <a:ext cx="870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Advisor:</a:t>
            </a: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Dr. Kuntal Roy, Email: </a:t>
            </a:r>
            <a:r>
              <a:rPr b="0" i="0" lang="en" sz="2800" u="sng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kuntal@iiserb.ac.in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60747" y="812500"/>
            <a:ext cx="8422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C00000"/>
                </a:solidFill>
                <a:latin typeface="Spectral"/>
                <a:ea typeface="Spectral"/>
                <a:cs typeface="Spectral"/>
                <a:sym typeface="Spectral"/>
              </a:rPr>
              <a:t>Weekly </a:t>
            </a:r>
            <a:r>
              <a:rPr b="1" i="0" lang="en" sz="3100" u="none" cap="none" strike="noStrike">
                <a:solidFill>
                  <a:srgbClr val="C00000"/>
                </a:solidFill>
                <a:latin typeface="Spectral"/>
                <a:ea typeface="Spectral"/>
                <a:cs typeface="Spectral"/>
                <a:sym typeface="Spectral"/>
              </a:rPr>
              <a:t>Project Presentation</a:t>
            </a:r>
            <a:endParaRPr i="0" sz="3100" u="none" cap="none" strike="noStrike">
              <a:solidFill>
                <a:srgbClr val="C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391350" y="615975"/>
            <a:ext cx="83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 Physical System, whose state is described by X:</a:t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170250" y="1137175"/>
            <a:ext cx="2803500" cy="55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 = ( X</a:t>
            </a:r>
            <a:r>
              <a:rPr baseline="-25000" lang="en" sz="2000"/>
              <a:t>1</a:t>
            </a:r>
            <a:r>
              <a:rPr lang="en" sz="2000"/>
              <a:t>, </a:t>
            </a:r>
            <a:r>
              <a:rPr lang="en" sz="2000">
                <a:solidFill>
                  <a:schemeClr val="dk1"/>
                </a:solidFill>
              </a:rPr>
              <a:t>X</a:t>
            </a:r>
            <a:r>
              <a:rPr baseline="-25000" lang="en" sz="2000">
                <a:solidFill>
                  <a:schemeClr val="dk1"/>
                </a:solidFill>
              </a:rPr>
              <a:t>2</a:t>
            </a:r>
            <a:r>
              <a:rPr lang="en" sz="2000">
                <a:solidFill>
                  <a:schemeClr val="dk1"/>
                </a:solidFill>
              </a:rPr>
              <a:t>, X</a:t>
            </a:r>
            <a:r>
              <a:rPr baseline="-25000" lang="en" sz="2000">
                <a:solidFill>
                  <a:schemeClr val="dk1"/>
                </a:solidFill>
              </a:rPr>
              <a:t>3</a:t>
            </a:r>
            <a:r>
              <a:rPr lang="en" sz="2000">
                <a:solidFill>
                  <a:schemeClr val="dk1"/>
                </a:solidFill>
              </a:rPr>
              <a:t>,...., X</a:t>
            </a:r>
            <a:r>
              <a:rPr baseline="-25000" lang="en" sz="2000">
                <a:solidFill>
                  <a:schemeClr val="dk1"/>
                </a:solidFill>
              </a:rPr>
              <a:t>N </a:t>
            </a:r>
            <a:r>
              <a:rPr lang="en" sz="2000"/>
              <a:t>)</a:t>
            </a:r>
            <a:endParaRPr sz="2000"/>
          </a:p>
        </p:txBody>
      </p:sp>
      <p:cxnSp>
        <p:nvCxnSpPr>
          <p:cNvPr id="142" name="Google Shape;142;p22"/>
          <p:cNvCxnSpPr/>
          <p:nvPr/>
        </p:nvCxnSpPr>
        <p:spPr>
          <a:xfrm flipH="1">
            <a:off x="3014375" y="1559925"/>
            <a:ext cx="379500" cy="70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2"/>
          <p:cNvCxnSpPr/>
          <p:nvPr/>
        </p:nvCxnSpPr>
        <p:spPr>
          <a:xfrm>
            <a:off x="5596725" y="1612625"/>
            <a:ext cx="579600" cy="69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2"/>
          <p:cNvSpPr txBox="1"/>
          <p:nvPr/>
        </p:nvSpPr>
        <p:spPr>
          <a:xfrm>
            <a:off x="2181775" y="2266125"/>
            <a:ext cx="16863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Vector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4795675" y="2266125"/>
            <a:ext cx="2687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Coordinates of the State Vector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391350" y="615975"/>
            <a:ext cx="83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 Physical System, whose state is described by X:</a:t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3170250" y="1137175"/>
            <a:ext cx="2803500" cy="55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 = ( X</a:t>
            </a:r>
            <a:r>
              <a:rPr baseline="-25000" lang="en" sz="2000"/>
              <a:t>1</a:t>
            </a:r>
            <a:r>
              <a:rPr lang="en" sz="2000"/>
              <a:t>, </a:t>
            </a:r>
            <a:r>
              <a:rPr lang="en" sz="2000">
                <a:solidFill>
                  <a:schemeClr val="dk1"/>
                </a:solidFill>
              </a:rPr>
              <a:t>X</a:t>
            </a:r>
            <a:r>
              <a:rPr baseline="-25000" lang="en" sz="2000">
                <a:solidFill>
                  <a:schemeClr val="dk1"/>
                </a:solidFill>
              </a:rPr>
              <a:t>2</a:t>
            </a:r>
            <a:r>
              <a:rPr lang="en" sz="2000">
                <a:solidFill>
                  <a:schemeClr val="dk1"/>
                </a:solidFill>
              </a:rPr>
              <a:t>, X</a:t>
            </a:r>
            <a:r>
              <a:rPr baseline="-25000" lang="en" sz="2000">
                <a:solidFill>
                  <a:schemeClr val="dk1"/>
                </a:solidFill>
              </a:rPr>
              <a:t>3</a:t>
            </a:r>
            <a:r>
              <a:rPr lang="en" sz="2000">
                <a:solidFill>
                  <a:schemeClr val="dk1"/>
                </a:solidFill>
              </a:rPr>
              <a:t>,...., X</a:t>
            </a:r>
            <a:r>
              <a:rPr baseline="-25000" lang="en" sz="2000">
                <a:solidFill>
                  <a:schemeClr val="dk1"/>
                </a:solidFill>
              </a:rPr>
              <a:t>N </a:t>
            </a:r>
            <a:r>
              <a:rPr lang="en" sz="2000"/>
              <a:t>)</a:t>
            </a:r>
            <a:endParaRPr sz="2000"/>
          </a:p>
        </p:txBody>
      </p:sp>
      <p:sp>
        <p:nvSpPr>
          <p:cNvPr id="156" name="Google Shape;156;p23"/>
          <p:cNvSpPr txBox="1"/>
          <p:nvPr/>
        </p:nvSpPr>
        <p:spPr>
          <a:xfrm>
            <a:off x="391350" y="1816775"/>
            <a:ext cx="83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the system has stable points:</a:t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3170250" y="2216975"/>
            <a:ext cx="2803500" cy="55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</a:t>
            </a:r>
            <a:r>
              <a:rPr baseline="-25000" lang="en" sz="2000"/>
              <a:t>a</a:t>
            </a:r>
            <a:r>
              <a:rPr lang="en" sz="2000"/>
              <a:t>, </a:t>
            </a:r>
            <a:r>
              <a:rPr lang="en" sz="2000">
                <a:solidFill>
                  <a:schemeClr val="dk1"/>
                </a:solidFill>
              </a:rPr>
              <a:t>X</a:t>
            </a:r>
            <a:r>
              <a:rPr baseline="-25000" lang="en" sz="2000">
                <a:solidFill>
                  <a:schemeClr val="dk1"/>
                </a:solidFill>
              </a:rPr>
              <a:t>b</a:t>
            </a:r>
            <a:r>
              <a:rPr lang="en" sz="2000">
                <a:solidFill>
                  <a:schemeClr val="dk1"/>
                </a:solidFill>
              </a:rPr>
              <a:t>, X</a:t>
            </a:r>
            <a:r>
              <a:rPr baseline="-25000" lang="en" sz="2000">
                <a:solidFill>
                  <a:schemeClr val="dk1"/>
                </a:solidFill>
              </a:rPr>
              <a:t>c</a:t>
            </a:r>
            <a:r>
              <a:rPr lang="en" sz="2000">
                <a:solidFill>
                  <a:schemeClr val="dk1"/>
                </a:solidFill>
              </a:rPr>
              <a:t>,....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391350" y="615975"/>
            <a:ext cx="49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 Physical System, whose state is described by X:</a:t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496750" y="1137175"/>
            <a:ext cx="2803500" cy="55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 = ( X</a:t>
            </a:r>
            <a:r>
              <a:rPr baseline="-25000" lang="en" sz="2000"/>
              <a:t>1</a:t>
            </a:r>
            <a:r>
              <a:rPr lang="en" sz="2000"/>
              <a:t>, </a:t>
            </a:r>
            <a:r>
              <a:rPr lang="en" sz="2000">
                <a:solidFill>
                  <a:schemeClr val="dk1"/>
                </a:solidFill>
              </a:rPr>
              <a:t>X</a:t>
            </a:r>
            <a:r>
              <a:rPr baseline="-25000" lang="en" sz="2000">
                <a:solidFill>
                  <a:schemeClr val="dk1"/>
                </a:solidFill>
              </a:rPr>
              <a:t>2</a:t>
            </a:r>
            <a:r>
              <a:rPr lang="en" sz="2000">
                <a:solidFill>
                  <a:schemeClr val="dk1"/>
                </a:solidFill>
              </a:rPr>
              <a:t>, X</a:t>
            </a:r>
            <a:r>
              <a:rPr baseline="-25000" lang="en" sz="2000">
                <a:solidFill>
                  <a:schemeClr val="dk1"/>
                </a:solidFill>
              </a:rPr>
              <a:t>3</a:t>
            </a:r>
            <a:r>
              <a:rPr lang="en" sz="2000">
                <a:solidFill>
                  <a:schemeClr val="dk1"/>
                </a:solidFill>
              </a:rPr>
              <a:t>,...., X</a:t>
            </a:r>
            <a:r>
              <a:rPr baseline="-25000" lang="en" sz="2000">
                <a:solidFill>
                  <a:schemeClr val="dk1"/>
                </a:solidFill>
              </a:rPr>
              <a:t>N </a:t>
            </a:r>
            <a:r>
              <a:rPr lang="en" sz="2000"/>
              <a:t>)</a:t>
            </a:r>
            <a:endParaRPr sz="2000"/>
          </a:p>
        </p:txBody>
      </p:sp>
      <p:sp>
        <p:nvSpPr>
          <p:cNvPr id="168" name="Google Shape;168;p24"/>
          <p:cNvSpPr txBox="1"/>
          <p:nvPr/>
        </p:nvSpPr>
        <p:spPr>
          <a:xfrm>
            <a:off x="391350" y="1816775"/>
            <a:ext cx="319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the system has stable points:</a:t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496750" y="2216975"/>
            <a:ext cx="2803500" cy="55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</a:t>
            </a:r>
            <a:r>
              <a:rPr baseline="-25000" lang="en" sz="2000"/>
              <a:t>a</a:t>
            </a:r>
            <a:r>
              <a:rPr lang="en" sz="2000"/>
              <a:t>, </a:t>
            </a:r>
            <a:r>
              <a:rPr lang="en" sz="2000">
                <a:solidFill>
                  <a:schemeClr val="dk1"/>
                </a:solidFill>
              </a:rPr>
              <a:t>X</a:t>
            </a:r>
            <a:r>
              <a:rPr baseline="-25000" lang="en" sz="2000">
                <a:solidFill>
                  <a:schemeClr val="dk1"/>
                </a:solidFill>
              </a:rPr>
              <a:t>b</a:t>
            </a:r>
            <a:r>
              <a:rPr lang="en" sz="2000">
                <a:solidFill>
                  <a:schemeClr val="dk1"/>
                </a:solidFill>
              </a:rPr>
              <a:t>, X</a:t>
            </a:r>
            <a:r>
              <a:rPr baseline="-25000" lang="en" sz="2000">
                <a:solidFill>
                  <a:schemeClr val="dk1"/>
                </a:solidFill>
              </a:rPr>
              <a:t>c</a:t>
            </a:r>
            <a:r>
              <a:rPr lang="en" sz="2000">
                <a:solidFill>
                  <a:schemeClr val="dk1"/>
                </a:solidFill>
              </a:rPr>
              <a:t>,....</a:t>
            </a:r>
            <a:endParaRPr sz="2000"/>
          </a:p>
        </p:txBody>
      </p:sp>
      <p:cxnSp>
        <p:nvCxnSpPr>
          <p:cNvPr id="170" name="Google Shape;170;p24"/>
          <p:cNvCxnSpPr/>
          <p:nvPr/>
        </p:nvCxnSpPr>
        <p:spPr>
          <a:xfrm rot="10800000">
            <a:off x="4244829" y="1500150"/>
            <a:ext cx="24000" cy="281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4"/>
          <p:cNvCxnSpPr/>
          <p:nvPr/>
        </p:nvCxnSpPr>
        <p:spPr>
          <a:xfrm flipH="1" rot="10800000">
            <a:off x="3978350" y="3937716"/>
            <a:ext cx="4804800" cy="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4"/>
          <p:cNvSpPr/>
          <p:nvPr/>
        </p:nvSpPr>
        <p:spPr>
          <a:xfrm>
            <a:off x="4595593" y="2348187"/>
            <a:ext cx="3921387" cy="1117017"/>
          </a:xfrm>
          <a:custGeom>
            <a:rect b="b" l="l" r="r" t="t"/>
            <a:pathLst>
              <a:path extrusionOk="0" h="37865" w="136598">
                <a:moveTo>
                  <a:pt x="0" y="36600"/>
                </a:moveTo>
                <a:cubicBezTo>
                  <a:pt x="3232" y="31471"/>
                  <a:pt x="10961" y="6948"/>
                  <a:pt x="19393" y="5824"/>
                </a:cubicBezTo>
                <a:cubicBezTo>
                  <a:pt x="27825" y="4700"/>
                  <a:pt x="41809" y="28801"/>
                  <a:pt x="50592" y="29855"/>
                </a:cubicBezTo>
                <a:cubicBezTo>
                  <a:pt x="59375" y="30909"/>
                  <a:pt x="66472" y="13553"/>
                  <a:pt x="72093" y="12148"/>
                </a:cubicBezTo>
                <a:cubicBezTo>
                  <a:pt x="77714" y="10743"/>
                  <a:pt x="79472" y="23391"/>
                  <a:pt x="84320" y="21423"/>
                </a:cubicBezTo>
                <a:cubicBezTo>
                  <a:pt x="89168" y="19456"/>
                  <a:pt x="92470" y="-2397"/>
                  <a:pt x="101183" y="343"/>
                </a:cubicBezTo>
                <a:cubicBezTo>
                  <a:pt x="109896" y="3083"/>
                  <a:pt x="130696" y="31611"/>
                  <a:pt x="136598" y="37865"/>
                </a:cubicBezTo>
              </a:path>
            </a:pathLst>
          </a:custGeom>
          <a:noFill/>
          <a:ln cap="flat" cmpd="sng" w="19050">
            <a:solidFill>
              <a:srgbClr val="0563C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Google Shape;173;p24"/>
          <p:cNvSpPr/>
          <p:nvPr/>
        </p:nvSpPr>
        <p:spPr>
          <a:xfrm>
            <a:off x="6023676" y="3179097"/>
            <a:ext cx="108900" cy="99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5706500" y="2973608"/>
            <a:ext cx="108900" cy="99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5937950" y="3538563"/>
            <a:ext cx="366600" cy="32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a</a:t>
            </a:r>
            <a:endParaRPr baseline="-25000"/>
          </a:p>
        </p:txBody>
      </p:sp>
      <p:cxnSp>
        <p:nvCxnSpPr>
          <p:cNvPr id="176" name="Google Shape;176;p24"/>
          <p:cNvCxnSpPr>
            <a:stCxn id="175" idx="0"/>
            <a:endCxn id="173" idx="4"/>
          </p:cNvCxnSpPr>
          <p:nvPr/>
        </p:nvCxnSpPr>
        <p:spPr>
          <a:xfrm rot="10800000">
            <a:off x="6078050" y="3278763"/>
            <a:ext cx="43200" cy="25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4"/>
          <p:cNvSpPr/>
          <p:nvPr/>
        </p:nvSpPr>
        <p:spPr>
          <a:xfrm>
            <a:off x="5548475" y="2053450"/>
            <a:ext cx="1059300" cy="32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</a:t>
            </a:r>
            <a:r>
              <a:rPr lang="en"/>
              <a:t>X</a:t>
            </a:r>
            <a:r>
              <a:rPr baseline="-25000" lang="en"/>
              <a:t>a </a:t>
            </a:r>
            <a:r>
              <a:rPr lang="en"/>
              <a:t>+ Δ</a:t>
            </a:r>
            <a:endParaRPr/>
          </a:p>
        </p:txBody>
      </p:sp>
      <p:cxnSp>
        <p:nvCxnSpPr>
          <p:cNvPr id="178" name="Google Shape;178;p24"/>
          <p:cNvCxnSpPr>
            <a:stCxn id="177" idx="2"/>
            <a:endCxn id="174" idx="7"/>
          </p:cNvCxnSpPr>
          <p:nvPr/>
        </p:nvCxnSpPr>
        <p:spPr>
          <a:xfrm flipH="1">
            <a:off x="5799425" y="2379250"/>
            <a:ext cx="278700" cy="6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4"/>
          <p:cNvSpPr txBox="1"/>
          <p:nvPr/>
        </p:nvSpPr>
        <p:spPr>
          <a:xfrm>
            <a:off x="496750" y="2986525"/>
            <a:ext cx="3190800" cy="83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system is started at sufficiently near any </a:t>
            </a:r>
            <a:r>
              <a:rPr lang="en">
                <a:solidFill>
                  <a:schemeClr val="dk1"/>
                </a:solidFill>
              </a:rPr>
              <a:t>X</a:t>
            </a:r>
            <a:r>
              <a:rPr baseline="-25000" lang="en">
                <a:solidFill>
                  <a:schemeClr val="dk1"/>
                </a:solidFill>
              </a:rPr>
              <a:t>a</a:t>
            </a:r>
            <a:r>
              <a:rPr lang="en"/>
              <a:t> ie. </a:t>
            </a:r>
            <a:r>
              <a:rPr lang="en">
                <a:solidFill>
                  <a:schemeClr val="dk1"/>
                </a:solidFill>
              </a:rPr>
              <a:t>X = X</a:t>
            </a:r>
            <a:r>
              <a:rPr baseline="-25000" lang="en">
                <a:solidFill>
                  <a:schemeClr val="dk1"/>
                </a:solidFill>
              </a:rPr>
              <a:t>a </a:t>
            </a:r>
            <a:r>
              <a:rPr lang="en">
                <a:solidFill>
                  <a:schemeClr val="dk1"/>
                </a:solidFill>
              </a:rPr>
              <a:t>+ Δ, it will produce in time until X ≈ X</a:t>
            </a:r>
            <a:r>
              <a:rPr baseline="-25000" lang="en">
                <a:solidFill>
                  <a:schemeClr val="dk1"/>
                </a:solidFill>
              </a:rPr>
              <a:t>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391250" y="371525"/>
            <a:ext cx="358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consider the starting point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 = X</a:t>
            </a:r>
            <a:r>
              <a:rPr baseline="-25000" lang="en">
                <a:solidFill>
                  <a:schemeClr val="dk1"/>
                </a:solidFill>
              </a:rPr>
              <a:t>a </a:t>
            </a:r>
            <a:r>
              <a:rPr lang="en">
                <a:solidFill>
                  <a:schemeClr val="dk1"/>
                </a:solidFill>
              </a:rPr>
              <a:t>+ Δ as the partial knowledge of the item X</a:t>
            </a:r>
            <a:r>
              <a:rPr baseline="-25000"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. And with evolution of time the system will generate the total information X</a:t>
            </a:r>
            <a:r>
              <a:rPr baseline="-25000" lang="en">
                <a:solidFill>
                  <a:schemeClr val="dk1"/>
                </a:solidFill>
              </a:rPr>
              <a:t>a</a:t>
            </a:r>
            <a:endParaRPr/>
          </a:p>
        </p:txBody>
      </p:sp>
      <p:cxnSp>
        <p:nvCxnSpPr>
          <p:cNvPr id="189" name="Google Shape;189;p25"/>
          <p:cNvCxnSpPr/>
          <p:nvPr/>
        </p:nvCxnSpPr>
        <p:spPr>
          <a:xfrm rot="10800000">
            <a:off x="4244829" y="1500150"/>
            <a:ext cx="24000" cy="281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 flipH="1" rot="10800000">
            <a:off x="3978350" y="3937716"/>
            <a:ext cx="4804800" cy="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/>
          <p:nvPr/>
        </p:nvSpPr>
        <p:spPr>
          <a:xfrm>
            <a:off x="4595593" y="2348187"/>
            <a:ext cx="3921387" cy="1117017"/>
          </a:xfrm>
          <a:custGeom>
            <a:rect b="b" l="l" r="r" t="t"/>
            <a:pathLst>
              <a:path extrusionOk="0" h="37865" w="136598">
                <a:moveTo>
                  <a:pt x="0" y="36600"/>
                </a:moveTo>
                <a:cubicBezTo>
                  <a:pt x="3232" y="31471"/>
                  <a:pt x="10961" y="6948"/>
                  <a:pt x="19393" y="5824"/>
                </a:cubicBezTo>
                <a:cubicBezTo>
                  <a:pt x="27825" y="4700"/>
                  <a:pt x="41809" y="28801"/>
                  <a:pt x="50592" y="29855"/>
                </a:cubicBezTo>
                <a:cubicBezTo>
                  <a:pt x="59375" y="30909"/>
                  <a:pt x="66472" y="13553"/>
                  <a:pt x="72093" y="12148"/>
                </a:cubicBezTo>
                <a:cubicBezTo>
                  <a:pt x="77714" y="10743"/>
                  <a:pt x="79472" y="23391"/>
                  <a:pt x="84320" y="21423"/>
                </a:cubicBezTo>
                <a:cubicBezTo>
                  <a:pt x="89168" y="19456"/>
                  <a:pt x="92470" y="-2397"/>
                  <a:pt x="101183" y="343"/>
                </a:cubicBezTo>
                <a:cubicBezTo>
                  <a:pt x="109896" y="3083"/>
                  <a:pt x="130696" y="31611"/>
                  <a:pt x="136598" y="37865"/>
                </a:cubicBezTo>
              </a:path>
            </a:pathLst>
          </a:custGeom>
          <a:noFill/>
          <a:ln cap="flat" cmpd="sng" w="19050">
            <a:solidFill>
              <a:srgbClr val="0563C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Google Shape;192;p25"/>
          <p:cNvSpPr/>
          <p:nvPr/>
        </p:nvSpPr>
        <p:spPr>
          <a:xfrm>
            <a:off x="6023676" y="3179097"/>
            <a:ext cx="108900" cy="99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5706500" y="2973608"/>
            <a:ext cx="108900" cy="99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5937950" y="3538563"/>
            <a:ext cx="366600" cy="32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a</a:t>
            </a:r>
            <a:endParaRPr baseline="-25000"/>
          </a:p>
        </p:txBody>
      </p:sp>
      <p:cxnSp>
        <p:nvCxnSpPr>
          <p:cNvPr id="195" name="Google Shape;195;p25"/>
          <p:cNvCxnSpPr>
            <a:stCxn id="194" idx="0"/>
            <a:endCxn id="192" idx="4"/>
          </p:cNvCxnSpPr>
          <p:nvPr/>
        </p:nvCxnSpPr>
        <p:spPr>
          <a:xfrm rot="10800000">
            <a:off x="6078050" y="3278763"/>
            <a:ext cx="43200" cy="25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5"/>
          <p:cNvSpPr/>
          <p:nvPr/>
        </p:nvSpPr>
        <p:spPr>
          <a:xfrm>
            <a:off x="5548475" y="2053450"/>
            <a:ext cx="1059300" cy="32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X</a:t>
            </a:r>
            <a:r>
              <a:rPr baseline="-25000" lang="en"/>
              <a:t>a </a:t>
            </a:r>
            <a:r>
              <a:rPr lang="en"/>
              <a:t>+ Δ</a:t>
            </a:r>
            <a:endParaRPr/>
          </a:p>
        </p:txBody>
      </p:sp>
      <p:cxnSp>
        <p:nvCxnSpPr>
          <p:cNvPr id="197" name="Google Shape;197;p25"/>
          <p:cNvCxnSpPr>
            <a:stCxn id="196" idx="2"/>
            <a:endCxn id="193" idx="7"/>
          </p:cNvCxnSpPr>
          <p:nvPr/>
        </p:nvCxnSpPr>
        <p:spPr>
          <a:xfrm flipH="1">
            <a:off x="5799425" y="2379250"/>
            <a:ext cx="278700" cy="6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391250" y="371525"/>
            <a:ext cx="358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consider the starting point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 = X</a:t>
            </a:r>
            <a:r>
              <a:rPr baseline="-25000" lang="en">
                <a:solidFill>
                  <a:schemeClr val="dk1"/>
                </a:solidFill>
              </a:rPr>
              <a:t>a </a:t>
            </a:r>
            <a:r>
              <a:rPr lang="en">
                <a:solidFill>
                  <a:schemeClr val="dk1"/>
                </a:solidFill>
              </a:rPr>
              <a:t>+ Δ as the partial knowledge of the item X</a:t>
            </a:r>
            <a:r>
              <a:rPr baseline="-25000"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. And with evolution of time the system will generate the total information X</a:t>
            </a:r>
            <a:r>
              <a:rPr baseline="-25000" lang="en">
                <a:solidFill>
                  <a:schemeClr val="dk1"/>
                </a:solidFill>
              </a:rPr>
              <a:t>a</a:t>
            </a:r>
            <a:endParaRPr/>
          </a:p>
        </p:txBody>
      </p:sp>
      <p:cxnSp>
        <p:nvCxnSpPr>
          <p:cNvPr id="207" name="Google Shape;207;p26"/>
          <p:cNvCxnSpPr/>
          <p:nvPr/>
        </p:nvCxnSpPr>
        <p:spPr>
          <a:xfrm rot="10800000">
            <a:off x="4244829" y="1500150"/>
            <a:ext cx="24000" cy="281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6"/>
          <p:cNvCxnSpPr/>
          <p:nvPr/>
        </p:nvCxnSpPr>
        <p:spPr>
          <a:xfrm flipH="1" rot="10800000">
            <a:off x="3978350" y="3937716"/>
            <a:ext cx="4804800" cy="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6"/>
          <p:cNvSpPr/>
          <p:nvPr/>
        </p:nvSpPr>
        <p:spPr>
          <a:xfrm>
            <a:off x="4595593" y="2348187"/>
            <a:ext cx="3921387" cy="1117017"/>
          </a:xfrm>
          <a:custGeom>
            <a:rect b="b" l="l" r="r" t="t"/>
            <a:pathLst>
              <a:path extrusionOk="0" h="37865" w="136598">
                <a:moveTo>
                  <a:pt x="0" y="36600"/>
                </a:moveTo>
                <a:cubicBezTo>
                  <a:pt x="3232" y="31471"/>
                  <a:pt x="10961" y="6948"/>
                  <a:pt x="19393" y="5824"/>
                </a:cubicBezTo>
                <a:cubicBezTo>
                  <a:pt x="27825" y="4700"/>
                  <a:pt x="41809" y="28801"/>
                  <a:pt x="50592" y="29855"/>
                </a:cubicBezTo>
                <a:cubicBezTo>
                  <a:pt x="59375" y="30909"/>
                  <a:pt x="66472" y="13553"/>
                  <a:pt x="72093" y="12148"/>
                </a:cubicBezTo>
                <a:cubicBezTo>
                  <a:pt x="77714" y="10743"/>
                  <a:pt x="79472" y="23391"/>
                  <a:pt x="84320" y="21423"/>
                </a:cubicBezTo>
                <a:cubicBezTo>
                  <a:pt x="89168" y="19456"/>
                  <a:pt x="92470" y="-2397"/>
                  <a:pt x="101183" y="343"/>
                </a:cubicBezTo>
                <a:cubicBezTo>
                  <a:pt x="109896" y="3083"/>
                  <a:pt x="130696" y="31611"/>
                  <a:pt x="136598" y="37865"/>
                </a:cubicBezTo>
              </a:path>
            </a:pathLst>
          </a:custGeom>
          <a:noFill/>
          <a:ln cap="flat" cmpd="sng" w="19050">
            <a:solidFill>
              <a:srgbClr val="0563C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Google Shape;210;p26"/>
          <p:cNvSpPr/>
          <p:nvPr/>
        </p:nvSpPr>
        <p:spPr>
          <a:xfrm>
            <a:off x="6023676" y="3179097"/>
            <a:ext cx="108900" cy="99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5706500" y="2973608"/>
            <a:ext cx="108900" cy="99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5937950" y="3538563"/>
            <a:ext cx="366600" cy="32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a</a:t>
            </a:r>
            <a:endParaRPr baseline="-25000"/>
          </a:p>
        </p:txBody>
      </p:sp>
      <p:cxnSp>
        <p:nvCxnSpPr>
          <p:cNvPr id="213" name="Google Shape;213;p26"/>
          <p:cNvCxnSpPr>
            <a:stCxn id="212" idx="0"/>
            <a:endCxn id="210" idx="4"/>
          </p:cNvCxnSpPr>
          <p:nvPr/>
        </p:nvCxnSpPr>
        <p:spPr>
          <a:xfrm rot="10800000">
            <a:off x="6078050" y="3278763"/>
            <a:ext cx="43200" cy="25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6"/>
          <p:cNvSpPr/>
          <p:nvPr/>
        </p:nvSpPr>
        <p:spPr>
          <a:xfrm>
            <a:off x="5548475" y="2053450"/>
            <a:ext cx="1059300" cy="32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X</a:t>
            </a:r>
            <a:r>
              <a:rPr baseline="-25000" lang="en"/>
              <a:t>a </a:t>
            </a:r>
            <a:r>
              <a:rPr lang="en"/>
              <a:t>+ Δ</a:t>
            </a:r>
            <a:endParaRPr/>
          </a:p>
        </p:txBody>
      </p:sp>
      <p:cxnSp>
        <p:nvCxnSpPr>
          <p:cNvPr id="215" name="Google Shape;215;p26"/>
          <p:cNvCxnSpPr>
            <a:stCxn id="214" idx="2"/>
            <a:endCxn id="211" idx="7"/>
          </p:cNvCxnSpPr>
          <p:nvPr/>
        </p:nvCxnSpPr>
        <p:spPr>
          <a:xfrm flipH="1">
            <a:off x="5799425" y="2379250"/>
            <a:ext cx="278700" cy="6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6"/>
          <p:cNvSpPr txBox="1"/>
          <p:nvPr/>
        </p:nvSpPr>
        <p:spPr>
          <a:xfrm>
            <a:off x="543650" y="2462950"/>
            <a:ext cx="3434700" cy="12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physical system whose dynamics in phase space is dominated by substantial number of local stable states to which it is attracted can therefore be regarded as a general CAM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391350" y="615975"/>
            <a:ext cx="83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J.J. Hopfield used a network energy function as a tool for designing recurrent network</a:t>
            </a: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4732425" y="1016175"/>
            <a:ext cx="2910000" cy="1861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Networks: A fully connected network in which each individual node is connected to ev</a:t>
            </a:r>
            <a:r>
              <a:rPr lang="en"/>
              <a:t>ery other node in the network. [More like a combination of Feed Forward and </a:t>
            </a:r>
            <a:r>
              <a:rPr lang="en"/>
              <a:t>Feedback</a:t>
            </a:r>
            <a:r>
              <a:rPr lang="en"/>
              <a:t> connections of </a:t>
            </a:r>
            <a:r>
              <a:rPr lang="en"/>
              <a:t>neural</a:t>
            </a:r>
            <a:r>
              <a:rPr lang="en"/>
              <a:t> network]</a:t>
            </a:r>
            <a:endParaRPr/>
          </a:p>
        </p:txBody>
      </p:sp>
      <p:sp>
        <p:nvSpPr>
          <p:cNvPr id="227" name="Google Shape;227;p27"/>
          <p:cNvSpPr/>
          <p:nvPr/>
        </p:nvSpPr>
        <p:spPr>
          <a:xfrm>
            <a:off x="1844475" y="1328025"/>
            <a:ext cx="421500" cy="40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689925" y="2102275"/>
            <a:ext cx="421500" cy="40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2929250" y="2102275"/>
            <a:ext cx="421500" cy="40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1111413" y="3087325"/>
            <a:ext cx="421500" cy="40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2507738" y="3087325"/>
            <a:ext cx="421500" cy="40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232" name="Google Shape;232;p27"/>
          <p:cNvCxnSpPr>
            <a:stCxn id="227" idx="3"/>
            <a:endCxn id="228" idx="7"/>
          </p:cNvCxnSpPr>
          <p:nvPr/>
        </p:nvCxnSpPr>
        <p:spPr>
          <a:xfrm flipH="1">
            <a:off x="1049702" y="1669617"/>
            <a:ext cx="856500" cy="4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7"/>
          <p:cNvCxnSpPr>
            <a:stCxn id="228" idx="4"/>
            <a:endCxn id="230" idx="1"/>
          </p:cNvCxnSpPr>
          <p:nvPr/>
        </p:nvCxnSpPr>
        <p:spPr>
          <a:xfrm>
            <a:off x="900675" y="2502475"/>
            <a:ext cx="272400" cy="6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7"/>
          <p:cNvCxnSpPr>
            <a:stCxn id="230" idx="6"/>
            <a:endCxn id="231" idx="2"/>
          </p:cNvCxnSpPr>
          <p:nvPr/>
        </p:nvCxnSpPr>
        <p:spPr>
          <a:xfrm>
            <a:off x="1532913" y="3287425"/>
            <a:ext cx="97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7"/>
          <p:cNvCxnSpPr>
            <a:stCxn id="231" idx="7"/>
            <a:endCxn id="229" idx="4"/>
          </p:cNvCxnSpPr>
          <p:nvPr/>
        </p:nvCxnSpPr>
        <p:spPr>
          <a:xfrm flipH="1" rot="10800000">
            <a:off x="2867510" y="2502433"/>
            <a:ext cx="272400" cy="6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7"/>
          <p:cNvCxnSpPr>
            <a:stCxn id="229" idx="1"/>
            <a:endCxn id="227" idx="5"/>
          </p:cNvCxnSpPr>
          <p:nvPr/>
        </p:nvCxnSpPr>
        <p:spPr>
          <a:xfrm rot="10800000">
            <a:off x="2204377" y="1669483"/>
            <a:ext cx="786600" cy="4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7"/>
          <p:cNvCxnSpPr>
            <a:stCxn id="228" idx="6"/>
            <a:endCxn id="229" idx="2"/>
          </p:cNvCxnSpPr>
          <p:nvPr/>
        </p:nvCxnSpPr>
        <p:spPr>
          <a:xfrm>
            <a:off x="1111425" y="2302375"/>
            <a:ext cx="181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7"/>
          <p:cNvCxnSpPr>
            <a:stCxn id="230" idx="7"/>
            <a:endCxn id="229" idx="3"/>
          </p:cNvCxnSpPr>
          <p:nvPr/>
        </p:nvCxnSpPr>
        <p:spPr>
          <a:xfrm flipH="1" rot="10800000">
            <a:off x="1471185" y="2443933"/>
            <a:ext cx="1519800" cy="7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7"/>
          <p:cNvCxnSpPr>
            <a:stCxn id="231" idx="1"/>
            <a:endCxn id="228" idx="5"/>
          </p:cNvCxnSpPr>
          <p:nvPr/>
        </p:nvCxnSpPr>
        <p:spPr>
          <a:xfrm rot="10800000">
            <a:off x="1049665" y="2443933"/>
            <a:ext cx="1519800" cy="7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7"/>
          <p:cNvCxnSpPr>
            <a:stCxn id="227" idx="4"/>
            <a:endCxn id="230" idx="0"/>
          </p:cNvCxnSpPr>
          <p:nvPr/>
        </p:nvCxnSpPr>
        <p:spPr>
          <a:xfrm flipH="1">
            <a:off x="1322025" y="1728225"/>
            <a:ext cx="733200" cy="13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7"/>
          <p:cNvCxnSpPr>
            <a:stCxn id="227" idx="4"/>
            <a:endCxn id="231" idx="0"/>
          </p:cNvCxnSpPr>
          <p:nvPr/>
        </p:nvCxnSpPr>
        <p:spPr>
          <a:xfrm>
            <a:off x="2055225" y="1728225"/>
            <a:ext cx="663300" cy="13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7"/>
          <p:cNvSpPr/>
          <p:nvPr/>
        </p:nvSpPr>
        <p:spPr>
          <a:xfrm>
            <a:off x="4732425" y="2991975"/>
            <a:ext cx="2910000" cy="9288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case of Hopfield network the edges are symmetric.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28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8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391350" y="615975"/>
            <a:ext cx="83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J.J. Hopfield used a network energy function as a tool for designing recurrent network</a:t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3117000" y="1053975"/>
            <a:ext cx="2910000" cy="56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HOPFIELD NETWORKS</a:t>
            </a:r>
            <a:endParaRPr/>
          </a:p>
        </p:txBody>
      </p:sp>
      <p:sp>
        <p:nvSpPr>
          <p:cNvPr id="253" name="Google Shape;253;p28"/>
          <p:cNvSpPr/>
          <p:nvPr/>
        </p:nvSpPr>
        <p:spPr>
          <a:xfrm>
            <a:off x="3341175" y="1660875"/>
            <a:ext cx="295200" cy="642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"/>
          <p:cNvSpPr/>
          <p:nvPr/>
        </p:nvSpPr>
        <p:spPr>
          <a:xfrm>
            <a:off x="2766825" y="2392550"/>
            <a:ext cx="1443900" cy="474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</a:t>
            </a:r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4940450" y="2392550"/>
            <a:ext cx="1443900" cy="474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</a:t>
            </a: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5514800" y="1660875"/>
            <a:ext cx="295200" cy="642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8"/>
          <p:cNvSpPr/>
          <p:nvPr/>
        </p:nvSpPr>
        <p:spPr>
          <a:xfrm>
            <a:off x="2793100" y="3035500"/>
            <a:ext cx="1443900" cy="92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a node is either 0 or +1</a:t>
            </a:r>
            <a:endParaRPr/>
          </a:p>
        </p:txBody>
      </p:sp>
      <p:sp>
        <p:nvSpPr>
          <p:cNvPr id="258" name="Google Shape;258;p28"/>
          <p:cNvSpPr/>
          <p:nvPr/>
        </p:nvSpPr>
        <p:spPr>
          <a:xfrm>
            <a:off x="4940450" y="3025925"/>
            <a:ext cx="1443900" cy="92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a node lies between  0 and +1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29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391350" y="615975"/>
            <a:ext cx="836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J.J. Hopfield used a network energy function as a tool for designing recurrent network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Let T</a:t>
            </a:r>
            <a:r>
              <a:rPr baseline="-25000" lang="en"/>
              <a:t>ij</a:t>
            </a:r>
            <a:r>
              <a:rPr lang="en"/>
              <a:t> be the synapse weight of the edge connecting node ‘ i ’ to node ‘ j ’  </a:t>
            </a: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3215225" y="1949875"/>
            <a:ext cx="727200" cy="6957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</a:t>
            </a:r>
            <a:endParaRPr b="1" sz="2000"/>
          </a:p>
        </p:txBody>
      </p:sp>
      <p:sp>
        <p:nvSpPr>
          <p:cNvPr id="269" name="Google Shape;269;p29"/>
          <p:cNvSpPr/>
          <p:nvPr/>
        </p:nvSpPr>
        <p:spPr>
          <a:xfrm>
            <a:off x="5201575" y="1949875"/>
            <a:ext cx="727200" cy="6957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j</a:t>
            </a:r>
            <a:endParaRPr b="1" sz="2000"/>
          </a:p>
        </p:txBody>
      </p:sp>
      <p:cxnSp>
        <p:nvCxnSpPr>
          <p:cNvPr id="270" name="Google Shape;270;p29"/>
          <p:cNvCxnSpPr>
            <a:stCxn id="268" idx="6"/>
            <a:endCxn id="269" idx="2"/>
          </p:cNvCxnSpPr>
          <p:nvPr/>
        </p:nvCxnSpPr>
        <p:spPr>
          <a:xfrm>
            <a:off x="3942425" y="2297725"/>
            <a:ext cx="125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29"/>
          <p:cNvSpPr txBox="1"/>
          <p:nvPr/>
        </p:nvSpPr>
        <p:spPr>
          <a:xfrm>
            <a:off x="4329600" y="1851325"/>
            <a:ext cx="48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T</a:t>
            </a:r>
            <a:r>
              <a:rPr b="1" baseline="-25000" lang="en" sz="1700">
                <a:solidFill>
                  <a:schemeClr val="dk1"/>
                </a:solidFill>
              </a:rPr>
              <a:t>ij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endParaRPr b="1" sz="1700"/>
          </a:p>
        </p:txBody>
      </p:sp>
      <p:sp>
        <p:nvSpPr>
          <p:cNvPr id="272" name="Google Shape;272;p29"/>
          <p:cNvSpPr/>
          <p:nvPr/>
        </p:nvSpPr>
        <p:spPr>
          <a:xfrm>
            <a:off x="6439000" y="1949875"/>
            <a:ext cx="1971000" cy="12636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Edges are symmetric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r>
              <a:rPr lang="en" sz="1300">
                <a:solidFill>
                  <a:schemeClr val="dk1"/>
                </a:solidFill>
              </a:rPr>
              <a:t>T</a:t>
            </a:r>
            <a:r>
              <a:rPr baseline="-25000" lang="en" sz="1300">
                <a:solidFill>
                  <a:schemeClr val="dk1"/>
                </a:solidFill>
              </a:rPr>
              <a:t>ij</a:t>
            </a:r>
            <a:r>
              <a:rPr lang="en" sz="1300">
                <a:solidFill>
                  <a:schemeClr val="dk1"/>
                </a:solidFill>
              </a:rPr>
              <a:t> = T</a:t>
            </a:r>
            <a:r>
              <a:rPr baseline="-25000" lang="en" sz="1300">
                <a:solidFill>
                  <a:schemeClr val="dk1"/>
                </a:solidFill>
              </a:rPr>
              <a:t>ji</a:t>
            </a:r>
            <a:r>
              <a:rPr lang="en" sz="1300">
                <a:solidFill>
                  <a:schemeClr val="dk1"/>
                </a:solidFill>
              </a:rPr>
              <a:t> 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And no self feedback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T</a:t>
            </a:r>
            <a:r>
              <a:rPr baseline="-25000" lang="en" sz="1300">
                <a:solidFill>
                  <a:schemeClr val="dk1"/>
                </a:solidFill>
              </a:rPr>
              <a:t>ii</a:t>
            </a:r>
            <a:r>
              <a:rPr lang="en" sz="1300">
                <a:solidFill>
                  <a:schemeClr val="dk1"/>
                </a:solidFill>
              </a:rPr>
              <a:t> = 0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73" name="Google Shape;273;p29"/>
          <p:cNvSpPr/>
          <p:nvPr/>
        </p:nvSpPr>
        <p:spPr>
          <a:xfrm>
            <a:off x="1545900" y="2044750"/>
            <a:ext cx="421500" cy="40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4" name="Google Shape;274;p29"/>
          <p:cNvSpPr/>
          <p:nvPr/>
        </p:nvSpPr>
        <p:spPr>
          <a:xfrm>
            <a:off x="391350" y="2819000"/>
            <a:ext cx="421500" cy="40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2630675" y="2819000"/>
            <a:ext cx="421500" cy="40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812838" y="3804050"/>
            <a:ext cx="421500" cy="40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77" name="Google Shape;277;p29"/>
          <p:cNvSpPr/>
          <p:nvPr/>
        </p:nvSpPr>
        <p:spPr>
          <a:xfrm>
            <a:off x="2209163" y="3804050"/>
            <a:ext cx="421500" cy="40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278" name="Google Shape;278;p29"/>
          <p:cNvCxnSpPr>
            <a:stCxn id="273" idx="3"/>
            <a:endCxn id="274" idx="7"/>
          </p:cNvCxnSpPr>
          <p:nvPr/>
        </p:nvCxnSpPr>
        <p:spPr>
          <a:xfrm flipH="1">
            <a:off x="751127" y="2386342"/>
            <a:ext cx="856500" cy="4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9"/>
          <p:cNvCxnSpPr>
            <a:stCxn id="274" idx="4"/>
            <a:endCxn id="276" idx="1"/>
          </p:cNvCxnSpPr>
          <p:nvPr/>
        </p:nvCxnSpPr>
        <p:spPr>
          <a:xfrm>
            <a:off x="602100" y="3219200"/>
            <a:ext cx="272400" cy="6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9"/>
          <p:cNvCxnSpPr>
            <a:stCxn id="276" idx="6"/>
            <a:endCxn id="277" idx="2"/>
          </p:cNvCxnSpPr>
          <p:nvPr/>
        </p:nvCxnSpPr>
        <p:spPr>
          <a:xfrm>
            <a:off x="1234338" y="4004150"/>
            <a:ext cx="97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29"/>
          <p:cNvCxnSpPr>
            <a:stCxn id="277" idx="7"/>
            <a:endCxn id="275" idx="4"/>
          </p:cNvCxnSpPr>
          <p:nvPr/>
        </p:nvCxnSpPr>
        <p:spPr>
          <a:xfrm flipH="1" rot="10800000">
            <a:off x="2568935" y="3219158"/>
            <a:ext cx="272400" cy="6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9"/>
          <p:cNvCxnSpPr>
            <a:stCxn id="275" idx="1"/>
            <a:endCxn id="273" idx="5"/>
          </p:cNvCxnSpPr>
          <p:nvPr/>
        </p:nvCxnSpPr>
        <p:spPr>
          <a:xfrm rot="10800000">
            <a:off x="1905802" y="2386208"/>
            <a:ext cx="786600" cy="4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9"/>
          <p:cNvCxnSpPr>
            <a:stCxn id="274" idx="6"/>
            <a:endCxn id="275" idx="2"/>
          </p:cNvCxnSpPr>
          <p:nvPr/>
        </p:nvCxnSpPr>
        <p:spPr>
          <a:xfrm>
            <a:off x="812850" y="3019100"/>
            <a:ext cx="181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9"/>
          <p:cNvCxnSpPr>
            <a:stCxn id="276" idx="7"/>
            <a:endCxn id="275" idx="3"/>
          </p:cNvCxnSpPr>
          <p:nvPr/>
        </p:nvCxnSpPr>
        <p:spPr>
          <a:xfrm flipH="1" rot="10800000">
            <a:off x="1172610" y="3160658"/>
            <a:ext cx="1519800" cy="7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9"/>
          <p:cNvCxnSpPr>
            <a:stCxn id="277" idx="1"/>
            <a:endCxn id="274" idx="5"/>
          </p:cNvCxnSpPr>
          <p:nvPr/>
        </p:nvCxnSpPr>
        <p:spPr>
          <a:xfrm rot="10800000">
            <a:off x="751090" y="3160658"/>
            <a:ext cx="1519800" cy="7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9"/>
          <p:cNvCxnSpPr>
            <a:stCxn id="273" idx="4"/>
            <a:endCxn id="276" idx="0"/>
          </p:cNvCxnSpPr>
          <p:nvPr/>
        </p:nvCxnSpPr>
        <p:spPr>
          <a:xfrm flipH="1">
            <a:off x="1023450" y="2444950"/>
            <a:ext cx="733200" cy="13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9"/>
          <p:cNvCxnSpPr>
            <a:stCxn id="273" idx="4"/>
            <a:endCxn id="277" idx="0"/>
          </p:cNvCxnSpPr>
          <p:nvPr/>
        </p:nvCxnSpPr>
        <p:spPr>
          <a:xfrm>
            <a:off x="1756650" y="2444950"/>
            <a:ext cx="663300" cy="13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30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0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0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391350" y="615975"/>
            <a:ext cx="8361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J.J. Hopfield used a network energy function as a tool for designing recurrent network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Let T</a:t>
            </a:r>
            <a:r>
              <a:rPr baseline="-25000" lang="en"/>
              <a:t>ij</a:t>
            </a:r>
            <a:r>
              <a:rPr lang="en"/>
              <a:t> be the synapse weight of the edge connecting node ‘ i ’ to node ‘ j ’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state of a node changes according to the following algorithm: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neuron ‘ i ’, there is fixed threshold U</a:t>
            </a:r>
            <a:r>
              <a:rPr baseline="-25000" lang="en"/>
              <a:t>i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neuron readjust its </a:t>
            </a:r>
            <a:r>
              <a:rPr lang="en"/>
              <a:t>state</a:t>
            </a:r>
            <a:r>
              <a:rPr lang="en"/>
              <a:t> randomly in time but with mean attempt rate W  </a:t>
            </a:r>
            <a:endParaRPr/>
          </a:p>
        </p:txBody>
      </p:sp>
      <p:sp>
        <p:nvSpPr>
          <p:cNvPr id="297" name="Google Shape;297;p30"/>
          <p:cNvSpPr txBox="1"/>
          <p:nvPr/>
        </p:nvSpPr>
        <p:spPr>
          <a:xfrm>
            <a:off x="1191025" y="2430175"/>
            <a:ext cx="6281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V</a:t>
            </a:r>
            <a:r>
              <a:rPr baseline="-25000" lang="en" sz="2200"/>
              <a:t>i</a:t>
            </a:r>
            <a:r>
              <a:rPr lang="en" sz="2200"/>
              <a:t> → 1		if ∑</a:t>
            </a:r>
            <a:r>
              <a:rPr baseline="-25000" lang="en" sz="2200"/>
              <a:t>i≠j</a:t>
            </a:r>
            <a:r>
              <a:rPr lang="en" sz="2200"/>
              <a:t> </a:t>
            </a:r>
            <a:r>
              <a:rPr lang="en" sz="2200">
                <a:solidFill>
                  <a:schemeClr val="dk1"/>
                </a:solidFill>
              </a:rPr>
              <a:t>T</a:t>
            </a:r>
            <a:r>
              <a:rPr baseline="-25000" lang="en" sz="2200">
                <a:solidFill>
                  <a:schemeClr val="dk1"/>
                </a:solidFill>
              </a:rPr>
              <a:t>ij</a:t>
            </a:r>
            <a:r>
              <a:rPr lang="en" sz="2200">
                <a:solidFill>
                  <a:schemeClr val="dk1"/>
                </a:solidFill>
              </a:rPr>
              <a:t>V</a:t>
            </a:r>
            <a:r>
              <a:rPr baseline="-25000" lang="en" sz="2200">
                <a:solidFill>
                  <a:schemeClr val="dk1"/>
                </a:solidFill>
              </a:rPr>
              <a:t>j</a:t>
            </a:r>
            <a:r>
              <a:rPr lang="en" sz="2200">
                <a:solidFill>
                  <a:schemeClr val="dk1"/>
                </a:solidFill>
              </a:rPr>
              <a:t> &gt; U</a:t>
            </a:r>
            <a:r>
              <a:rPr baseline="-25000" lang="en" sz="2200">
                <a:solidFill>
                  <a:schemeClr val="dk1"/>
                </a:solidFill>
              </a:rPr>
              <a:t>i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V</a:t>
            </a:r>
            <a:r>
              <a:rPr baseline="-25000" lang="en" sz="2200">
                <a:solidFill>
                  <a:schemeClr val="dk1"/>
                </a:solidFill>
              </a:rPr>
              <a:t>i</a:t>
            </a:r>
            <a:r>
              <a:rPr lang="en" sz="2200">
                <a:solidFill>
                  <a:schemeClr val="dk1"/>
                </a:solidFill>
              </a:rPr>
              <a:t> → 0		if ∑</a:t>
            </a:r>
            <a:r>
              <a:rPr baseline="-25000" lang="en" sz="2200">
                <a:solidFill>
                  <a:schemeClr val="dk1"/>
                </a:solidFill>
              </a:rPr>
              <a:t>i≠j</a:t>
            </a:r>
            <a:r>
              <a:rPr lang="en" sz="2200">
                <a:solidFill>
                  <a:schemeClr val="dk1"/>
                </a:solidFill>
              </a:rPr>
              <a:t> T</a:t>
            </a:r>
            <a:r>
              <a:rPr baseline="-25000" lang="en" sz="2200">
                <a:solidFill>
                  <a:schemeClr val="dk1"/>
                </a:solidFill>
              </a:rPr>
              <a:t>ij</a:t>
            </a:r>
            <a:r>
              <a:rPr lang="en" sz="2200">
                <a:solidFill>
                  <a:schemeClr val="dk1"/>
                </a:solidFill>
              </a:rPr>
              <a:t>V</a:t>
            </a:r>
            <a:r>
              <a:rPr baseline="-25000" lang="en" sz="2200">
                <a:solidFill>
                  <a:schemeClr val="dk1"/>
                </a:solidFill>
              </a:rPr>
              <a:t>j</a:t>
            </a:r>
            <a:r>
              <a:rPr lang="en" sz="2200">
                <a:solidFill>
                  <a:schemeClr val="dk1"/>
                </a:solidFill>
              </a:rPr>
              <a:t> &lt; U</a:t>
            </a:r>
            <a:r>
              <a:rPr baseline="-25000" lang="en" sz="2200">
                <a:solidFill>
                  <a:schemeClr val="dk1"/>
                </a:solidFill>
              </a:rPr>
              <a:t>i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31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06" name="Google Shape;306;p31"/>
          <p:cNvSpPr txBox="1"/>
          <p:nvPr/>
        </p:nvSpPr>
        <p:spPr>
          <a:xfrm>
            <a:off x="391350" y="615975"/>
            <a:ext cx="8361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J.J. Hopfield used a network energy function as a tool for designing recurrent network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Let T</a:t>
            </a:r>
            <a:r>
              <a:rPr baseline="-25000" lang="en"/>
              <a:t>ij</a:t>
            </a:r>
            <a:r>
              <a:rPr lang="en"/>
              <a:t> be the synapse weight of the edge connecting node ‘ i ’ to node ‘ j ’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state of a node changes according to the following algorithm: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neuron ‘ i ’, there is fixed threshold U</a:t>
            </a:r>
            <a:r>
              <a:rPr baseline="-25000" lang="en"/>
              <a:t>i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neuron readjust its state randomly in time but with mean attempt rate W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neuron evaluates itself </a:t>
            </a:r>
            <a:r>
              <a:rPr b="1" lang="en"/>
              <a:t>Randomly </a:t>
            </a:r>
            <a:r>
              <a:rPr lang="en"/>
              <a:t>and </a:t>
            </a:r>
            <a:r>
              <a:rPr b="1" lang="en"/>
              <a:t>Asynchronously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80700" y="1138200"/>
            <a:ext cx="83826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12</a:t>
            </a:r>
            <a:r>
              <a:rPr lang="en" sz="3300" u="sng"/>
              <a:t>   </a:t>
            </a:r>
            <a:r>
              <a:rPr lang="en" sz="3300"/>
              <a:t>456798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</a:t>
            </a:r>
            <a:r>
              <a:rPr lang="en" sz="3300" u="sng"/>
              <a:t>   </a:t>
            </a:r>
            <a:r>
              <a:rPr lang="en" sz="3300"/>
              <a:t>DIAN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INPIAN</a:t>
            </a:r>
            <a:endParaRPr sz="3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32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2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15" name="Google Shape;315;p32"/>
          <p:cNvSpPr txBox="1"/>
          <p:nvPr/>
        </p:nvSpPr>
        <p:spPr>
          <a:xfrm>
            <a:off x="391350" y="615975"/>
            <a:ext cx="8361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INFORMATION STORAGE ALGORITHM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wish to store ‘ n ’ set of states: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</a:t>
            </a:r>
            <a:r>
              <a:rPr b="1" baseline="30000" lang="en" sz="1600"/>
              <a:t>S</a:t>
            </a:r>
            <a:r>
              <a:rPr b="1" lang="en" sz="1600"/>
              <a:t> </a:t>
            </a:r>
            <a:r>
              <a:rPr lang="en" sz="1600"/>
              <a:t>		</a:t>
            </a:r>
            <a:r>
              <a:rPr b="1" lang="en" sz="1600"/>
              <a:t> S=1,2……,n</a:t>
            </a:r>
            <a:endParaRPr b="1" sz="1600"/>
          </a:p>
        </p:txBody>
      </p:sp>
      <p:sp>
        <p:nvSpPr>
          <p:cNvPr id="316" name="Google Shape;316;p32"/>
          <p:cNvSpPr/>
          <p:nvPr/>
        </p:nvSpPr>
        <p:spPr>
          <a:xfrm>
            <a:off x="5111875" y="1770725"/>
            <a:ext cx="2571900" cy="1159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wish to store ‘ n ’ number of patterns, where each pattern is a ‘ N ’ bit word (Since we have N nodes in the network)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33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3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3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25" name="Google Shape;325;p33"/>
          <p:cNvSpPr txBox="1"/>
          <p:nvPr/>
        </p:nvSpPr>
        <p:spPr>
          <a:xfrm>
            <a:off x="391350" y="615975"/>
            <a:ext cx="83613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INFORMATION STORAGE ALGORITHM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</a:t>
            </a:r>
            <a:r>
              <a:rPr lang="en"/>
              <a:t>ose we wish to store ‘ n ’ set of states: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</a:t>
            </a:r>
            <a:r>
              <a:rPr b="1" baseline="30000" lang="en" sz="1600"/>
              <a:t>S</a:t>
            </a:r>
            <a:r>
              <a:rPr b="1" lang="en" sz="1600"/>
              <a:t> </a:t>
            </a:r>
            <a:r>
              <a:rPr lang="en" sz="1600"/>
              <a:t>		</a:t>
            </a:r>
            <a:r>
              <a:rPr b="1" lang="en" sz="1600"/>
              <a:t> S=1,2……,n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T</a:t>
            </a:r>
            <a:r>
              <a:rPr b="1" baseline="-25000" lang="en" sz="2200"/>
              <a:t>ij</a:t>
            </a:r>
            <a:r>
              <a:rPr b="1" lang="en" sz="2200"/>
              <a:t> = ∑</a:t>
            </a:r>
            <a:r>
              <a:rPr b="1" baseline="-25000" lang="en" sz="2200"/>
              <a:t>s</a:t>
            </a:r>
            <a:r>
              <a:rPr b="1" lang="en" sz="2200"/>
              <a:t>( 2V</a:t>
            </a:r>
            <a:r>
              <a:rPr b="1" baseline="-25000" lang="en" sz="2200"/>
              <a:t>i</a:t>
            </a:r>
            <a:r>
              <a:rPr b="1" baseline="30000" lang="en" sz="2200"/>
              <a:t>S</a:t>
            </a:r>
            <a:r>
              <a:rPr b="1" lang="en" sz="2200"/>
              <a:t> -1 ) ( 2V</a:t>
            </a:r>
            <a:r>
              <a:rPr b="1" baseline="-25000" lang="en" sz="2200"/>
              <a:t>j</a:t>
            </a:r>
            <a:r>
              <a:rPr b="1" baseline="30000" lang="en" sz="2200"/>
              <a:t>S</a:t>
            </a:r>
            <a:r>
              <a:rPr b="1" lang="en" sz="2200"/>
              <a:t>-1 )</a:t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T</a:t>
            </a:r>
            <a:r>
              <a:rPr b="1" baseline="-25000" lang="en" sz="2200"/>
              <a:t>ii</a:t>
            </a:r>
            <a:r>
              <a:rPr b="1" lang="en" sz="2200"/>
              <a:t> = 0</a:t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34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4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4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34" name="Google Shape;334;p34"/>
          <p:cNvSpPr txBox="1"/>
          <p:nvPr/>
        </p:nvSpPr>
        <p:spPr>
          <a:xfrm>
            <a:off x="391350" y="615975"/>
            <a:ext cx="83613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INFORMATION STORAGE ALGORITHM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wish to store ‘ n ’ set of states: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</a:t>
            </a:r>
            <a:r>
              <a:rPr b="1" baseline="30000" lang="en" sz="1600"/>
              <a:t>S</a:t>
            </a:r>
            <a:r>
              <a:rPr b="1" lang="en" sz="1600"/>
              <a:t> </a:t>
            </a:r>
            <a:r>
              <a:rPr lang="en" sz="1600"/>
              <a:t>		</a:t>
            </a:r>
            <a:r>
              <a:rPr b="1" lang="en" sz="1600"/>
              <a:t> S=1,2……,n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T</a:t>
            </a:r>
            <a:r>
              <a:rPr b="1" baseline="-25000" lang="en" sz="2200"/>
              <a:t>ij</a:t>
            </a:r>
            <a:r>
              <a:rPr b="1" lang="en" sz="2200"/>
              <a:t> = ∑</a:t>
            </a:r>
            <a:r>
              <a:rPr b="1" baseline="-25000" lang="en" sz="2200"/>
              <a:t>s</a:t>
            </a:r>
            <a:r>
              <a:rPr b="1" lang="en" sz="2200"/>
              <a:t>( 2V</a:t>
            </a:r>
            <a:r>
              <a:rPr b="1" baseline="-25000" lang="en" sz="2200"/>
              <a:t>i</a:t>
            </a:r>
            <a:r>
              <a:rPr b="1" baseline="30000" lang="en" sz="2200"/>
              <a:t>S</a:t>
            </a:r>
            <a:r>
              <a:rPr b="1" lang="en" sz="2200"/>
              <a:t> -1 ) ( 2V</a:t>
            </a:r>
            <a:r>
              <a:rPr b="1" baseline="-25000" lang="en" sz="2200"/>
              <a:t>j</a:t>
            </a:r>
            <a:r>
              <a:rPr b="1" baseline="30000" lang="en" sz="2200"/>
              <a:t>S</a:t>
            </a:r>
            <a:r>
              <a:rPr b="1" lang="en" sz="2200"/>
              <a:t>-1 )</a:t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T</a:t>
            </a:r>
            <a:r>
              <a:rPr b="1" baseline="-25000" lang="en" sz="2200"/>
              <a:t>ii</a:t>
            </a:r>
            <a:r>
              <a:rPr b="1" lang="en" sz="2200"/>
              <a:t> = 0</a:t>
            </a:r>
            <a:endParaRPr b="1"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Such matrices T</a:t>
            </a:r>
            <a:r>
              <a:rPr baseline="-25000" lang="en"/>
              <a:t>ij</a:t>
            </a:r>
            <a:r>
              <a:rPr lang="en"/>
              <a:t> has been used in theories of linear associative networks to produce output patterns from a paired input stimulus: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 → O1 ; S2 </a:t>
            </a:r>
            <a:r>
              <a:rPr lang="en">
                <a:solidFill>
                  <a:schemeClr val="dk1"/>
                </a:solidFill>
              </a:rPr>
              <a:t>→ O2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But if give some confusing stimulus like: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(0.6)S1 + (0.4)S2 → (0.6)O1 + (0.4)O2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35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5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5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343" name="Google Shape;343;p35"/>
          <p:cNvCxnSpPr/>
          <p:nvPr/>
        </p:nvCxnSpPr>
        <p:spPr>
          <a:xfrm rot="10800000">
            <a:off x="632400" y="780050"/>
            <a:ext cx="0" cy="342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35"/>
          <p:cNvCxnSpPr/>
          <p:nvPr/>
        </p:nvCxnSpPr>
        <p:spPr>
          <a:xfrm>
            <a:off x="463750" y="4015725"/>
            <a:ext cx="4142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35"/>
          <p:cNvCxnSpPr/>
          <p:nvPr/>
        </p:nvCxnSpPr>
        <p:spPr>
          <a:xfrm flipH="1" rot="10800000">
            <a:off x="664025" y="3994675"/>
            <a:ext cx="1833900" cy="1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35"/>
          <p:cNvCxnSpPr/>
          <p:nvPr/>
        </p:nvCxnSpPr>
        <p:spPr>
          <a:xfrm rot="10800000">
            <a:off x="2497975" y="2150275"/>
            <a:ext cx="0" cy="185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5"/>
          <p:cNvCxnSpPr/>
          <p:nvPr/>
        </p:nvCxnSpPr>
        <p:spPr>
          <a:xfrm>
            <a:off x="2508500" y="2181775"/>
            <a:ext cx="192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348" name="Google Shape;348;p35"/>
          <p:cNvSpPr/>
          <p:nvPr/>
        </p:nvSpPr>
        <p:spPr>
          <a:xfrm>
            <a:off x="685100" y="2181775"/>
            <a:ext cx="3372775" cy="1802325"/>
          </a:xfrm>
          <a:custGeom>
            <a:rect b="b" l="l" r="r" t="t"/>
            <a:pathLst>
              <a:path extrusionOk="0" h="72093" w="134911">
                <a:moveTo>
                  <a:pt x="0" y="72093"/>
                </a:moveTo>
                <a:cubicBezTo>
                  <a:pt x="9697" y="70126"/>
                  <a:pt x="43003" y="71109"/>
                  <a:pt x="58180" y="60288"/>
                </a:cubicBezTo>
                <a:cubicBezTo>
                  <a:pt x="73358" y="49467"/>
                  <a:pt x="78277" y="17215"/>
                  <a:pt x="91065" y="7167"/>
                </a:cubicBezTo>
                <a:cubicBezTo>
                  <a:pt x="103854" y="-2881"/>
                  <a:pt x="127603" y="1195"/>
                  <a:pt x="134911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9" name="Google Shape;349;p35"/>
          <p:cNvSpPr txBox="1"/>
          <p:nvPr/>
        </p:nvSpPr>
        <p:spPr>
          <a:xfrm>
            <a:off x="4858925" y="927525"/>
            <a:ext cx="387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neurons are capable of generating action potentials when the average potential across their membrane is held well </a:t>
            </a:r>
            <a:r>
              <a:rPr lang="en"/>
              <a:t>above</a:t>
            </a:r>
            <a:r>
              <a:rPr lang="en"/>
              <a:t> its resting value. The mean rate at which action potential are generated is a smooth function of the mean membrane potential.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36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6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6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358" name="Google Shape;358;p36"/>
          <p:cNvCxnSpPr/>
          <p:nvPr/>
        </p:nvCxnSpPr>
        <p:spPr>
          <a:xfrm rot="10800000">
            <a:off x="5574209" y="1500375"/>
            <a:ext cx="17100" cy="215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36"/>
          <p:cNvCxnSpPr/>
          <p:nvPr/>
        </p:nvCxnSpPr>
        <p:spPr>
          <a:xfrm flipH="1" rot="10800000">
            <a:off x="5385925" y="3371168"/>
            <a:ext cx="3397200" cy="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36"/>
          <p:cNvSpPr/>
          <p:nvPr/>
        </p:nvSpPr>
        <p:spPr>
          <a:xfrm>
            <a:off x="5822347" y="2151117"/>
            <a:ext cx="2772598" cy="857453"/>
          </a:xfrm>
          <a:custGeom>
            <a:rect b="b" l="l" r="r" t="t"/>
            <a:pathLst>
              <a:path extrusionOk="0" h="37865" w="136598">
                <a:moveTo>
                  <a:pt x="0" y="36600"/>
                </a:moveTo>
                <a:cubicBezTo>
                  <a:pt x="3232" y="31471"/>
                  <a:pt x="10961" y="6948"/>
                  <a:pt x="19393" y="5824"/>
                </a:cubicBezTo>
                <a:cubicBezTo>
                  <a:pt x="27825" y="4700"/>
                  <a:pt x="41809" y="28801"/>
                  <a:pt x="50592" y="29855"/>
                </a:cubicBezTo>
                <a:cubicBezTo>
                  <a:pt x="59375" y="30909"/>
                  <a:pt x="66472" y="13553"/>
                  <a:pt x="72093" y="12148"/>
                </a:cubicBezTo>
                <a:cubicBezTo>
                  <a:pt x="77714" y="10743"/>
                  <a:pt x="79472" y="23391"/>
                  <a:pt x="84320" y="21423"/>
                </a:cubicBezTo>
                <a:cubicBezTo>
                  <a:pt x="89168" y="19456"/>
                  <a:pt x="92470" y="-2397"/>
                  <a:pt x="101183" y="343"/>
                </a:cubicBezTo>
                <a:cubicBezTo>
                  <a:pt x="109896" y="3083"/>
                  <a:pt x="130696" y="31611"/>
                  <a:pt x="136598" y="37865"/>
                </a:cubicBezTo>
              </a:path>
            </a:pathLst>
          </a:custGeom>
          <a:noFill/>
          <a:ln cap="flat" cmpd="sng" w="19050">
            <a:solidFill>
              <a:srgbClr val="0563C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1" name="Google Shape;361;p36"/>
          <p:cNvSpPr/>
          <p:nvPr/>
        </p:nvSpPr>
        <p:spPr>
          <a:xfrm>
            <a:off x="6832074" y="2788931"/>
            <a:ext cx="77100" cy="762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6"/>
          <p:cNvSpPr txBox="1"/>
          <p:nvPr/>
        </p:nvSpPr>
        <p:spPr>
          <a:xfrm>
            <a:off x="179175" y="685100"/>
            <a:ext cx="50487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has some stable limit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</a:t>
            </a:r>
            <a:r>
              <a:rPr baseline="-25000" lang="en"/>
              <a:t>ij</a:t>
            </a:r>
            <a:r>
              <a:rPr lang="en"/>
              <a:t> = T</a:t>
            </a:r>
            <a:r>
              <a:rPr baseline="-25000" lang="en"/>
              <a:t>ji</a:t>
            </a:r>
            <a:endParaRPr baseline="-2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define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E=-0.5 ∑∑</a:t>
            </a:r>
            <a:r>
              <a:rPr baseline="-25000" lang="en" sz="1900"/>
              <a:t>i≠j</a:t>
            </a:r>
            <a:r>
              <a:rPr lang="en" sz="1900"/>
              <a:t>T</a:t>
            </a:r>
            <a:r>
              <a:rPr baseline="-25000" lang="en" sz="1900"/>
              <a:t>ij</a:t>
            </a:r>
            <a:r>
              <a:rPr lang="en" sz="1900"/>
              <a:t>V</a:t>
            </a:r>
            <a:r>
              <a:rPr baseline="-25000" lang="en" sz="1900"/>
              <a:t>i</a:t>
            </a:r>
            <a:r>
              <a:rPr lang="en" sz="1900"/>
              <a:t>V</a:t>
            </a:r>
            <a:r>
              <a:rPr baseline="-25000" lang="en" sz="1900"/>
              <a:t>j</a:t>
            </a:r>
            <a:endParaRPr baseline="-25000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ΔE due to </a:t>
            </a:r>
            <a:r>
              <a:rPr lang="en">
                <a:solidFill>
                  <a:schemeClr val="dk1"/>
                </a:solidFill>
              </a:rPr>
              <a:t>ΔV</a:t>
            </a:r>
            <a:r>
              <a:rPr baseline="-25000"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is given by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ΔE = -ΔV</a:t>
            </a:r>
            <a:r>
              <a:rPr baseline="-25000" lang="en" sz="1900">
                <a:solidFill>
                  <a:schemeClr val="dk1"/>
                </a:solidFill>
              </a:rPr>
              <a:t>i</a:t>
            </a:r>
            <a:r>
              <a:rPr lang="en" sz="1900">
                <a:solidFill>
                  <a:schemeClr val="dk1"/>
                </a:solidFill>
              </a:rPr>
              <a:t>∑</a:t>
            </a:r>
            <a:r>
              <a:rPr baseline="-25000" lang="en" sz="1900">
                <a:solidFill>
                  <a:schemeClr val="dk1"/>
                </a:solidFill>
              </a:rPr>
              <a:t>i≠j</a:t>
            </a:r>
            <a:r>
              <a:rPr lang="en" sz="1900">
                <a:solidFill>
                  <a:schemeClr val="dk1"/>
                </a:solidFill>
              </a:rPr>
              <a:t>T</a:t>
            </a:r>
            <a:r>
              <a:rPr baseline="-25000" lang="en" sz="1900">
                <a:solidFill>
                  <a:schemeClr val="dk1"/>
                </a:solidFill>
              </a:rPr>
              <a:t>ij</a:t>
            </a:r>
            <a:r>
              <a:rPr lang="en" sz="1900">
                <a:solidFill>
                  <a:schemeClr val="dk1"/>
                </a:solidFill>
              </a:rPr>
              <a:t>V</a:t>
            </a:r>
            <a:r>
              <a:rPr baseline="-25000" lang="en" sz="1900">
                <a:solidFill>
                  <a:schemeClr val="dk1"/>
                </a:solidFill>
              </a:rPr>
              <a:t>j</a:t>
            </a:r>
            <a:endParaRPr baseline="-25000"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37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7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7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371" name="Google Shape;371;p37"/>
          <p:cNvCxnSpPr/>
          <p:nvPr/>
        </p:nvCxnSpPr>
        <p:spPr>
          <a:xfrm rot="10800000">
            <a:off x="5574209" y="1500375"/>
            <a:ext cx="17100" cy="215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37"/>
          <p:cNvCxnSpPr/>
          <p:nvPr/>
        </p:nvCxnSpPr>
        <p:spPr>
          <a:xfrm flipH="1" rot="10800000">
            <a:off x="5385925" y="3371168"/>
            <a:ext cx="3397200" cy="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37"/>
          <p:cNvSpPr/>
          <p:nvPr/>
        </p:nvSpPr>
        <p:spPr>
          <a:xfrm>
            <a:off x="5822347" y="2151117"/>
            <a:ext cx="2772598" cy="857453"/>
          </a:xfrm>
          <a:custGeom>
            <a:rect b="b" l="l" r="r" t="t"/>
            <a:pathLst>
              <a:path extrusionOk="0" h="37865" w="136598">
                <a:moveTo>
                  <a:pt x="0" y="36600"/>
                </a:moveTo>
                <a:cubicBezTo>
                  <a:pt x="3232" y="31471"/>
                  <a:pt x="10961" y="6948"/>
                  <a:pt x="19393" y="5824"/>
                </a:cubicBezTo>
                <a:cubicBezTo>
                  <a:pt x="27825" y="4700"/>
                  <a:pt x="41809" y="28801"/>
                  <a:pt x="50592" y="29855"/>
                </a:cubicBezTo>
                <a:cubicBezTo>
                  <a:pt x="59375" y="30909"/>
                  <a:pt x="66472" y="13553"/>
                  <a:pt x="72093" y="12148"/>
                </a:cubicBezTo>
                <a:cubicBezTo>
                  <a:pt x="77714" y="10743"/>
                  <a:pt x="79472" y="23391"/>
                  <a:pt x="84320" y="21423"/>
                </a:cubicBezTo>
                <a:cubicBezTo>
                  <a:pt x="89168" y="19456"/>
                  <a:pt x="92470" y="-2397"/>
                  <a:pt x="101183" y="343"/>
                </a:cubicBezTo>
                <a:cubicBezTo>
                  <a:pt x="109896" y="3083"/>
                  <a:pt x="130696" y="31611"/>
                  <a:pt x="136598" y="37865"/>
                </a:cubicBezTo>
              </a:path>
            </a:pathLst>
          </a:custGeom>
          <a:noFill/>
          <a:ln cap="flat" cmpd="sng" w="19050">
            <a:solidFill>
              <a:srgbClr val="0563C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4" name="Google Shape;374;p37"/>
          <p:cNvSpPr/>
          <p:nvPr/>
        </p:nvSpPr>
        <p:spPr>
          <a:xfrm>
            <a:off x="6832074" y="2788931"/>
            <a:ext cx="77100" cy="762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7"/>
          <p:cNvSpPr txBox="1"/>
          <p:nvPr/>
        </p:nvSpPr>
        <p:spPr>
          <a:xfrm>
            <a:off x="179175" y="685100"/>
            <a:ext cx="50487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has some stable limit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</a:t>
            </a:r>
            <a:r>
              <a:rPr baseline="-25000" lang="en"/>
              <a:t>ij</a:t>
            </a:r>
            <a:r>
              <a:rPr lang="en"/>
              <a:t> = T</a:t>
            </a:r>
            <a:r>
              <a:rPr baseline="-25000" lang="en"/>
              <a:t>ji</a:t>
            </a:r>
            <a:endParaRPr baseline="-2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define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E=-0.5 ∑∑</a:t>
            </a:r>
            <a:r>
              <a:rPr baseline="-25000" lang="en" sz="1900"/>
              <a:t>i≠j</a:t>
            </a:r>
            <a:r>
              <a:rPr lang="en" sz="1900"/>
              <a:t>T</a:t>
            </a:r>
            <a:r>
              <a:rPr baseline="-25000" lang="en" sz="1900"/>
              <a:t>ij</a:t>
            </a:r>
            <a:r>
              <a:rPr lang="en" sz="1900"/>
              <a:t>V</a:t>
            </a:r>
            <a:r>
              <a:rPr baseline="-25000" lang="en" sz="1900"/>
              <a:t>i</a:t>
            </a:r>
            <a:r>
              <a:rPr lang="en" sz="1900"/>
              <a:t>V</a:t>
            </a:r>
            <a:r>
              <a:rPr baseline="-25000" lang="en" sz="1900"/>
              <a:t>j</a:t>
            </a:r>
            <a:endParaRPr baseline="-25000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ΔE due to </a:t>
            </a:r>
            <a:r>
              <a:rPr lang="en">
                <a:solidFill>
                  <a:schemeClr val="dk1"/>
                </a:solidFill>
              </a:rPr>
              <a:t>ΔV</a:t>
            </a:r>
            <a:r>
              <a:rPr baseline="-25000"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is given by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ΔE = -ΔV</a:t>
            </a:r>
            <a:r>
              <a:rPr baseline="-25000" lang="en" sz="1900">
                <a:solidFill>
                  <a:schemeClr val="dk1"/>
                </a:solidFill>
              </a:rPr>
              <a:t>i</a:t>
            </a:r>
            <a:r>
              <a:rPr lang="en" sz="1900">
                <a:solidFill>
                  <a:schemeClr val="dk1"/>
                </a:solidFill>
              </a:rPr>
              <a:t>∑</a:t>
            </a:r>
            <a:r>
              <a:rPr baseline="-25000" lang="en" sz="1900">
                <a:solidFill>
                  <a:schemeClr val="dk1"/>
                </a:solidFill>
              </a:rPr>
              <a:t>i≠j</a:t>
            </a:r>
            <a:r>
              <a:rPr lang="en" sz="1900">
                <a:solidFill>
                  <a:schemeClr val="dk1"/>
                </a:solidFill>
              </a:rPr>
              <a:t>T</a:t>
            </a:r>
            <a:r>
              <a:rPr baseline="-25000" lang="en" sz="1900">
                <a:solidFill>
                  <a:schemeClr val="dk1"/>
                </a:solidFill>
              </a:rPr>
              <a:t>ij</a:t>
            </a:r>
            <a:r>
              <a:rPr lang="en" sz="1900">
                <a:solidFill>
                  <a:schemeClr val="dk1"/>
                </a:solidFill>
              </a:rPr>
              <a:t>V</a:t>
            </a:r>
            <a:r>
              <a:rPr baseline="-25000" lang="en" sz="1900">
                <a:solidFill>
                  <a:schemeClr val="dk1"/>
                </a:solidFill>
              </a:rPr>
              <a:t>j</a:t>
            </a:r>
            <a:endParaRPr baseline="-25000"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algorithm for altering V</a:t>
            </a:r>
            <a:r>
              <a:rPr baseline="-25000" lang="en">
                <a:solidFill>
                  <a:schemeClr val="dk1"/>
                </a:solidFill>
              </a:rPr>
              <a:t>i </a:t>
            </a:r>
            <a:r>
              <a:rPr lang="en">
                <a:solidFill>
                  <a:schemeClr val="dk1"/>
                </a:solidFill>
              </a:rPr>
              <a:t>causes E to be a monotonically decreasing function.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state change will continue until a least (local) E is reached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38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8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84" name="Google Shape;384;p38"/>
          <p:cNvSpPr txBox="1"/>
          <p:nvPr/>
        </p:nvSpPr>
        <p:spPr>
          <a:xfrm>
            <a:off x="337275" y="748325"/>
            <a:ext cx="830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baseline="-25000" lang="en">
                <a:solidFill>
                  <a:schemeClr val="dk1"/>
                </a:solidFill>
              </a:rPr>
              <a:t>ij </a:t>
            </a:r>
            <a:r>
              <a:rPr lang="en">
                <a:solidFill>
                  <a:schemeClr val="dk1"/>
                </a:solidFill>
              </a:rPr>
              <a:t> provides the role of the exchange coupling: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When T</a:t>
            </a:r>
            <a:r>
              <a:rPr baseline="-25000" lang="en">
                <a:solidFill>
                  <a:schemeClr val="dk1"/>
                </a:solidFill>
              </a:rPr>
              <a:t>ij </a:t>
            </a:r>
            <a:r>
              <a:rPr lang="en">
                <a:solidFill>
                  <a:schemeClr val="dk1"/>
                </a:solidFill>
              </a:rPr>
              <a:t> is symmetric but has random character, there were known to have many local stable points.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What happens if T</a:t>
            </a:r>
            <a:r>
              <a:rPr b="1" baseline="-25000" lang="en">
                <a:solidFill>
                  <a:schemeClr val="dk1"/>
                </a:solidFill>
              </a:rPr>
              <a:t>ij </a:t>
            </a:r>
            <a:r>
              <a:rPr b="1" lang="en">
                <a:solidFill>
                  <a:schemeClr val="dk1"/>
                </a:solidFill>
              </a:rPr>
              <a:t> is not symmetric ?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39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9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9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93" name="Google Shape;393;p39"/>
          <p:cNvSpPr txBox="1"/>
          <p:nvPr/>
        </p:nvSpPr>
        <p:spPr>
          <a:xfrm>
            <a:off x="337275" y="748325"/>
            <a:ext cx="830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baseline="-25000" lang="en">
                <a:solidFill>
                  <a:schemeClr val="dk1"/>
                </a:solidFill>
              </a:rPr>
              <a:t>ij </a:t>
            </a:r>
            <a:r>
              <a:rPr lang="en">
                <a:solidFill>
                  <a:schemeClr val="dk1"/>
                </a:solidFill>
              </a:rPr>
              <a:t> provides the role of the exchange coupling: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When T</a:t>
            </a:r>
            <a:r>
              <a:rPr baseline="-25000" lang="en">
                <a:solidFill>
                  <a:schemeClr val="dk1"/>
                </a:solidFill>
              </a:rPr>
              <a:t>ij </a:t>
            </a:r>
            <a:r>
              <a:rPr lang="en">
                <a:solidFill>
                  <a:schemeClr val="dk1"/>
                </a:solidFill>
              </a:rPr>
              <a:t> is symmetric but has random character, there were known to have many local stable points.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What happens if T</a:t>
            </a:r>
            <a:r>
              <a:rPr b="1" baseline="-25000" lang="en">
                <a:solidFill>
                  <a:schemeClr val="dk1"/>
                </a:solidFill>
              </a:rPr>
              <a:t>ij </a:t>
            </a:r>
            <a:r>
              <a:rPr b="1" lang="en">
                <a:solidFill>
                  <a:schemeClr val="dk1"/>
                </a:solidFill>
              </a:rPr>
              <a:t> is not symmetric ?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4" name="Google Shape;394;p39"/>
          <p:cNvSpPr txBox="1"/>
          <p:nvPr/>
        </p:nvSpPr>
        <p:spPr>
          <a:xfrm>
            <a:off x="548075" y="1886650"/>
            <a:ext cx="797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remove the symmetric effect of the synaptic weight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Monte Carlo Calculations were performed on the system of N = 30 and N = 100 </a:t>
            </a:r>
            <a:endParaRPr/>
          </a:p>
        </p:txBody>
      </p:sp>
      <p:sp>
        <p:nvSpPr>
          <p:cNvPr id="395" name="Google Shape;395;p39"/>
          <p:cNvSpPr/>
          <p:nvPr/>
        </p:nvSpPr>
        <p:spPr>
          <a:xfrm>
            <a:off x="4932700" y="2571750"/>
            <a:ext cx="3850200" cy="156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element of </a:t>
            </a:r>
            <a:r>
              <a:rPr lang="en">
                <a:solidFill>
                  <a:schemeClr val="dk1"/>
                </a:solidFill>
              </a:rPr>
              <a:t>T</a:t>
            </a:r>
            <a:r>
              <a:rPr baseline="-25000" lang="en">
                <a:solidFill>
                  <a:schemeClr val="dk1"/>
                </a:solidFill>
              </a:rPr>
              <a:t>ij </a:t>
            </a:r>
            <a:r>
              <a:rPr lang="en">
                <a:solidFill>
                  <a:schemeClr val="dk1"/>
                </a:solidFill>
              </a:rPr>
              <a:t> is chosen as a random number between -1 and 1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dynamic algorithm was initiated from randomly chosen initial starting configuration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40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0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0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04" name="Google Shape;404;p40"/>
          <p:cNvSpPr txBox="1"/>
          <p:nvPr/>
        </p:nvSpPr>
        <p:spPr>
          <a:xfrm>
            <a:off x="337275" y="748325"/>
            <a:ext cx="830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baseline="-25000" lang="en">
                <a:solidFill>
                  <a:schemeClr val="dk1"/>
                </a:solidFill>
              </a:rPr>
              <a:t>ij </a:t>
            </a:r>
            <a:r>
              <a:rPr lang="en">
                <a:solidFill>
                  <a:schemeClr val="dk1"/>
                </a:solidFill>
              </a:rPr>
              <a:t> provides the role of the exchange coupling: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When T</a:t>
            </a:r>
            <a:r>
              <a:rPr baseline="-25000" lang="en">
                <a:solidFill>
                  <a:schemeClr val="dk1"/>
                </a:solidFill>
              </a:rPr>
              <a:t>ij </a:t>
            </a:r>
            <a:r>
              <a:rPr lang="en">
                <a:solidFill>
                  <a:schemeClr val="dk1"/>
                </a:solidFill>
              </a:rPr>
              <a:t> is symmetric but has random character, there were known to have many local stable points.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What happens if T</a:t>
            </a:r>
            <a:r>
              <a:rPr b="1" baseline="-25000" lang="en">
                <a:solidFill>
                  <a:schemeClr val="dk1"/>
                </a:solidFill>
              </a:rPr>
              <a:t>ij </a:t>
            </a:r>
            <a:r>
              <a:rPr b="1" lang="en">
                <a:solidFill>
                  <a:schemeClr val="dk1"/>
                </a:solidFill>
              </a:rPr>
              <a:t> is not symmetric ?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5" name="Google Shape;405;p40"/>
          <p:cNvSpPr txBox="1"/>
          <p:nvPr/>
        </p:nvSpPr>
        <p:spPr>
          <a:xfrm>
            <a:off x="548075" y="1886650"/>
            <a:ext cx="797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remove the symmetric effect of the synaptic weight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Monte Carlo Calculations were performed on the system of N = 30 and N = 100 </a:t>
            </a:r>
            <a:endParaRPr/>
          </a:p>
        </p:txBody>
      </p:sp>
      <p:sp>
        <p:nvSpPr>
          <p:cNvPr id="406" name="Google Shape;406;p40"/>
          <p:cNvSpPr/>
          <p:nvPr/>
        </p:nvSpPr>
        <p:spPr>
          <a:xfrm>
            <a:off x="337275" y="2571750"/>
            <a:ext cx="8305500" cy="151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System never showed ergodic wandering in the state space and within a time of about 4/W it settled into limiting behaviours, the </a:t>
            </a:r>
            <a:r>
              <a:rPr lang="en"/>
              <a:t>commonest</a:t>
            </a:r>
            <a:r>
              <a:rPr lang="en"/>
              <a:t> among them being a </a:t>
            </a:r>
            <a:r>
              <a:rPr lang="en"/>
              <a:t>stable</a:t>
            </a:r>
            <a:r>
              <a:rPr lang="en"/>
              <a:t> state.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50 </a:t>
            </a:r>
            <a:r>
              <a:rPr lang="en"/>
              <a:t>trials</a:t>
            </a:r>
            <a:r>
              <a:rPr lang="en"/>
              <a:t> were made for a particular random matrix, all would result in one of two or three end states. Most of them were stable states.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Chaotic wandering in a small region of state space. The chaotic wandering wandering </a:t>
            </a:r>
            <a:r>
              <a:rPr lang="en"/>
              <a:t>occurred</a:t>
            </a:r>
            <a:r>
              <a:rPr lang="en"/>
              <a:t> within a short Hamming distance of one particular state.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41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1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1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15" name="Google Shape;415;p41"/>
          <p:cNvSpPr txBox="1"/>
          <p:nvPr/>
        </p:nvSpPr>
        <p:spPr>
          <a:xfrm>
            <a:off x="337275" y="748325"/>
            <a:ext cx="830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baseline="-25000" lang="en">
                <a:solidFill>
                  <a:schemeClr val="dk1"/>
                </a:solidFill>
              </a:rPr>
              <a:t>ij </a:t>
            </a:r>
            <a:r>
              <a:rPr lang="en">
                <a:solidFill>
                  <a:schemeClr val="dk1"/>
                </a:solidFill>
              </a:rPr>
              <a:t> provides the role of the exchange coupling: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When T</a:t>
            </a:r>
            <a:r>
              <a:rPr baseline="-25000" lang="en">
                <a:solidFill>
                  <a:schemeClr val="dk1"/>
                </a:solidFill>
              </a:rPr>
              <a:t>ij </a:t>
            </a:r>
            <a:r>
              <a:rPr lang="en">
                <a:solidFill>
                  <a:schemeClr val="dk1"/>
                </a:solidFill>
              </a:rPr>
              <a:t> is symmetric but has random character, there were known to have many local stable points.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What happens if T</a:t>
            </a:r>
            <a:r>
              <a:rPr b="1" baseline="-25000" lang="en">
                <a:solidFill>
                  <a:schemeClr val="dk1"/>
                </a:solidFill>
              </a:rPr>
              <a:t>ij </a:t>
            </a:r>
            <a:r>
              <a:rPr b="1" lang="en">
                <a:solidFill>
                  <a:schemeClr val="dk1"/>
                </a:solidFill>
              </a:rPr>
              <a:t> is not symmetric ?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6" name="Google Shape;416;p41"/>
          <p:cNvSpPr txBox="1"/>
          <p:nvPr/>
        </p:nvSpPr>
        <p:spPr>
          <a:xfrm>
            <a:off x="548075" y="1886650"/>
            <a:ext cx="797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remove the symmetric effect of the synaptic weight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Monte Carlo Calculations were performed on the system of N = 30 and N = 100 </a:t>
            </a:r>
            <a:endParaRPr/>
          </a:p>
        </p:txBody>
      </p:sp>
      <p:sp>
        <p:nvSpPr>
          <p:cNvPr id="417" name="Google Shape;417;p41"/>
          <p:cNvSpPr/>
          <p:nvPr/>
        </p:nvSpPr>
        <p:spPr>
          <a:xfrm>
            <a:off x="337275" y="2571750"/>
            <a:ext cx="8305500" cy="151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System never showed ergodic wandering in the state space and within a time of about 4/W it settled into limiting behaviours, the commonest among them being a stable state.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50 trials were made for a particular random matrix, all would result in one of two or three end states. Most of them were stable states.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Chaotic wandering in a small region of state space. The chaotic wandering wandering occurred within a short Hamming distance of one particular state. </a:t>
            </a:r>
            <a:endParaRPr/>
          </a:p>
        </p:txBody>
      </p:sp>
      <p:sp>
        <p:nvSpPr>
          <p:cNvPr id="418" name="Google Shape;418;p41"/>
          <p:cNvSpPr/>
          <p:nvPr/>
        </p:nvSpPr>
        <p:spPr>
          <a:xfrm>
            <a:off x="2487450" y="1795025"/>
            <a:ext cx="4605900" cy="2540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Hamming Distance</a:t>
            </a:r>
            <a:r>
              <a:rPr lang="en"/>
              <a:t>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Hamming Distance between 2 binary </a:t>
            </a:r>
            <a:r>
              <a:rPr lang="en"/>
              <a:t>state</a:t>
            </a:r>
            <a:r>
              <a:rPr lang="en"/>
              <a:t> A and B is defined as the number of place in which the digits are different.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A:	0 0 1 0 1 0 1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B:	0 1 0 0 1 0 1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Hamming Distance: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80700" y="1138200"/>
            <a:ext cx="83826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12</a:t>
            </a:r>
            <a:r>
              <a:rPr lang="en" sz="3300" u="sng"/>
              <a:t> </a:t>
            </a:r>
            <a:r>
              <a:rPr lang="en" sz="3300" u="sng">
                <a:solidFill>
                  <a:srgbClr val="C00000"/>
                </a:solidFill>
              </a:rPr>
              <a:t>3</a:t>
            </a:r>
            <a:r>
              <a:rPr lang="en" sz="3300" u="sng"/>
              <a:t> </a:t>
            </a:r>
            <a:r>
              <a:rPr lang="en" sz="3300"/>
              <a:t>456798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</a:t>
            </a:r>
            <a:r>
              <a:rPr lang="en" sz="3300" u="sng"/>
              <a:t> </a:t>
            </a:r>
            <a:r>
              <a:rPr lang="en" sz="3300" u="sng">
                <a:solidFill>
                  <a:srgbClr val="C00000"/>
                </a:solidFill>
              </a:rPr>
              <a:t>N</a:t>
            </a:r>
            <a:r>
              <a:rPr lang="en" sz="3300" u="sng"/>
              <a:t> </a:t>
            </a:r>
            <a:r>
              <a:rPr lang="en" sz="3300"/>
              <a:t>DIAN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strike="sngStrike">
                <a:solidFill>
                  <a:srgbClr val="C00000"/>
                </a:solidFill>
              </a:rPr>
              <a:t>INPIAN</a:t>
            </a:r>
            <a:r>
              <a:rPr lang="en" sz="3300" strike="sngStrike"/>
              <a:t> </a:t>
            </a:r>
            <a:endParaRPr sz="3300" strike="sngStrike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INDIAN</a:t>
            </a:r>
            <a:endParaRPr sz="2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42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2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2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27" name="Google Shape;427;p42"/>
          <p:cNvSpPr txBox="1"/>
          <p:nvPr/>
        </p:nvSpPr>
        <p:spPr>
          <a:xfrm>
            <a:off x="337275" y="748325"/>
            <a:ext cx="830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baseline="-25000" lang="en">
                <a:solidFill>
                  <a:schemeClr val="dk1"/>
                </a:solidFill>
              </a:rPr>
              <a:t>ij </a:t>
            </a:r>
            <a:r>
              <a:rPr lang="en">
                <a:solidFill>
                  <a:schemeClr val="dk1"/>
                </a:solidFill>
              </a:rPr>
              <a:t> provides the role of the exchange coupling: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When T</a:t>
            </a:r>
            <a:r>
              <a:rPr baseline="-25000" lang="en">
                <a:solidFill>
                  <a:schemeClr val="dk1"/>
                </a:solidFill>
              </a:rPr>
              <a:t>ij </a:t>
            </a:r>
            <a:r>
              <a:rPr lang="en">
                <a:solidFill>
                  <a:schemeClr val="dk1"/>
                </a:solidFill>
              </a:rPr>
              <a:t> is symmetric but has random character, there were known to have many local stable points.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What happens if T</a:t>
            </a:r>
            <a:r>
              <a:rPr b="1" baseline="-25000" lang="en">
                <a:solidFill>
                  <a:schemeClr val="dk1"/>
                </a:solidFill>
              </a:rPr>
              <a:t>ij </a:t>
            </a:r>
            <a:r>
              <a:rPr b="1" lang="en">
                <a:solidFill>
                  <a:schemeClr val="dk1"/>
                </a:solidFill>
              </a:rPr>
              <a:t> is not symmetric ?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8" name="Google Shape;428;p42"/>
          <p:cNvSpPr txBox="1"/>
          <p:nvPr/>
        </p:nvSpPr>
        <p:spPr>
          <a:xfrm>
            <a:off x="548075" y="1886650"/>
            <a:ext cx="79788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remove the symmetric effect of the synaptic weight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Monte Carlo Calculations were performed on the system of N = 30 and N = 100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Statistics</a:t>
            </a:r>
            <a:r>
              <a:rPr lang="en"/>
              <a:t> were done on the probability p</a:t>
            </a:r>
            <a:r>
              <a:rPr baseline="-25000" lang="en"/>
              <a:t>i</a:t>
            </a:r>
            <a:r>
              <a:rPr lang="en"/>
              <a:t> of </a:t>
            </a:r>
            <a:r>
              <a:rPr lang="en"/>
              <a:t>occurrence</a:t>
            </a:r>
            <a:r>
              <a:rPr lang="en"/>
              <a:t> of a state in a time of wandering around this minimum and an entropic </a:t>
            </a:r>
            <a:r>
              <a:rPr lang="en"/>
              <a:t>measure</a:t>
            </a:r>
            <a:r>
              <a:rPr lang="en"/>
              <a:t> of the available state M was taken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ln(M) = - ∑ p</a:t>
            </a:r>
            <a:r>
              <a:rPr b="1" baseline="-25000" lang="en" sz="1600"/>
              <a:t>i</a:t>
            </a:r>
            <a:r>
              <a:rPr b="1" lang="en" sz="1600"/>
              <a:t> ln(p</a:t>
            </a:r>
            <a:r>
              <a:rPr b="1" baseline="-25000" lang="en" sz="1600"/>
              <a:t>i</a:t>
            </a:r>
            <a:r>
              <a:rPr b="1" lang="en" sz="1600"/>
              <a:t>)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43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3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3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37" name="Google Shape;437;p43"/>
          <p:cNvSpPr txBox="1"/>
          <p:nvPr/>
        </p:nvSpPr>
        <p:spPr>
          <a:xfrm>
            <a:off x="337275" y="748325"/>
            <a:ext cx="830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baseline="-25000" lang="en">
                <a:solidFill>
                  <a:schemeClr val="dk1"/>
                </a:solidFill>
              </a:rPr>
              <a:t>ij </a:t>
            </a:r>
            <a:r>
              <a:rPr lang="en">
                <a:solidFill>
                  <a:schemeClr val="dk1"/>
                </a:solidFill>
              </a:rPr>
              <a:t> provides the role of the exchange coupling: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When T</a:t>
            </a:r>
            <a:r>
              <a:rPr baseline="-25000" lang="en">
                <a:solidFill>
                  <a:schemeClr val="dk1"/>
                </a:solidFill>
              </a:rPr>
              <a:t>ij </a:t>
            </a:r>
            <a:r>
              <a:rPr lang="en">
                <a:solidFill>
                  <a:schemeClr val="dk1"/>
                </a:solidFill>
              </a:rPr>
              <a:t> is symmetric but has random character, there were known to have many local stable points.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What happens if T</a:t>
            </a:r>
            <a:r>
              <a:rPr b="1" baseline="-25000" lang="en">
                <a:solidFill>
                  <a:schemeClr val="dk1"/>
                </a:solidFill>
              </a:rPr>
              <a:t>ij </a:t>
            </a:r>
            <a:r>
              <a:rPr b="1" lang="en">
                <a:solidFill>
                  <a:schemeClr val="dk1"/>
                </a:solidFill>
              </a:rPr>
              <a:t> is not symmetric ?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8" name="Google Shape;438;p43"/>
          <p:cNvSpPr txBox="1"/>
          <p:nvPr/>
        </p:nvSpPr>
        <p:spPr>
          <a:xfrm>
            <a:off x="548075" y="1886650"/>
            <a:ext cx="7978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remove the symmetric effect of the synaptic weight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Monte Carlo Calculations were performed on the system of N = 30 and N = 100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Statistics were done on the probability p</a:t>
            </a:r>
            <a:r>
              <a:rPr baseline="-25000" lang="en"/>
              <a:t>i</a:t>
            </a:r>
            <a:r>
              <a:rPr lang="en"/>
              <a:t> of occurrence of a state in a time of wandering around this minimum and an entropic measure of the available state M was taken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ln(M) = - ∑ p</a:t>
            </a:r>
            <a:r>
              <a:rPr b="1" baseline="-25000" lang="en" sz="1600"/>
              <a:t>i</a:t>
            </a:r>
            <a:r>
              <a:rPr b="1" lang="en" sz="1600"/>
              <a:t> ln(p</a:t>
            </a:r>
            <a:r>
              <a:rPr b="1" baseline="-25000" lang="en" sz="1600"/>
              <a:t>i</a:t>
            </a:r>
            <a:r>
              <a:rPr b="1" lang="en" sz="1600"/>
              <a:t>)</a:t>
            </a:r>
            <a:r>
              <a:rPr lang="en"/>
              <a:t> 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N = 30, M was found to be 25.</a:t>
            </a:r>
            <a:endParaRPr/>
          </a:p>
        </p:txBody>
      </p:sp>
      <p:sp>
        <p:nvSpPr>
          <p:cNvPr id="439" name="Google Shape;439;p43"/>
          <p:cNvSpPr/>
          <p:nvPr/>
        </p:nvSpPr>
        <p:spPr>
          <a:xfrm>
            <a:off x="895900" y="3667900"/>
            <a:ext cx="7576500" cy="104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flow in phase space produced by this model algorithm has the properties necessary for a Physical Content Addressable memory whether or not </a:t>
            </a:r>
            <a:r>
              <a:rPr lang="en">
                <a:solidFill>
                  <a:schemeClr val="dk1"/>
                </a:solidFill>
              </a:rPr>
              <a:t>T</a:t>
            </a:r>
            <a:r>
              <a:rPr baseline="-25000" lang="en">
                <a:solidFill>
                  <a:schemeClr val="dk1"/>
                </a:solidFill>
              </a:rPr>
              <a:t>ij</a:t>
            </a:r>
            <a:r>
              <a:rPr lang="en">
                <a:solidFill>
                  <a:schemeClr val="dk1"/>
                </a:solidFill>
              </a:rPr>
              <a:t> is symmetric.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Similar was the case for N = 100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5" name="Google Shape;445;p44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44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4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48" name="Google Shape;448;p44"/>
          <p:cNvSpPr txBox="1"/>
          <p:nvPr/>
        </p:nvSpPr>
        <p:spPr>
          <a:xfrm>
            <a:off x="337275" y="748325"/>
            <a:ext cx="8305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About 0.15N state can be </a:t>
            </a:r>
            <a:r>
              <a:rPr lang="en">
                <a:solidFill>
                  <a:schemeClr val="dk1"/>
                </a:solidFill>
              </a:rPr>
              <a:t>simultaneously</a:t>
            </a:r>
            <a:r>
              <a:rPr lang="en">
                <a:solidFill>
                  <a:schemeClr val="dk1"/>
                </a:solidFill>
              </a:rPr>
              <a:t> remembered before an error in recall is severe.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information storage at a given level of accuracy can be increased by a factor of 2 by judicial </a:t>
            </a:r>
            <a:r>
              <a:rPr lang="en">
                <a:solidFill>
                  <a:schemeClr val="dk1"/>
                </a:solidFill>
              </a:rPr>
              <a:t>choice of individual neuron threshold.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 case of real biological neurons need not make synapse both of i ⟶</a:t>
            </a:r>
            <a:r>
              <a:rPr lang="en">
                <a:solidFill>
                  <a:schemeClr val="dk1"/>
                </a:solidFill>
              </a:rPr>
              <a:t> j and j ⟶ i.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So is it important to have </a:t>
            </a:r>
            <a:r>
              <a:rPr b="1" lang="en" sz="1600">
                <a:solidFill>
                  <a:schemeClr val="dk1"/>
                </a:solidFill>
              </a:rPr>
              <a:t>T</a:t>
            </a:r>
            <a:r>
              <a:rPr b="1" baseline="-25000" lang="en" sz="1600">
                <a:solidFill>
                  <a:schemeClr val="dk1"/>
                </a:solidFill>
              </a:rPr>
              <a:t>ij</a:t>
            </a:r>
            <a:r>
              <a:rPr b="1" lang="en" sz="1600">
                <a:solidFill>
                  <a:schemeClr val="dk1"/>
                </a:solidFill>
              </a:rPr>
              <a:t> = T</a:t>
            </a:r>
            <a:r>
              <a:rPr b="1" baseline="-25000" lang="en" sz="1600">
                <a:solidFill>
                  <a:schemeClr val="dk1"/>
                </a:solidFill>
              </a:rPr>
              <a:t>ji</a:t>
            </a:r>
            <a:r>
              <a:rPr b="1" lang="en" sz="1600">
                <a:solidFill>
                  <a:schemeClr val="dk1"/>
                </a:solidFill>
              </a:rPr>
              <a:t> ?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45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45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45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57" name="Google Shape;457;p45"/>
          <p:cNvSpPr txBox="1"/>
          <p:nvPr/>
        </p:nvSpPr>
        <p:spPr>
          <a:xfrm>
            <a:off x="337275" y="748325"/>
            <a:ext cx="83055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About 0.15N state can be simultaneously remembered before an error in recall is severe.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information storage at a given level of accuracy can be increased by a factor of 2 by judicial choice of individual neuron threshold.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 case of real biological neurons need not make synapse both of i ⟶ j and j ⟶ i.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So is it important to have T</a:t>
            </a:r>
            <a:r>
              <a:rPr b="1" baseline="-25000" lang="en" sz="1600">
                <a:solidFill>
                  <a:schemeClr val="dk1"/>
                </a:solidFill>
              </a:rPr>
              <a:t>ij</a:t>
            </a:r>
            <a:r>
              <a:rPr b="1" lang="en" sz="1600">
                <a:solidFill>
                  <a:schemeClr val="dk1"/>
                </a:solidFill>
              </a:rPr>
              <a:t> = T</a:t>
            </a:r>
            <a:r>
              <a:rPr b="1" baseline="-25000" lang="en" sz="1600">
                <a:solidFill>
                  <a:schemeClr val="dk1"/>
                </a:solidFill>
              </a:rPr>
              <a:t>ji</a:t>
            </a:r>
            <a:r>
              <a:rPr b="1" lang="en" sz="1600">
                <a:solidFill>
                  <a:schemeClr val="dk1"/>
                </a:solidFill>
              </a:rPr>
              <a:t> ?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When the synaptic weight were not symmetric, it was found that the probability of making errors increased but the algorithm continued to generate stable minima.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46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6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6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66" name="Google Shape;466;p46"/>
          <p:cNvSpPr txBox="1"/>
          <p:nvPr/>
        </p:nvSpPr>
        <p:spPr>
          <a:xfrm>
            <a:off x="337275" y="748325"/>
            <a:ext cx="83055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BIBLIOGRAPHY</a:t>
            </a:r>
            <a:endParaRPr b="1" sz="18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Neural networks and physical systems with emergent collective computational abilities by J.J Hopfield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Artificial Neural Network: A Tutorial by Anil K. Jain, Jianchang Mao and K.M. Mohiuddin</a:t>
            </a:r>
            <a:endParaRPr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91350" y="615975"/>
            <a:ext cx="83613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CONTENT ADDRESSABLE MEMORY (CAM)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Suppose an item need to be store in memory: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“Indian Institute of Science Education and Research”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91350" y="615975"/>
            <a:ext cx="8361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CONTENT ADDRESSABLE MEMORY (CAM)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Suppose an item need to be store </a:t>
            </a:r>
            <a:r>
              <a:rPr lang="en" sz="1300">
                <a:solidFill>
                  <a:schemeClr val="dk1"/>
                </a:solidFill>
              </a:rPr>
              <a:t>in memory</a:t>
            </a:r>
            <a:r>
              <a:rPr lang="en" sz="1300"/>
              <a:t>: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“Indian Institute of Science Education and Research”</a:t>
            </a:r>
            <a:endParaRPr b="1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 general CAM should be able to retrieve the entire memory item on the basis of a </a:t>
            </a:r>
            <a:r>
              <a:rPr b="1" lang="en" sz="1300"/>
              <a:t>sufficient</a:t>
            </a:r>
            <a:r>
              <a:rPr lang="en" sz="1300"/>
              <a:t> partial information </a:t>
            </a:r>
            <a:endParaRPr sz="13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“of Science Education”</a:t>
            </a:r>
            <a:endParaRPr b="1"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391350" y="615975"/>
            <a:ext cx="83613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CONTENT ADDRESSABLE MEMORY (CAM)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Suppose an item need to be store </a:t>
            </a:r>
            <a:r>
              <a:rPr lang="en" sz="1300">
                <a:solidFill>
                  <a:schemeClr val="dk1"/>
                </a:solidFill>
              </a:rPr>
              <a:t>in memory</a:t>
            </a:r>
            <a:r>
              <a:rPr lang="en" sz="1300"/>
              <a:t>: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“Indian Institute of Science Education and Research”</a:t>
            </a:r>
            <a:endParaRPr b="1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 general CAM should be able to retrieve the entire memory item on the basis of a </a:t>
            </a:r>
            <a:r>
              <a:rPr b="1" lang="en" sz="1300"/>
              <a:t>sufficient</a:t>
            </a:r>
            <a:r>
              <a:rPr lang="en" sz="1300"/>
              <a:t> partial information </a:t>
            </a:r>
            <a:endParaRPr sz="13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“of Science Education”</a:t>
            </a:r>
            <a:endParaRPr b="1"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It should be able to deal with Error Correction</a:t>
            </a:r>
            <a:endParaRPr sz="1300"/>
          </a:p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“</a:t>
            </a:r>
            <a:r>
              <a:rPr b="1" lang="en" sz="1500"/>
              <a:t>of Scince Educaation</a:t>
            </a:r>
            <a:r>
              <a:rPr lang="en" sz="1300"/>
              <a:t>”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391350" y="615975"/>
            <a:ext cx="83613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CONTENT ADDRESSABLE MEMORY (CAM)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Suppose an item need to be store </a:t>
            </a:r>
            <a:r>
              <a:rPr lang="en" sz="1300">
                <a:solidFill>
                  <a:schemeClr val="dk1"/>
                </a:solidFill>
              </a:rPr>
              <a:t>in memory</a:t>
            </a:r>
            <a:r>
              <a:rPr lang="en" sz="1300"/>
              <a:t>: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“Indian Institute of Science Education and Research”</a:t>
            </a:r>
            <a:endParaRPr b="1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 general CAM should be able to retrieve the entire memory item on the basis of a </a:t>
            </a:r>
            <a:r>
              <a:rPr b="1" lang="en" sz="1300"/>
              <a:t>sufficient</a:t>
            </a:r>
            <a:r>
              <a:rPr lang="en" sz="1300"/>
              <a:t> partial information </a:t>
            </a:r>
            <a:endParaRPr sz="13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“of Science Education”</a:t>
            </a:r>
            <a:endParaRPr b="1"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It should be able to deal with Error Correction</a:t>
            </a:r>
            <a:endParaRPr sz="1300"/>
          </a:p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“</a:t>
            </a:r>
            <a:r>
              <a:rPr b="1" lang="en" sz="1500"/>
              <a:t>of Scince Educaation</a:t>
            </a:r>
            <a:r>
              <a:rPr lang="en" sz="1300"/>
              <a:t>”</a:t>
            </a:r>
            <a:endParaRPr sz="1300"/>
          </a:p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Generally in Computers, only </a:t>
            </a:r>
            <a:r>
              <a:rPr lang="en" sz="1300"/>
              <a:t>relatively</a:t>
            </a:r>
            <a:r>
              <a:rPr lang="en" sz="1300"/>
              <a:t> </a:t>
            </a:r>
            <a:r>
              <a:rPr lang="en" sz="1300"/>
              <a:t>simple CAM have been made in hardware. Sophisticated ideas like Error Correction is handled through software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391350" y="615975"/>
            <a:ext cx="83613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CONTENT ADDRESSABLE MEMORY (CAM)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Suppose an item need to be store </a:t>
            </a:r>
            <a:r>
              <a:rPr lang="en" sz="1300">
                <a:solidFill>
                  <a:schemeClr val="dk1"/>
                </a:solidFill>
              </a:rPr>
              <a:t>in memory</a:t>
            </a:r>
            <a:r>
              <a:rPr lang="en" sz="1300"/>
              <a:t>: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“Indian Institute of Science Education and Research”</a:t>
            </a:r>
            <a:endParaRPr b="1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 general CAM should be able to retrieve the entire memory item on the basis of a </a:t>
            </a:r>
            <a:r>
              <a:rPr b="1" lang="en" sz="1300"/>
              <a:t>sufficient</a:t>
            </a:r>
            <a:r>
              <a:rPr lang="en" sz="1300"/>
              <a:t> partial information </a:t>
            </a:r>
            <a:endParaRPr sz="13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“of Science Education”</a:t>
            </a:r>
            <a:endParaRPr b="1"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It should be able to deal with Error Correction</a:t>
            </a:r>
            <a:endParaRPr sz="1300"/>
          </a:p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“</a:t>
            </a:r>
            <a:r>
              <a:rPr b="1" lang="en" sz="1500"/>
              <a:t>of Scince Educaation</a:t>
            </a:r>
            <a:r>
              <a:rPr lang="en" sz="1300"/>
              <a:t>”</a:t>
            </a:r>
            <a:endParaRPr sz="1300"/>
          </a:p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Generally in Computers, only relatively simple CAM have been made in hardware. Sophisticated ideas like Error Correction is handled through software</a:t>
            </a:r>
            <a:endParaRPr sz="13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There are </a:t>
            </a:r>
            <a:r>
              <a:rPr lang="en" sz="1300"/>
              <a:t>classes of Physical Systems whose spontaneous behaviour can be used as a general CAM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369580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 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0" y="4677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5873148" y="125675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5496"/>
                </a:solidFill>
                <a:latin typeface="Spectral"/>
                <a:ea typeface="Spectral"/>
                <a:cs typeface="Spectral"/>
                <a:sym typeface="Spectral"/>
              </a:rPr>
              <a:t>HOPFIELD NETWORKS</a:t>
            </a:r>
            <a:endParaRPr sz="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391350" y="615975"/>
            <a:ext cx="83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 Physical System, whose state is described by X:</a:t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3170250" y="1137175"/>
            <a:ext cx="2803500" cy="55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 = ( X</a:t>
            </a:r>
            <a:r>
              <a:rPr baseline="-25000" lang="en" sz="2000"/>
              <a:t>1</a:t>
            </a:r>
            <a:r>
              <a:rPr lang="en" sz="2000"/>
              <a:t>, </a:t>
            </a:r>
            <a:r>
              <a:rPr lang="en" sz="2000">
                <a:solidFill>
                  <a:schemeClr val="dk1"/>
                </a:solidFill>
              </a:rPr>
              <a:t>X</a:t>
            </a:r>
            <a:r>
              <a:rPr baseline="-25000" lang="en" sz="2000">
                <a:solidFill>
                  <a:schemeClr val="dk1"/>
                </a:solidFill>
              </a:rPr>
              <a:t>2</a:t>
            </a:r>
            <a:r>
              <a:rPr lang="en" sz="2000">
                <a:solidFill>
                  <a:schemeClr val="dk1"/>
                </a:solidFill>
              </a:rPr>
              <a:t>, X</a:t>
            </a:r>
            <a:r>
              <a:rPr baseline="-25000" lang="en" sz="2000">
                <a:solidFill>
                  <a:schemeClr val="dk1"/>
                </a:solidFill>
              </a:rPr>
              <a:t>3</a:t>
            </a:r>
            <a:r>
              <a:rPr lang="en" sz="2000">
                <a:solidFill>
                  <a:schemeClr val="dk1"/>
                </a:solidFill>
              </a:rPr>
              <a:t>,...., X</a:t>
            </a:r>
            <a:r>
              <a:rPr baseline="-25000" lang="en" sz="2000">
                <a:solidFill>
                  <a:schemeClr val="dk1"/>
                </a:solidFill>
              </a:rPr>
              <a:t>N </a:t>
            </a:r>
            <a:r>
              <a:rPr lang="en" sz="2000"/>
              <a:t>)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