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9"/>
  </p:notesMasterIdLst>
  <p:sldIdLst>
    <p:sldId id="279" r:id="rId4"/>
    <p:sldId id="1242" r:id="rId5"/>
    <p:sldId id="1350" r:id="rId6"/>
    <p:sldId id="303" r:id="rId7"/>
    <p:sldId id="32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3457-92EF-4A1D-8AA7-3BD55697A246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DD26-4D5E-4D47-BFFC-3C4B0BDA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8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Magneto resistance: With the effect of magnetic field, how resistance get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C87742-FF3A-40DF-8CFE-C06C62CB28D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79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 it to multiferroic composites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DD26-4D5E-4D47-BFFC-3C4B0BDAFC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0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4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1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3"/>
            <a:ext cx="9144000" cy="911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839200" cy="533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67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Kuntal Roy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754"/>
            <a:ext cx="2895600" cy="365125"/>
          </a:xfrm>
        </p:spPr>
        <p:txBody>
          <a:bodyPr/>
          <a:lstStyle/>
          <a:p>
            <a:r>
              <a:rPr lang="en-US" dirty="0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3279" y="6533216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0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9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7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3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47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6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55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9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30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3" y="978792"/>
            <a:ext cx="8870212" cy="5512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503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559" y="6491579"/>
            <a:ext cx="3086100" cy="365125"/>
          </a:xfrm>
        </p:spPr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15" y="6492875"/>
            <a:ext cx="2057400" cy="365125"/>
          </a:xfrm>
        </p:spPr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1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98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2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5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4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313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0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3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eneral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9281"/>
            <a:ext cx="9144000" cy="878742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Energy-Efficient Neuromorphic Computing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3594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83593"/>
            <a:ext cx="30861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83592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8E7B0F21-D4CD-49F4-A017-610E9F53B9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96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4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Relationship Id="rId6" Type="http://schemas.openxmlformats.org/officeDocument/2006/relationships/image" Target="../media/image83.png"/><Relationship Id="rId5" Type="http://schemas.openxmlformats.org/officeDocument/2006/relationships/image" Target="../media/image3.emf"/><Relationship Id="rId10" Type="http://schemas.openxmlformats.org/officeDocument/2006/relationships/image" Target="../media/image900.png"/><Relationship Id="rId4" Type="http://schemas.openxmlformats.org/officeDocument/2006/relationships/image" Target="../media/image2.png"/><Relationship Id="rId9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6" Type="http://schemas.openxmlformats.org/officeDocument/2006/relationships/image" Target="../media/image94.png"/><Relationship Id="rId11" Type="http://schemas.openxmlformats.org/officeDocument/2006/relationships/image" Target="../media/image97.png"/><Relationship Id="rId5" Type="http://schemas.openxmlformats.org/officeDocument/2006/relationships/image" Target="../media/image4.png"/><Relationship Id="rId10" Type="http://schemas.openxmlformats.org/officeDocument/2006/relationships/image" Target="../media/image98.png"/><Relationship Id="rId4" Type="http://schemas.openxmlformats.org/officeDocument/2006/relationships/image" Target="../media/image67.png"/><Relationship Id="rId9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1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8.png"/><Relationship Id="rId5" Type="http://schemas.openxmlformats.org/officeDocument/2006/relationships/image" Target="../media/image75.pn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330F-745A-433E-A9D2-B62E5FBB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Spintronics: Spin-Electronics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17421-E860-4DFE-8BC2-FF31ACC8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C6E2-DF83-4CFF-92E1-6B836C9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FDC67-4D35-4E74-B474-6DD3B966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7D648B0D-DB11-4CF5-9D5A-20DBE1789455}"/>
              </a:ext>
            </a:extLst>
          </p:cNvPr>
          <p:cNvSpPr/>
          <p:nvPr/>
        </p:nvSpPr>
        <p:spPr>
          <a:xfrm>
            <a:off x="7227277" y="958361"/>
            <a:ext cx="281354" cy="12836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815D82-64A4-4894-ACA1-5E10399BF5BA}"/>
              </a:ext>
            </a:extLst>
          </p:cNvPr>
          <p:cNvSpPr/>
          <p:nvPr/>
        </p:nvSpPr>
        <p:spPr>
          <a:xfrm>
            <a:off x="7104185" y="1336429"/>
            <a:ext cx="527538" cy="527539"/>
          </a:xfrm>
          <a:prstGeom prst="ellipse">
            <a:avLst/>
          </a:prstGeom>
          <a:solidFill>
            <a:srgbClr val="FF0000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0C4C7-B2AA-4E0F-A03D-777F62B00C89}"/>
              </a:ext>
            </a:extLst>
          </p:cNvPr>
          <p:cNvSpPr txBox="1"/>
          <p:nvPr/>
        </p:nvSpPr>
        <p:spPr>
          <a:xfrm>
            <a:off x="6704135" y="2242036"/>
            <a:ext cx="132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Electron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06104-729B-4F6A-8957-1BB731AE3545}"/>
              </a:ext>
            </a:extLst>
          </p:cNvPr>
          <p:cNvSpPr txBox="1"/>
          <p:nvPr/>
        </p:nvSpPr>
        <p:spPr>
          <a:xfrm>
            <a:off x="6399450" y="2699371"/>
            <a:ext cx="2657475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Along with charge, electrons have spin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76D61-6E35-46F8-B8FC-F187AA6E682F}"/>
              </a:ext>
            </a:extLst>
          </p:cNvPr>
          <p:cNvSpPr txBox="1"/>
          <p:nvPr/>
        </p:nvSpPr>
        <p:spPr>
          <a:xfrm>
            <a:off x="1610044" y="849377"/>
            <a:ext cx="328832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Spin Up (↑) / Down (↓)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CECED-B496-430D-8CA6-D4EEA3D535AD}"/>
              </a:ext>
            </a:extLst>
          </p:cNvPr>
          <p:cNvSpPr txBox="1"/>
          <p:nvPr/>
        </p:nvSpPr>
        <p:spPr>
          <a:xfrm>
            <a:off x="27226" y="2197787"/>
            <a:ext cx="6310678" cy="1154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300" dirty="0"/>
              <a:t>Spintronic devices are </a:t>
            </a:r>
            <a:r>
              <a:rPr lang="en-IN" sz="2300" b="1" dirty="0"/>
              <a:t>non-volatile </a:t>
            </a:r>
            <a:r>
              <a:rPr lang="en-IN" sz="2300" dirty="0"/>
              <a:t>and</a:t>
            </a:r>
            <a:r>
              <a:rPr lang="en-IN" sz="2300" b="1" dirty="0"/>
              <a:t> endurable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/>
              <a:t>Advantage over transistors (requires extra circuitry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642D7-B388-4174-A15F-0F5197E716E1}"/>
                  </a:ext>
                </a:extLst>
              </p:cNvPr>
              <p:cNvSpPr txBox="1"/>
              <p:nvPr/>
            </p:nvSpPr>
            <p:spPr>
              <a:xfrm>
                <a:off x="0" y="3459934"/>
                <a:ext cx="7987813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300" dirty="0"/>
                  <a:t>There is no charge movement, only spin rotation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300" dirty="0"/>
                  <a:t>No ohmic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3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300" dirty="0"/>
                  <a:t> energy dissipation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300" dirty="0"/>
                  <a:t>There is dissipation due to magnetization damping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300" dirty="0"/>
                  <a:t>There is dissipation due to applying charge voltage/current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0642D7-B388-4174-A15F-0F5197E71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59934"/>
                <a:ext cx="7987813" cy="1508105"/>
              </a:xfrm>
              <a:prstGeom prst="rect">
                <a:avLst/>
              </a:prstGeom>
              <a:blipFill>
                <a:blip r:embed="rId2"/>
                <a:stretch>
                  <a:fillRect l="-1069" t="-3239" b="-80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B5D05D9-3B99-40AC-801F-6D41A6379BD0}"/>
              </a:ext>
            </a:extLst>
          </p:cNvPr>
          <p:cNvSpPr txBox="1"/>
          <p:nvPr/>
        </p:nvSpPr>
        <p:spPr>
          <a:xfrm>
            <a:off x="7661396" y="1345356"/>
            <a:ext cx="1015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Charge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44FED-7AA5-44B7-9AFD-19FF0580F4B1}"/>
              </a:ext>
            </a:extLst>
          </p:cNvPr>
          <p:cNvSpPr txBox="1"/>
          <p:nvPr/>
        </p:nvSpPr>
        <p:spPr>
          <a:xfrm>
            <a:off x="6860198" y="632861"/>
            <a:ext cx="1015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Spin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85A74-10FD-49B0-BF0C-AA87B153DEC8}"/>
              </a:ext>
            </a:extLst>
          </p:cNvPr>
          <p:cNvSpPr txBox="1"/>
          <p:nvPr/>
        </p:nvSpPr>
        <p:spPr>
          <a:xfrm>
            <a:off x="5890596" y="847904"/>
            <a:ext cx="8088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0 / 1 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E6B56A16-161E-494C-A43D-E8C1B3C75591}"/>
              </a:ext>
            </a:extLst>
          </p:cNvPr>
          <p:cNvSpPr/>
          <p:nvPr/>
        </p:nvSpPr>
        <p:spPr>
          <a:xfrm>
            <a:off x="5021459" y="932799"/>
            <a:ext cx="801205" cy="2415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DCEF7E9D-4E00-43F5-812A-AE1457F556DD}"/>
              </a:ext>
            </a:extLst>
          </p:cNvPr>
          <p:cNvSpPr/>
          <p:nvPr/>
        </p:nvSpPr>
        <p:spPr>
          <a:xfrm>
            <a:off x="269815" y="776565"/>
            <a:ext cx="281354" cy="6274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00ED1455-4D21-4A53-886F-7D41E5B807D8}"/>
              </a:ext>
            </a:extLst>
          </p:cNvPr>
          <p:cNvSpPr/>
          <p:nvPr/>
        </p:nvSpPr>
        <p:spPr>
          <a:xfrm rot="10800000">
            <a:off x="1161547" y="776564"/>
            <a:ext cx="281354" cy="6274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6B41E-5D7A-43D2-906E-5C5371885FE7}"/>
              </a:ext>
            </a:extLst>
          </p:cNvPr>
          <p:cNvSpPr txBox="1"/>
          <p:nvPr/>
        </p:nvSpPr>
        <p:spPr>
          <a:xfrm>
            <a:off x="194394" y="921816"/>
            <a:ext cx="132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Spin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F4278-B657-4C8B-AF05-D24C95C03EF5}"/>
              </a:ext>
            </a:extLst>
          </p:cNvPr>
          <p:cNvSpPr txBox="1"/>
          <p:nvPr/>
        </p:nvSpPr>
        <p:spPr>
          <a:xfrm>
            <a:off x="5930413" y="5199209"/>
            <a:ext cx="20574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Electron beam lithography (EBL)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CA5938-39D2-4623-A8C8-403F9741E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4" y="5006893"/>
            <a:ext cx="3703761" cy="1513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DE589-F57D-489E-B667-71B45A96BD46}"/>
              </a:ext>
            </a:extLst>
          </p:cNvPr>
          <p:cNvSpPr txBox="1"/>
          <p:nvPr/>
        </p:nvSpPr>
        <p:spPr>
          <a:xfrm>
            <a:off x="805357" y="1517614"/>
            <a:ext cx="508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 rapidly developing nanotechnology</a:t>
            </a:r>
          </a:p>
        </p:txBody>
      </p:sp>
    </p:spTree>
    <p:extLst>
      <p:ext uri="{BB962C8B-B14F-4D97-AF65-F5344CB8AC3E}">
        <p14:creationId xmlns:p14="http://schemas.microsoft.com/office/powerpoint/2010/main" val="123289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1DB1-8951-4438-BD89-D5A19989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Giant Magneto-Resistance (GMR)</a:t>
            </a:r>
            <a:endParaRPr lang="en-IN" sz="3200" baseline="-25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F24546-B878-4630-905B-05ECF1C3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1" y="1319553"/>
            <a:ext cx="4381078" cy="4362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D7D3C-3B98-42F6-901A-C9269807BA90}"/>
              </a:ext>
            </a:extLst>
          </p:cNvPr>
          <p:cNvSpPr txBox="1"/>
          <p:nvPr/>
        </p:nvSpPr>
        <p:spPr>
          <a:xfrm>
            <a:off x="-364" y="5594517"/>
            <a:ext cx="399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 Fert,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M.N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Baibich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al., Phys. Rev. Lett.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61,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2472 (1988)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 Grunberg,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G.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Binash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al., Phys. Rev. B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39, 4828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(1989)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231CA-B077-499B-8549-5FC341C90187}"/>
              </a:ext>
            </a:extLst>
          </p:cNvPr>
          <p:cNvSpPr txBox="1"/>
          <p:nvPr/>
        </p:nvSpPr>
        <p:spPr>
          <a:xfrm>
            <a:off x="15915" y="900290"/>
            <a:ext cx="445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Giant Magneto-Resistance (GMR)</a:t>
            </a:r>
            <a:endParaRPr kumimoji="0" lang="en-IN" sz="16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3D0EE8-2834-45CF-92A4-CDF918A34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449" y="1561704"/>
            <a:ext cx="4176030" cy="4166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587222-6CA6-4557-8920-8B507AA46E0E}"/>
              </a:ext>
            </a:extLst>
          </p:cNvPr>
          <p:cNvSpPr txBox="1"/>
          <p:nvPr/>
        </p:nvSpPr>
        <p:spPr>
          <a:xfrm>
            <a:off x="4194540" y="4715666"/>
            <a:ext cx="85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1988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271CE7-8457-48DF-8EAF-119165FFDED3}"/>
                  </a:ext>
                </a:extLst>
              </p:cNvPr>
              <p:cNvSpPr txBox="1"/>
              <p:nvPr/>
            </p:nvSpPr>
            <p:spPr>
              <a:xfrm>
                <a:off x="4235421" y="5669289"/>
                <a:ext cx="4860738" cy="77375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𝐺𝑀𝑅</m:t>
                      </m:r>
                      <m:r>
                        <a:rPr kumimoji="0" lang="en-IN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[%]</m:t>
                      </m:r>
                      <m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d>
                            <m:dPr>
                              <m:ctrlP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kumimoji="0" lang="en-IN" sz="2000" b="0" i="0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AP</m:t>
                          </m:r>
                          <m:r>
                            <a:rPr kumimoji="0" lang="en-IN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IN" sz="2000" b="0" i="1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kumimoji="0" lang="en-I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×100</m:t>
                      </m:r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271CE7-8457-48DF-8EAF-119165FF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1" y="5669289"/>
                <a:ext cx="4860738" cy="773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52BA-F8ED-4447-B422-D772B382E4AC}"/>
                  </a:ext>
                </a:extLst>
              </p:cNvPr>
              <p:cNvSpPr txBox="1"/>
              <p:nvPr/>
            </p:nvSpPr>
            <p:spPr>
              <a:xfrm>
                <a:off x="4665189" y="768025"/>
                <a:ext cx="4222221" cy="7936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𝐺𝑀𝑅</m:t>
                      </m:r>
                      <m:r>
                        <a:rPr kumimoji="0" lang="en-I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0.55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0.55</m:t>
                          </m:r>
                        </m:den>
                      </m:f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×100≃80</m:t>
                      </m:r>
                      <m: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%</m:t>
                      </m:r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52BA-F8ED-4447-B422-D772B382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89" y="768025"/>
                <a:ext cx="4222221" cy="793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4E972F4-12D3-4A76-90D4-CA959F2FA7D2}"/>
              </a:ext>
            </a:extLst>
          </p:cNvPr>
          <p:cNvGrpSpPr/>
          <p:nvPr/>
        </p:nvGrpSpPr>
        <p:grpSpPr>
          <a:xfrm>
            <a:off x="3703859" y="2775422"/>
            <a:ext cx="928140" cy="1556589"/>
            <a:chOff x="3194360" y="2866861"/>
            <a:chExt cx="928140" cy="15565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BC1CCC3-676E-4798-A791-4063BDA129CC}"/>
                </a:ext>
              </a:extLst>
            </p:cNvPr>
            <p:cNvGrpSpPr/>
            <p:nvPr/>
          </p:nvGrpSpPr>
          <p:grpSpPr>
            <a:xfrm>
              <a:off x="3194360" y="2866861"/>
              <a:ext cx="866378" cy="1556589"/>
              <a:chOff x="3505444" y="2866861"/>
              <a:chExt cx="866378" cy="155658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819D551-47E5-4E10-A147-EF56AAB11668}"/>
                  </a:ext>
                </a:extLst>
              </p:cNvPr>
              <p:cNvGrpSpPr/>
              <p:nvPr/>
            </p:nvGrpSpPr>
            <p:grpSpPr>
              <a:xfrm>
                <a:off x="3505444" y="2866861"/>
                <a:ext cx="866378" cy="1556589"/>
                <a:chOff x="2352556" y="1691439"/>
                <a:chExt cx="866378" cy="1556589"/>
              </a:xfrm>
            </p:grpSpPr>
            <p:sp>
              <p:nvSpPr>
                <p:cNvPr id="18" name="Cylinder 17">
                  <a:extLst>
                    <a:ext uri="{FF2B5EF4-FFF2-40B4-BE49-F238E27FC236}">
                      <a16:creationId xmlns:a16="http://schemas.microsoft.com/office/drawing/2014/main" id="{647DA97C-06C2-4A3D-BF3F-C135A21FA441}"/>
                    </a:ext>
                  </a:extLst>
                </p:cNvPr>
                <p:cNvSpPr/>
                <p:nvPr/>
              </p:nvSpPr>
              <p:spPr>
                <a:xfrm>
                  <a:off x="2352556" y="1691439"/>
                  <a:ext cx="866373" cy="946971"/>
                </a:xfrm>
                <a:prstGeom prst="can">
                  <a:avLst/>
                </a:prstGeom>
                <a:solidFill>
                  <a:schemeClr val="accent1">
                    <a:lumMod val="75000"/>
                    <a:alpha val="40000"/>
                  </a:schemeClr>
                </a:solidFill>
                <a:ln w="25400">
                  <a:solidFill>
                    <a:schemeClr val="accent1">
                      <a:lumMod val="50000"/>
                      <a:alpha val="90000"/>
                    </a:schemeClr>
                  </a:solidFill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Cylinder 18">
                  <a:extLst>
                    <a:ext uri="{FF2B5EF4-FFF2-40B4-BE49-F238E27FC236}">
                      <a16:creationId xmlns:a16="http://schemas.microsoft.com/office/drawing/2014/main" id="{5BA6F48A-4970-4CFF-A5B9-D3E449F113B8}"/>
                    </a:ext>
                  </a:extLst>
                </p:cNvPr>
                <p:cNvSpPr/>
                <p:nvPr/>
              </p:nvSpPr>
              <p:spPr>
                <a:xfrm>
                  <a:off x="2352561" y="2301056"/>
                  <a:ext cx="866373" cy="946972"/>
                </a:xfrm>
                <a:prstGeom prst="can">
                  <a:avLst/>
                </a:prstGeom>
                <a:solidFill>
                  <a:schemeClr val="accent1">
                    <a:lumMod val="75000"/>
                    <a:alpha val="40000"/>
                  </a:schemeClr>
                </a:solidFill>
                <a:ln w="25400">
                  <a:solidFill>
                    <a:schemeClr val="accent1">
                      <a:lumMod val="50000"/>
                      <a:alpha val="70000"/>
                    </a:schemeClr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" name="Cylinder 25">
                <a:extLst>
                  <a:ext uri="{FF2B5EF4-FFF2-40B4-BE49-F238E27FC236}">
                    <a16:creationId xmlns:a16="http://schemas.microsoft.com/office/drawing/2014/main" id="{93995674-484B-463A-942F-2A9FA42FC7AD}"/>
                  </a:ext>
                </a:extLst>
              </p:cNvPr>
              <p:cNvSpPr/>
              <p:nvPr/>
            </p:nvSpPr>
            <p:spPr>
              <a:xfrm>
                <a:off x="3505445" y="3461730"/>
                <a:ext cx="866373" cy="352102"/>
              </a:xfrm>
              <a:prstGeom prst="ca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5D9C62E-0402-4649-9E4C-ABC3762A6038}"/>
                    </a:ext>
                  </a:extLst>
                </p:cNvPr>
                <p:cNvSpPr txBox="1"/>
                <p:nvPr/>
              </p:nvSpPr>
              <p:spPr>
                <a:xfrm>
                  <a:off x="3211371" y="3901474"/>
                  <a:ext cx="9057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Fe</m:t>
                        </m:r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5D9C62E-0402-4649-9E4C-ABC3762A6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371" y="3901474"/>
                  <a:ext cx="90576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CEAB697-3795-4F9A-8D14-4E8F7DF15642}"/>
                    </a:ext>
                  </a:extLst>
                </p:cNvPr>
                <p:cNvSpPr txBox="1"/>
                <p:nvPr/>
              </p:nvSpPr>
              <p:spPr>
                <a:xfrm>
                  <a:off x="3216736" y="3087265"/>
                  <a:ext cx="9057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Fe</m:t>
                        </m:r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CEAB697-3795-4F9A-8D14-4E8F7DF15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736" y="3087265"/>
                  <a:ext cx="90576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2A4395-916B-4857-BB91-8981E618E9D7}"/>
                    </a:ext>
                  </a:extLst>
                </p:cNvPr>
                <p:cNvSpPr txBox="1"/>
                <p:nvPr/>
              </p:nvSpPr>
              <p:spPr>
                <a:xfrm>
                  <a:off x="3211371" y="3487830"/>
                  <a:ext cx="9057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Cr</m:t>
                        </m:r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2A4395-916B-4857-BB91-8981E618E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371" y="3487830"/>
                  <a:ext cx="90576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24E67905-E6BF-4D88-9940-6E5729AF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3594"/>
            <a:ext cx="2057400" cy="365125"/>
          </a:xfrm>
        </p:spPr>
        <p:txBody>
          <a:bodyPr/>
          <a:lstStyle/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0CD44501-90CD-4E2F-B60D-8D5D29E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359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F6FA819B-F45A-4192-BE41-CC42E5CA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592"/>
            <a:ext cx="2057400" cy="365125"/>
          </a:xfrm>
        </p:spPr>
        <p:txBody>
          <a:bodyPr/>
          <a:lstStyle/>
          <a:p>
            <a:fld id="{8E7B0F21-D4CD-49F4-A017-610E9F53B950}" type="slidenum">
              <a:rPr lang="en-IN" smtClean="0"/>
              <a:pPr/>
              <a:t>2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1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AB2B-26DC-42FE-8AAF-AF4CD8A0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Tunneling magneto-resistance (TMR)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C12327-CC8E-4B47-8795-AFF0BDDD34B5}"/>
              </a:ext>
            </a:extLst>
          </p:cNvPr>
          <p:cNvSpPr txBox="1"/>
          <p:nvPr/>
        </p:nvSpPr>
        <p:spPr>
          <a:xfrm>
            <a:off x="5622837" y="1264484"/>
            <a:ext cx="311410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Conductance is proportional to the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density of states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676F71-E6E6-40D6-962C-0783C3B3876B}"/>
                  </a:ext>
                </a:extLst>
              </p:cNvPr>
              <p:cNvSpPr txBox="1"/>
              <p:nvPr/>
            </p:nvSpPr>
            <p:spPr>
              <a:xfrm>
                <a:off x="5254794" y="2366763"/>
                <a:ext cx="1789448" cy="495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676F71-E6E6-40D6-962C-0783C3B3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94" y="2366763"/>
                <a:ext cx="1789448" cy="495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35DC8E-5220-4C5A-BF70-EABEFCC44017}"/>
                  </a:ext>
                </a:extLst>
              </p:cNvPr>
              <p:cNvSpPr txBox="1"/>
              <p:nvPr/>
            </p:nvSpPr>
            <p:spPr>
              <a:xfrm>
                <a:off x="5365102" y="3539733"/>
                <a:ext cx="3114106" cy="86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𝑇𝑀𝑅</m:t>
                      </m:r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𝐺𝐴𝑃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𝐴𝑃</m:t>
                          </m:r>
                        </m:den>
                      </m:f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35DC8E-5220-4C5A-BF70-EABEFCC4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02" y="3539733"/>
                <a:ext cx="3114106" cy="860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FCECD41-BC16-41BC-A90A-C21621946FD2}"/>
              </a:ext>
            </a:extLst>
          </p:cNvPr>
          <p:cNvSpPr txBox="1"/>
          <p:nvPr/>
        </p:nvSpPr>
        <p:spPr>
          <a:xfrm>
            <a:off x="12947" y="5219931"/>
            <a:ext cx="794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Julliere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M. Tunneling between ferromagnetic film. Phys. Lett. A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225-226 (1975)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223395-AEED-437F-AC88-C7E11CA01218}"/>
              </a:ext>
            </a:extLst>
          </p:cNvPr>
          <p:cNvSpPr txBox="1"/>
          <p:nvPr/>
        </p:nvSpPr>
        <p:spPr>
          <a:xfrm>
            <a:off x="12947" y="5549891"/>
            <a:ext cx="464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Moodera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J. S.  et al., Phys. Rev. Lett.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74, 3273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(1995)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27A8AB2-CE66-43AE-AC07-B1D8EF36B26A}"/>
              </a:ext>
            </a:extLst>
          </p:cNvPr>
          <p:cNvSpPr txBox="1"/>
          <p:nvPr/>
        </p:nvSpPr>
        <p:spPr>
          <a:xfrm>
            <a:off x="0" y="5870062"/>
            <a:ext cx="821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Mathon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J.  et al., Phys. Rev. B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220403 (2001), Butler, W. et al., Phys. Rev. B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054416 (2001)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F35AEB-5BC0-4CF8-9A44-9A17E6F177FB}"/>
              </a:ext>
            </a:extLst>
          </p:cNvPr>
          <p:cNvSpPr txBox="1"/>
          <p:nvPr/>
        </p:nvSpPr>
        <p:spPr>
          <a:xfrm>
            <a:off x="12947" y="6208616"/>
            <a:ext cx="820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Yuasa, S.  et al., Nature Mater.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3, 868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(2004), Parkin, S. et al., Nature Mater. 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3, 862-867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(2004)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5D6CC44-8A31-4CE0-9934-1BA2A4D2F80E}"/>
              </a:ext>
            </a:extLst>
          </p:cNvPr>
          <p:cNvSpPr txBox="1"/>
          <p:nvPr/>
        </p:nvSpPr>
        <p:spPr>
          <a:xfrm>
            <a:off x="40779" y="4110007"/>
            <a:ext cx="426706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Reported 1975 (prior to GMR)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TMR&gt;500% using MgO spacer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7683A4-117E-4FB2-96CC-5B9B0AE4030A}"/>
              </a:ext>
            </a:extLst>
          </p:cNvPr>
          <p:cNvGrpSpPr/>
          <p:nvPr/>
        </p:nvGrpSpPr>
        <p:grpSpPr>
          <a:xfrm>
            <a:off x="0" y="1147571"/>
            <a:ext cx="4991922" cy="2794303"/>
            <a:chOff x="-1945" y="1152564"/>
            <a:chExt cx="4991922" cy="279430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90DF8F6-6D40-443B-85D8-BE8290A2CB3C}"/>
                </a:ext>
              </a:extLst>
            </p:cNvPr>
            <p:cNvSpPr txBox="1"/>
            <p:nvPr/>
          </p:nvSpPr>
          <p:spPr>
            <a:xfrm>
              <a:off x="1514386" y="1152564"/>
              <a:ext cx="1918944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Insulator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e.g., Al</a:t>
              </a:r>
              <a:r>
                <a:rPr kumimoji="0" lang="en-I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  <a:r>
                <a:rPr kumimoji="0" lang="en-I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MgO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5404F86-590D-45F0-960E-CD348E4E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45" y="1860450"/>
              <a:ext cx="4936421" cy="208641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124602-89A8-452B-B881-5962E955F38C}"/>
                </a:ext>
              </a:extLst>
            </p:cNvPr>
            <p:cNvSpPr txBox="1"/>
            <p:nvPr/>
          </p:nvSpPr>
          <p:spPr>
            <a:xfrm>
              <a:off x="159503" y="1898702"/>
              <a:ext cx="982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(L)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9818DB-D70B-4C46-A9E2-8CA8B33B8136}"/>
                </a:ext>
              </a:extLst>
            </p:cNvPr>
            <p:cNvSpPr txBox="1"/>
            <p:nvPr/>
          </p:nvSpPr>
          <p:spPr>
            <a:xfrm>
              <a:off x="1435142" y="1949091"/>
              <a:ext cx="1080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Right (R)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D77634-850D-4B12-8D82-BE048905F46C}"/>
                </a:ext>
              </a:extLst>
            </p:cNvPr>
            <p:cNvSpPr txBox="1"/>
            <p:nvPr/>
          </p:nvSpPr>
          <p:spPr>
            <a:xfrm>
              <a:off x="2670272" y="1926505"/>
              <a:ext cx="982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(L)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AB9C1D-A52C-432E-8433-6F988200D503}"/>
                </a:ext>
              </a:extLst>
            </p:cNvPr>
            <p:cNvSpPr txBox="1"/>
            <p:nvPr/>
          </p:nvSpPr>
          <p:spPr>
            <a:xfrm>
              <a:off x="3909448" y="1939039"/>
              <a:ext cx="1080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Right (R)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1E8F59-7E26-4E24-A839-AAD291DF7212}"/>
                  </a:ext>
                </a:extLst>
              </p:cNvPr>
              <p:cNvSpPr txBox="1"/>
              <p:nvPr/>
            </p:nvSpPr>
            <p:spPr>
              <a:xfrm>
                <a:off x="7302118" y="2389974"/>
                <a:ext cx="1789448" cy="4953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↓↓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1E8F59-7E26-4E24-A839-AAD291DF7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18" y="2389974"/>
                <a:ext cx="1789448" cy="49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3941449-DA70-4A2C-88D9-46335DCB8065}"/>
                  </a:ext>
                </a:extLst>
              </p:cNvPr>
              <p:cNvSpPr txBox="1"/>
              <p:nvPr/>
            </p:nvSpPr>
            <p:spPr>
              <a:xfrm>
                <a:off x="7302117" y="2984033"/>
                <a:ext cx="1789448" cy="495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↑↓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3941449-DA70-4A2C-88D9-46335DCB8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17" y="2984033"/>
                <a:ext cx="1789448" cy="4953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79DF5D7-0384-4A14-BB16-AB18A68CA4DA}"/>
                  </a:ext>
                </a:extLst>
              </p:cNvPr>
              <p:cNvSpPr txBox="1"/>
              <p:nvPr/>
            </p:nvSpPr>
            <p:spPr>
              <a:xfrm>
                <a:off x="5254794" y="2983995"/>
                <a:ext cx="1789448" cy="495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79DF5D7-0384-4A14-BB16-AB18A68CA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94" y="2983995"/>
                <a:ext cx="1789448" cy="4953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E32392-F1B9-4AFF-A057-F0A4FBDCD0EE}"/>
                  </a:ext>
                </a:extLst>
              </p:cNvPr>
              <p:cNvSpPr txBox="1"/>
              <p:nvPr/>
            </p:nvSpPr>
            <p:spPr>
              <a:xfrm>
                <a:off x="6813607" y="4546995"/>
                <a:ext cx="2271297" cy="4809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𝐴𝑃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↑↓</m:t>
                          </m:r>
                        </m:sup>
                      </m:sSup>
                    </m:oMath>
                  </m:oMathPara>
                </a14:m>
                <a:endPara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E32392-F1B9-4AFF-A057-F0A4FBDC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7" y="4546995"/>
                <a:ext cx="2271297" cy="480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718E4C-8AF8-48D8-8D80-4F4C2BF83EF6}"/>
                  </a:ext>
                </a:extLst>
              </p:cNvPr>
              <p:cNvSpPr txBox="1"/>
              <p:nvPr/>
            </p:nvSpPr>
            <p:spPr>
              <a:xfrm>
                <a:off x="2172268" y="3343763"/>
                <a:ext cx="499949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𝑬</m:t>
                      </m:r>
                      <m:r>
                        <a:rPr kumimoji="0" lang="en-IN" sz="24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en-IN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718E4C-8AF8-48D8-8D80-4F4C2BF8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268" y="3343763"/>
                <a:ext cx="499949" cy="461665"/>
              </a:xfrm>
              <a:prstGeom prst="rect">
                <a:avLst/>
              </a:prstGeom>
              <a:blipFill>
                <a:blip r:embed="rId10"/>
                <a:stretch>
                  <a:fillRect l="-2439" b="-5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7476AC-0C88-4218-B575-ED51B5AB22CC}"/>
                  </a:ext>
                </a:extLst>
              </p:cNvPr>
              <p:cNvSpPr txBox="1"/>
              <p:nvPr/>
            </p:nvSpPr>
            <p:spPr>
              <a:xfrm>
                <a:off x="4453359" y="4539646"/>
                <a:ext cx="2271297" cy="4809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nor/>
                        </m:rP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↓↓</m:t>
                          </m:r>
                        </m:sup>
                      </m:sSup>
                    </m:oMath>
                  </m:oMathPara>
                </a14:m>
                <a:endPara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7476AC-0C88-4218-B575-ED51B5AB2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59" y="4539646"/>
                <a:ext cx="2271297" cy="4809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3C5DE0B0-006D-4876-9796-E0867AEF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3594"/>
            <a:ext cx="2057400" cy="365125"/>
          </a:xfrm>
        </p:spPr>
        <p:txBody>
          <a:bodyPr/>
          <a:lstStyle/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C7B7632A-C743-4CF7-9E79-040B765D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359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5D9137CF-0101-4C50-8FE6-2050CC1B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592"/>
            <a:ext cx="2057400" cy="365125"/>
          </a:xfrm>
        </p:spPr>
        <p:txBody>
          <a:bodyPr/>
          <a:lstStyle/>
          <a:p>
            <a:fld id="{8E7B0F21-D4CD-49F4-A017-610E9F53B950}" type="slidenum">
              <a:rPr lang="en-IN" smtClean="0"/>
              <a:pPr/>
              <a:t>3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8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90" grpId="0" animBg="1"/>
      <p:bldP spid="92" grpId="0"/>
      <p:bldP spid="93" grpId="0"/>
      <p:bldP spid="94" grpId="0"/>
      <p:bldP spid="95" grpId="0"/>
      <p:bldP spid="109" grpId="0" animBg="1"/>
      <p:bldP spid="114" grpId="0" animBg="1"/>
      <p:bldP spid="115" grpId="0" animBg="1"/>
      <p:bldP spid="117" grpId="0" animBg="1"/>
      <p:bldP spid="119" grpId="0" animBg="1"/>
      <p:bldP spid="7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B170-C4D2-4B27-BEDC-37546634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Multiferroics and Multiferroic Composites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8068A-4591-4973-80EF-35201DDA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2227-527F-4B75-9AFF-8DE85746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F55-6982-4B7C-B863-D510CE16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pPr/>
              <a:t>4</a:t>
            </a:fld>
            <a:endParaRPr lang="en-IN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AE0A55-83B6-4443-9C23-C080B2A5465C}"/>
              </a:ext>
            </a:extLst>
          </p:cNvPr>
          <p:cNvGrpSpPr/>
          <p:nvPr/>
        </p:nvGrpSpPr>
        <p:grpSpPr>
          <a:xfrm>
            <a:off x="6490117" y="889766"/>
            <a:ext cx="2383926" cy="990544"/>
            <a:chOff x="5791200" y="1143000"/>
            <a:chExt cx="2934228" cy="121920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731B046-91C9-44DB-9F53-3461C1CA6026}"/>
                </a:ext>
              </a:extLst>
            </p:cNvPr>
            <p:cNvSpPr/>
            <p:nvPr/>
          </p:nvSpPr>
          <p:spPr>
            <a:xfrm>
              <a:off x="5791202" y="1658829"/>
              <a:ext cx="1957944" cy="70337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91430" tIns="45715" rIns="91430" bIns="45715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Piezoelectric</a:t>
              </a:r>
            </a:p>
          </p:txBody>
        </p:sp>
        <p:sp>
          <p:nvSpPr>
            <p:cNvPr id="113" name="TextBox 93">
              <a:extLst>
                <a:ext uri="{FF2B5EF4-FFF2-40B4-BE49-F238E27FC236}">
                  <a16:creationId xmlns:a16="http://schemas.microsoft.com/office/drawing/2014/main" id="{9BDD7209-16D5-4F62-9AFA-E3D0A26E93BD}"/>
                </a:ext>
              </a:extLst>
            </p:cNvPr>
            <p:cNvSpPr txBox="1"/>
            <p:nvPr/>
          </p:nvSpPr>
          <p:spPr>
            <a:xfrm>
              <a:off x="7750908" y="1868412"/>
              <a:ext cx="974520" cy="405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Strain</a:t>
              </a: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032B6AA-0BD8-4D4C-9ECE-1AE3F50005D9}"/>
                </a:ext>
              </a:extLst>
            </p:cNvPr>
            <p:cNvCxnSpPr>
              <a:cxnSpLocks/>
            </p:cNvCxnSpPr>
            <p:nvPr/>
          </p:nvCxnSpPr>
          <p:spPr>
            <a:xfrm>
              <a:off x="8078382" y="1143000"/>
              <a:ext cx="0" cy="72541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stealth" w="lg" len="lg"/>
              <a:tailEnd type="none" w="lg" len="lg"/>
            </a:ln>
            <a:effectLst/>
          </p:spPr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526CECD-8A8F-4EAF-9867-ACC2D1912C73}"/>
                </a:ext>
              </a:extLst>
            </p:cNvPr>
            <p:cNvSpPr/>
            <p:nvPr/>
          </p:nvSpPr>
          <p:spPr>
            <a:xfrm>
              <a:off x="5791200" y="1143000"/>
              <a:ext cx="1957944" cy="534290"/>
            </a:xfrm>
            <a:prstGeom prst="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91430" tIns="45715" rIns="91430" bIns="45715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Magnetostrictive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87">
                <a:extLst>
                  <a:ext uri="{FF2B5EF4-FFF2-40B4-BE49-F238E27FC236}">
                    <a16:creationId xmlns:a16="http://schemas.microsoft.com/office/drawing/2014/main" id="{9E412806-3DEB-4ABE-9E8E-CE560A74C893}"/>
                  </a:ext>
                </a:extLst>
              </p:cNvPr>
              <p:cNvSpPr txBox="1"/>
              <p:nvPr/>
            </p:nvSpPr>
            <p:spPr bwMode="auto">
              <a:xfrm>
                <a:off x="6088589" y="5247831"/>
                <a:ext cx="2506884" cy="98573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𝑀𝐸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𝜕𝜎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𝜕𝜎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6" name="Object 87">
                <a:extLst>
                  <a:ext uri="{FF2B5EF4-FFF2-40B4-BE49-F238E27FC236}">
                    <a16:creationId xmlns:a16="http://schemas.microsoft.com/office/drawing/2014/main" id="{9E412806-3DEB-4ABE-9E8E-CE560A74C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8589" y="5247831"/>
                <a:ext cx="2506884" cy="985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B4E8F3D-B372-448C-A70E-C566739D5BDF}"/>
              </a:ext>
            </a:extLst>
          </p:cNvPr>
          <p:cNvGrpSpPr/>
          <p:nvPr/>
        </p:nvGrpSpPr>
        <p:grpSpPr>
          <a:xfrm>
            <a:off x="5624631" y="2074142"/>
            <a:ext cx="3451100" cy="2935471"/>
            <a:chOff x="152400" y="1084557"/>
            <a:chExt cx="5867400" cy="5299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D49B12C4-F7CC-4CDD-9D3E-34EFF5A72C26}"/>
                    </a:ext>
                  </a:extLst>
                </p:cNvPr>
                <p:cNvSpPr/>
                <p:nvPr/>
              </p:nvSpPr>
              <p:spPr>
                <a:xfrm>
                  <a:off x="152400" y="5351757"/>
                  <a:ext cx="685800" cy="685800"/>
                </a:xfrm>
                <a:prstGeom prst="ellipse">
                  <a:avLst/>
                </a:prstGeom>
                <a:solidFill>
                  <a:srgbClr val="FF0000">
                    <a:alpha val="82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2A7D96A-25CE-4CD3-8AEB-AF902C1F1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5351757"/>
                  <a:ext cx="685800" cy="685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D1411911-06D3-41D9-A6FF-D1668E684267}"/>
                    </a:ext>
                  </a:extLst>
                </p:cNvPr>
                <p:cNvSpPr/>
                <p:nvPr/>
              </p:nvSpPr>
              <p:spPr>
                <a:xfrm>
                  <a:off x="2057400" y="4132557"/>
                  <a:ext cx="685800" cy="685800"/>
                </a:xfrm>
                <a:prstGeom prst="ellipse">
                  <a:avLst/>
                </a:prstGeom>
                <a:solidFill>
                  <a:srgbClr val="FF0000">
                    <a:alpha val="82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1BA1FDE-F8F6-4CEE-A11F-B3F8FE2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132557"/>
                  <a:ext cx="685800" cy="6858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1A21A15-442E-4818-98A6-311B9D2D1B2D}"/>
                </a:ext>
              </a:extLst>
            </p:cNvPr>
            <p:cNvSpPr/>
            <p:nvPr/>
          </p:nvSpPr>
          <p:spPr>
            <a:xfrm>
              <a:off x="2715490" y="2989557"/>
              <a:ext cx="685800" cy="685800"/>
            </a:xfrm>
            <a:prstGeom prst="ellipse">
              <a:avLst/>
            </a:prstGeom>
            <a:solidFill>
              <a:srgbClr val="92D050">
                <a:alpha val="82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P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8D8936D-89CA-4943-ACE3-D79A6AC050C7}"/>
                </a:ext>
              </a:extLst>
            </p:cNvPr>
            <p:cNvSpPr/>
            <p:nvPr/>
          </p:nvSpPr>
          <p:spPr>
            <a:xfrm>
              <a:off x="2743200" y="1084557"/>
              <a:ext cx="685800" cy="685800"/>
            </a:xfrm>
            <a:prstGeom prst="ellipse">
              <a:avLst/>
            </a:prstGeom>
            <a:solidFill>
              <a:srgbClr val="92D050">
                <a:alpha val="82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32EA913-9935-42B6-8246-18AE726649B7}"/>
                </a:ext>
              </a:extLst>
            </p:cNvPr>
            <p:cNvSpPr/>
            <p:nvPr/>
          </p:nvSpPr>
          <p:spPr>
            <a:xfrm>
              <a:off x="5334000" y="5351757"/>
              <a:ext cx="685800" cy="68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2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H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E303C46-1D4C-4450-A225-A8FA15CA5825}"/>
                </a:ext>
              </a:extLst>
            </p:cNvPr>
            <p:cNvSpPr/>
            <p:nvPr/>
          </p:nvSpPr>
          <p:spPr>
            <a:xfrm>
              <a:off x="3352800" y="4132557"/>
              <a:ext cx="685800" cy="68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2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C1D7640-DC06-4618-8353-FE2B47891622}"/>
                </a:ext>
              </a:extLst>
            </p:cNvPr>
            <p:cNvCxnSpPr>
              <a:stCxn id="144" idx="6"/>
              <a:endCxn id="148" idx="2"/>
            </p:cNvCxnSpPr>
            <p:nvPr/>
          </p:nvCxnSpPr>
          <p:spPr>
            <a:xfrm>
              <a:off x="2743200" y="4475457"/>
              <a:ext cx="609600" cy="0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31BF784-59B9-4D74-9F79-1C222F87C6AF}"/>
                </a:ext>
              </a:extLst>
            </p:cNvPr>
            <p:cNvCxnSpPr>
              <a:stCxn id="144" idx="0"/>
              <a:endCxn id="145" idx="3"/>
            </p:cNvCxnSpPr>
            <p:nvPr/>
          </p:nvCxnSpPr>
          <p:spPr>
            <a:xfrm flipV="1">
              <a:off x="2400300" y="3574924"/>
              <a:ext cx="415623" cy="5576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DF60C9B-59D9-4F1A-9E24-3728FC74B2C5}"/>
                </a:ext>
              </a:extLst>
            </p:cNvPr>
            <p:cNvCxnSpPr>
              <a:stCxn id="148" idx="0"/>
              <a:endCxn id="145" idx="5"/>
            </p:cNvCxnSpPr>
            <p:nvPr/>
          </p:nvCxnSpPr>
          <p:spPr>
            <a:xfrm flipH="1" flipV="1">
              <a:off x="3300857" y="3574924"/>
              <a:ext cx="394843" cy="5576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4F94B6C-531B-4ED1-A650-B50663B6369C}"/>
                </a:ext>
              </a:extLst>
            </p:cNvPr>
            <p:cNvCxnSpPr>
              <a:stCxn id="143" idx="7"/>
              <a:endCxn id="144" idx="3"/>
            </p:cNvCxnSpPr>
            <p:nvPr/>
          </p:nvCxnSpPr>
          <p:spPr>
            <a:xfrm flipV="1">
              <a:off x="737767" y="4717924"/>
              <a:ext cx="1420066" cy="734266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91D46B8-1497-4068-94D7-BCBAAC37D7DB}"/>
                </a:ext>
              </a:extLst>
            </p:cNvPr>
            <p:cNvCxnSpPr>
              <a:stCxn id="147" idx="1"/>
              <a:endCxn id="148" idx="5"/>
            </p:cNvCxnSpPr>
            <p:nvPr/>
          </p:nvCxnSpPr>
          <p:spPr>
            <a:xfrm flipH="1" flipV="1">
              <a:off x="3938167" y="4717924"/>
              <a:ext cx="1496266" cy="734266"/>
            </a:xfrm>
            <a:prstGeom prst="line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F8FA66E-F069-403A-A601-C3C770AAB10A}"/>
                </a:ext>
              </a:extLst>
            </p:cNvPr>
            <p:cNvCxnSpPr>
              <a:stCxn id="146" idx="4"/>
              <a:endCxn id="145" idx="0"/>
            </p:cNvCxnSpPr>
            <p:nvPr/>
          </p:nvCxnSpPr>
          <p:spPr>
            <a:xfrm flipH="1">
              <a:off x="3058390" y="1770357"/>
              <a:ext cx="27710" cy="1219200"/>
            </a:xfrm>
            <a:prstGeom prst="line">
              <a:avLst/>
            </a:prstGeom>
            <a:ln w="28575">
              <a:solidFill>
                <a:srgbClr val="92D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CB61335-1FEE-467D-81EF-40AF91F773A9}"/>
                </a:ext>
              </a:extLst>
            </p:cNvPr>
            <p:cNvCxnSpPr>
              <a:stCxn id="143" idx="6"/>
              <a:endCxn id="147" idx="2"/>
            </p:cNvCxnSpPr>
            <p:nvPr/>
          </p:nvCxnSpPr>
          <p:spPr>
            <a:xfrm>
              <a:off x="838200" y="5694657"/>
              <a:ext cx="4495800" cy="0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47587C6-3525-42AE-B893-2FE0239FA9A0}"/>
                </a:ext>
              </a:extLst>
            </p:cNvPr>
            <p:cNvCxnSpPr>
              <a:stCxn id="143" idx="0"/>
              <a:endCxn id="146" idx="3"/>
            </p:cNvCxnSpPr>
            <p:nvPr/>
          </p:nvCxnSpPr>
          <p:spPr>
            <a:xfrm flipV="1">
              <a:off x="495300" y="1669924"/>
              <a:ext cx="2348333" cy="36818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FF95555-8FA9-4493-81C3-DC4410D63CFD}"/>
                </a:ext>
              </a:extLst>
            </p:cNvPr>
            <p:cNvCxnSpPr>
              <a:stCxn id="147" idx="0"/>
              <a:endCxn id="146" idx="5"/>
            </p:cNvCxnSpPr>
            <p:nvPr/>
          </p:nvCxnSpPr>
          <p:spPr>
            <a:xfrm flipH="1" flipV="1">
              <a:off x="3328567" y="1669924"/>
              <a:ext cx="2348333" cy="36818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4A47B26-E544-4B03-AC82-05C66E24DE94}"/>
                </a:ext>
              </a:extLst>
            </p:cNvPr>
            <p:cNvCxnSpPr>
              <a:endCxn id="145" idx="2"/>
            </p:cNvCxnSpPr>
            <p:nvPr/>
          </p:nvCxnSpPr>
          <p:spPr>
            <a:xfrm flipV="1">
              <a:off x="644235" y="3332457"/>
              <a:ext cx="2071255" cy="204701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AF4E735-BC74-4686-86C0-74379E26B8B9}"/>
                </a:ext>
              </a:extLst>
            </p:cNvPr>
            <p:cNvCxnSpPr>
              <a:endCxn id="145" idx="6"/>
            </p:cNvCxnSpPr>
            <p:nvPr/>
          </p:nvCxnSpPr>
          <p:spPr>
            <a:xfrm flipH="1" flipV="1">
              <a:off x="3401290" y="3332457"/>
              <a:ext cx="2154385" cy="204354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19BBA3C-AEB8-49F0-A869-E521AE261FAC}"/>
                </a:ext>
              </a:extLst>
            </p:cNvPr>
            <p:cNvCxnSpPr>
              <a:endCxn id="148" idx="4"/>
            </p:cNvCxnSpPr>
            <p:nvPr/>
          </p:nvCxnSpPr>
          <p:spPr>
            <a:xfrm flipV="1">
              <a:off x="796635" y="4818357"/>
              <a:ext cx="2899065" cy="76200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1F7C1C5-59ED-4A4F-9DE0-26B3A1B5C3CC}"/>
                </a:ext>
              </a:extLst>
            </p:cNvPr>
            <p:cNvCxnSpPr>
              <a:endCxn id="144" idx="4"/>
            </p:cNvCxnSpPr>
            <p:nvPr/>
          </p:nvCxnSpPr>
          <p:spPr>
            <a:xfrm flipH="1" flipV="1">
              <a:off x="2400300" y="4818357"/>
              <a:ext cx="2961411" cy="748146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3699428-3E14-4ABA-AF91-BCE79C22214B}"/>
                </a:ext>
              </a:extLst>
            </p:cNvPr>
            <p:cNvCxnSpPr>
              <a:endCxn id="144" idx="1"/>
            </p:cNvCxnSpPr>
            <p:nvPr/>
          </p:nvCxnSpPr>
          <p:spPr>
            <a:xfrm flipH="1">
              <a:off x="2157833" y="1756502"/>
              <a:ext cx="800101" cy="2476488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26B0651-CCFE-4357-B501-E92BDC5B4B5B}"/>
                </a:ext>
              </a:extLst>
            </p:cNvPr>
            <p:cNvCxnSpPr>
              <a:endCxn id="148" idx="7"/>
            </p:cNvCxnSpPr>
            <p:nvPr/>
          </p:nvCxnSpPr>
          <p:spPr>
            <a:xfrm>
              <a:off x="3214256" y="1756502"/>
              <a:ext cx="723911" cy="247648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31">
              <a:extLst>
                <a:ext uri="{FF2B5EF4-FFF2-40B4-BE49-F238E27FC236}">
                  <a16:creationId xmlns:a16="http://schemas.microsoft.com/office/drawing/2014/main" id="{EFCEE461-7F9D-4079-A51B-DC447ED04590}"/>
                </a:ext>
              </a:extLst>
            </p:cNvPr>
            <p:cNvSpPr txBox="1"/>
            <p:nvPr/>
          </p:nvSpPr>
          <p:spPr>
            <a:xfrm rot="18248180">
              <a:off x="-141860" y="2667410"/>
              <a:ext cx="3234729" cy="5494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Piezoelectricity</a:t>
              </a:r>
            </a:p>
          </p:txBody>
        </p:sp>
        <p:sp>
          <p:nvSpPr>
            <p:cNvPr id="165" name="TextBox 32">
              <a:extLst>
                <a:ext uri="{FF2B5EF4-FFF2-40B4-BE49-F238E27FC236}">
                  <a16:creationId xmlns:a16="http://schemas.microsoft.com/office/drawing/2014/main" id="{ED73C2FD-522D-4CE0-908C-942F505216A1}"/>
                </a:ext>
              </a:extLst>
            </p:cNvPr>
            <p:cNvSpPr txBox="1"/>
            <p:nvPr/>
          </p:nvSpPr>
          <p:spPr>
            <a:xfrm>
              <a:off x="1569067" y="5800818"/>
              <a:ext cx="3146592" cy="5834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Magnetostriction</a:t>
              </a:r>
            </a:p>
          </p:txBody>
        </p:sp>
        <p:sp>
          <p:nvSpPr>
            <p:cNvPr id="166" name="TextBox 33">
              <a:extLst>
                <a:ext uri="{FF2B5EF4-FFF2-40B4-BE49-F238E27FC236}">
                  <a16:creationId xmlns:a16="http://schemas.microsoft.com/office/drawing/2014/main" id="{ADF9FC61-88B7-44B4-B7E4-F7F7BF3FD033}"/>
                </a:ext>
              </a:extLst>
            </p:cNvPr>
            <p:cNvSpPr txBox="1"/>
            <p:nvPr/>
          </p:nvSpPr>
          <p:spPr>
            <a:xfrm rot="3345162">
              <a:off x="2782786" y="2667165"/>
              <a:ext cx="4148696" cy="107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Magnetoelectricity (intrinsic)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345D25-A20F-4065-8EC0-0FF684E3DDE0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673321" y="3207140"/>
            <a:ext cx="0" cy="3276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E2A8519-B92D-461B-A891-EDF01FEF64CA}"/>
              </a:ext>
            </a:extLst>
          </p:cNvPr>
          <p:cNvGrpSpPr/>
          <p:nvPr/>
        </p:nvGrpSpPr>
        <p:grpSpPr>
          <a:xfrm>
            <a:off x="89405" y="2048811"/>
            <a:ext cx="3451100" cy="2981288"/>
            <a:chOff x="152400" y="1038739"/>
            <a:chExt cx="5867400" cy="5382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817C378A-7881-4933-9D51-780296F853F8}"/>
                    </a:ext>
                  </a:extLst>
                </p:cNvPr>
                <p:cNvSpPr/>
                <p:nvPr/>
              </p:nvSpPr>
              <p:spPr>
                <a:xfrm>
                  <a:off x="152400" y="5351757"/>
                  <a:ext cx="685800" cy="685800"/>
                </a:xfrm>
                <a:prstGeom prst="ellipse">
                  <a:avLst/>
                </a:prstGeom>
                <a:solidFill>
                  <a:srgbClr val="FF0000">
                    <a:alpha val="82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2A7D96A-25CE-4CD3-8AEB-AF902C1F1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5351757"/>
                  <a:ext cx="685800" cy="685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4BD97AB8-559E-4006-8567-279DA81CACE8}"/>
                    </a:ext>
                  </a:extLst>
                </p:cNvPr>
                <p:cNvSpPr/>
                <p:nvPr/>
              </p:nvSpPr>
              <p:spPr>
                <a:xfrm>
                  <a:off x="2057400" y="4132557"/>
                  <a:ext cx="685800" cy="685800"/>
                </a:xfrm>
                <a:prstGeom prst="ellipse">
                  <a:avLst/>
                </a:prstGeom>
                <a:solidFill>
                  <a:srgbClr val="FF0000">
                    <a:alpha val="82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6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1BA1FDE-F8F6-4CEE-A11F-B3F8FE2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132557"/>
                  <a:ext cx="685800" cy="6858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22A001A-0EEB-41D2-9EFC-3ECD620CFD09}"/>
                </a:ext>
              </a:extLst>
            </p:cNvPr>
            <p:cNvSpPr/>
            <p:nvPr/>
          </p:nvSpPr>
          <p:spPr>
            <a:xfrm>
              <a:off x="2715490" y="2989557"/>
              <a:ext cx="685800" cy="685800"/>
            </a:xfrm>
            <a:prstGeom prst="ellipse">
              <a:avLst/>
            </a:prstGeom>
            <a:solidFill>
              <a:srgbClr val="92D050">
                <a:alpha val="82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P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63E5767-7432-4AC1-902D-46AB18DEFC18}"/>
                </a:ext>
              </a:extLst>
            </p:cNvPr>
            <p:cNvSpPr/>
            <p:nvPr/>
          </p:nvSpPr>
          <p:spPr>
            <a:xfrm>
              <a:off x="2743200" y="1084557"/>
              <a:ext cx="685800" cy="685800"/>
            </a:xfrm>
            <a:prstGeom prst="ellipse">
              <a:avLst/>
            </a:prstGeom>
            <a:solidFill>
              <a:srgbClr val="92D050">
                <a:alpha val="82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4C91AE0-6610-426E-9CF4-1A79CEF53583}"/>
                </a:ext>
              </a:extLst>
            </p:cNvPr>
            <p:cNvSpPr/>
            <p:nvPr/>
          </p:nvSpPr>
          <p:spPr>
            <a:xfrm>
              <a:off x="5334000" y="5351757"/>
              <a:ext cx="685800" cy="68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2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rPr>
                <a:t>H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B450A6A-FEBB-4392-A5B8-01CB60C0AC7A}"/>
                </a:ext>
              </a:extLst>
            </p:cNvPr>
            <p:cNvSpPr/>
            <p:nvPr/>
          </p:nvSpPr>
          <p:spPr>
            <a:xfrm>
              <a:off x="3352800" y="4132557"/>
              <a:ext cx="685800" cy="68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2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</a:t>
              </a: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1E4A0D4-2B4F-4846-8E90-7CAD8A47E195}"/>
                </a:ext>
              </a:extLst>
            </p:cNvPr>
            <p:cNvCxnSpPr>
              <a:stCxn id="195" idx="6"/>
              <a:endCxn id="199" idx="2"/>
            </p:cNvCxnSpPr>
            <p:nvPr/>
          </p:nvCxnSpPr>
          <p:spPr>
            <a:xfrm>
              <a:off x="2743200" y="4475457"/>
              <a:ext cx="609600" cy="0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3582D12-70F8-457C-BF79-966E51E7C054}"/>
                </a:ext>
              </a:extLst>
            </p:cNvPr>
            <p:cNvCxnSpPr>
              <a:stCxn id="195" idx="0"/>
              <a:endCxn id="196" idx="3"/>
            </p:cNvCxnSpPr>
            <p:nvPr/>
          </p:nvCxnSpPr>
          <p:spPr>
            <a:xfrm flipV="1">
              <a:off x="2400300" y="3574924"/>
              <a:ext cx="415623" cy="5576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A4C03C2-0208-4D85-BD7B-0FB2EE7570B4}"/>
                </a:ext>
              </a:extLst>
            </p:cNvPr>
            <p:cNvCxnSpPr>
              <a:stCxn id="199" idx="0"/>
              <a:endCxn id="196" idx="5"/>
            </p:cNvCxnSpPr>
            <p:nvPr/>
          </p:nvCxnSpPr>
          <p:spPr>
            <a:xfrm flipH="1" flipV="1">
              <a:off x="3300857" y="3574924"/>
              <a:ext cx="394843" cy="5576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9CB53B2-5649-4BE0-A617-CC3CDFD82C11}"/>
                </a:ext>
              </a:extLst>
            </p:cNvPr>
            <p:cNvCxnSpPr>
              <a:stCxn id="194" idx="7"/>
              <a:endCxn id="195" idx="3"/>
            </p:cNvCxnSpPr>
            <p:nvPr/>
          </p:nvCxnSpPr>
          <p:spPr>
            <a:xfrm flipV="1">
              <a:off x="737767" y="4717924"/>
              <a:ext cx="1420066" cy="734266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8B7161B-2ADA-49E2-989E-9CE9762AB153}"/>
                </a:ext>
              </a:extLst>
            </p:cNvPr>
            <p:cNvCxnSpPr>
              <a:stCxn id="198" idx="1"/>
              <a:endCxn id="199" idx="5"/>
            </p:cNvCxnSpPr>
            <p:nvPr/>
          </p:nvCxnSpPr>
          <p:spPr>
            <a:xfrm flipH="1" flipV="1">
              <a:off x="3938167" y="4717924"/>
              <a:ext cx="1496266" cy="734266"/>
            </a:xfrm>
            <a:prstGeom prst="line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13836AD-82C4-4D0F-951C-B854BFB371BB}"/>
                </a:ext>
              </a:extLst>
            </p:cNvPr>
            <p:cNvCxnSpPr>
              <a:stCxn id="197" idx="4"/>
              <a:endCxn id="196" idx="0"/>
            </p:cNvCxnSpPr>
            <p:nvPr/>
          </p:nvCxnSpPr>
          <p:spPr>
            <a:xfrm flipH="1">
              <a:off x="3058390" y="1770357"/>
              <a:ext cx="27710" cy="1219200"/>
            </a:xfrm>
            <a:prstGeom prst="line">
              <a:avLst/>
            </a:prstGeom>
            <a:ln w="28575">
              <a:solidFill>
                <a:srgbClr val="92D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482B75D-0F6E-4E35-8B22-A9E68FFA2AFF}"/>
                </a:ext>
              </a:extLst>
            </p:cNvPr>
            <p:cNvCxnSpPr>
              <a:stCxn id="194" idx="6"/>
              <a:endCxn id="198" idx="2"/>
            </p:cNvCxnSpPr>
            <p:nvPr/>
          </p:nvCxnSpPr>
          <p:spPr>
            <a:xfrm>
              <a:off x="838200" y="5694657"/>
              <a:ext cx="4495800" cy="0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BFFF6B6-519D-447E-9434-724C10CC8ACF}"/>
                </a:ext>
              </a:extLst>
            </p:cNvPr>
            <p:cNvCxnSpPr>
              <a:stCxn id="194" idx="0"/>
              <a:endCxn id="197" idx="3"/>
            </p:cNvCxnSpPr>
            <p:nvPr/>
          </p:nvCxnSpPr>
          <p:spPr>
            <a:xfrm flipV="1">
              <a:off x="495300" y="1669924"/>
              <a:ext cx="2348333" cy="36818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3EDB52D-355B-4330-9D7A-052196DE9A0C}"/>
                </a:ext>
              </a:extLst>
            </p:cNvPr>
            <p:cNvCxnSpPr>
              <a:stCxn id="198" idx="0"/>
              <a:endCxn id="197" idx="5"/>
            </p:cNvCxnSpPr>
            <p:nvPr/>
          </p:nvCxnSpPr>
          <p:spPr>
            <a:xfrm flipH="1" flipV="1">
              <a:off x="3328567" y="1669924"/>
              <a:ext cx="2348333" cy="3681833"/>
            </a:xfrm>
            <a:prstGeom prst="line">
              <a:avLst/>
            </a:prstGeom>
            <a:ln w="476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6965C1-1CE6-4DDD-8309-F81BC413B43C}"/>
                </a:ext>
              </a:extLst>
            </p:cNvPr>
            <p:cNvCxnSpPr>
              <a:endCxn id="196" idx="2"/>
            </p:cNvCxnSpPr>
            <p:nvPr/>
          </p:nvCxnSpPr>
          <p:spPr>
            <a:xfrm flipV="1">
              <a:off x="644235" y="3332457"/>
              <a:ext cx="2071255" cy="204701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D71B0EF-2DF3-4302-93B8-EF53242F5A6A}"/>
                </a:ext>
              </a:extLst>
            </p:cNvPr>
            <p:cNvCxnSpPr>
              <a:endCxn id="196" idx="6"/>
            </p:cNvCxnSpPr>
            <p:nvPr/>
          </p:nvCxnSpPr>
          <p:spPr>
            <a:xfrm flipH="1" flipV="1">
              <a:off x="3401290" y="3332457"/>
              <a:ext cx="2154385" cy="204354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8B025AE-AE2A-4EC4-B8F9-D2B41B4D2122}"/>
                </a:ext>
              </a:extLst>
            </p:cNvPr>
            <p:cNvCxnSpPr>
              <a:endCxn id="199" idx="4"/>
            </p:cNvCxnSpPr>
            <p:nvPr/>
          </p:nvCxnSpPr>
          <p:spPr>
            <a:xfrm flipV="1">
              <a:off x="796635" y="4818357"/>
              <a:ext cx="2899065" cy="762001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5DAE459-7491-4D80-B1A6-0391FBCAEADA}"/>
                </a:ext>
              </a:extLst>
            </p:cNvPr>
            <p:cNvCxnSpPr>
              <a:endCxn id="195" idx="4"/>
            </p:cNvCxnSpPr>
            <p:nvPr/>
          </p:nvCxnSpPr>
          <p:spPr>
            <a:xfrm flipH="1" flipV="1">
              <a:off x="2400300" y="4818357"/>
              <a:ext cx="2961411" cy="748146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F48095A-96F9-42AF-8361-149845445303}"/>
                </a:ext>
              </a:extLst>
            </p:cNvPr>
            <p:cNvCxnSpPr>
              <a:endCxn id="195" idx="1"/>
            </p:cNvCxnSpPr>
            <p:nvPr/>
          </p:nvCxnSpPr>
          <p:spPr>
            <a:xfrm flipH="1">
              <a:off x="2157833" y="1756502"/>
              <a:ext cx="800101" cy="2476488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19E0F97-8C4E-4910-B1A2-19715678B63F}"/>
                </a:ext>
              </a:extLst>
            </p:cNvPr>
            <p:cNvCxnSpPr>
              <a:endCxn id="199" idx="7"/>
            </p:cNvCxnSpPr>
            <p:nvPr/>
          </p:nvCxnSpPr>
          <p:spPr>
            <a:xfrm>
              <a:off x="3214256" y="1756502"/>
              <a:ext cx="723911" cy="247648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31">
              <a:extLst>
                <a:ext uri="{FF2B5EF4-FFF2-40B4-BE49-F238E27FC236}">
                  <a16:creationId xmlns:a16="http://schemas.microsoft.com/office/drawing/2014/main" id="{956490DD-CD02-493C-82B5-38A66C65873F}"/>
                </a:ext>
              </a:extLst>
            </p:cNvPr>
            <p:cNvSpPr txBox="1"/>
            <p:nvPr/>
          </p:nvSpPr>
          <p:spPr>
            <a:xfrm rot="18170850">
              <a:off x="-141861" y="2667410"/>
              <a:ext cx="3234730" cy="5494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Piezoelectricity</a:t>
              </a:r>
            </a:p>
          </p:txBody>
        </p:sp>
        <p:sp>
          <p:nvSpPr>
            <p:cNvPr id="216" name="TextBox 32">
              <a:extLst>
                <a:ext uri="{FF2B5EF4-FFF2-40B4-BE49-F238E27FC236}">
                  <a16:creationId xmlns:a16="http://schemas.microsoft.com/office/drawing/2014/main" id="{8622F546-E0FB-4C44-BFD6-C67D977109B3}"/>
                </a:ext>
              </a:extLst>
            </p:cNvPr>
            <p:cNvSpPr txBox="1"/>
            <p:nvPr/>
          </p:nvSpPr>
          <p:spPr>
            <a:xfrm>
              <a:off x="1539588" y="5837720"/>
              <a:ext cx="3146592" cy="583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Magnetostriction</a:t>
              </a:r>
            </a:p>
          </p:txBody>
        </p:sp>
        <p:sp>
          <p:nvSpPr>
            <p:cNvPr id="217" name="TextBox 33">
              <a:extLst>
                <a:ext uri="{FF2B5EF4-FFF2-40B4-BE49-F238E27FC236}">
                  <a16:creationId xmlns:a16="http://schemas.microsoft.com/office/drawing/2014/main" id="{B9546544-4472-4866-BA28-66A777D9D076}"/>
                </a:ext>
              </a:extLst>
            </p:cNvPr>
            <p:cNvSpPr txBox="1"/>
            <p:nvPr/>
          </p:nvSpPr>
          <p:spPr>
            <a:xfrm rot="3351082">
              <a:off x="2921607" y="2576954"/>
              <a:ext cx="4148698" cy="10722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Magnetoelectricity (intrinsic)</a:t>
              </a:r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12F0B4D-72FB-44DC-9BB6-A6C2CBBBEA8D}"/>
              </a:ext>
            </a:extLst>
          </p:cNvPr>
          <p:cNvSpPr/>
          <p:nvPr/>
        </p:nvSpPr>
        <p:spPr>
          <a:xfrm>
            <a:off x="868780" y="847111"/>
            <a:ext cx="1957944" cy="8261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Multiferroic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Object 85">
                <a:extLst>
                  <a:ext uri="{FF2B5EF4-FFF2-40B4-BE49-F238E27FC236}">
                    <a16:creationId xmlns:a16="http://schemas.microsoft.com/office/drawing/2014/main" id="{88D9DB7D-FD8C-4F51-8BB1-2A6F0A04E61E}"/>
                  </a:ext>
                </a:extLst>
              </p:cNvPr>
              <p:cNvSpPr txBox="1"/>
              <p:nvPr/>
            </p:nvSpPr>
            <p:spPr bwMode="auto">
              <a:xfrm>
                <a:off x="900985" y="5250111"/>
                <a:ext cx="2085975" cy="981853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𝑀𝐸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9" name="Object 85">
                <a:extLst>
                  <a:ext uri="{FF2B5EF4-FFF2-40B4-BE49-F238E27FC236}">
                    <a16:creationId xmlns:a16="http://schemas.microsoft.com/office/drawing/2014/main" id="{88D9DB7D-FD8C-4F51-8BB1-2A6F0A04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985" y="5250111"/>
                <a:ext cx="2085975" cy="9818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Diagram, venn diagram&#10;&#10;Description automatically generated">
            <a:extLst>
              <a:ext uri="{FF2B5EF4-FFF2-40B4-BE49-F238E27FC236}">
                <a16:creationId xmlns:a16="http://schemas.microsoft.com/office/drawing/2014/main" id="{CD0E84CC-EEB5-4B7A-AD3F-05066A1FB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18" y="790511"/>
            <a:ext cx="2669005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6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3429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863137" y="3164599"/>
            <a:ext cx="794" cy="190897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1683573" y="3351211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1759773" y="3427414"/>
            <a:ext cx="228600" cy="1586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0800000">
            <a:off x="1835973" y="3503614"/>
            <a:ext cx="76200" cy="1586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1686429" y="1789906"/>
            <a:ext cx="381794" cy="794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1"/>
          <p:cNvSpPr txBox="1">
            <a:spLocks noChangeArrowheads="1"/>
          </p:cNvSpPr>
          <p:nvPr/>
        </p:nvSpPr>
        <p:spPr bwMode="auto">
          <a:xfrm>
            <a:off x="1411558" y="1272540"/>
            <a:ext cx="645842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in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Multiferroic composites</a:t>
            </a:r>
            <a:br>
              <a:rPr lang="en-US" dirty="0"/>
            </a:br>
            <a:r>
              <a:rPr lang="en-US" dirty="0"/>
              <a:t>Voltage </a:t>
            </a:r>
            <a:r>
              <a:rPr lang="en-US" dirty="0" err="1"/>
              <a:t>vs</a:t>
            </a:r>
            <a:r>
              <a:rPr lang="en-US" dirty="0"/>
              <a:t> stress anisotropy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9618B-FB50-4645-A3F4-2D5195A92B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2894014" y="2513885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2910094" y="3212157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4013" y="2590800"/>
            <a:ext cx="74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piezo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75306" y="2286000"/>
            <a:ext cx="794" cy="227884"/>
          </a:xfrm>
          <a:prstGeom prst="straightConnector1">
            <a:avLst/>
          </a:prstGeom>
          <a:ln w="2540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82039" y="3201116"/>
            <a:ext cx="794" cy="227884"/>
          </a:xfrm>
          <a:prstGeom prst="straightConnector1">
            <a:avLst/>
          </a:prstGeom>
          <a:ln w="25400"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7879" y="5075459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Y: Young’s modulus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32679" y="4582516"/>
            <a:ext cx="1981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strain transfer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92241"/>
              </p:ext>
            </p:extLst>
          </p:nvPr>
        </p:nvGraphicFramePr>
        <p:xfrm>
          <a:off x="5187950" y="1484313"/>
          <a:ext cx="33845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320" imgH="406080" progId="Equation.DSMT4">
                  <p:embed/>
                </p:oleObj>
              </mc:Choice>
              <mc:Fallback>
                <p:oleObj name="Equation" r:id="rId3" imgW="1714320" imgH="4060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1484313"/>
                        <a:ext cx="3384550" cy="801687"/>
                      </a:xfrm>
                      <a:prstGeom prst="rect">
                        <a:avLst/>
                      </a:prstGeom>
                      <a:solidFill>
                        <a:srgbClr val="FCD5B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861456" y="2497029"/>
            <a:ext cx="1957944" cy="7033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Piezoelectric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1456" y="1981200"/>
            <a:ext cx="1957944" cy="534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Magnetostrictive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090056" y="2098344"/>
            <a:ext cx="1371600" cy="1588"/>
          </a:xfrm>
          <a:prstGeom prst="straightConnector1">
            <a:avLst/>
          </a:prstGeom>
          <a:ln w="4762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25680" y="3198814"/>
            <a:ext cx="2" cy="49133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7267" y="3689862"/>
            <a:ext cx="515733" cy="28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998150" y="3581400"/>
            <a:ext cx="602050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z (3)</a:t>
            </a:r>
          </a:p>
        </p:txBody>
      </p:sp>
      <p:sp>
        <p:nvSpPr>
          <p:cNvPr id="35" name="TextBox 17"/>
          <p:cNvSpPr txBox="1">
            <a:spLocks noChangeArrowheads="1"/>
          </p:cNvSpPr>
          <p:nvPr/>
        </p:nvSpPr>
        <p:spPr bwMode="auto">
          <a:xfrm>
            <a:off x="255481" y="2895600"/>
            <a:ext cx="6841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x (1)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8720" y="1979612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304800" y="2525641"/>
            <a:ext cx="381000" cy="1588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481" y="1981200"/>
            <a:ext cx="74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mag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84506" y="1751727"/>
            <a:ext cx="794" cy="227884"/>
          </a:xfrm>
          <a:prstGeom prst="straightConnector1">
            <a:avLst/>
          </a:prstGeom>
          <a:ln w="2540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91239" y="2514600"/>
            <a:ext cx="794" cy="227884"/>
          </a:xfrm>
          <a:prstGeom prst="straightConnector1">
            <a:avLst/>
          </a:prstGeom>
          <a:ln w="25400"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44680" y="3689863"/>
            <a:ext cx="381000" cy="27253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-24348" y="3457136"/>
            <a:ext cx="6841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y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5178" y="5630035"/>
                <a:ext cx="3334387" cy="7078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M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agnetostrictive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layer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 high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8" y="5630035"/>
                <a:ext cx="3334387" cy="707886"/>
              </a:xfrm>
              <a:prstGeom prst="rect">
                <a:avLst/>
              </a:prstGeom>
              <a:blipFill>
                <a:blip r:embed="rId5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35179" y="4619246"/>
            <a:ext cx="3334387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piezoelectric layer with high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de-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coefficient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CC34CE-4CF0-4160-A129-E50BC5A68368}"/>
                  </a:ext>
                </a:extLst>
              </p:cNvPr>
              <p:cNvSpPr txBox="1"/>
              <p:nvPr/>
            </p:nvSpPr>
            <p:spPr>
              <a:xfrm>
                <a:off x="5155895" y="2354772"/>
                <a:ext cx="3440494" cy="1635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𝑝𝑖𝑒𝑧𝑜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𝑝𝑖𝑒𝑧𝑜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𝑝𝑖𝑒𝑧𝑜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≃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𝑝𝑖𝑒𝑧𝑜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𝑚𝑎𝑔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CC34CE-4CF0-4160-A129-E50BC5A68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895" y="2354772"/>
                <a:ext cx="3440494" cy="1635448"/>
              </a:xfrm>
              <a:prstGeom prst="rect">
                <a:avLst/>
              </a:prstGeom>
              <a:blipFill>
                <a:blip r:embed="rId6"/>
                <a:stretch>
                  <a:fillRect b="-40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Date Placeholder 2">
            <a:extLst>
              <a:ext uri="{FF2B5EF4-FFF2-40B4-BE49-F238E27FC236}">
                <a16:creationId xmlns:a16="http://schemas.microsoft.com/office/drawing/2014/main" id="{7C7A3951-8AB7-43CC-95C0-C6577794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3594"/>
            <a:ext cx="2057400" cy="365125"/>
          </a:xfrm>
        </p:spPr>
        <p:txBody>
          <a:bodyPr/>
          <a:lstStyle/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6F046ADE-159A-4218-A27B-8E407964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359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51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2376</TotalTime>
  <Words>492</Words>
  <Application>Microsoft Office PowerPoint</Application>
  <PresentationFormat>On-screen Show (4:3)</PresentationFormat>
  <Paragraphs>111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1_Office Theme</vt:lpstr>
      <vt:lpstr>2_Office Theme</vt:lpstr>
      <vt:lpstr>Equation</vt:lpstr>
      <vt:lpstr>Spintronics: Spin-Electronics</vt:lpstr>
      <vt:lpstr>Giant Magneto-Resistance (GMR)</vt:lpstr>
      <vt:lpstr>Tunneling magneto-resistance (TMR)</vt:lpstr>
      <vt:lpstr>Multiferroics and Multiferroic Composites </vt:lpstr>
      <vt:lpstr>Multiferroic composites Voltage vs stress anisotropy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68</cp:revision>
  <dcterms:created xsi:type="dcterms:W3CDTF">2021-09-25T04:40:51Z</dcterms:created>
  <dcterms:modified xsi:type="dcterms:W3CDTF">2021-09-29T17:30:05Z</dcterms:modified>
</cp:coreProperties>
</file>