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8"/>
  </p:notesMasterIdLst>
  <p:handoutMasterIdLst>
    <p:handoutMasterId r:id="rId9"/>
  </p:handoutMasterIdLst>
  <p:sldIdLst>
    <p:sldId id="1300" r:id="rId2"/>
    <p:sldId id="1301" r:id="rId3"/>
    <p:sldId id="1302" r:id="rId4"/>
    <p:sldId id="1318" r:id="rId5"/>
    <p:sldId id="1323" r:id="rId6"/>
    <p:sldId id="1325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3" roundtripDataSignature="AMtx7miAkkK9QufvOzqqKOr7Ay0wAElG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Mohanlal Naik" initials="MMN" lastIdx="10" clrIdx="0">
    <p:extLst>
      <p:ext uri="{19B8F6BF-5375-455C-9EA6-DF929625EA0E}">
        <p15:presenceInfo xmlns:p15="http://schemas.microsoft.com/office/powerpoint/2012/main" userId="M Mohanlal Na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529" autoAdjust="0"/>
  </p:normalViewPr>
  <p:slideViewPr>
    <p:cSldViewPr snapToGrid="0">
      <p:cViewPr varScale="1">
        <p:scale>
          <a:sx n="82" d="100"/>
          <a:sy n="82" d="100"/>
        </p:scale>
        <p:origin x="1488" y="77"/>
      </p:cViewPr>
      <p:guideLst/>
    </p:cSldViewPr>
  </p:slideViewPr>
  <p:outlineViewPr>
    <p:cViewPr>
      <p:scale>
        <a:sx n="33" d="100"/>
        <a:sy n="33" d="100"/>
      </p:scale>
      <p:origin x="0" y="-18691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5739"/>
    </p:cViewPr>
  </p:sorterViewPr>
  <p:notesViewPr>
    <p:cSldViewPr snapToGrid="0"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103" Type="http://customschemas.google.com/relationships/presentationmetadata" Target="metadata"/><Relationship Id="rId108" Type="http://schemas.openxmlformats.org/officeDocument/2006/relationships/tableStyles" Target="tableStyles.xml"/><Relationship Id="rId2" Type="http://schemas.openxmlformats.org/officeDocument/2006/relationships/slide" Target="slides/slide1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20D98-8FC0-40FA-A888-12B4B7875182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84C3-DBC5-44F2-BD5C-B390BFA5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20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632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zinc niobate-lead titanate (</a:t>
            </a:r>
            <a:r>
              <a:rPr lang="en-US" i="1" dirty="0"/>
              <a:t>PZN</a:t>
            </a:r>
            <a:r>
              <a:rPr lang="en-US" dirty="0"/>
              <a:t>-</a:t>
            </a:r>
            <a:r>
              <a:rPr lang="en-US" i="1" dirty="0"/>
              <a:t>PT</a:t>
            </a:r>
            <a:r>
              <a:rPr lang="en-US" dirty="0"/>
              <a:t>), lead magnesium niobate-lead titanate (PMN-PT)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548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E H and sigma are electric field, magnetic field and stress, respectively and they can be applied externally </a:t>
            </a:r>
          </a:p>
          <a:p>
            <a:r>
              <a:rPr lang="en-US" dirty="0"/>
              <a:t>P M and epsilon are polarization, magnetization and strain, which are macroscopic observables</a:t>
            </a:r>
          </a:p>
          <a:p>
            <a:r>
              <a:rPr lang="en-US" dirty="0"/>
              <a:t>Here they can be intrinsic coupling between E and H but there are issue for technological applications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5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1803-4833-46A3-AC9D-5174E60C9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00B75-19EC-4FD7-9BBC-5CF0262C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905E-7E99-494F-84BD-1AA085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7FD6-9B2B-4B8E-B50F-8D6B2F99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1557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8B26-D833-47C8-97AB-D1D62D1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1558"/>
            <a:ext cx="2057400" cy="365125"/>
          </a:xfrm>
        </p:spPr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8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A0524-C888-4688-B950-BC87EB72B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04F8-2CE8-46A4-9F9F-F619D15A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8499-3284-4AEF-A7DD-420DEFE8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547B-FADB-4226-BC61-C4185141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07F0-AE09-44F2-B70E-445DF10C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9284" y="6302567"/>
            <a:ext cx="2133600" cy="365125"/>
          </a:xfrm>
        </p:spPr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02BD-B96F-4566-B8D0-D3FCCA5381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" y="1183718"/>
            <a:ext cx="6529064" cy="4988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35837" y="1143374"/>
            <a:ext cx="2608164" cy="500193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first 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519-26B9-41A9-95BC-55EB785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384"/>
            <a:ext cx="9143999" cy="102222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75F7-547F-4E14-8638-447957F7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1844"/>
            <a:ext cx="9143999" cy="550233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21B6-271B-49A8-A132-FDA830A4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57" y="6473525"/>
            <a:ext cx="2057400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7873-38A7-4FEA-B277-A0289566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en-IN" dirty="0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6833-EB49-477F-83B1-F19F814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7969" y="6464182"/>
            <a:ext cx="2057400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BF20D17-0043-4445-9B8B-9F103D2306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2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8618-7053-4745-8A95-07CA4D7D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8"/>
            <a:ext cx="9144000" cy="1057592"/>
          </a:xfrm>
        </p:spPr>
        <p:txBody>
          <a:bodyPr anchor="b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7CA52-F47A-4E74-958F-70A222BE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47025"/>
            <a:ext cx="9143999" cy="53246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9B77-5841-4D95-99C3-0B8CF877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1563-2784-41A4-9C4C-5F2EC2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D18C-C67B-4672-95DB-8E714DE1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2F9D-975A-44D6-B42A-30538693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C031-3091-49B6-9C59-874B40A2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0FAF-F456-47C9-B708-A8EDC9B1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BF08-01E4-48A3-BD3E-A1CF587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5BE3-1160-4DA2-8FFB-A85840FD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D65D9-5F5F-41A9-A227-49EFA63E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E5E-0666-4CD6-A7DF-44BC2B2E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9A48-7D37-4C04-A8A5-E2775072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AEFFB-9B09-438D-8808-EF19F9B8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ADE66-D689-4B1C-B2A4-28E5E8B6A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67B58-E11F-4C32-9DF6-712A991C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A753E-FBD6-47A0-842E-674CE1A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6632B-F852-4446-B707-1EEA12A0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BEDAC-FDC3-4A79-9534-6A0756E9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C16-4071-41EB-8E30-80C0AECD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140E-C38A-4EB8-8A48-618C24E4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CD2B-4AB9-4263-AC79-6B9375A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FC7A1-5276-4800-BE4F-8DABA4E8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4157-A802-4DD8-A961-FEB910D8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7BE6-942C-453C-BDBD-A706D320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6FFD-3978-4EA9-889B-B58E2E8B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95D2-2DED-4E4C-ABF4-BE930B4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6F37-6935-41FF-BFC0-52E72E0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9C08-6FF9-4F0D-B39E-13C65A4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FAE0-786B-4056-AF5A-13A76EA2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85E3A-125E-4893-ABD2-AF9DCFA0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E849-BBE6-4B32-B1DB-27C7E1E7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1169-4062-41CB-8B72-4249394B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1280-F3ED-4EE5-8675-87B32D5D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BF79-744E-40B3-A8B6-7CFD698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38CE-172E-49D5-BA86-8FB03619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7340-E282-48CF-AFC1-45C48F3E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B4FE-ECA4-4D1C-854F-9159145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883-AA39-4AD2-8D14-67B5993F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2501-36FC-4C24-8CA6-EF55C241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04E5-9D8B-4D08-B744-F089A8D8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447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E00E-1F2A-446D-9496-862B09AE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37094"/>
            <a:ext cx="9143999" cy="506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0E25-D964-4646-8A8B-C18FDED6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29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 Mohanlal Naik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9015-8261-48B2-A412-07F702B85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7166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85C6-EDE3-4949-B417-7F1210562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729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0D17-0043-4445-9B8B-9F103D230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8" r:id="rId7"/>
    <p:sldLayoutId id="2147483809" r:id="rId8"/>
    <p:sldLayoutId id="2147483810" r:id="rId9"/>
    <p:sldLayoutId id="2147483811" r:id="rId10"/>
    <p:sldLayoutId id="214748381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D3D4-E1B4-4149-A5C5-23AB963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Multiferroic materials and composites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2BEE-6EAD-47B9-82ED-2B87E04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78D4-BC0D-4AD7-B3E2-C70DA13B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3E5F-0BF5-45FB-B05E-C3498881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86B7BA-B208-4811-8986-E7968716BE2F}"/>
              </a:ext>
            </a:extLst>
          </p:cNvPr>
          <p:cNvSpPr/>
          <p:nvPr/>
        </p:nvSpPr>
        <p:spPr>
          <a:xfrm rot="7444110">
            <a:off x="1032585" y="1946759"/>
            <a:ext cx="4126488" cy="2684018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rgbClr val="001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6B07E5-1E01-444E-A4BA-552D839693FA}"/>
              </a:ext>
            </a:extLst>
          </p:cNvPr>
          <p:cNvSpPr/>
          <p:nvPr/>
        </p:nvSpPr>
        <p:spPr>
          <a:xfrm rot="3301477">
            <a:off x="-136597" y="1883435"/>
            <a:ext cx="4143222" cy="2809379"/>
          </a:xfrm>
          <a:prstGeom prst="ellips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rgbClr val="0DA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677F77-AAA8-4D62-8E6F-80539B4F8627}"/>
              </a:ext>
            </a:extLst>
          </p:cNvPr>
          <p:cNvGrpSpPr/>
          <p:nvPr/>
        </p:nvGrpSpPr>
        <p:grpSpPr>
          <a:xfrm>
            <a:off x="474299" y="1380299"/>
            <a:ext cx="4253608" cy="3792760"/>
            <a:chOff x="474299" y="1380299"/>
            <a:chExt cx="4253608" cy="379276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3DD559-6047-473B-B68F-EC95FD068305}"/>
                </a:ext>
              </a:extLst>
            </p:cNvPr>
            <p:cNvGrpSpPr/>
            <p:nvPr/>
          </p:nvGrpSpPr>
          <p:grpSpPr>
            <a:xfrm>
              <a:off x="613429" y="1847165"/>
              <a:ext cx="983249" cy="463107"/>
              <a:chOff x="3517949" y="8573059"/>
              <a:chExt cx="983249" cy="540292"/>
            </a:xfrm>
          </p:grpSpPr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C0688D3D-F2F6-4C9E-89AE-9FC1E558F609}"/>
                  </a:ext>
                </a:extLst>
              </p:cNvPr>
              <p:cNvSpPr/>
              <p:nvPr/>
            </p:nvSpPr>
            <p:spPr>
              <a:xfrm>
                <a:off x="3690728" y="8843487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DA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5453C1E8-4E05-484B-B065-118BF98961E9}"/>
                  </a:ext>
                </a:extLst>
              </p:cNvPr>
              <p:cNvSpPr/>
              <p:nvPr/>
            </p:nvSpPr>
            <p:spPr>
              <a:xfrm flipH="1" flipV="1">
                <a:off x="4097014" y="8575077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DA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8C5FA15E-E391-4A7F-9877-A7A5EF5FA59A}"/>
                  </a:ext>
                </a:extLst>
              </p:cNvPr>
              <p:cNvSpPr/>
              <p:nvPr/>
            </p:nvSpPr>
            <p:spPr>
              <a:xfrm flipH="1" flipV="1">
                <a:off x="3922410" y="8573059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DA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C689AB4B-100E-4112-9313-7A5D05214DC2}"/>
                  </a:ext>
                </a:extLst>
              </p:cNvPr>
              <p:cNvSpPr/>
              <p:nvPr/>
            </p:nvSpPr>
            <p:spPr>
              <a:xfrm rot="10800000" flipH="1" flipV="1">
                <a:off x="3517949" y="8838013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DA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BF6D57-5FDB-4C64-B41F-9D5CEDBE18A8}"/>
                </a:ext>
              </a:extLst>
            </p:cNvPr>
            <p:cNvCxnSpPr/>
            <p:nvPr/>
          </p:nvCxnSpPr>
          <p:spPr>
            <a:xfrm>
              <a:off x="572105" y="2079961"/>
              <a:ext cx="1066800" cy="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FA3737-6816-4C9C-845D-976BB644E676}"/>
                </a:ext>
              </a:extLst>
            </p:cNvPr>
            <p:cNvCxnSpPr/>
            <p:nvPr/>
          </p:nvCxnSpPr>
          <p:spPr>
            <a:xfrm rot="5400000" flipH="1" flipV="1">
              <a:off x="779615" y="2089719"/>
              <a:ext cx="651780" cy="8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207FEA-71CA-4339-897A-175F06915A42}"/>
                </a:ext>
              </a:extLst>
            </p:cNvPr>
            <p:cNvSpPr txBox="1"/>
            <p:nvPr/>
          </p:nvSpPr>
          <p:spPr>
            <a:xfrm>
              <a:off x="1591280" y="1893523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737961-1533-4B93-ACCF-4E47445F512D}"/>
                </a:ext>
              </a:extLst>
            </p:cNvPr>
            <p:cNvSpPr txBox="1"/>
            <p:nvPr/>
          </p:nvSpPr>
          <p:spPr>
            <a:xfrm>
              <a:off x="943580" y="1380299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525293-6A02-4422-AAA6-FF991947B91B}"/>
                </a:ext>
              </a:extLst>
            </p:cNvPr>
            <p:cNvGrpSpPr/>
            <p:nvPr/>
          </p:nvGrpSpPr>
          <p:grpSpPr>
            <a:xfrm>
              <a:off x="3219242" y="1830382"/>
              <a:ext cx="983249" cy="463107"/>
              <a:chOff x="6320636" y="8580374"/>
              <a:chExt cx="983249" cy="540292"/>
            </a:xfrm>
          </p:grpSpPr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E03DBB94-8EC3-4484-8DE7-B449BB6F99BD}"/>
                  </a:ext>
                </a:extLst>
              </p:cNvPr>
              <p:cNvSpPr/>
              <p:nvPr/>
            </p:nvSpPr>
            <p:spPr>
              <a:xfrm>
                <a:off x="6493415" y="8850802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011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2F2EDCC0-4881-415D-A4F2-F80A08BE70ED}"/>
                  </a:ext>
                </a:extLst>
              </p:cNvPr>
              <p:cNvSpPr/>
              <p:nvPr/>
            </p:nvSpPr>
            <p:spPr>
              <a:xfrm flipH="1" flipV="1">
                <a:off x="6899701" y="8582392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011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8CCB47F-9E88-4B2F-BB7F-459451F7FBDE}"/>
                  </a:ext>
                </a:extLst>
              </p:cNvPr>
              <p:cNvSpPr/>
              <p:nvPr/>
            </p:nvSpPr>
            <p:spPr>
              <a:xfrm flipH="1" flipV="1">
                <a:off x="6725097" y="8580374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011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474A1FC3-2443-44FA-B978-F0E26EE6375A}"/>
                  </a:ext>
                </a:extLst>
              </p:cNvPr>
              <p:cNvSpPr/>
              <p:nvPr/>
            </p:nvSpPr>
            <p:spPr>
              <a:xfrm rot="10800000" flipH="1" flipV="1">
                <a:off x="6320636" y="8845328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0011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53C4F3-9F76-42C6-84E7-F87981557373}"/>
                </a:ext>
              </a:extLst>
            </p:cNvPr>
            <p:cNvCxnSpPr/>
            <p:nvPr/>
          </p:nvCxnSpPr>
          <p:spPr>
            <a:xfrm>
              <a:off x="3177915" y="2063178"/>
              <a:ext cx="1066800" cy="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0298FA-D604-451E-933E-E12D2F7E6536}"/>
                </a:ext>
              </a:extLst>
            </p:cNvPr>
            <p:cNvCxnSpPr/>
            <p:nvPr/>
          </p:nvCxnSpPr>
          <p:spPr>
            <a:xfrm rot="5400000" flipH="1" flipV="1">
              <a:off x="3385425" y="2072936"/>
              <a:ext cx="651780" cy="8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7CDFC2-B360-4886-BA0B-4FE10C5452D9}"/>
                </a:ext>
              </a:extLst>
            </p:cNvPr>
            <p:cNvSpPr txBox="1"/>
            <p:nvPr/>
          </p:nvSpPr>
          <p:spPr>
            <a:xfrm>
              <a:off x="4197090" y="187674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AABCB2-76F9-4DC4-8B41-E1F544EBBD23}"/>
                </a:ext>
              </a:extLst>
            </p:cNvPr>
            <p:cNvSpPr txBox="1"/>
            <p:nvPr/>
          </p:nvSpPr>
          <p:spPr>
            <a:xfrm>
              <a:off x="3496420" y="1395047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32E711-1206-4FD4-8159-1703036B86DB}"/>
                </a:ext>
              </a:extLst>
            </p:cNvPr>
            <p:cNvGrpSpPr/>
            <p:nvPr/>
          </p:nvGrpSpPr>
          <p:grpSpPr>
            <a:xfrm>
              <a:off x="1793656" y="4255175"/>
              <a:ext cx="983249" cy="463107"/>
              <a:chOff x="4876800" y="10772014"/>
              <a:chExt cx="983249" cy="540292"/>
            </a:xfrm>
          </p:grpSpPr>
          <p:sp>
            <p:nvSpPr>
              <p:cNvPr id="74" name="Freeform 25">
                <a:extLst>
                  <a:ext uri="{FF2B5EF4-FFF2-40B4-BE49-F238E27FC236}">
                    <a16:creationId xmlns:a16="http://schemas.microsoft.com/office/drawing/2014/main" id="{F3F9AFFE-E621-4458-9C21-DDF959DBB9BA}"/>
                  </a:ext>
                </a:extLst>
              </p:cNvPr>
              <p:cNvSpPr/>
              <p:nvPr/>
            </p:nvSpPr>
            <p:spPr>
              <a:xfrm>
                <a:off x="5049579" y="11042442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 26">
                <a:extLst>
                  <a:ext uri="{FF2B5EF4-FFF2-40B4-BE49-F238E27FC236}">
                    <a16:creationId xmlns:a16="http://schemas.microsoft.com/office/drawing/2014/main" id="{424A5F22-CD72-44C1-9F01-DFEC7433AA6A}"/>
                  </a:ext>
                </a:extLst>
              </p:cNvPr>
              <p:cNvSpPr/>
              <p:nvPr/>
            </p:nvSpPr>
            <p:spPr>
              <a:xfrm flipH="1" flipV="1">
                <a:off x="5455865" y="10774032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27">
                <a:extLst>
                  <a:ext uri="{FF2B5EF4-FFF2-40B4-BE49-F238E27FC236}">
                    <a16:creationId xmlns:a16="http://schemas.microsoft.com/office/drawing/2014/main" id="{C7C6150F-0203-4E2D-AC37-C98230E64E14}"/>
                  </a:ext>
                </a:extLst>
              </p:cNvPr>
              <p:cNvSpPr/>
              <p:nvPr/>
            </p:nvSpPr>
            <p:spPr>
              <a:xfrm flipH="1" flipV="1">
                <a:off x="5281261" y="10772014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28">
                <a:extLst>
                  <a:ext uri="{FF2B5EF4-FFF2-40B4-BE49-F238E27FC236}">
                    <a16:creationId xmlns:a16="http://schemas.microsoft.com/office/drawing/2014/main" id="{226A660A-AEEC-45F3-81B9-69CD506C1918}"/>
                  </a:ext>
                </a:extLst>
              </p:cNvPr>
              <p:cNvSpPr/>
              <p:nvPr/>
            </p:nvSpPr>
            <p:spPr>
              <a:xfrm rot="10800000" flipH="1" flipV="1">
                <a:off x="4876800" y="11036968"/>
                <a:ext cx="404184" cy="269864"/>
              </a:xfrm>
              <a:custGeom>
                <a:avLst/>
                <a:gdLst>
                  <a:gd name="connsiteX0" fmla="*/ 0 w 750627"/>
                  <a:gd name="connsiteY0" fmla="*/ 464024 h 486770"/>
                  <a:gd name="connsiteX1" fmla="*/ 586854 w 750627"/>
                  <a:gd name="connsiteY1" fmla="*/ 409433 h 486770"/>
                  <a:gd name="connsiteX2" fmla="*/ 750627 w 750627"/>
                  <a:gd name="connsiteY2" fmla="*/ 0 h 48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627" h="486770">
                    <a:moveTo>
                      <a:pt x="0" y="464024"/>
                    </a:moveTo>
                    <a:cubicBezTo>
                      <a:pt x="230875" y="475397"/>
                      <a:pt x="461750" y="486770"/>
                      <a:pt x="586854" y="409433"/>
                    </a:cubicBezTo>
                    <a:cubicBezTo>
                      <a:pt x="711958" y="332096"/>
                      <a:pt x="731292" y="166048"/>
                      <a:pt x="750627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92022A-C678-4353-9EC8-F62F150147B1}"/>
                </a:ext>
              </a:extLst>
            </p:cNvPr>
            <p:cNvCxnSpPr/>
            <p:nvPr/>
          </p:nvCxnSpPr>
          <p:spPr>
            <a:xfrm>
              <a:off x="1752331" y="4487971"/>
              <a:ext cx="1066800" cy="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476AE9-524B-4BA7-8979-93D4CE10F905}"/>
                </a:ext>
              </a:extLst>
            </p:cNvPr>
            <p:cNvCxnSpPr/>
            <p:nvPr/>
          </p:nvCxnSpPr>
          <p:spPr>
            <a:xfrm rot="5400000" flipH="1" flipV="1">
              <a:off x="1959841" y="4497729"/>
              <a:ext cx="651780" cy="8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71FEA8-1532-407B-9800-41EB07D85D0F}"/>
                </a:ext>
              </a:extLst>
            </p:cNvPr>
            <p:cNvSpPr txBox="1"/>
            <p:nvPr/>
          </p:nvSpPr>
          <p:spPr>
            <a:xfrm>
              <a:off x="2771507" y="4301532"/>
              <a:ext cx="854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E, 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3D6B83-C1D1-4453-9BBB-50E9B96BD1A6}"/>
                </a:ext>
              </a:extLst>
            </p:cNvPr>
            <p:cNvSpPr txBox="1"/>
            <p:nvPr/>
          </p:nvSpPr>
          <p:spPr>
            <a:xfrm>
              <a:off x="1996404" y="3725247"/>
              <a:ext cx="78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P, 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EB03CA-0705-4E60-AFD6-2231368F5DD0}"/>
                </a:ext>
              </a:extLst>
            </p:cNvPr>
            <p:cNvSpPr txBox="1"/>
            <p:nvPr/>
          </p:nvSpPr>
          <p:spPr>
            <a:xfrm>
              <a:off x="474299" y="2396521"/>
              <a:ext cx="148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DAD0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Ferroelectric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0527B4-EE44-47F2-B192-9EDB37288BC6}"/>
                </a:ext>
              </a:extLst>
            </p:cNvPr>
            <p:cNvSpPr txBox="1"/>
            <p:nvPr/>
          </p:nvSpPr>
          <p:spPr>
            <a:xfrm>
              <a:off x="3145959" y="2358108"/>
              <a:ext cx="158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1A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Ferromagnetic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B9B598-527D-4318-AFD2-64AF6C909C7E}"/>
                </a:ext>
              </a:extLst>
            </p:cNvPr>
            <p:cNvSpPr txBox="1"/>
            <p:nvPr/>
          </p:nvSpPr>
          <p:spPr>
            <a:xfrm>
              <a:off x="1568355" y="2279919"/>
              <a:ext cx="19496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Multiferroic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and magnetoelectric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EDE2C64-A0FD-46F7-9341-1826A6013C2C}"/>
                </a:ext>
              </a:extLst>
            </p:cNvPr>
            <p:cNvSpPr/>
            <p:nvPr/>
          </p:nvSpPr>
          <p:spPr>
            <a:xfrm>
              <a:off x="1460280" y="2645974"/>
              <a:ext cx="2103130" cy="2527085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85">
                <a:extLst>
                  <a:ext uri="{FF2B5EF4-FFF2-40B4-BE49-F238E27FC236}">
                    <a16:creationId xmlns:a16="http://schemas.microsoft.com/office/drawing/2014/main" id="{0C6B4E1C-0E1D-49E6-A181-099643C78F60}"/>
                  </a:ext>
                </a:extLst>
              </p:cNvPr>
              <p:cNvSpPr txBox="1"/>
              <p:nvPr/>
            </p:nvSpPr>
            <p:spPr bwMode="auto">
              <a:xfrm>
                <a:off x="5842233" y="2579578"/>
                <a:ext cx="2085975" cy="981853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Object 85">
                <a:extLst>
                  <a:ext uri="{FF2B5EF4-FFF2-40B4-BE49-F238E27FC236}">
                    <a16:creationId xmlns:a16="http://schemas.microsoft.com/office/drawing/2014/main" id="{0C6B4E1C-0E1D-49E6-A181-099643C7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233" y="2579578"/>
                <a:ext cx="2085975" cy="981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2A98E1D-ABB8-4368-8C12-DCD096FDA42D}"/>
              </a:ext>
            </a:extLst>
          </p:cNvPr>
          <p:cNvSpPr txBox="1"/>
          <p:nvPr/>
        </p:nvSpPr>
        <p:spPr>
          <a:xfrm>
            <a:off x="4714987" y="372199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Multiferroic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bject 87">
                <a:extLst>
                  <a:ext uri="{FF2B5EF4-FFF2-40B4-BE49-F238E27FC236}">
                    <a16:creationId xmlns:a16="http://schemas.microsoft.com/office/drawing/2014/main" id="{9E412806-3DEB-4ABE-9E8E-CE560A74C893}"/>
                  </a:ext>
                </a:extLst>
              </p:cNvPr>
              <p:cNvSpPr txBox="1"/>
              <p:nvPr/>
            </p:nvSpPr>
            <p:spPr bwMode="auto">
              <a:xfrm>
                <a:off x="5889770" y="5453689"/>
                <a:ext cx="2506884" cy="9857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Object 87">
                <a:extLst>
                  <a:ext uri="{FF2B5EF4-FFF2-40B4-BE49-F238E27FC236}">
                    <a16:creationId xmlns:a16="http://schemas.microsoft.com/office/drawing/2014/main" id="{9E412806-3DEB-4ABE-9E8E-CE560A74C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770" y="5453689"/>
                <a:ext cx="2506884" cy="985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3109315-3E18-4F8C-A5F1-976B2DFB4C50}"/>
              </a:ext>
            </a:extLst>
          </p:cNvPr>
          <p:cNvSpPr txBox="1"/>
          <p:nvPr/>
        </p:nvSpPr>
        <p:spPr>
          <a:xfrm>
            <a:off x="4790095" y="1021250"/>
            <a:ext cx="35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Multiferroic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07F879-3887-4A01-8A4F-65B8D12B404A}"/>
              </a:ext>
            </a:extLst>
          </p:cNvPr>
          <p:cNvSpPr/>
          <p:nvPr/>
        </p:nvSpPr>
        <p:spPr>
          <a:xfrm>
            <a:off x="5889770" y="1589841"/>
            <a:ext cx="1957944" cy="8261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Multiferroic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8DFA8C-2FC5-436B-9702-7C068D83E212}"/>
              </a:ext>
            </a:extLst>
          </p:cNvPr>
          <p:cNvCxnSpPr/>
          <p:nvPr/>
        </p:nvCxnSpPr>
        <p:spPr>
          <a:xfrm flipV="1">
            <a:off x="4790095" y="3687110"/>
            <a:ext cx="4114800" cy="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BAE0A55-83B6-4443-9C23-C080B2A5465C}"/>
              </a:ext>
            </a:extLst>
          </p:cNvPr>
          <p:cNvGrpSpPr/>
          <p:nvPr/>
        </p:nvGrpSpPr>
        <p:grpSpPr>
          <a:xfrm>
            <a:off x="6231668" y="4389941"/>
            <a:ext cx="2383926" cy="990544"/>
            <a:chOff x="5791200" y="1143000"/>
            <a:chExt cx="2934228" cy="121920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731B046-91C9-44DB-9F53-3461C1CA6026}"/>
                </a:ext>
              </a:extLst>
            </p:cNvPr>
            <p:cNvSpPr/>
            <p:nvPr/>
          </p:nvSpPr>
          <p:spPr>
            <a:xfrm>
              <a:off x="5791202" y="1658829"/>
              <a:ext cx="1957944" cy="70337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Piezoelectric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DD7209-16D5-4F62-9AFA-E3D0A26E93BD}"/>
                </a:ext>
              </a:extLst>
            </p:cNvPr>
            <p:cNvSpPr txBox="1"/>
            <p:nvPr/>
          </p:nvSpPr>
          <p:spPr>
            <a:xfrm>
              <a:off x="7750908" y="1868412"/>
              <a:ext cx="974520" cy="40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Strain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032B6AA-0BD8-4D4C-9ECE-1AE3F5000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381" y="1480747"/>
              <a:ext cx="1" cy="47096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stealth" w="lg" len="lg"/>
              <a:tailEnd type="none" w="lg" len="lg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526CECD-8A8F-4EAF-9867-ACC2D1912C73}"/>
                </a:ext>
              </a:extLst>
            </p:cNvPr>
            <p:cNvSpPr/>
            <p:nvPr/>
          </p:nvSpPr>
          <p:spPr>
            <a:xfrm>
              <a:off x="5791200" y="1143000"/>
              <a:ext cx="1957944" cy="53429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Magnetostrictive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E7D23FE-58BF-40BF-805E-D84BAE0CF9E1}"/>
              </a:ext>
            </a:extLst>
          </p:cNvPr>
          <p:cNvSpPr txBox="1"/>
          <p:nvPr/>
        </p:nvSpPr>
        <p:spPr>
          <a:xfrm>
            <a:off x="3961470" y="4431046"/>
            <a:ext cx="23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Terfenol</a:t>
            </a:r>
            <a:r>
              <a:rPr lang="en-US" sz="24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-D, FeGa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10612A-C83F-483C-A7C5-6BD0951A0EBF}"/>
              </a:ext>
            </a:extLst>
          </p:cNvPr>
          <p:cNvSpPr txBox="1"/>
          <p:nvPr/>
        </p:nvSpPr>
        <p:spPr>
          <a:xfrm>
            <a:off x="4017755" y="4879524"/>
            <a:ext cx="224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PZN</a:t>
            </a:r>
            <a:r>
              <a:rPr lang="en-US" sz="24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PT, PMN-PT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80D027-7134-490F-BB94-C61720CFD156}"/>
              </a:ext>
            </a:extLst>
          </p:cNvPr>
          <p:cNvSpPr txBox="1"/>
          <p:nvPr/>
        </p:nvSpPr>
        <p:spPr>
          <a:xfrm>
            <a:off x="4726074" y="1750018"/>
            <a:ext cx="13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BiFeO</a:t>
            </a:r>
            <a:r>
              <a:rPr lang="en-US" sz="2400" b="1" kern="1200" baseline="-250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3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939AB8-A96B-4587-8526-EC1193DFA8E0}"/>
              </a:ext>
            </a:extLst>
          </p:cNvPr>
          <p:cNvSpPr txBox="1"/>
          <p:nvPr/>
        </p:nvSpPr>
        <p:spPr>
          <a:xfrm>
            <a:off x="211153" y="5610334"/>
            <a:ext cx="528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3500 </a:t>
            </a:r>
            <a:r>
              <a:rPr lang="en-US" sz="2100" dirty="0" err="1">
                <a:latin typeface="+mn-lt"/>
              </a:rPr>
              <a:t>Oe</a:t>
            </a:r>
            <a:r>
              <a:rPr lang="en-US" sz="2100" dirty="0">
                <a:latin typeface="+mn-lt"/>
              </a:rPr>
              <a:t> </a:t>
            </a:r>
            <a:r>
              <a:rPr lang="en-US" sz="21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+mn-lt"/>
              </a:rPr>
              <a:t> 6 kV/cm, PZN-PT/</a:t>
            </a:r>
            <a:r>
              <a:rPr lang="en-US" sz="2100" dirty="0" err="1">
                <a:latin typeface="+mn-lt"/>
              </a:rPr>
              <a:t>Terfenol</a:t>
            </a:r>
            <a:r>
              <a:rPr lang="en-US" sz="2100" dirty="0">
                <a:latin typeface="+mn-lt"/>
              </a:rPr>
              <a:t>-D </a:t>
            </a:r>
          </a:p>
          <a:p>
            <a:r>
              <a:rPr lang="en-US" sz="2100" dirty="0">
                <a:latin typeface="+mn-lt"/>
              </a:rPr>
              <a:t>Liu, M. et al., J. Appl. Phys. 112, 063917 (2012)</a:t>
            </a:r>
          </a:p>
        </p:txBody>
      </p:sp>
    </p:spTree>
    <p:extLst>
      <p:ext uri="{BB962C8B-B14F-4D97-AF65-F5344CB8AC3E}">
        <p14:creationId xmlns:p14="http://schemas.microsoft.com/office/powerpoint/2010/main" val="317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0099-A86F-4361-BBB3-88D0D3C3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Multiferroic materials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1DE2-EC96-4FBA-AEA9-F6D806D8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6017-3A94-4191-A84D-BF03637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5245-4A28-4F7A-BAA6-F30BCD4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1F6C069B-3F3F-4B84-B083-CBC71BDEE406}"/>
                  </a:ext>
                </a:extLst>
              </p:cNvPr>
              <p:cNvSpPr txBox="1"/>
              <p:nvPr/>
            </p:nvSpPr>
            <p:spPr bwMode="auto">
              <a:xfrm>
                <a:off x="5791201" y="2035176"/>
                <a:ext cx="2866292" cy="944754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1F6C069B-3F3F-4B84-B083-CBC71BDE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1" y="2035176"/>
                <a:ext cx="2866292" cy="944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9ADC715-22CB-4C6C-9D29-418715C5CE3A}"/>
              </a:ext>
            </a:extLst>
          </p:cNvPr>
          <p:cNvGrpSpPr/>
          <p:nvPr/>
        </p:nvGrpSpPr>
        <p:grpSpPr>
          <a:xfrm>
            <a:off x="152400" y="1285058"/>
            <a:ext cx="5867400" cy="5156774"/>
            <a:chOff x="152400" y="1320226"/>
            <a:chExt cx="5867400" cy="515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DB4C16A-D89B-4A77-AA0D-371D6B00E71E}"/>
                    </a:ext>
                  </a:extLst>
                </p:cNvPr>
                <p:cNvSpPr/>
                <p:nvPr/>
              </p:nvSpPr>
              <p:spPr>
                <a:xfrm>
                  <a:off x="152400" y="5587425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DB4C16A-D89B-4A77-AA0D-371D6B00E7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5587425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880C783-62A3-4C29-BF4E-59AC990A9AC8}"/>
                    </a:ext>
                  </a:extLst>
                </p:cNvPr>
                <p:cNvSpPr/>
                <p:nvPr/>
              </p:nvSpPr>
              <p:spPr>
                <a:xfrm>
                  <a:off x="2057400" y="4368225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kumimoji="0" lang="en-US" sz="4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880C783-62A3-4C29-BF4E-59AC990A9A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368225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F620A0-39D4-4BD7-95A1-71700F301CA6}"/>
                </a:ext>
              </a:extLst>
            </p:cNvPr>
            <p:cNvSpPr/>
            <p:nvPr/>
          </p:nvSpPr>
          <p:spPr>
            <a:xfrm>
              <a:off x="2715490" y="3225225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P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592288-FEB2-4EE5-A45D-9F2C83ACB8C4}"/>
                </a:ext>
              </a:extLst>
            </p:cNvPr>
            <p:cNvSpPr/>
            <p:nvPr/>
          </p:nvSpPr>
          <p:spPr>
            <a:xfrm>
              <a:off x="2743199" y="1320226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166F4B-9468-49B7-8467-332DBE6EEA51}"/>
                </a:ext>
              </a:extLst>
            </p:cNvPr>
            <p:cNvSpPr/>
            <p:nvPr/>
          </p:nvSpPr>
          <p:spPr>
            <a:xfrm>
              <a:off x="5334000" y="5587425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H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3CCE6D-6DE9-4AB4-90F3-A5188E11BD96}"/>
                </a:ext>
              </a:extLst>
            </p:cNvPr>
            <p:cNvSpPr/>
            <p:nvPr/>
          </p:nvSpPr>
          <p:spPr>
            <a:xfrm>
              <a:off x="3352800" y="4368225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9719E-1B95-4026-8A07-A3D0992879B0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2743200" y="4711125"/>
              <a:ext cx="6096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BCE0CE-B909-4D09-8475-3D6A09AE797F}"/>
                </a:ext>
              </a:extLst>
            </p:cNvPr>
            <p:cNvCxnSpPr>
              <a:stCxn id="10" idx="0"/>
              <a:endCxn id="11" idx="3"/>
            </p:cNvCxnSpPr>
            <p:nvPr/>
          </p:nvCxnSpPr>
          <p:spPr>
            <a:xfrm flipV="1">
              <a:off x="2400300" y="3810592"/>
              <a:ext cx="41562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E4EB1B-7751-40A1-A36B-5379BC0B9071}"/>
                </a:ext>
              </a:extLst>
            </p:cNvPr>
            <p:cNvCxnSpPr>
              <a:stCxn id="14" idx="0"/>
              <a:endCxn id="11" idx="5"/>
            </p:cNvCxnSpPr>
            <p:nvPr/>
          </p:nvCxnSpPr>
          <p:spPr>
            <a:xfrm flipH="1" flipV="1">
              <a:off x="3300857" y="3810592"/>
              <a:ext cx="39484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58682-CAFB-445E-A99C-8CE08B7D77F1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737767" y="4953592"/>
              <a:ext cx="1420066" cy="734266"/>
            </a:xfrm>
            <a:prstGeom prst="line">
              <a:avLst/>
            </a:prstGeom>
            <a:ln w="412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CD373D-FCD7-4854-BFAF-FB15FF1E0E5B}"/>
                </a:ext>
              </a:extLst>
            </p:cNvPr>
            <p:cNvCxnSpPr>
              <a:stCxn id="13" idx="1"/>
              <a:endCxn id="14" idx="5"/>
            </p:cNvCxnSpPr>
            <p:nvPr/>
          </p:nvCxnSpPr>
          <p:spPr>
            <a:xfrm flipH="1" flipV="1">
              <a:off x="3938167" y="4953592"/>
              <a:ext cx="1496266" cy="734266"/>
            </a:xfrm>
            <a:prstGeom prst="line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6ABEA3-848E-43AD-8F9E-9557CDAA4F99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3058390" y="2006026"/>
              <a:ext cx="27709" cy="1219199"/>
            </a:xfrm>
            <a:prstGeom prst="line">
              <a:avLst/>
            </a:prstGeom>
            <a:ln w="412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BFE4C-BA0A-4698-93A3-592BC14564E8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838200" y="5930325"/>
              <a:ext cx="44958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BFD22E-1D60-43F3-93B5-F0D270D00152}"/>
                </a:ext>
              </a:extLst>
            </p:cNvPr>
            <p:cNvCxnSpPr>
              <a:stCxn id="9" idx="0"/>
              <a:endCxn id="12" idx="3"/>
            </p:cNvCxnSpPr>
            <p:nvPr/>
          </p:nvCxnSpPr>
          <p:spPr>
            <a:xfrm flipV="1">
              <a:off x="495300" y="1905593"/>
              <a:ext cx="2348332" cy="3681832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8B88F0-889B-4F0C-878C-873915CAAA63}"/>
                </a:ext>
              </a:extLst>
            </p:cNvPr>
            <p:cNvCxnSpPr>
              <a:stCxn id="13" idx="0"/>
              <a:endCxn id="12" idx="5"/>
            </p:cNvCxnSpPr>
            <p:nvPr/>
          </p:nvCxnSpPr>
          <p:spPr>
            <a:xfrm flipH="1" flipV="1">
              <a:off x="3328566" y="1905593"/>
              <a:ext cx="2348334" cy="3681832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EA110D-9719-49CA-9C5C-8C8F0344F037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644235" y="3568125"/>
              <a:ext cx="2071255" cy="2047011"/>
            </a:xfrm>
            <a:prstGeom prst="line">
              <a:avLst/>
            </a:prstGeom>
            <a:ln w="635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0C1793-335D-4E6A-ACFF-737596E7B5BA}"/>
                </a:ext>
              </a:extLst>
            </p:cNvPr>
            <p:cNvCxnSpPr>
              <a:endCxn id="11" idx="6"/>
            </p:cNvCxnSpPr>
            <p:nvPr/>
          </p:nvCxnSpPr>
          <p:spPr>
            <a:xfrm flipH="1" flipV="1">
              <a:off x="3401290" y="3568125"/>
              <a:ext cx="2154385" cy="2043546"/>
            </a:xfrm>
            <a:prstGeom prst="line">
              <a:avLst/>
            </a:prstGeom>
            <a:ln w="63500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36F4F-A5A1-412B-910E-9CE8C4B993F1}"/>
                </a:ext>
              </a:extLst>
            </p:cNvPr>
            <p:cNvCxnSpPr>
              <a:endCxn id="14" idx="4"/>
            </p:cNvCxnSpPr>
            <p:nvPr/>
          </p:nvCxnSpPr>
          <p:spPr>
            <a:xfrm flipV="1">
              <a:off x="796635" y="5054025"/>
              <a:ext cx="2899065" cy="762001"/>
            </a:xfrm>
            <a:prstGeom prst="line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9363D2-239B-4509-ACF5-74DDD6FF426F}"/>
                </a:ext>
              </a:extLst>
            </p:cNvPr>
            <p:cNvCxnSpPr>
              <a:endCxn id="10" idx="4"/>
            </p:cNvCxnSpPr>
            <p:nvPr/>
          </p:nvCxnSpPr>
          <p:spPr>
            <a:xfrm flipH="1" flipV="1">
              <a:off x="2400300" y="5054025"/>
              <a:ext cx="2961411" cy="748146"/>
            </a:xfrm>
            <a:prstGeom prst="line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AF7240-C773-45EB-A1DB-562DA5094F03}"/>
                </a:ext>
              </a:extLst>
            </p:cNvPr>
            <p:cNvCxnSpPr>
              <a:endCxn id="10" idx="1"/>
            </p:cNvCxnSpPr>
            <p:nvPr/>
          </p:nvCxnSpPr>
          <p:spPr>
            <a:xfrm flipH="1">
              <a:off x="2157833" y="1992170"/>
              <a:ext cx="800101" cy="2476488"/>
            </a:xfrm>
            <a:prstGeom prst="line">
              <a:avLst/>
            </a:prstGeom>
            <a:ln w="635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FE8156-F041-4FAE-B707-9149AC53C6A3}"/>
                </a:ext>
              </a:extLst>
            </p:cNvPr>
            <p:cNvCxnSpPr>
              <a:endCxn id="14" idx="7"/>
            </p:cNvCxnSpPr>
            <p:nvPr/>
          </p:nvCxnSpPr>
          <p:spPr>
            <a:xfrm>
              <a:off x="3214256" y="1992170"/>
              <a:ext cx="723911" cy="2476488"/>
            </a:xfrm>
            <a:prstGeom prst="line">
              <a:avLst/>
            </a:prstGeom>
            <a:ln w="63500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D4243-6A07-43B4-AE88-2058257D76FB}"/>
                </a:ext>
              </a:extLst>
            </p:cNvPr>
            <p:cNvSpPr txBox="1"/>
            <p:nvPr/>
          </p:nvSpPr>
          <p:spPr>
            <a:xfrm rot="18129785">
              <a:off x="60607" y="3234624"/>
              <a:ext cx="28798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Piezoelectricity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38A36A-6E0C-4BCB-A66D-107689284D06}"/>
                </a:ext>
              </a:extLst>
            </p:cNvPr>
            <p:cNvSpPr txBox="1"/>
            <p:nvPr/>
          </p:nvSpPr>
          <p:spPr>
            <a:xfrm>
              <a:off x="1539707" y="5892225"/>
              <a:ext cx="3146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Magnetostriction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B786D4-3D88-4BDC-B2AD-DA410388F631}"/>
                </a:ext>
              </a:extLst>
            </p:cNvPr>
            <p:cNvSpPr txBox="1"/>
            <p:nvPr/>
          </p:nvSpPr>
          <p:spPr>
            <a:xfrm rot="3420607">
              <a:off x="2665236" y="3352476"/>
              <a:ext cx="4220803" cy="492443"/>
            </a:xfrm>
            <a:prstGeom prst="rect">
              <a:avLst/>
            </a:prstGeom>
            <a:solidFill>
              <a:srgbClr val="FCD5B5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Magnetoelectricity (intrinsic)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423E6CF-DDBA-447E-8BDC-B74D2673984C}"/>
              </a:ext>
            </a:extLst>
          </p:cNvPr>
          <p:cNvSpPr txBox="1"/>
          <p:nvPr/>
        </p:nvSpPr>
        <p:spPr>
          <a:xfrm>
            <a:off x="4191000" y="1038835"/>
            <a:ext cx="486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Multiferroic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materials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have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intrinsic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magnetoelectric coupling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269835-866D-4988-A7DD-4AEC830DB27C}"/>
              </a:ext>
            </a:extLst>
          </p:cNvPr>
          <p:cNvSpPr/>
          <p:nvPr/>
        </p:nvSpPr>
        <p:spPr>
          <a:xfrm>
            <a:off x="5712774" y="4021277"/>
            <a:ext cx="3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Room-temperature operation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enough magnetoelectric coupling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BC011-D0F8-415B-A8E7-0104C765AD2E}"/>
              </a:ext>
            </a:extLst>
          </p:cNvPr>
          <p:cNvSpPr/>
          <p:nvPr/>
        </p:nvSpPr>
        <p:spPr>
          <a:xfrm>
            <a:off x="5434433" y="3139768"/>
            <a:ext cx="365717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562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2F95-6A58-4570-A120-D9F6A88C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Multiferroic composites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77D9-3EAD-425B-8C2E-AACD3A14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3A65-70C9-4E08-AC43-4C50CEEC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EBCD-A456-4A8E-9A2E-B7F6829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3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0E661BF9-2307-4ECE-8E91-02655C15EFD3}"/>
                  </a:ext>
                </a:extLst>
              </p:cNvPr>
              <p:cNvSpPr txBox="1"/>
              <p:nvPr/>
            </p:nvSpPr>
            <p:spPr bwMode="auto">
              <a:xfrm>
                <a:off x="6300208" y="5261707"/>
                <a:ext cx="2628900" cy="10572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0E661BF9-2307-4ECE-8E91-02655C15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208" y="5261707"/>
                <a:ext cx="2628900" cy="1057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BE220A-CE3F-48A6-B065-3C1F8EF07E17}"/>
              </a:ext>
            </a:extLst>
          </p:cNvPr>
          <p:cNvSpPr txBox="1"/>
          <p:nvPr/>
        </p:nvSpPr>
        <p:spPr>
          <a:xfrm>
            <a:off x="4502733" y="969887"/>
            <a:ext cx="46412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Multiferroic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heterostructures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0B6DF-F6C9-41C3-B8EC-65DC0428505F}"/>
              </a:ext>
            </a:extLst>
          </p:cNvPr>
          <p:cNvSpPr txBox="1"/>
          <p:nvPr/>
        </p:nvSpPr>
        <p:spPr>
          <a:xfrm>
            <a:off x="6491629" y="4723100"/>
            <a:ext cx="2209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Stress-mediated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133BE8-F1B0-48BA-9340-8071231F6473}"/>
              </a:ext>
            </a:extLst>
          </p:cNvPr>
          <p:cNvGrpSpPr/>
          <p:nvPr/>
        </p:nvGrpSpPr>
        <p:grpSpPr>
          <a:xfrm>
            <a:off x="152400" y="970261"/>
            <a:ext cx="5867400" cy="5235446"/>
            <a:chOff x="152400" y="1084557"/>
            <a:chExt cx="5867400" cy="5235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A7D96A-25CE-4CD3-8AEB-AF902C1F1BCF}"/>
                    </a:ext>
                  </a:extLst>
                </p:cNvPr>
                <p:cNvSpPr/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A7D96A-25CE-4CD3-8AEB-AF902C1F1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A1FDE-F8F6-4CEE-A11F-B3F8FE2864B1}"/>
                    </a:ext>
                  </a:extLst>
                </p:cNvPr>
                <p:cNvSpPr/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kumimoji="0" lang="en-US" sz="4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A1FDE-F8F6-4CEE-A11F-B3F8FE2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05EA50-B4FA-499E-8C59-A2FDE7E4CB84}"/>
                </a:ext>
              </a:extLst>
            </p:cNvPr>
            <p:cNvSpPr/>
            <p:nvPr/>
          </p:nvSpPr>
          <p:spPr>
            <a:xfrm>
              <a:off x="2715490" y="2989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P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B7D8B5-6F27-4A07-81DB-300C6E6531C4}"/>
                </a:ext>
              </a:extLst>
            </p:cNvPr>
            <p:cNvSpPr/>
            <p:nvPr/>
          </p:nvSpPr>
          <p:spPr>
            <a:xfrm>
              <a:off x="2743200" y="1084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554E7D-8D4A-4323-81D4-2BF7769BFC6C}"/>
                </a:ext>
              </a:extLst>
            </p:cNvPr>
            <p:cNvSpPr/>
            <p:nvPr/>
          </p:nvSpPr>
          <p:spPr>
            <a:xfrm>
              <a:off x="5334000" y="53517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H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ECC72-356B-43CD-94B7-43DA85EF697A}"/>
                </a:ext>
              </a:extLst>
            </p:cNvPr>
            <p:cNvSpPr/>
            <p:nvPr/>
          </p:nvSpPr>
          <p:spPr>
            <a:xfrm>
              <a:off x="3352800" y="41325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779C35-B889-4400-92CC-F5B379C40E2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2743200" y="4475457"/>
              <a:ext cx="6096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A3104F-8A11-498D-B10D-99E7DBA9D673}"/>
                </a:ext>
              </a:extLst>
            </p:cNvPr>
            <p:cNvCxnSpPr>
              <a:stCxn id="12" idx="0"/>
              <a:endCxn id="13" idx="3"/>
            </p:cNvCxnSpPr>
            <p:nvPr/>
          </p:nvCxnSpPr>
          <p:spPr>
            <a:xfrm flipV="1">
              <a:off x="2400300" y="3574924"/>
              <a:ext cx="41562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85DFC5-0990-466A-A13A-52AE958E826F}"/>
                </a:ext>
              </a:extLst>
            </p:cNvPr>
            <p:cNvCxnSpPr>
              <a:stCxn id="16" idx="0"/>
              <a:endCxn id="13" idx="5"/>
            </p:cNvCxnSpPr>
            <p:nvPr/>
          </p:nvCxnSpPr>
          <p:spPr>
            <a:xfrm flipH="1" flipV="1">
              <a:off x="3300857" y="3574924"/>
              <a:ext cx="39484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367C5-E1B8-48CA-B306-9C29C89F714F}"/>
                </a:ext>
              </a:extLst>
            </p:cNvPr>
            <p:cNvCxnSpPr>
              <a:stCxn id="11" idx="7"/>
              <a:endCxn id="12" idx="3"/>
            </p:cNvCxnSpPr>
            <p:nvPr/>
          </p:nvCxnSpPr>
          <p:spPr>
            <a:xfrm flipV="1">
              <a:off x="737767" y="4717924"/>
              <a:ext cx="1420066" cy="734266"/>
            </a:xfrm>
            <a:prstGeom prst="line">
              <a:avLst/>
            </a:prstGeom>
            <a:ln w="412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82771E-3B87-46FA-9BD5-576F92C96AA8}"/>
                </a:ext>
              </a:extLst>
            </p:cNvPr>
            <p:cNvCxnSpPr>
              <a:stCxn id="15" idx="1"/>
              <a:endCxn id="16" idx="5"/>
            </p:cNvCxnSpPr>
            <p:nvPr/>
          </p:nvCxnSpPr>
          <p:spPr>
            <a:xfrm flipH="1" flipV="1">
              <a:off x="3938167" y="4717924"/>
              <a:ext cx="1496266" cy="734266"/>
            </a:xfrm>
            <a:prstGeom prst="line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51BF8F-247C-42DA-A6EA-B69801446FA8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 flipH="1">
              <a:off x="3058390" y="1770357"/>
              <a:ext cx="27710" cy="1219200"/>
            </a:xfrm>
            <a:prstGeom prst="line">
              <a:avLst/>
            </a:prstGeom>
            <a:ln w="412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47EC82-64DA-4F0A-B456-FB1B9B8F8693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838200" y="5694657"/>
              <a:ext cx="44958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1CABE5-F6D1-468E-AFC0-22A703905FB8}"/>
                </a:ext>
              </a:extLst>
            </p:cNvPr>
            <p:cNvCxnSpPr>
              <a:stCxn id="11" idx="0"/>
              <a:endCxn id="14" idx="3"/>
            </p:cNvCxnSpPr>
            <p:nvPr/>
          </p:nvCxnSpPr>
          <p:spPr>
            <a:xfrm flipV="1">
              <a:off x="495300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BA83E0-809D-4EF6-A9B5-28F49659A215}"/>
                </a:ext>
              </a:extLst>
            </p:cNvPr>
            <p:cNvCxnSpPr>
              <a:stCxn id="15" idx="0"/>
              <a:endCxn id="14" idx="5"/>
            </p:cNvCxnSpPr>
            <p:nvPr/>
          </p:nvCxnSpPr>
          <p:spPr>
            <a:xfrm flipH="1" flipV="1">
              <a:off x="3328567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90CB2E-5721-454E-B155-D6AA9F4EAF15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644235" y="3332457"/>
              <a:ext cx="2071255" cy="2047011"/>
            </a:xfrm>
            <a:prstGeom prst="line">
              <a:avLst/>
            </a:prstGeom>
            <a:ln w="635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FC81EE-832C-4B83-9941-337D66EBF509}"/>
                </a:ext>
              </a:extLst>
            </p:cNvPr>
            <p:cNvCxnSpPr>
              <a:endCxn id="13" idx="6"/>
            </p:cNvCxnSpPr>
            <p:nvPr/>
          </p:nvCxnSpPr>
          <p:spPr>
            <a:xfrm flipH="1" flipV="1">
              <a:off x="3401290" y="3332457"/>
              <a:ext cx="2154385" cy="2043546"/>
            </a:xfrm>
            <a:prstGeom prst="line">
              <a:avLst/>
            </a:prstGeom>
            <a:ln w="63500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1B4160-7FAC-4257-B11B-25B4C2D94A62}"/>
                </a:ext>
              </a:extLst>
            </p:cNvPr>
            <p:cNvCxnSpPr>
              <a:endCxn id="16" idx="4"/>
            </p:cNvCxnSpPr>
            <p:nvPr/>
          </p:nvCxnSpPr>
          <p:spPr>
            <a:xfrm flipV="1">
              <a:off x="796635" y="4818357"/>
              <a:ext cx="2899065" cy="762001"/>
            </a:xfrm>
            <a:prstGeom prst="line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1E7B19-2681-4E90-9369-DB743D2642C1}"/>
                </a:ext>
              </a:extLst>
            </p:cNvPr>
            <p:cNvCxnSpPr>
              <a:endCxn id="12" idx="4"/>
            </p:cNvCxnSpPr>
            <p:nvPr/>
          </p:nvCxnSpPr>
          <p:spPr>
            <a:xfrm flipH="1" flipV="1">
              <a:off x="2400300" y="4818357"/>
              <a:ext cx="2961411" cy="748146"/>
            </a:xfrm>
            <a:prstGeom prst="line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6DA5ED-7271-4307-997D-F35459ED212C}"/>
                </a:ext>
              </a:extLst>
            </p:cNvPr>
            <p:cNvCxnSpPr>
              <a:endCxn id="12" idx="1"/>
            </p:cNvCxnSpPr>
            <p:nvPr/>
          </p:nvCxnSpPr>
          <p:spPr>
            <a:xfrm flipH="1">
              <a:off x="2157833" y="1756502"/>
              <a:ext cx="800101" cy="2476488"/>
            </a:xfrm>
            <a:prstGeom prst="line">
              <a:avLst/>
            </a:prstGeom>
            <a:ln w="63500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05B82E-CA10-4856-9F1D-5D588455CADC}"/>
                </a:ext>
              </a:extLst>
            </p:cNvPr>
            <p:cNvCxnSpPr>
              <a:endCxn id="16" idx="7"/>
            </p:cNvCxnSpPr>
            <p:nvPr/>
          </p:nvCxnSpPr>
          <p:spPr>
            <a:xfrm>
              <a:off x="3214256" y="1756502"/>
              <a:ext cx="723911" cy="2476488"/>
            </a:xfrm>
            <a:prstGeom prst="line">
              <a:avLst/>
            </a:prstGeom>
            <a:ln w="63500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1C6A73-92BC-401B-83B6-EA6A91E0D862}"/>
                </a:ext>
              </a:extLst>
            </p:cNvPr>
            <p:cNvSpPr txBox="1"/>
            <p:nvPr/>
          </p:nvSpPr>
          <p:spPr>
            <a:xfrm rot="18129785">
              <a:off x="60608" y="2897930"/>
              <a:ext cx="2879893" cy="584775"/>
            </a:xfrm>
            <a:prstGeom prst="rect">
              <a:avLst/>
            </a:prstGeom>
            <a:solidFill>
              <a:srgbClr val="FCD5B5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Piezoelectricity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EE8489-191D-4AF7-9790-BFFDCEB64BDA}"/>
                </a:ext>
              </a:extLst>
            </p:cNvPr>
            <p:cNvSpPr txBox="1"/>
            <p:nvPr/>
          </p:nvSpPr>
          <p:spPr>
            <a:xfrm>
              <a:off x="1539707" y="5735228"/>
              <a:ext cx="3146593" cy="584775"/>
            </a:xfrm>
            <a:prstGeom prst="rect">
              <a:avLst/>
            </a:prstGeom>
            <a:solidFill>
              <a:srgbClr val="FCD5B5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Magnetostriction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7F82D-2EEA-4D97-8A9E-43B2BFB04DBB}"/>
                </a:ext>
              </a:extLst>
            </p:cNvPr>
            <p:cNvSpPr txBox="1"/>
            <p:nvPr/>
          </p:nvSpPr>
          <p:spPr>
            <a:xfrm rot="3405324">
              <a:off x="2575780" y="3116807"/>
              <a:ext cx="42208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Magnetoelectricity (intrinsic)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24C1C6E-F959-4955-A0B2-275B5866409F}"/>
              </a:ext>
            </a:extLst>
          </p:cNvPr>
          <p:cNvSpPr/>
          <p:nvPr/>
        </p:nvSpPr>
        <p:spPr>
          <a:xfrm>
            <a:off x="5361711" y="2921779"/>
            <a:ext cx="36404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Enhanced magnetoelectric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coupling by strain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72871E-CD12-4647-AA48-4A064B028CAE}"/>
              </a:ext>
            </a:extLst>
          </p:cNvPr>
          <p:cNvGrpSpPr/>
          <p:nvPr/>
        </p:nvGrpSpPr>
        <p:grpSpPr>
          <a:xfrm>
            <a:off x="6023918" y="1741885"/>
            <a:ext cx="2383926" cy="990544"/>
            <a:chOff x="5791200" y="1143000"/>
            <a:chExt cx="2934228" cy="12192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23A27C-E5A5-41C3-A109-1161EDD3EC3A}"/>
                </a:ext>
              </a:extLst>
            </p:cNvPr>
            <p:cNvSpPr/>
            <p:nvPr/>
          </p:nvSpPr>
          <p:spPr>
            <a:xfrm>
              <a:off x="5791202" y="1658829"/>
              <a:ext cx="1957944" cy="70337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Piezoelectric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4EB470-DBF0-497B-8FB0-F1D310781E0F}"/>
                </a:ext>
              </a:extLst>
            </p:cNvPr>
            <p:cNvSpPr txBox="1"/>
            <p:nvPr/>
          </p:nvSpPr>
          <p:spPr>
            <a:xfrm>
              <a:off x="7750908" y="1868412"/>
              <a:ext cx="974520" cy="40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Strain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B47945-9E85-496E-ADA5-E4DDFF96C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381" y="1480747"/>
              <a:ext cx="1" cy="47096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stealth" w="lg" len="lg"/>
              <a:tailEnd type="none" w="lg" len="lg"/>
            </a:ln>
            <a:effectLst/>
          </p:spPr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6A0641-55E8-4140-A713-6BA96B509E47}"/>
                </a:ext>
              </a:extLst>
            </p:cNvPr>
            <p:cNvSpPr/>
            <p:nvPr/>
          </p:nvSpPr>
          <p:spPr>
            <a:xfrm>
              <a:off x="5791200" y="1143000"/>
              <a:ext cx="1957944" cy="53429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Magnetostrictive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0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3DF-E227-4A6E-8C1A-96C60BC1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thermal annealing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54D1-D1F4-467C-A4AA-21316655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C37E-DF65-4108-8DC1-10424AF6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E0B1-B491-4BE2-8EB4-A4ADD585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17031-A1FB-4A27-9F5E-66DA0A513FAD}"/>
              </a:ext>
            </a:extLst>
          </p:cNvPr>
          <p:cNvSpPr txBox="1"/>
          <p:nvPr/>
        </p:nvSpPr>
        <p:spPr>
          <a:xfrm>
            <a:off x="1431810" y="983500"/>
            <a:ext cx="61426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Lattice deformities can degrade material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CAC7F-6847-4854-BDFB-8A5FF35CAC95}"/>
              </a:ext>
            </a:extLst>
          </p:cNvPr>
          <p:cNvSpPr txBox="1"/>
          <p:nvPr/>
        </p:nvSpPr>
        <p:spPr>
          <a:xfrm>
            <a:off x="1619977" y="1454425"/>
            <a:ext cx="57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It helps to eliminate structural imperfections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47F2C-C8E6-469A-92E9-9126D84F825F}"/>
              </a:ext>
            </a:extLst>
          </p:cNvPr>
          <p:cNvSpPr txBox="1"/>
          <p:nvPr/>
        </p:nvSpPr>
        <p:spPr>
          <a:xfrm>
            <a:off x="512128" y="5256004"/>
            <a:ext cx="437358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Reorientation of the easy axis in a ferromagnetic material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392E5-7153-47BA-ABF1-C703A260A9AD}"/>
              </a:ext>
            </a:extLst>
          </p:cNvPr>
          <p:cNvSpPr txBox="1"/>
          <p:nvPr/>
        </p:nvSpPr>
        <p:spPr>
          <a:xfrm>
            <a:off x="126923" y="3994468"/>
            <a:ext cx="5492438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It reorients each spin along applied magnetic field, if the sample has deformed ferromagnetic lattice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E148BA-73B4-4409-A869-723B17776205}"/>
              </a:ext>
            </a:extLst>
          </p:cNvPr>
          <p:cNvGrpSpPr/>
          <p:nvPr/>
        </p:nvGrpSpPr>
        <p:grpSpPr>
          <a:xfrm>
            <a:off x="1463320" y="2030035"/>
            <a:ext cx="2880057" cy="1682977"/>
            <a:chOff x="2189583" y="3527832"/>
            <a:chExt cx="2880057" cy="1682977"/>
          </a:xfrm>
        </p:grpSpPr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56723D73-B63D-456B-83C2-24A8B759C595}"/>
                </a:ext>
              </a:extLst>
            </p:cNvPr>
            <p:cNvSpPr/>
            <p:nvPr/>
          </p:nvSpPr>
          <p:spPr>
            <a:xfrm rot="5400000">
              <a:off x="1932991" y="3784428"/>
              <a:ext cx="1262743" cy="749559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Snipped 13">
              <a:extLst>
                <a:ext uri="{FF2B5EF4-FFF2-40B4-BE49-F238E27FC236}">
                  <a16:creationId xmlns:a16="http://schemas.microsoft.com/office/drawing/2014/main" id="{CB9DE1F5-37DD-4A2A-AB01-E147ECE3364B}"/>
                </a:ext>
              </a:extLst>
            </p:cNvPr>
            <p:cNvSpPr/>
            <p:nvPr/>
          </p:nvSpPr>
          <p:spPr>
            <a:xfrm rot="16200000">
              <a:off x="4063493" y="3784418"/>
              <a:ext cx="1262734" cy="74956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A4118B-C2DA-4FDB-93E2-8DED52DDED7A}"/>
                </a:ext>
              </a:extLst>
            </p:cNvPr>
            <p:cNvGrpSpPr/>
            <p:nvPr/>
          </p:nvGrpSpPr>
          <p:grpSpPr>
            <a:xfrm>
              <a:off x="3425185" y="3807097"/>
              <a:ext cx="394919" cy="676683"/>
              <a:chOff x="3446862" y="3838648"/>
              <a:chExt cx="394919" cy="67668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883850C-7DEC-4991-B93C-D3E1844EED23}"/>
                  </a:ext>
                </a:extLst>
              </p:cNvPr>
              <p:cNvSpPr/>
              <p:nvPr/>
            </p:nvSpPr>
            <p:spPr>
              <a:xfrm rot="16200000">
                <a:off x="3305980" y="3979530"/>
                <a:ext cx="676683" cy="3949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00554C5-EF2C-4985-92EB-1E33C3BDAC68}"/>
                  </a:ext>
                </a:extLst>
              </p:cNvPr>
              <p:cNvGrpSpPr/>
              <p:nvPr/>
            </p:nvGrpSpPr>
            <p:grpSpPr>
              <a:xfrm rot="5400000">
                <a:off x="3559952" y="3997587"/>
                <a:ext cx="176361" cy="380990"/>
                <a:chOff x="3696599" y="3983765"/>
                <a:chExt cx="176361" cy="380990"/>
              </a:xfrm>
            </p:grpSpPr>
            <p:sp>
              <p:nvSpPr>
                <p:cNvPr id="35" name="Arrow: Up 34">
                  <a:extLst>
                    <a:ext uri="{FF2B5EF4-FFF2-40B4-BE49-F238E27FC236}">
                      <a16:creationId xmlns:a16="http://schemas.microsoft.com/office/drawing/2014/main" id="{C75FFD32-10A4-402E-AC61-00ED9D27EAF4}"/>
                    </a:ext>
                  </a:extLst>
                </p:cNvPr>
                <p:cNvSpPr/>
                <p:nvPr/>
              </p:nvSpPr>
              <p:spPr>
                <a:xfrm>
                  <a:off x="3715285" y="3983765"/>
                  <a:ext cx="130324" cy="380990"/>
                </a:xfrm>
                <a:prstGeom prst="upArrow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3E53ABA-AACA-4370-B983-A7FB623BF263}"/>
                    </a:ext>
                  </a:extLst>
                </p:cNvPr>
                <p:cNvSpPr/>
                <p:nvPr/>
              </p:nvSpPr>
              <p:spPr>
                <a:xfrm rot="16200000">
                  <a:off x="3693661" y="4113130"/>
                  <a:ext cx="182237" cy="1763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CA4FE1-8D3A-4BC4-B205-697C71CB0056}"/>
                </a:ext>
              </a:extLst>
            </p:cNvPr>
            <p:cNvGrpSpPr/>
            <p:nvPr/>
          </p:nvGrpSpPr>
          <p:grpSpPr>
            <a:xfrm>
              <a:off x="3026016" y="3721176"/>
              <a:ext cx="1207187" cy="853105"/>
              <a:chOff x="3028950" y="3728720"/>
              <a:chExt cx="1207187" cy="85310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0E05299-283D-420D-867E-711F153BEB56}"/>
                  </a:ext>
                </a:extLst>
              </p:cNvPr>
              <p:cNvCxnSpPr/>
              <p:nvPr/>
            </p:nvCxnSpPr>
            <p:spPr>
              <a:xfrm>
                <a:off x="3028950" y="3728720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F6FA138-37D5-4CB7-9698-F7A53039AD4B}"/>
                  </a:ext>
                </a:extLst>
              </p:cNvPr>
              <p:cNvCxnSpPr/>
              <p:nvPr/>
            </p:nvCxnSpPr>
            <p:spPr>
              <a:xfrm>
                <a:off x="3028950" y="3900170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CF42503-BB12-4F87-BC29-FF474445B09E}"/>
                  </a:ext>
                </a:extLst>
              </p:cNvPr>
              <p:cNvCxnSpPr/>
              <p:nvPr/>
            </p:nvCxnSpPr>
            <p:spPr>
              <a:xfrm>
                <a:off x="3028950" y="4081877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91A5B22-E695-4FEF-9DF1-35D3C3FA3E54}"/>
                  </a:ext>
                </a:extLst>
              </p:cNvPr>
              <p:cNvCxnSpPr/>
              <p:nvPr/>
            </p:nvCxnSpPr>
            <p:spPr>
              <a:xfrm>
                <a:off x="3028950" y="4248685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A88944-4807-4287-8CF7-23621A1953A9}"/>
                  </a:ext>
                </a:extLst>
              </p:cNvPr>
              <p:cNvCxnSpPr/>
              <p:nvPr/>
            </p:nvCxnSpPr>
            <p:spPr>
              <a:xfrm>
                <a:off x="3028950" y="4414185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D9CC0F8-F25D-46AB-803C-91A25B5488D2}"/>
                  </a:ext>
                </a:extLst>
              </p:cNvPr>
              <p:cNvCxnSpPr/>
              <p:nvPr/>
            </p:nvCxnSpPr>
            <p:spPr>
              <a:xfrm>
                <a:off x="3038527" y="4581825"/>
                <a:ext cx="119761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8" name="Graphic 47" descr="Flammable">
              <a:extLst>
                <a:ext uri="{FF2B5EF4-FFF2-40B4-BE49-F238E27FC236}">
                  <a16:creationId xmlns:a16="http://schemas.microsoft.com/office/drawing/2014/main" id="{0ADD2E3E-26A4-462D-B6E2-DCFD7C46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5450" y="4662492"/>
              <a:ext cx="548317" cy="5483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7E043A-CA38-42F9-91DF-2B1F48AD5ECE}"/>
              </a:ext>
            </a:extLst>
          </p:cNvPr>
          <p:cNvSpPr txBox="1"/>
          <p:nvPr/>
        </p:nvSpPr>
        <p:spPr>
          <a:xfrm>
            <a:off x="6186960" y="5874862"/>
            <a:ext cx="23986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Magnetic thermal annealing setup</a:t>
            </a:r>
          </a:p>
        </p:txBody>
      </p:sp>
    </p:spTree>
    <p:extLst>
      <p:ext uri="{BB962C8B-B14F-4D97-AF65-F5344CB8AC3E}">
        <p14:creationId xmlns:p14="http://schemas.microsoft.com/office/powerpoint/2010/main" val="27170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0-823C-43A9-B007-D1281256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dirty="0"/>
              <a:t>Electromagnet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0F40-FCE0-44EA-940A-98D5EEAE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4" y="1215472"/>
            <a:ext cx="8565505" cy="80164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H.C Oersted concluded that current carrying conductor produce magnetic field around it, and it obeys right hand thumb rule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5AEA-5BCD-41B3-9714-F63EC9D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6080-CE2D-4DBE-A6CC-C0DC815C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C427-DBFC-4744-82DD-4CB6EAD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4D567-18E4-4A7D-A6C3-077402D5FE2C}"/>
              </a:ext>
            </a:extLst>
          </p:cNvPr>
          <p:cNvSpPr txBox="1"/>
          <p:nvPr/>
        </p:nvSpPr>
        <p:spPr>
          <a:xfrm>
            <a:off x="290791" y="2180029"/>
            <a:ext cx="27880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Thumb directs direction of current </a:t>
            </a:r>
          </a:p>
          <a:p>
            <a:pPr algn="ctr"/>
            <a:r>
              <a:rPr lang="en-US" sz="2400" dirty="0">
                <a:latin typeface="+mn-lt"/>
              </a:rPr>
              <a:t>Four fingers directs magnetic field around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92551-62DF-46AF-829C-B545E6874324}"/>
              </a:ext>
            </a:extLst>
          </p:cNvPr>
          <p:cNvSpPr txBox="1"/>
          <p:nvPr/>
        </p:nvSpPr>
        <p:spPr>
          <a:xfrm>
            <a:off x="3412791" y="4947887"/>
            <a:ext cx="55725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Direction of magnetic field depends upon direction of current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1CD0A-829F-4D03-9169-00C1FC43EB4D}"/>
              </a:ext>
            </a:extLst>
          </p:cNvPr>
          <p:cNvSpPr txBox="1"/>
          <p:nvPr/>
        </p:nvSpPr>
        <p:spPr>
          <a:xfrm>
            <a:off x="3937518" y="6010003"/>
            <a:ext cx="467635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Flux = No. of turns * input current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66C64E-2A71-4A99-8FE3-335B9792CE7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2" t="22957" r="3944" b="11892"/>
          <a:stretch/>
        </p:blipFill>
        <p:spPr bwMode="auto">
          <a:xfrm>
            <a:off x="3937518" y="2051941"/>
            <a:ext cx="4900904" cy="2067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876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75A5-070D-4E74-BDFB-3562C3B6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A352-CC47-43E8-A2A0-4BF2FBBA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7" y="1024120"/>
            <a:ext cx="6484775" cy="8109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" dirty="0"/>
              <a:t>Gaussmeter is an static electronic magnetic fields measurement device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1CCF-9330-4C64-AA47-B2A7968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3FD1-FC8D-448A-9B5B-62DCC504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0B16-BB68-4E0F-BD81-E0F126A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0D17-0043-4445-9B8B-9F103D2306E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C34AD-E752-42C3-9B58-91BCC71BBE66}"/>
              </a:ext>
            </a:extLst>
          </p:cNvPr>
          <p:cNvSpPr txBox="1"/>
          <p:nvPr/>
        </p:nvSpPr>
        <p:spPr>
          <a:xfrm>
            <a:off x="951721" y="4732569"/>
            <a:ext cx="751114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Hall effect is conversion of magnetic field into Hall voltage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35742-8608-4CC0-AE12-CC5517DAD91D}"/>
              </a:ext>
            </a:extLst>
          </p:cNvPr>
          <p:cNvSpPr txBox="1"/>
          <p:nvPr/>
        </p:nvSpPr>
        <p:spPr>
          <a:xfrm>
            <a:off x="135292" y="5418381"/>
            <a:ext cx="88500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Electrons in magnetic field tries to move in perpendicular direction of applied magnetic field (Lorentz force)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058C0-7087-4D3A-99D3-A5A3585640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58" y="2114373"/>
            <a:ext cx="1822919" cy="2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114835</TotalTime>
  <Words>368</Words>
  <Application>Microsoft Office PowerPoint</Application>
  <PresentationFormat>On-screen Show (4:3)</PresentationFormat>
  <Paragraphs>103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Slide 1</vt:lpstr>
      <vt:lpstr>Multiferroic materials and composites</vt:lpstr>
      <vt:lpstr>Multiferroic materials</vt:lpstr>
      <vt:lpstr>Multiferroic composites</vt:lpstr>
      <vt:lpstr>Magnetic thermal annealing</vt:lpstr>
      <vt:lpstr>Electromagnet</vt:lpstr>
      <vt:lpstr>Gauss 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ultra-sensitive magneto electric sensistor magnetocardiography and magnetoencephalography</dc:title>
  <dc:creator>MOHAN</dc:creator>
  <cp:lastModifiedBy>M Mohanlal Naik</cp:lastModifiedBy>
  <cp:revision>2181</cp:revision>
  <dcterms:created xsi:type="dcterms:W3CDTF">2006-08-16T00:00:00Z</dcterms:created>
  <dcterms:modified xsi:type="dcterms:W3CDTF">2021-09-25T05:01:46Z</dcterms:modified>
</cp:coreProperties>
</file>