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B9E8F1-C1D8-9BE8-2871-0CB8251A738A}" v="396" dt="2021-09-23T06:04:53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24bf0763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f24bf0763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24bf07639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f24bf07639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24bf07639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f24bf07639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24bf0763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f24bf0763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24bf07639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gf24bf0763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f24bf07639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f24bf07639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24bf07639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f24bf07639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24bf07639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f24bf07639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f24bf07639_0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f24bf07639_0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f24bf07639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f24bf07639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f24bf07639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f24bf07639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f24bf07639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gf24bf07639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24bf07639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f24bf07639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f24bf07639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gf24bf07639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24bf07639_0_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gf24bf07639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f24bf07639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gf24bf07639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f24bf07639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f24bf07639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f24bf07639_0_10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gf24bf07639_0_10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f24bf07639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gf24bf07639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f24bf07639_0_1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f24bf07639_0_1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410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f24bf07639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gf24bf07639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f24bf07639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gf24bf07639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f24bf07639_0_1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gf24bf07639_0_1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f24bf07639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gf24bf07639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f24bf07639_0_1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gf24bf07639_0_1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f24bf07639_0_1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gf24bf07639_0_1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4bf0763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f24bf0763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4bf0763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f24bf0763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24bf0763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24bf0763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24bf0763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f24bf0763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24bf07639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f24bf07639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24bf07639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f24bf07639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hritish17@iiserb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kuntal@iiserb.ac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Neuromorphic Computer Hardware</a:t>
            </a:r>
            <a:endParaRPr sz="36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1930" y="899619"/>
            <a:ext cx="899028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MS Project: Midterm Presentation</a:t>
            </a:r>
            <a:endParaRPr sz="3200" b="1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7004" y="2165788"/>
            <a:ext cx="9000139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Roll: 17125, Email: </a:t>
            </a:r>
            <a:r>
              <a:rPr lang="en-US" sz="2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khritish17@iiserb.ac.in</a:t>
            </a: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Electrical Engineering and Computer Science [EECS] Dept.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Institute of Science Education and Research [IISER] Bhopal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Advisor:</a:t>
            </a: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Dr. Kuntal Roy, Email: </a:t>
            </a:r>
            <a:r>
              <a:rPr lang="en-US" sz="2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kuntal@iiserb.ac.in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2077" y="5451913"/>
            <a:ext cx="368913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Mohanlal Naik, PhD Student,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Priyesh Kumar, PhD Student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1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20" name="Google Shape;320;p2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C00000"/>
                </a:solidFill>
              </a:rPr>
              <a:t>X1</a:t>
            </a:r>
            <a:endParaRPr sz="1000" b="1">
              <a:solidFill>
                <a:srgbClr val="C00000"/>
              </a:solidFill>
            </a:endParaRPr>
          </a:p>
        </p:txBody>
      </p:sp>
      <p:sp>
        <p:nvSpPr>
          <p:cNvPr id="323" name="Google Shape;323;p21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C00000"/>
                </a:solidFill>
              </a:rPr>
              <a:t>X2</a:t>
            </a:r>
            <a:endParaRPr sz="1000" b="1">
              <a:solidFill>
                <a:srgbClr val="C00000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rgbClr val="C00000"/>
                </a:solidFill>
              </a:rPr>
              <a:t>X3</a:t>
            </a:r>
            <a:endParaRPr sz="1000" b="1">
              <a:solidFill>
                <a:srgbClr val="C00000"/>
              </a:solidFill>
            </a:endParaRPr>
          </a:p>
        </p:txBody>
      </p:sp>
      <p:cxnSp>
        <p:nvCxnSpPr>
          <p:cNvPr id="325" name="Google Shape;325;p21"/>
          <p:cNvCxnSpPr>
            <a:stCxn id="322" idx="3"/>
            <a:endCxn id="321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1"/>
          <p:cNvCxnSpPr>
            <a:stCxn id="324" idx="3"/>
            <a:endCxn id="321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21"/>
          <p:cNvCxnSpPr>
            <a:stCxn id="323" idx="3"/>
            <a:endCxn id="321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21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>
                <a:solidFill>
                  <a:srgbClr val="C00000"/>
                </a:solidFill>
              </a:rPr>
              <a:t>W1</a:t>
            </a:r>
            <a:endParaRPr sz="600" b="1">
              <a:solidFill>
                <a:srgbClr val="C00000"/>
              </a:solidFill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>
                <a:solidFill>
                  <a:srgbClr val="C00000"/>
                </a:solidFill>
              </a:rPr>
              <a:t>W2</a:t>
            </a:r>
            <a:endParaRPr sz="600" b="1">
              <a:solidFill>
                <a:srgbClr val="C00000"/>
              </a:solidFill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>
                <a:solidFill>
                  <a:srgbClr val="C00000"/>
                </a:solidFill>
              </a:rPr>
              <a:t>W3</a:t>
            </a:r>
            <a:endParaRPr sz="600" b="1">
              <a:solidFill>
                <a:srgbClr val="C00000"/>
              </a:solidFill>
            </a:endParaRPr>
          </a:p>
        </p:txBody>
      </p:sp>
      <p:sp>
        <p:nvSpPr>
          <p:cNvPr id="331" name="Google Shape;331;p21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∑</a:t>
            </a:r>
            <a:endParaRPr sz="2500" b="1"/>
          </a:p>
        </p:txBody>
      </p:sp>
      <p:cxnSp>
        <p:nvCxnSpPr>
          <p:cNvPr id="332" name="Google Shape;332;p21"/>
          <p:cNvCxnSpPr>
            <a:stCxn id="321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21"/>
          <p:cNvCxnSpPr>
            <a:stCxn id="321" idx="2"/>
            <a:endCxn id="331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21"/>
          <p:cNvCxnSpPr>
            <a:stCxn id="321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21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σ</a:t>
            </a:r>
            <a:endParaRPr sz="2500" b="1"/>
          </a:p>
        </p:txBody>
      </p:sp>
      <p:cxnSp>
        <p:nvCxnSpPr>
          <p:cNvPr id="336" name="Google Shape;336;p21"/>
          <p:cNvCxnSpPr>
            <a:stCxn id="331" idx="3"/>
            <a:endCxn id="335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21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b</a:t>
            </a:r>
            <a:endParaRPr sz="1900" b="1"/>
          </a:p>
        </p:txBody>
      </p:sp>
      <p:cxnSp>
        <p:nvCxnSpPr>
          <p:cNvPr id="338" name="Google Shape;338;p21"/>
          <p:cNvCxnSpPr>
            <a:stCxn id="337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21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340" name="Google Shape;340;p21"/>
          <p:cNvCxnSpPr>
            <a:stCxn id="335" idx="3"/>
            <a:endCxn id="321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1" name="Google Shape;341;p21"/>
          <p:cNvCxnSpPr>
            <a:stCxn id="321" idx="6"/>
            <a:endCxn id="339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21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X1.W1           X2.W2        X3.W3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11;p20">
            <a:extLst>
              <a:ext uri="{FF2B5EF4-FFF2-40B4-BE49-F238E27FC236}">
                <a16:creationId xmlns:a16="http://schemas.microsoft.com/office/drawing/2014/main" id="{B231C8D9-B91D-4174-A7F8-263D5D5294C8}"/>
              </a:ext>
            </a:extLst>
          </p:cNvPr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2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51" name="Google Shape;351;p2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2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354" name="Google Shape;354;p22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355" name="Google Shape;355;p22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356" name="Google Shape;356;p22"/>
          <p:cNvCxnSpPr>
            <a:stCxn id="353" idx="3"/>
            <a:endCxn id="352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22"/>
          <p:cNvCxnSpPr>
            <a:stCxn id="355" idx="3"/>
            <a:endCxn id="352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22"/>
          <p:cNvCxnSpPr>
            <a:stCxn id="354" idx="3"/>
            <a:endCxn id="352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22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360" name="Google Shape;360;p22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361" name="Google Shape;361;p22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362" name="Google Shape;362;p22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00000"/>
                </a:solidFill>
              </a:rPr>
              <a:t>∑</a:t>
            </a:r>
            <a:endParaRPr sz="2500" b="1">
              <a:solidFill>
                <a:srgbClr val="C00000"/>
              </a:solidFill>
            </a:endParaRPr>
          </a:p>
        </p:txBody>
      </p:sp>
      <p:cxnSp>
        <p:nvCxnSpPr>
          <p:cNvPr id="363" name="Google Shape;363;p22"/>
          <p:cNvCxnSpPr>
            <a:stCxn id="352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22"/>
          <p:cNvCxnSpPr>
            <a:stCxn id="352" idx="2"/>
            <a:endCxn id="362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22"/>
          <p:cNvCxnSpPr>
            <a:stCxn id="352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6" name="Google Shape;366;p22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σ</a:t>
            </a:r>
            <a:endParaRPr sz="2500" b="1"/>
          </a:p>
        </p:txBody>
      </p:sp>
      <p:cxnSp>
        <p:nvCxnSpPr>
          <p:cNvPr id="367" name="Google Shape;367;p22"/>
          <p:cNvCxnSpPr>
            <a:stCxn id="362" idx="3"/>
            <a:endCxn id="366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22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b</a:t>
            </a:r>
            <a:endParaRPr sz="1900" b="1"/>
          </a:p>
        </p:txBody>
      </p:sp>
      <p:cxnSp>
        <p:nvCxnSpPr>
          <p:cNvPr id="369" name="Google Shape;369;p22"/>
          <p:cNvCxnSpPr>
            <a:stCxn id="368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22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371" name="Google Shape;371;p22"/>
          <p:cNvCxnSpPr>
            <a:stCxn id="366" idx="3"/>
            <a:endCxn id="352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22"/>
          <p:cNvCxnSpPr>
            <a:stCxn id="352" idx="6"/>
            <a:endCxn id="370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22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X3.W3 )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1;p20">
            <a:extLst>
              <a:ext uri="{FF2B5EF4-FFF2-40B4-BE49-F238E27FC236}">
                <a16:creationId xmlns:a16="http://schemas.microsoft.com/office/drawing/2014/main" id="{3FBC4D72-ACBE-41E0-875E-0FD5D63F912E}"/>
              </a:ext>
            </a:extLst>
          </p:cNvPr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3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381" name="Google Shape;381;p23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82" name="Google Shape;382;p2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3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385" name="Google Shape;385;p23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386" name="Google Shape;386;p23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387" name="Google Shape;387;p23"/>
          <p:cNvCxnSpPr>
            <a:stCxn id="384" idx="3"/>
            <a:endCxn id="383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p23"/>
          <p:cNvCxnSpPr>
            <a:stCxn id="386" idx="3"/>
            <a:endCxn id="383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p23"/>
          <p:cNvCxnSpPr>
            <a:stCxn id="385" idx="3"/>
            <a:endCxn id="383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23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391" name="Google Shape;391;p23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392" name="Google Shape;392;p23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393" name="Google Shape;393;p23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∑</a:t>
            </a:r>
            <a:endParaRPr sz="2500" b="1"/>
          </a:p>
        </p:txBody>
      </p:sp>
      <p:cxnSp>
        <p:nvCxnSpPr>
          <p:cNvPr id="394" name="Google Shape;394;p23"/>
          <p:cNvCxnSpPr>
            <a:stCxn id="383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5" name="Google Shape;395;p23"/>
          <p:cNvCxnSpPr>
            <a:stCxn id="383" idx="2"/>
            <a:endCxn id="393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23"/>
          <p:cNvCxnSpPr>
            <a:stCxn id="383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7" name="Google Shape;397;p23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σ</a:t>
            </a:r>
            <a:endParaRPr sz="2500" b="1"/>
          </a:p>
        </p:txBody>
      </p:sp>
      <p:cxnSp>
        <p:nvCxnSpPr>
          <p:cNvPr id="398" name="Google Shape;398;p23"/>
          <p:cNvCxnSpPr>
            <a:stCxn id="393" idx="3"/>
            <a:endCxn id="397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3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C00000"/>
                </a:solidFill>
              </a:rPr>
              <a:t>b</a:t>
            </a:r>
            <a:endParaRPr sz="1900" b="1">
              <a:solidFill>
                <a:srgbClr val="C00000"/>
              </a:solidFill>
            </a:endParaRPr>
          </a:p>
        </p:txBody>
      </p:sp>
      <p:cxnSp>
        <p:nvCxnSpPr>
          <p:cNvPr id="400" name="Google Shape;400;p23"/>
          <p:cNvCxnSpPr>
            <a:stCxn id="399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Google Shape;401;p23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402" name="Google Shape;402;p23"/>
          <p:cNvCxnSpPr>
            <a:stCxn id="397" idx="3"/>
            <a:endCxn id="383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3" name="Google Shape;403;p23"/>
          <p:cNvCxnSpPr>
            <a:stCxn id="383" idx="6"/>
            <a:endCxn id="401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5" name="Google Shape;405;p23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+ </a:t>
            </a:r>
            <a:r>
              <a:rPr lang="en-US" sz="2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11;p20">
            <a:extLst>
              <a:ext uri="{FF2B5EF4-FFF2-40B4-BE49-F238E27FC236}">
                <a16:creationId xmlns:a16="http://schemas.microsoft.com/office/drawing/2014/main" id="{A34E8859-4214-499C-AF95-0324EF58D9C3}"/>
              </a:ext>
            </a:extLst>
          </p:cNvPr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12" name="Google Shape;412;p2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3" name="Google Shape;413;p2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416" name="Google Shape;416;p24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417" name="Google Shape;417;p24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418" name="Google Shape;418;p24"/>
          <p:cNvCxnSpPr>
            <a:stCxn id="415" idx="3"/>
            <a:endCxn id="414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" name="Google Shape;419;p24"/>
          <p:cNvCxnSpPr>
            <a:stCxn id="417" idx="3"/>
            <a:endCxn id="414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24"/>
          <p:cNvCxnSpPr>
            <a:stCxn id="416" idx="3"/>
            <a:endCxn id="414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24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422" name="Google Shape;422;p24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423" name="Google Shape;423;p24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424" name="Google Shape;424;p24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∑</a:t>
            </a:r>
            <a:endParaRPr sz="2500" b="1"/>
          </a:p>
        </p:txBody>
      </p:sp>
      <p:cxnSp>
        <p:nvCxnSpPr>
          <p:cNvPr id="425" name="Google Shape;425;p24"/>
          <p:cNvCxnSpPr>
            <a:stCxn id="414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24"/>
          <p:cNvCxnSpPr>
            <a:stCxn id="414" idx="2"/>
            <a:endCxn id="424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24"/>
          <p:cNvCxnSpPr>
            <a:stCxn id="414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24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00000"/>
                </a:solidFill>
              </a:rPr>
              <a:t>σ</a:t>
            </a:r>
            <a:endParaRPr sz="2500" b="1">
              <a:solidFill>
                <a:srgbClr val="C00000"/>
              </a:solidFill>
            </a:endParaRPr>
          </a:p>
        </p:txBody>
      </p:sp>
      <p:cxnSp>
        <p:nvCxnSpPr>
          <p:cNvPr id="429" name="Google Shape;429;p24"/>
          <p:cNvCxnSpPr>
            <a:stCxn id="424" idx="3"/>
            <a:endCxn id="428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0" name="Google Shape;430;p24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b</a:t>
            </a:r>
            <a:endParaRPr sz="1900" b="1"/>
          </a:p>
        </p:txBody>
      </p:sp>
      <p:cxnSp>
        <p:nvCxnSpPr>
          <p:cNvPr id="431" name="Google Shape;431;p24"/>
          <p:cNvCxnSpPr>
            <a:stCxn id="430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24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433" name="Google Shape;433;p24"/>
          <p:cNvCxnSpPr>
            <a:stCxn id="428" idx="3"/>
            <a:endCxn id="414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24"/>
          <p:cNvCxnSpPr>
            <a:stCxn id="414" idx="6"/>
            <a:endCxn id="432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24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</a:t>
            </a:r>
            <a:r>
              <a:rPr lang="en-US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X1.W1 + X2.W2 + X3.W3 + b)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11;p20">
            <a:extLst>
              <a:ext uri="{FF2B5EF4-FFF2-40B4-BE49-F238E27FC236}">
                <a16:creationId xmlns:a16="http://schemas.microsoft.com/office/drawing/2014/main" id="{3B596315-D2FD-4DE9-B6DD-FCE8BAB8B43C}"/>
              </a:ext>
            </a:extLst>
          </p:cNvPr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2000" b="1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43" name="Google Shape;443;p2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5"/>
          <p:cNvSpPr/>
          <p:nvPr/>
        </p:nvSpPr>
        <p:spPr>
          <a:xfrm>
            <a:off x="4310400" y="1106109"/>
            <a:ext cx="4472400" cy="60873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20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5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0" y="3247650"/>
            <a:ext cx="3941735" cy="295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2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56" name="Google Shape;456;p2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6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6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6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26"/>
          <p:cNvPicPr preferRelativeResize="0"/>
          <p:nvPr/>
        </p:nvPicPr>
        <p:blipFill rotWithShape="1">
          <a:blip r:embed="rId3">
            <a:alphaModFix/>
          </a:blip>
          <a:srcRect l="10334" t="5146" r="7965" b="5814"/>
          <a:stretch/>
        </p:blipFill>
        <p:spPr>
          <a:xfrm>
            <a:off x="205250" y="3412013"/>
            <a:ext cx="4902024" cy="263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68" name="Google Shape;468;p2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27"/>
          <p:cNvCxnSpPr/>
          <p:nvPr/>
        </p:nvCxnSpPr>
        <p:spPr>
          <a:xfrm rot="10800000" flipH="1">
            <a:off x="602550" y="990100"/>
            <a:ext cx="1200" cy="275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473;p27"/>
          <p:cNvCxnSpPr/>
          <p:nvPr/>
        </p:nvCxnSpPr>
        <p:spPr>
          <a:xfrm rot="10800000" flipH="1">
            <a:off x="457650" y="3601175"/>
            <a:ext cx="3321600" cy="2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4" name="Google Shape;474;p27"/>
          <p:cNvSpPr/>
          <p:nvPr/>
        </p:nvSpPr>
        <p:spPr>
          <a:xfrm>
            <a:off x="881400" y="1703800"/>
            <a:ext cx="289800" cy="301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"/>
          <p:cNvSpPr/>
          <p:nvPr/>
        </p:nvSpPr>
        <p:spPr>
          <a:xfrm>
            <a:off x="990075" y="2197450"/>
            <a:ext cx="289800" cy="301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7"/>
          <p:cNvSpPr/>
          <p:nvPr/>
        </p:nvSpPr>
        <p:spPr>
          <a:xfrm>
            <a:off x="1943900" y="2197450"/>
            <a:ext cx="289800" cy="301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1465800" y="2596950"/>
            <a:ext cx="289800" cy="301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8" name="Google Shape;478;p27"/>
          <p:cNvCxnSpPr/>
          <p:nvPr/>
        </p:nvCxnSpPr>
        <p:spPr>
          <a:xfrm rot="10800000" flipH="1">
            <a:off x="712375" y="1473025"/>
            <a:ext cx="1750800" cy="1714500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27"/>
          <p:cNvCxnSpPr/>
          <p:nvPr/>
        </p:nvCxnSpPr>
        <p:spPr>
          <a:xfrm rot="10800000" flipH="1">
            <a:off x="5548300" y="3472775"/>
            <a:ext cx="1200" cy="275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27"/>
          <p:cNvCxnSpPr/>
          <p:nvPr/>
        </p:nvCxnSpPr>
        <p:spPr>
          <a:xfrm rot="10800000" flipH="1">
            <a:off x="5403400" y="6083850"/>
            <a:ext cx="3321600" cy="2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1" name="Google Shape;481;p27"/>
          <p:cNvSpPr/>
          <p:nvPr/>
        </p:nvSpPr>
        <p:spPr>
          <a:xfrm>
            <a:off x="6999900" y="4174400"/>
            <a:ext cx="289800" cy="301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5935825" y="5079625"/>
            <a:ext cx="289800" cy="3018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935825" y="4227038"/>
            <a:ext cx="289800" cy="301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999900" y="5079625"/>
            <a:ext cx="289800" cy="301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5662174" y="3860262"/>
            <a:ext cx="1977600" cy="1924425"/>
          </a:xfrm>
          <a:custGeom>
            <a:avLst/>
            <a:gdLst/>
            <a:ahLst/>
            <a:cxnLst/>
            <a:rect l="l" t="t" r="r" b="b"/>
            <a:pathLst>
              <a:path w="79104" h="76977" extrusionOk="0">
                <a:moveTo>
                  <a:pt x="20" y="30563"/>
                </a:moveTo>
                <a:cubicBezTo>
                  <a:pt x="503" y="32736"/>
                  <a:pt x="-1026" y="42396"/>
                  <a:pt x="2918" y="43603"/>
                </a:cubicBezTo>
                <a:cubicBezTo>
                  <a:pt x="6862" y="44810"/>
                  <a:pt x="15394" y="44569"/>
                  <a:pt x="23685" y="37807"/>
                </a:cubicBezTo>
                <a:cubicBezTo>
                  <a:pt x="31976" y="31046"/>
                  <a:pt x="44453" y="8588"/>
                  <a:pt x="52663" y="3034"/>
                </a:cubicBezTo>
                <a:cubicBezTo>
                  <a:pt x="60873" y="-2520"/>
                  <a:pt x="69083" y="861"/>
                  <a:pt x="72947" y="4483"/>
                </a:cubicBezTo>
                <a:cubicBezTo>
                  <a:pt x="76811" y="8105"/>
                  <a:pt x="82848" y="16235"/>
                  <a:pt x="75845" y="24767"/>
                </a:cubicBezTo>
                <a:cubicBezTo>
                  <a:pt x="68842" y="33299"/>
                  <a:pt x="39300" y="47306"/>
                  <a:pt x="30929" y="55677"/>
                </a:cubicBezTo>
                <a:cubicBezTo>
                  <a:pt x="22558" y="64048"/>
                  <a:pt x="21431" y="71534"/>
                  <a:pt x="25617" y="74995"/>
                </a:cubicBezTo>
                <a:cubicBezTo>
                  <a:pt x="29803" y="78456"/>
                  <a:pt x="50972" y="76203"/>
                  <a:pt x="56043" y="76444"/>
                </a:cubicBez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6" name="Google Shape;486;p27"/>
          <p:cNvSpPr/>
          <p:nvPr/>
        </p:nvSpPr>
        <p:spPr>
          <a:xfrm>
            <a:off x="482400" y="3833775"/>
            <a:ext cx="3272100" cy="646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Yellow circle and the red square are linearly classifiable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058850" y="5180549"/>
            <a:ext cx="3272100" cy="9258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The Yellow circle and the red square are not linearly classifiable, only a non-linear classifier is able to classify them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Activation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494" name="Google Shape;494;p28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95" name="Google Shape;495;p2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/>
          <p:nvPr/>
        </p:nvSpPr>
        <p:spPr>
          <a:xfrm>
            <a:off x="4310400" y="120550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Activation Function is a non-linear mathematical function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4305350" y="1901225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Inspired from our biological Neuron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/>
          <p:nvPr/>
        </p:nvSpPr>
        <p:spPr>
          <a:xfrm>
            <a:off x="4310400" y="2596950"/>
            <a:ext cx="4472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Non-linearity is the key to success for an ANN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5" y="900725"/>
            <a:ext cx="3941735" cy="295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8"/>
          <p:cNvPicPr preferRelativeResize="0"/>
          <p:nvPr/>
        </p:nvPicPr>
        <p:blipFill rotWithShape="1">
          <a:blip r:embed="rId4">
            <a:alphaModFix/>
          </a:blip>
          <a:srcRect l="9050" r="6760"/>
          <a:stretch/>
        </p:blipFill>
        <p:spPr>
          <a:xfrm>
            <a:off x="164475" y="3849525"/>
            <a:ext cx="4023182" cy="235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8"/>
          <p:cNvPicPr preferRelativeResize="0"/>
          <p:nvPr/>
        </p:nvPicPr>
        <p:blipFill rotWithShape="1">
          <a:blip r:embed="rId5">
            <a:alphaModFix/>
          </a:blip>
          <a:srcRect l="10349" t="3811" r="7515" b="6510"/>
          <a:stretch/>
        </p:blipFill>
        <p:spPr>
          <a:xfrm>
            <a:off x="4406175" y="3767050"/>
            <a:ext cx="4376626" cy="235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725" y="1233063"/>
            <a:ext cx="1480626" cy="44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2675" y="4195388"/>
            <a:ext cx="1440834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2750" y="4185955"/>
            <a:ext cx="1480625" cy="383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9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11" name="Google Shape;511;p29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12" name="Google Shape;512;p2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2090013" y="2780514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514" name="Google Shape;514;p29"/>
          <p:cNvSpPr/>
          <p:nvPr/>
        </p:nvSpPr>
        <p:spPr>
          <a:xfrm>
            <a:off x="3957722" y="1506550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15" name="Google Shape;515;p29"/>
          <p:cNvSpPr/>
          <p:nvPr/>
        </p:nvSpPr>
        <p:spPr>
          <a:xfrm>
            <a:off x="4075988" y="4009912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16" name="Google Shape;516;p29"/>
          <p:cNvSpPr/>
          <p:nvPr/>
        </p:nvSpPr>
        <p:spPr>
          <a:xfrm>
            <a:off x="6236680" y="1960851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17" name="Google Shape;517;p29"/>
          <p:cNvSpPr/>
          <p:nvPr/>
        </p:nvSpPr>
        <p:spPr>
          <a:xfrm>
            <a:off x="6236680" y="3600176"/>
            <a:ext cx="807300" cy="8196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18" name="Google Shape;518;p29"/>
          <p:cNvCxnSpPr>
            <a:stCxn id="513" idx="7"/>
            <a:endCxn id="514" idx="2"/>
          </p:cNvCxnSpPr>
          <p:nvPr/>
        </p:nvCxnSpPr>
        <p:spPr>
          <a:xfrm rot="10800000" flipH="1">
            <a:off x="2779086" y="1916241"/>
            <a:ext cx="1178700" cy="98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" name="Google Shape;519;p29"/>
          <p:cNvCxnSpPr>
            <a:stCxn id="513" idx="5"/>
            <a:endCxn id="515" idx="2"/>
          </p:cNvCxnSpPr>
          <p:nvPr/>
        </p:nvCxnSpPr>
        <p:spPr>
          <a:xfrm>
            <a:off x="2779086" y="3480086"/>
            <a:ext cx="1296900" cy="939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29"/>
          <p:cNvCxnSpPr>
            <a:stCxn id="514" idx="5"/>
            <a:endCxn id="517" idx="1"/>
          </p:cNvCxnSpPr>
          <p:nvPr/>
        </p:nvCxnSpPr>
        <p:spPr>
          <a:xfrm>
            <a:off x="4646796" y="2206122"/>
            <a:ext cx="1708200" cy="1514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29"/>
          <p:cNvCxnSpPr>
            <a:stCxn id="514" idx="6"/>
            <a:endCxn id="516" idx="2"/>
          </p:cNvCxnSpPr>
          <p:nvPr/>
        </p:nvCxnSpPr>
        <p:spPr>
          <a:xfrm>
            <a:off x="4765022" y="1916350"/>
            <a:ext cx="1471800" cy="45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29"/>
          <p:cNvCxnSpPr>
            <a:stCxn id="515" idx="7"/>
            <a:endCxn id="516" idx="3"/>
          </p:cNvCxnSpPr>
          <p:nvPr/>
        </p:nvCxnSpPr>
        <p:spPr>
          <a:xfrm rot="10800000" flipH="1">
            <a:off x="4765061" y="2660540"/>
            <a:ext cx="1589700" cy="146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29"/>
          <p:cNvCxnSpPr>
            <a:stCxn id="515" idx="6"/>
            <a:endCxn id="517" idx="2"/>
          </p:cNvCxnSpPr>
          <p:nvPr/>
        </p:nvCxnSpPr>
        <p:spPr>
          <a:xfrm rot="10800000" flipH="1">
            <a:off x="4883288" y="4009912"/>
            <a:ext cx="1353300" cy="409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29"/>
          <p:cNvCxnSpPr>
            <a:endCxn id="513" idx="2"/>
          </p:cNvCxnSpPr>
          <p:nvPr/>
        </p:nvCxnSpPr>
        <p:spPr>
          <a:xfrm>
            <a:off x="1267713" y="3187314"/>
            <a:ext cx="822300" cy="3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" name="Google Shape;525;p29"/>
          <p:cNvCxnSpPr>
            <a:stCxn id="516" idx="6"/>
          </p:cNvCxnSpPr>
          <p:nvPr/>
        </p:nvCxnSpPr>
        <p:spPr>
          <a:xfrm rot="10800000" flipH="1">
            <a:off x="7043980" y="2366451"/>
            <a:ext cx="804000" cy="4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6" name="Google Shape;526;p29"/>
          <p:cNvCxnSpPr>
            <a:stCxn id="517" idx="6"/>
          </p:cNvCxnSpPr>
          <p:nvPr/>
        </p:nvCxnSpPr>
        <p:spPr>
          <a:xfrm>
            <a:off x="7043980" y="4009976"/>
            <a:ext cx="900600" cy="2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0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33" name="Google Shape;533;p30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30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536" name="Google Shape;536;p30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37" name="Google Shape;537;p30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38" name="Google Shape;538;p30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39" name="Google Shape;539;p30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40" name="Google Shape;540;p30"/>
          <p:cNvCxnSpPr>
            <a:stCxn id="535" idx="7"/>
            <a:endCxn id="536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30"/>
          <p:cNvCxnSpPr>
            <a:stCxn id="535" idx="5"/>
            <a:endCxn id="537" idx="2"/>
          </p:cNvCxnSpPr>
          <p:nvPr/>
        </p:nvCxnSpPr>
        <p:spPr>
          <a:xfrm>
            <a:off x="969596" y="2085488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30"/>
          <p:cNvCxnSpPr>
            <a:stCxn id="536" idx="5"/>
            <a:endCxn id="539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" name="Google Shape;543;p30"/>
          <p:cNvCxnSpPr>
            <a:stCxn id="536" idx="6"/>
            <a:endCxn id="538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p30"/>
          <p:cNvCxnSpPr>
            <a:stCxn id="537" idx="7"/>
            <a:endCxn id="538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" name="Google Shape;545;p30"/>
          <p:cNvCxnSpPr>
            <a:stCxn id="537" idx="6"/>
            <a:endCxn id="539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p30"/>
          <p:cNvCxnSpPr>
            <a:endCxn id="535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7" name="Google Shape;547;p30"/>
          <p:cNvCxnSpPr>
            <a:stCxn id="538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30"/>
          <p:cNvCxnSpPr>
            <a:stCxn id="539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9" name="Google Shape;549;p30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Motivation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7660" y="636094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6AD3C1-36A3-4A5B-8114-3F9BDD03A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2" y="1016987"/>
            <a:ext cx="3416852" cy="246072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442735-D0FA-4992-8E7C-98B67BD65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0" y="970192"/>
            <a:ext cx="3593547" cy="158248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B60527-9AF6-4EB0-AE98-2285D3927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313" y="3424936"/>
            <a:ext cx="3880678" cy="1432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EB553-221E-4DDC-8D12-CCEA9D322AAA}"/>
              </a:ext>
            </a:extLst>
          </p:cNvPr>
          <p:cNvSpPr txBox="1"/>
          <p:nvPr/>
        </p:nvSpPr>
        <p:spPr>
          <a:xfrm>
            <a:off x="240748" y="3553790"/>
            <a:ext cx="34610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</a:rPr>
              <a:t>Object Detection and Object Identification [1]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75A3DE-8271-45B7-A4DE-17736D5EA53D}"/>
              </a:ext>
            </a:extLst>
          </p:cNvPr>
          <p:cNvSpPr txBox="1"/>
          <p:nvPr/>
        </p:nvSpPr>
        <p:spPr>
          <a:xfrm>
            <a:off x="5265531" y="2548833"/>
            <a:ext cx="35935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</a:rPr>
              <a:t>Malaria Detection [2]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1CA7C8-F4F5-48D6-934F-8CC530E76949}"/>
              </a:ext>
            </a:extLst>
          </p:cNvPr>
          <p:cNvSpPr txBox="1"/>
          <p:nvPr/>
        </p:nvSpPr>
        <p:spPr>
          <a:xfrm>
            <a:off x="5265531" y="4801702"/>
            <a:ext cx="35935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</a:rPr>
              <a:t>Face Recognition [3]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46AFD-6E73-4C0D-9427-6418F1B26371}"/>
              </a:ext>
            </a:extLst>
          </p:cNvPr>
          <p:cNvSpPr txBox="1"/>
          <p:nvPr/>
        </p:nvSpPr>
        <p:spPr>
          <a:xfrm>
            <a:off x="240749" y="5618920"/>
            <a:ext cx="8563111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Calibri"/>
              </a:rPr>
              <a:t>Sources:</a:t>
            </a:r>
          </a:p>
          <a:p>
            <a:pPr marL="342900" indent="-342900" algn="l">
              <a:buAutoNum type="arabicPeriod"/>
            </a:pPr>
            <a:r>
              <a:rPr lang="en-US" sz="1100" b="1" dirty="0">
                <a:solidFill>
                  <a:schemeClr val="tx1"/>
                </a:solidFill>
                <a:latin typeface="Calibri"/>
              </a:rPr>
              <a:t>https://miro.medium.com/max/1400/1*IrptRDRG8IL9o-55BKjbLA.png</a:t>
            </a:r>
            <a:endParaRPr lang="en-US" sz="1100">
              <a:solidFill>
                <a:schemeClr val="tx1"/>
              </a:solidFill>
              <a:latin typeface="Calibri"/>
            </a:endParaRP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tx1"/>
                </a:solidFill>
                <a:latin typeface="Calibri"/>
              </a:rPr>
              <a:t>https://hackster.imgix.net/uploads/attachments/1073216/dl_medical_imaging_malaria_dataset_8DrQhbFeEr.jpg</a:t>
            </a:r>
          </a:p>
          <a:p>
            <a:pPr marL="342900" indent="-342900">
              <a:buAutoNum type="arabicPeriod"/>
            </a:pPr>
            <a:r>
              <a:rPr lang="en-US" sz="1100" b="1" dirty="0">
                <a:solidFill>
                  <a:schemeClr val="tx1"/>
                </a:solidFill>
                <a:latin typeface="Calibri"/>
              </a:rPr>
              <a:t>https://miro.medium.com/max/875/1*x4nz_cq2ZX0pBrPjB6PLZg.jpeg</a:t>
            </a:r>
          </a:p>
          <a:p>
            <a:pPr marL="342900" indent="-342900">
              <a:buAutoNum type="arabicPeriod"/>
            </a:pPr>
            <a:endParaRPr lang="en-US" sz="1100" b="1" dirty="0">
              <a:solidFill>
                <a:schemeClr val="tx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1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57" name="Google Shape;557;p31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58" name="Google Shape;558;p3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560" name="Google Shape;560;p31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61" name="Google Shape;561;p31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62" name="Google Shape;562;p31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63" name="Google Shape;563;p31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64" name="Google Shape;564;p31"/>
          <p:cNvCxnSpPr>
            <a:stCxn id="559" idx="7"/>
            <a:endCxn id="560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31"/>
          <p:cNvCxnSpPr>
            <a:stCxn id="559" idx="5"/>
            <a:endCxn id="561" idx="2"/>
          </p:cNvCxnSpPr>
          <p:nvPr/>
        </p:nvCxnSpPr>
        <p:spPr>
          <a:xfrm>
            <a:off x="969596" y="2085488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31"/>
          <p:cNvCxnSpPr>
            <a:stCxn id="560" idx="5"/>
            <a:endCxn id="563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31"/>
          <p:cNvCxnSpPr>
            <a:stCxn id="560" idx="6"/>
            <a:endCxn id="562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31"/>
          <p:cNvCxnSpPr>
            <a:stCxn id="561" idx="7"/>
            <a:endCxn id="562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31"/>
          <p:cNvCxnSpPr>
            <a:stCxn id="561" idx="6"/>
            <a:endCxn id="563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0" name="Google Shape;570;p31"/>
          <p:cNvCxnSpPr>
            <a:endCxn id="559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p31"/>
          <p:cNvCxnSpPr>
            <a:stCxn id="562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2" name="Google Shape;572;p31"/>
          <p:cNvCxnSpPr>
            <a:stCxn id="563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p31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1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1"/>
          <p:cNvSpPr/>
          <p:nvPr/>
        </p:nvSpPr>
        <p:spPr>
          <a:xfrm>
            <a:off x="507100" y="3338400"/>
            <a:ext cx="82758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Output of each neuron of one layer is connected to the all of the neurons in the next  layer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no self loops, no feedback loops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than one edge emerging out of a neuron, does not mean that there are multiple output of the neuron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Simple ANN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2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582" name="Google Shape;582;p32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583" name="Google Shape;583;p3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2"/>
          <p:cNvSpPr/>
          <p:nvPr/>
        </p:nvSpPr>
        <p:spPr>
          <a:xfrm>
            <a:off x="558354" y="1665539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585" name="Google Shape;585;p32"/>
          <p:cNvSpPr/>
          <p:nvPr/>
        </p:nvSpPr>
        <p:spPr>
          <a:xfrm>
            <a:off x="1672902" y="900725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2</a:t>
            </a:r>
            <a:endParaRPr sz="2900"/>
          </a:p>
        </p:txBody>
      </p:sp>
      <p:sp>
        <p:nvSpPr>
          <p:cNvPr id="586" name="Google Shape;586;p32"/>
          <p:cNvSpPr/>
          <p:nvPr/>
        </p:nvSpPr>
        <p:spPr>
          <a:xfrm>
            <a:off x="1743476" y="2403600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3</a:t>
            </a:r>
            <a:endParaRPr sz="2900"/>
          </a:p>
        </p:txBody>
      </p:sp>
      <p:sp>
        <p:nvSpPr>
          <p:cNvPr id="587" name="Google Shape;587;p32"/>
          <p:cNvSpPr/>
          <p:nvPr/>
        </p:nvSpPr>
        <p:spPr>
          <a:xfrm>
            <a:off x="3032860" y="1173461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4</a:t>
            </a:r>
            <a:endParaRPr sz="2900"/>
          </a:p>
        </p:txBody>
      </p:sp>
      <p:sp>
        <p:nvSpPr>
          <p:cNvPr id="588" name="Google Shape;588;p32"/>
          <p:cNvSpPr/>
          <p:nvPr/>
        </p:nvSpPr>
        <p:spPr>
          <a:xfrm>
            <a:off x="3032860" y="2157618"/>
            <a:ext cx="481800" cy="4920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5</a:t>
            </a:r>
            <a:endParaRPr sz="2900"/>
          </a:p>
        </p:txBody>
      </p:sp>
      <p:cxnSp>
        <p:nvCxnSpPr>
          <p:cNvPr id="589" name="Google Shape;589;p32"/>
          <p:cNvCxnSpPr>
            <a:stCxn id="584" idx="7"/>
            <a:endCxn id="585" idx="2"/>
          </p:cNvCxnSpPr>
          <p:nvPr/>
        </p:nvCxnSpPr>
        <p:spPr>
          <a:xfrm rot="10800000" flipH="1">
            <a:off x="969596" y="1146591"/>
            <a:ext cx="703200" cy="591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0" name="Google Shape;590;p32"/>
          <p:cNvCxnSpPr>
            <a:stCxn id="584" idx="5"/>
            <a:endCxn id="586" idx="2"/>
          </p:cNvCxnSpPr>
          <p:nvPr/>
        </p:nvCxnSpPr>
        <p:spPr>
          <a:xfrm>
            <a:off x="969596" y="2085488"/>
            <a:ext cx="774000" cy="56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p32"/>
          <p:cNvCxnSpPr>
            <a:stCxn id="585" idx="5"/>
            <a:endCxn id="588" idx="1"/>
          </p:cNvCxnSpPr>
          <p:nvPr/>
        </p:nvCxnSpPr>
        <p:spPr>
          <a:xfrm>
            <a:off x="2084144" y="1320673"/>
            <a:ext cx="1019400" cy="9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2" name="Google Shape;592;p32"/>
          <p:cNvCxnSpPr>
            <a:stCxn id="585" idx="6"/>
            <a:endCxn id="587" idx="2"/>
          </p:cNvCxnSpPr>
          <p:nvPr/>
        </p:nvCxnSpPr>
        <p:spPr>
          <a:xfrm>
            <a:off x="2154702" y="1146725"/>
            <a:ext cx="878100" cy="2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3" name="Google Shape;593;p32"/>
          <p:cNvCxnSpPr>
            <a:stCxn id="586" idx="7"/>
            <a:endCxn id="587" idx="3"/>
          </p:cNvCxnSpPr>
          <p:nvPr/>
        </p:nvCxnSpPr>
        <p:spPr>
          <a:xfrm rot="10800000" flipH="1">
            <a:off x="2154718" y="1593352"/>
            <a:ext cx="948600" cy="882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4" name="Google Shape;594;p32"/>
          <p:cNvCxnSpPr>
            <a:stCxn id="586" idx="6"/>
            <a:endCxn id="588" idx="2"/>
          </p:cNvCxnSpPr>
          <p:nvPr/>
        </p:nvCxnSpPr>
        <p:spPr>
          <a:xfrm rot="10800000" flipH="1">
            <a:off x="2225276" y="2403600"/>
            <a:ext cx="807600" cy="246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32"/>
          <p:cNvCxnSpPr>
            <a:endCxn id="584" idx="2"/>
          </p:cNvCxnSpPr>
          <p:nvPr/>
        </p:nvCxnSpPr>
        <p:spPr>
          <a:xfrm>
            <a:off x="67254" y="1909739"/>
            <a:ext cx="491100" cy="1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32"/>
          <p:cNvCxnSpPr>
            <a:stCxn id="587" idx="6"/>
          </p:cNvCxnSpPr>
          <p:nvPr/>
        </p:nvCxnSpPr>
        <p:spPr>
          <a:xfrm rot="10800000" flipH="1">
            <a:off x="3514660" y="1417061"/>
            <a:ext cx="4797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7" name="Google Shape;597;p32"/>
          <p:cNvCxnSpPr>
            <a:stCxn id="588" idx="6"/>
          </p:cNvCxnSpPr>
          <p:nvPr/>
        </p:nvCxnSpPr>
        <p:spPr>
          <a:xfrm>
            <a:off x="3514660" y="2403618"/>
            <a:ext cx="537600" cy="13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32"/>
          <p:cNvSpPr/>
          <p:nvPr/>
        </p:nvSpPr>
        <p:spPr>
          <a:xfrm>
            <a:off x="4310400" y="1205500"/>
            <a:ext cx="4472400" cy="564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 Artificial Neural Network is a system of connected artificial neurons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4322225" y="1909750"/>
            <a:ext cx="4472400" cy="49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Generally divided in many layers</a:t>
            </a:r>
            <a:endParaRPr sz="17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2"/>
          <p:cNvSpPr/>
          <p:nvPr/>
        </p:nvSpPr>
        <p:spPr>
          <a:xfrm>
            <a:off x="1605825" y="821025"/>
            <a:ext cx="703200" cy="214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2"/>
          <p:cNvSpPr/>
          <p:nvPr/>
        </p:nvSpPr>
        <p:spPr>
          <a:xfrm>
            <a:off x="447650" y="821025"/>
            <a:ext cx="703200" cy="214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2"/>
          <p:cNvSpPr/>
          <p:nvPr/>
        </p:nvSpPr>
        <p:spPr>
          <a:xfrm>
            <a:off x="2916238" y="821025"/>
            <a:ext cx="703200" cy="2149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2"/>
          <p:cNvSpPr/>
          <p:nvPr/>
        </p:nvSpPr>
        <p:spPr>
          <a:xfrm>
            <a:off x="193750" y="3186850"/>
            <a:ext cx="2631600" cy="3174000"/>
          </a:xfrm>
          <a:prstGeom prst="roundRect">
            <a:avLst>
              <a:gd name="adj" fmla="val 16667"/>
            </a:avLst>
          </a:prstGeom>
          <a:solidFill>
            <a:srgbClr val="31538F"/>
          </a:solidFill>
          <a:ln w="2857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INPUT LAYER: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Neurons in the input layer is the original input feed into the system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There has to be at least one input neuron in the Input Layer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Neurons in the Input Layer does not alter the input in any sense.  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04" name="Google Shape;604;p32"/>
          <p:cNvSpPr/>
          <p:nvPr/>
        </p:nvSpPr>
        <p:spPr>
          <a:xfrm>
            <a:off x="3178388" y="3141800"/>
            <a:ext cx="2631600" cy="3174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HIDDEN LAYER: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Neurons in the hidden layer alters the input it gets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There has to at least one hidden layer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There has to be at least one hidden neuron in each hidden layer </a:t>
            </a:r>
            <a:endParaRPr sz="130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05" name="Google Shape;605;p32"/>
          <p:cNvSpPr/>
          <p:nvPr/>
        </p:nvSpPr>
        <p:spPr>
          <a:xfrm>
            <a:off x="6163025" y="3052725"/>
            <a:ext cx="2631600" cy="31740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</a:rPr>
              <a:t>OUTPUT LAYER:</a:t>
            </a: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Number of the neurons in the output layer depends on the problem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>
                <a:solidFill>
                  <a:schemeClr val="lt1"/>
                </a:solidFill>
              </a:rPr>
              <a:t>It is the layer which finally gives output to the end user   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3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12" name="Google Shape;612;p33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13" name="Google Shape;613;p3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3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615" name="Google Shape;615;p33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616" name="Google Shape;616;p33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617" name="Google Shape;617;p33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618" name="Google Shape;618;p33"/>
          <p:cNvCxnSpPr>
            <a:stCxn id="614" idx="7"/>
            <a:endCxn id="615" idx="2"/>
          </p:cNvCxnSpPr>
          <p:nvPr/>
        </p:nvCxnSpPr>
        <p:spPr>
          <a:xfrm rot="10800000" flipH="1">
            <a:off x="2592813" y="1679840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9" name="Google Shape;619;p33"/>
          <p:cNvCxnSpPr>
            <a:stCxn id="614" idx="5"/>
            <a:endCxn id="616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0" name="Google Shape;620;p33"/>
          <p:cNvCxnSpPr>
            <a:stCxn id="615" idx="6"/>
            <a:endCxn id="617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1" name="Google Shape;621;p33"/>
          <p:cNvCxnSpPr>
            <a:stCxn id="616" idx="6"/>
            <a:endCxn id="617" idx="3"/>
          </p:cNvCxnSpPr>
          <p:nvPr/>
        </p:nvCxnSpPr>
        <p:spPr>
          <a:xfrm rot="10800000" flipH="1">
            <a:off x="4994550" y="3143963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" name="Google Shape;622;p33"/>
          <p:cNvCxnSpPr>
            <a:endCxn id="614" idx="2"/>
          </p:cNvCxnSpPr>
          <p:nvPr/>
        </p:nvCxnSpPr>
        <p:spPr>
          <a:xfrm rot="10800000" flipH="1">
            <a:off x="1171275" y="2976300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3" name="Google Shape;623;p33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3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33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3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8" name="Google Shape;628;p33"/>
          <p:cNvCxnSpPr>
            <a:stCxn id="617" idx="6"/>
            <a:endCxn id="629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9" name="Google Shape;629;p33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33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3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33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3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39" name="Google Shape;639;p3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40" name="Google Shape;640;p3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4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642" name="Google Shape;642;p34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643" name="Google Shape;643;p34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644" name="Google Shape;644;p34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645" name="Google Shape;645;p34"/>
          <p:cNvCxnSpPr>
            <a:stCxn id="641" idx="7"/>
            <a:endCxn id="642" idx="2"/>
          </p:cNvCxnSpPr>
          <p:nvPr/>
        </p:nvCxnSpPr>
        <p:spPr>
          <a:xfrm rot="10800000" flipH="1">
            <a:off x="2592813" y="1679840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34"/>
          <p:cNvCxnSpPr>
            <a:stCxn id="641" idx="5"/>
            <a:endCxn id="643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7" name="Google Shape;647;p34"/>
          <p:cNvCxnSpPr>
            <a:stCxn id="642" idx="6"/>
            <a:endCxn id="644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34"/>
          <p:cNvCxnSpPr>
            <a:stCxn id="643" idx="6"/>
            <a:endCxn id="644" idx="3"/>
          </p:cNvCxnSpPr>
          <p:nvPr/>
        </p:nvCxnSpPr>
        <p:spPr>
          <a:xfrm rot="10800000" flipH="1">
            <a:off x="4994550" y="3143963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9" name="Google Shape;649;p34"/>
          <p:cNvCxnSpPr>
            <a:endCxn id="641" idx="2"/>
          </p:cNvCxnSpPr>
          <p:nvPr/>
        </p:nvCxnSpPr>
        <p:spPr>
          <a:xfrm rot="10800000" flipH="1">
            <a:off x="1171275" y="2976300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0" name="Google Shape;650;p34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34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34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4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5" name="Google Shape;655;p34"/>
          <p:cNvCxnSpPr>
            <a:stCxn id="644" idx="6"/>
            <a:endCxn id="656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p34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34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34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34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66" name="Google Shape;666;p3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67" name="Google Shape;667;p3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35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669" name="Google Shape;669;p35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670" name="Google Shape;670;p35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671" name="Google Shape;671;p35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672" name="Google Shape;672;p35"/>
          <p:cNvCxnSpPr>
            <a:stCxn id="668" idx="7"/>
            <a:endCxn id="669" idx="2"/>
          </p:cNvCxnSpPr>
          <p:nvPr/>
        </p:nvCxnSpPr>
        <p:spPr>
          <a:xfrm rot="10800000" flipH="1">
            <a:off x="2592813" y="1679840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3" name="Google Shape;673;p35"/>
          <p:cNvCxnSpPr>
            <a:stCxn id="668" idx="5"/>
            <a:endCxn id="670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4" name="Google Shape;674;p35"/>
          <p:cNvCxnSpPr>
            <a:stCxn id="669" idx="6"/>
            <a:endCxn id="671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5" name="Google Shape;675;p35"/>
          <p:cNvCxnSpPr>
            <a:stCxn id="670" idx="6"/>
            <a:endCxn id="671" idx="3"/>
          </p:cNvCxnSpPr>
          <p:nvPr/>
        </p:nvCxnSpPr>
        <p:spPr>
          <a:xfrm rot="10800000" flipH="1">
            <a:off x="4994550" y="3143963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6" name="Google Shape;676;p35"/>
          <p:cNvCxnSpPr>
            <a:endCxn id="668" idx="2"/>
          </p:cNvCxnSpPr>
          <p:nvPr/>
        </p:nvCxnSpPr>
        <p:spPr>
          <a:xfrm rot="10800000" flipH="1">
            <a:off x="1171275" y="2976300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7" name="Google Shape;677;p35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35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5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35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5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p35"/>
          <p:cNvCxnSpPr>
            <a:stCxn id="671" idx="6"/>
            <a:endCxn id="683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3" name="Google Shape;683;p35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35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35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5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5"/>
          <p:cNvSpPr/>
          <p:nvPr/>
        </p:nvSpPr>
        <p:spPr>
          <a:xfrm>
            <a:off x="2989750" y="1107750"/>
            <a:ext cx="8451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X.W1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5"/>
          <p:cNvSpPr/>
          <p:nvPr/>
        </p:nvSpPr>
        <p:spPr>
          <a:xfrm>
            <a:off x="2989750" y="4237250"/>
            <a:ext cx="8451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X.W2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695" name="Google Shape;695;p3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696" name="Google Shape;696;p3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6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698" name="Google Shape;698;p36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699" name="Google Shape;699;p36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700" name="Google Shape;700;p36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701" name="Google Shape;701;p36"/>
          <p:cNvCxnSpPr>
            <a:stCxn id="697" idx="7"/>
            <a:endCxn id="698" idx="2"/>
          </p:cNvCxnSpPr>
          <p:nvPr/>
        </p:nvCxnSpPr>
        <p:spPr>
          <a:xfrm rot="10800000" flipH="1">
            <a:off x="2592813" y="1679840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2" name="Google Shape;702;p36"/>
          <p:cNvCxnSpPr>
            <a:stCxn id="697" idx="5"/>
            <a:endCxn id="699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3" name="Google Shape;703;p36"/>
          <p:cNvCxnSpPr>
            <a:stCxn id="698" idx="6"/>
            <a:endCxn id="700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4" name="Google Shape;704;p36"/>
          <p:cNvCxnSpPr>
            <a:stCxn id="699" idx="6"/>
            <a:endCxn id="700" idx="3"/>
          </p:cNvCxnSpPr>
          <p:nvPr/>
        </p:nvCxnSpPr>
        <p:spPr>
          <a:xfrm rot="10800000" flipH="1">
            <a:off x="4994550" y="3143963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5" name="Google Shape;705;p36"/>
          <p:cNvCxnSpPr>
            <a:endCxn id="697" idx="2"/>
          </p:cNvCxnSpPr>
          <p:nvPr/>
        </p:nvCxnSpPr>
        <p:spPr>
          <a:xfrm rot="10800000" flipH="1">
            <a:off x="1171275" y="2976300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6" name="Google Shape;706;p36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36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6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6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36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1" name="Google Shape;711;p36"/>
          <p:cNvCxnSpPr>
            <a:stCxn id="700" idx="6"/>
            <a:endCxn id="712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2" name="Google Shape;712;p36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6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6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36"/>
          <p:cNvSpPr/>
          <p:nvPr/>
        </p:nvSpPr>
        <p:spPr>
          <a:xfrm>
            <a:off x="4994550" y="1107750"/>
            <a:ext cx="15567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σ(X.W1+ b2)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4994550" y="4423525"/>
            <a:ext cx="15567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σ(X.W2+ b3)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3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724" name="Google Shape;724;p3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25" name="Google Shape;725;p3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7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727" name="Google Shape;727;p37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728" name="Google Shape;728;p37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729" name="Google Shape;729;p37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730" name="Google Shape;730;p37"/>
          <p:cNvCxnSpPr>
            <a:stCxn id="726" idx="7"/>
            <a:endCxn id="727" idx="2"/>
          </p:cNvCxnSpPr>
          <p:nvPr/>
        </p:nvCxnSpPr>
        <p:spPr>
          <a:xfrm rot="10800000" flipH="1">
            <a:off x="2592813" y="1679840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1" name="Google Shape;731;p37"/>
          <p:cNvCxnSpPr>
            <a:stCxn id="726" idx="5"/>
            <a:endCxn id="728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2" name="Google Shape;732;p37"/>
          <p:cNvCxnSpPr>
            <a:stCxn id="727" idx="6"/>
            <a:endCxn id="729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3" name="Google Shape;733;p37"/>
          <p:cNvCxnSpPr>
            <a:stCxn id="728" idx="6"/>
            <a:endCxn id="729" idx="3"/>
          </p:cNvCxnSpPr>
          <p:nvPr/>
        </p:nvCxnSpPr>
        <p:spPr>
          <a:xfrm rot="10800000" flipH="1">
            <a:off x="4994550" y="3143963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4" name="Google Shape;734;p37"/>
          <p:cNvCxnSpPr>
            <a:endCxn id="726" idx="2"/>
          </p:cNvCxnSpPr>
          <p:nvPr/>
        </p:nvCxnSpPr>
        <p:spPr>
          <a:xfrm rot="10800000" flipH="1">
            <a:off x="1171275" y="2976300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37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37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37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37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7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37"/>
          <p:cNvCxnSpPr>
            <a:stCxn id="729" idx="6"/>
            <a:endCxn id="741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1" name="Google Shape;741;p37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7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37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37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7"/>
          <p:cNvSpPr/>
          <p:nvPr/>
        </p:nvSpPr>
        <p:spPr>
          <a:xfrm>
            <a:off x="6333225" y="1780500"/>
            <a:ext cx="20574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σ(X.W1+ b2).W3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7"/>
          <p:cNvSpPr/>
          <p:nvPr/>
        </p:nvSpPr>
        <p:spPr>
          <a:xfrm>
            <a:off x="6333225" y="3882100"/>
            <a:ext cx="20574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σ(X.W2+ b3).W4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Forward 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8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753" name="Google Shape;753;p38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54" name="Google Shape;754;p3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8"/>
          <p:cNvSpPr/>
          <p:nvPr/>
        </p:nvSpPr>
        <p:spPr>
          <a:xfrm>
            <a:off x="1871475" y="25717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756" name="Google Shape;756;p38"/>
          <p:cNvSpPr/>
          <p:nvPr/>
        </p:nvSpPr>
        <p:spPr>
          <a:xfrm>
            <a:off x="4040325" y="127530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757" name="Google Shape;757;p38"/>
          <p:cNvSpPr/>
          <p:nvPr/>
        </p:nvSpPr>
        <p:spPr>
          <a:xfrm>
            <a:off x="4149450" y="3815813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758" name="Google Shape;758;p38"/>
          <p:cNvSpPr/>
          <p:nvPr/>
        </p:nvSpPr>
        <p:spPr>
          <a:xfrm>
            <a:off x="6209550" y="24532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759" name="Google Shape;759;p38"/>
          <p:cNvCxnSpPr>
            <a:stCxn id="755" idx="7"/>
            <a:endCxn id="756" idx="2"/>
          </p:cNvCxnSpPr>
          <p:nvPr/>
        </p:nvCxnSpPr>
        <p:spPr>
          <a:xfrm rot="10800000" flipH="1">
            <a:off x="2592813" y="1679840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38"/>
          <p:cNvCxnSpPr>
            <a:stCxn id="755" idx="5"/>
            <a:endCxn id="757" idx="2"/>
          </p:cNvCxnSpPr>
          <p:nvPr/>
        </p:nvCxnSpPr>
        <p:spPr>
          <a:xfrm>
            <a:off x="2592813" y="3262360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1" name="Google Shape;761;p38"/>
          <p:cNvCxnSpPr>
            <a:stCxn id="756" idx="6"/>
            <a:endCxn id="758" idx="1"/>
          </p:cNvCxnSpPr>
          <p:nvPr/>
        </p:nvCxnSpPr>
        <p:spPr>
          <a:xfrm>
            <a:off x="4885425" y="1679850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38"/>
          <p:cNvCxnSpPr>
            <a:stCxn id="757" idx="6"/>
            <a:endCxn id="758" idx="3"/>
          </p:cNvCxnSpPr>
          <p:nvPr/>
        </p:nvCxnSpPr>
        <p:spPr>
          <a:xfrm rot="10800000" flipH="1">
            <a:off x="4994550" y="3143963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38"/>
          <p:cNvCxnSpPr>
            <a:endCxn id="755" idx="2"/>
          </p:cNvCxnSpPr>
          <p:nvPr/>
        </p:nvCxnSpPr>
        <p:spPr>
          <a:xfrm rot="10800000" flipH="1">
            <a:off x="1171275" y="2976300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4" name="Google Shape;764;p38"/>
          <p:cNvSpPr/>
          <p:nvPr/>
        </p:nvSpPr>
        <p:spPr>
          <a:xfrm>
            <a:off x="579475" y="26993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2716575" y="1795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5617575" y="17362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271657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8"/>
          <p:cNvSpPr/>
          <p:nvPr/>
        </p:nvSpPr>
        <p:spPr>
          <a:xfrm>
            <a:off x="5557225" y="3469363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9" name="Google Shape;769;p38"/>
          <p:cNvCxnSpPr>
            <a:stCxn id="758" idx="6"/>
            <a:endCxn id="770" idx="1"/>
          </p:cNvCxnSpPr>
          <p:nvPr/>
        </p:nvCxnSpPr>
        <p:spPr>
          <a:xfrm>
            <a:off x="7054650" y="2857788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0" name="Google Shape;770;p38"/>
          <p:cNvSpPr/>
          <p:nvPr/>
        </p:nvSpPr>
        <p:spPr>
          <a:xfrm>
            <a:off x="7662450" y="257175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4167075" y="211467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8"/>
          <p:cNvSpPr/>
          <p:nvPr/>
        </p:nvSpPr>
        <p:spPr>
          <a:xfrm>
            <a:off x="4271200" y="47060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8"/>
          <p:cNvSpPr/>
          <p:nvPr/>
        </p:nvSpPr>
        <p:spPr>
          <a:xfrm>
            <a:off x="6336300" y="3328625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8"/>
          <p:cNvSpPr/>
          <p:nvPr/>
        </p:nvSpPr>
        <p:spPr>
          <a:xfrm>
            <a:off x="6256300" y="1736300"/>
            <a:ext cx="28107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σ[σ(X.W1+ b2).W3 +σ(X.W2+ b3).W4  + b4]</a:t>
            </a:r>
            <a:endParaRPr sz="15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Gradient Descent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9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781" name="Google Shape;781;p39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82" name="Google Shape;782;p3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39"/>
          <p:cNvCxnSpPr/>
          <p:nvPr/>
        </p:nvCxnSpPr>
        <p:spPr>
          <a:xfrm>
            <a:off x="989975" y="4708850"/>
            <a:ext cx="7425600" cy="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4" name="Google Shape;784;p39"/>
          <p:cNvCxnSpPr/>
          <p:nvPr/>
        </p:nvCxnSpPr>
        <p:spPr>
          <a:xfrm rot="10800000" flipH="1">
            <a:off x="4696775" y="1243550"/>
            <a:ext cx="12000" cy="346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5" name="Google Shape;785;p39"/>
          <p:cNvSpPr/>
          <p:nvPr/>
        </p:nvSpPr>
        <p:spPr>
          <a:xfrm>
            <a:off x="2094800" y="1031825"/>
            <a:ext cx="5215950" cy="3545900"/>
          </a:xfrm>
          <a:custGeom>
            <a:avLst/>
            <a:gdLst/>
            <a:ahLst/>
            <a:cxnLst/>
            <a:rect l="l" t="t" r="r" b="b"/>
            <a:pathLst>
              <a:path w="208638" h="141836" extrusionOk="0">
                <a:moveTo>
                  <a:pt x="0" y="7727"/>
                </a:moveTo>
                <a:cubicBezTo>
                  <a:pt x="8935" y="24389"/>
                  <a:pt x="34693" y="85483"/>
                  <a:pt x="53609" y="107699"/>
                </a:cubicBezTo>
                <a:cubicBezTo>
                  <a:pt x="72525" y="129915"/>
                  <a:pt x="91440" y="145532"/>
                  <a:pt x="113495" y="141024"/>
                </a:cubicBezTo>
                <a:cubicBezTo>
                  <a:pt x="135550" y="136517"/>
                  <a:pt x="170082" y="104158"/>
                  <a:pt x="185939" y="80654"/>
                </a:cubicBezTo>
                <a:cubicBezTo>
                  <a:pt x="201796" y="57150"/>
                  <a:pt x="204855" y="13442"/>
                  <a:pt x="208638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6" name="Google Shape;786;p39"/>
          <p:cNvSpPr txBox="1"/>
          <p:nvPr/>
        </p:nvSpPr>
        <p:spPr>
          <a:xfrm>
            <a:off x="4708775" y="12435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39"/>
          <p:cNvSpPr txBox="1"/>
          <p:nvPr/>
        </p:nvSpPr>
        <p:spPr>
          <a:xfrm>
            <a:off x="6373625" y="47888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K (Optimizing Parameter)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9"/>
          <p:cNvSpPr/>
          <p:nvPr/>
        </p:nvSpPr>
        <p:spPr>
          <a:xfrm>
            <a:off x="2354425" y="1907675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9"/>
          <p:cNvSpPr/>
          <p:nvPr/>
        </p:nvSpPr>
        <p:spPr>
          <a:xfrm>
            <a:off x="2801125" y="28032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9"/>
          <p:cNvSpPr/>
          <p:nvPr/>
        </p:nvSpPr>
        <p:spPr>
          <a:xfrm>
            <a:off x="3153750" y="3390325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9"/>
          <p:cNvSpPr/>
          <p:nvPr/>
        </p:nvSpPr>
        <p:spPr>
          <a:xfrm>
            <a:off x="3473575" y="38083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9"/>
          <p:cNvSpPr/>
          <p:nvPr/>
        </p:nvSpPr>
        <p:spPr>
          <a:xfrm>
            <a:off x="3775375" y="40738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9"/>
          <p:cNvSpPr/>
          <p:nvPr/>
        </p:nvSpPr>
        <p:spPr>
          <a:xfrm>
            <a:off x="4028875" y="42548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39"/>
          <p:cNvSpPr/>
          <p:nvPr/>
        </p:nvSpPr>
        <p:spPr>
          <a:xfrm>
            <a:off x="4282375" y="43393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39"/>
          <p:cNvSpPr/>
          <p:nvPr/>
        </p:nvSpPr>
        <p:spPr>
          <a:xfrm>
            <a:off x="4535875" y="44433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96" name="Google Shape;796;p39"/>
          <p:cNvCxnSpPr>
            <a:endCxn id="788" idx="2"/>
          </p:cNvCxnSpPr>
          <p:nvPr/>
        </p:nvCxnSpPr>
        <p:spPr>
          <a:xfrm>
            <a:off x="1545325" y="1907525"/>
            <a:ext cx="809100" cy="132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7" name="Google Shape;797;p39"/>
          <p:cNvSpPr txBox="1"/>
          <p:nvPr/>
        </p:nvSpPr>
        <p:spPr>
          <a:xfrm>
            <a:off x="398425" y="1714500"/>
            <a:ext cx="114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Initial 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9"/>
          <p:cNvSpPr txBox="1"/>
          <p:nvPr/>
        </p:nvSpPr>
        <p:spPr>
          <a:xfrm>
            <a:off x="591625" y="2873600"/>
            <a:ext cx="16782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K = K - slope.LR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9"/>
          <p:cNvSpPr txBox="1"/>
          <p:nvPr/>
        </p:nvSpPr>
        <p:spPr>
          <a:xfrm>
            <a:off x="978000" y="5131425"/>
            <a:ext cx="1823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LR : Learning Rate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Gradient Descent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40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06" name="Google Shape;806;p40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807" name="Google Shape;807;p4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8" name="Google Shape;808;p40"/>
          <p:cNvCxnSpPr/>
          <p:nvPr/>
        </p:nvCxnSpPr>
        <p:spPr>
          <a:xfrm>
            <a:off x="989975" y="4708850"/>
            <a:ext cx="7425600" cy="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9" name="Google Shape;809;p40"/>
          <p:cNvCxnSpPr/>
          <p:nvPr/>
        </p:nvCxnSpPr>
        <p:spPr>
          <a:xfrm rot="10800000" flipH="1">
            <a:off x="4696775" y="1243550"/>
            <a:ext cx="12000" cy="3465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0" name="Google Shape;810;p40"/>
          <p:cNvSpPr txBox="1"/>
          <p:nvPr/>
        </p:nvSpPr>
        <p:spPr>
          <a:xfrm>
            <a:off x="4708775" y="1243550"/>
            <a:ext cx="5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40"/>
          <p:cNvSpPr txBox="1"/>
          <p:nvPr/>
        </p:nvSpPr>
        <p:spPr>
          <a:xfrm>
            <a:off x="6373625" y="4788800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K (Optimizing Parameter)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40"/>
          <p:cNvSpPr/>
          <p:nvPr/>
        </p:nvSpPr>
        <p:spPr>
          <a:xfrm>
            <a:off x="1593750" y="1376425"/>
            <a:ext cx="6483725" cy="2601050"/>
          </a:xfrm>
          <a:custGeom>
            <a:avLst/>
            <a:gdLst/>
            <a:ahLst/>
            <a:cxnLst/>
            <a:rect l="l" t="t" r="r" b="b"/>
            <a:pathLst>
              <a:path w="259349" h="104042" extrusionOk="0">
                <a:moveTo>
                  <a:pt x="0" y="15455"/>
                </a:moveTo>
                <a:cubicBezTo>
                  <a:pt x="3864" y="23987"/>
                  <a:pt x="12396" y="62141"/>
                  <a:pt x="23182" y="66648"/>
                </a:cubicBezTo>
                <a:cubicBezTo>
                  <a:pt x="33968" y="71156"/>
                  <a:pt x="55058" y="43063"/>
                  <a:pt x="64717" y="42500"/>
                </a:cubicBezTo>
                <a:cubicBezTo>
                  <a:pt x="74376" y="41937"/>
                  <a:pt x="74054" y="65763"/>
                  <a:pt x="81137" y="63268"/>
                </a:cubicBezTo>
                <a:cubicBezTo>
                  <a:pt x="88220" y="60773"/>
                  <a:pt x="96914" y="20768"/>
                  <a:pt x="107217" y="27529"/>
                </a:cubicBezTo>
                <a:cubicBezTo>
                  <a:pt x="117520" y="34290"/>
                  <a:pt x="130802" y="100536"/>
                  <a:pt x="142956" y="103836"/>
                </a:cubicBezTo>
                <a:cubicBezTo>
                  <a:pt x="155111" y="107136"/>
                  <a:pt x="169600" y="54333"/>
                  <a:pt x="180144" y="47330"/>
                </a:cubicBezTo>
                <a:cubicBezTo>
                  <a:pt x="190689" y="40327"/>
                  <a:pt x="197610" y="67132"/>
                  <a:pt x="206223" y="61819"/>
                </a:cubicBezTo>
                <a:cubicBezTo>
                  <a:pt x="214836" y="56507"/>
                  <a:pt x="225783" y="21251"/>
                  <a:pt x="231820" y="15455"/>
                </a:cubicBezTo>
                <a:cubicBezTo>
                  <a:pt x="237857" y="9660"/>
                  <a:pt x="237857" y="29622"/>
                  <a:pt x="242445" y="27046"/>
                </a:cubicBezTo>
                <a:cubicBezTo>
                  <a:pt x="247033" y="24470"/>
                  <a:pt x="256532" y="4508"/>
                  <a:pt x="259349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3" name="Google Shape;813;p40"/>
          <p:cNvSpPr/>
          <p:nvPr/>
        </p:nvSpPr>
        <p:spPr>
          <a:xfrm>
            <a:off x="1593750" y="199220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0"/>
          <p:cNvSpPr/>
          <p:nvPr/>
        </p:nvSpPr>
        <p:spPr>
          <a:xfrm>
            <a:off x="4221325" y="199220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0"/>
          <p:cNvSpPr/>
          <p:nvPr/>
        </p:nvSpPr>
        <p:spPr>
          <a:xfrm>
            <a:off x="7823975" y="1468450"/>
            <a:ext cx="253500" cy="2655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7003" y="254219"/>
            <a:ext cx="90001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7660" y="6360949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2472200" y="1276800"/>
            <a:ext cx="5055900" cy="43044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89250" y="1581675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X1</a:t>
            </a:r>
            <a:endParaRPr b="1"/>
          </a:p>
        </p:txBody>
      </p:sp>
      <p:sp>
        <p:nvSpPr>
          <p:cNvPr id="98" name="Google Shape;98;p14"/>
          <p:cNvSpPr/>
          <p:nvPr/>
        </p:nvSpPr>
        <p:spPr>
          <a:xfrm>
            <a:off x="389250" y="3105900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X2</a:t>
            </a:r>
            <a:endParaRPr b="1"/>
          </a:p>
        </p:txBody>
      </p:sp>
      <p:sp>
        <p:nvSpPr>
          <p:cNvPr id="99" name="Google Shape;99;p14"/>
          <p:cNvSpPr/>
          <p:nvPr/>
        </p:nvSpPr>
        <p:spPr>
          <a:xfrm>
            <a:off x="389250" y="4630125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X3</a:t>
            </a:r>
            <a:endParaRPr b="1"/>
          </a:p>
        </p:txBody>
      </p:sp>
      <p:cxnSp>
        <p:nvCxnSpPr>
          <p:cNvPr id="100" name="Google Shape;100;p14"/>
          <p:cNvCxnSpPr>
            <a:stCxn id="97" idx="3"/>
            <a:endCxn id="96" idx="1"/>
          </p:cNvCxnSpPr>
          <p:nvPr/>
        </p:nvCxnSpPr>
        <p:spPr>
          <a:xfrm>
            <a:off x="1077450" y="1904775"/>
            <a:ext cx="213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stCxn id="99" idx="3"/>
            <a:endCxn id="96" idx="3"/>
          </p:cNvCxnSpPr>
          <p:nvPr/>
        </p:nvCxnSpPr>
        <p:spPr>
          <a:xfrm rot="10800000" flipH="1">
            <a:off x="1077450" y="4950825"/>
            <a:ext cx="2135100" cy="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8" idx="3"/>
            <a:endCxn id="96" idx="2"/>
          </p:cNvCxnSpPr>
          <p:nvPr/>
        </p:nvCxnSpPr>
        <p:spPr>
          <a:xfrm>
            <a:off x="1077450" y="3429000"/>
            <a:ext cx="139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1473025" y="1461075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W1</a:t>
            </a:r>
            <a:endParaRPr b="1"/>
          </a:p>
        </p:txBody>
      </p:sp>
      <p:sp>
        <p:nvSpPr>
          <p:cNvPr id="104" name="Google Shape;104;p14"/>
          <p:cNvSpPr/>
          <p:nvPr/>
        </p:nvSpPr>
        <p:spPr>
          <a:xfrm>
            <a:off x="1473025" y="2984100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W2</a:t>
            </a:r>
            <a:endParaRPr b="1"/>
          </a:p>
        </p:txBody>
      </p:sp>
      <p:sp>
        <p:nvSpPr>
          <p:cNvPr id="105" name="Google Shape;105;p14"/>
          <p:cNvSpPr/>
          <p:nvPr/>
        </p:nvSpPr>
        <p:spPr>
          <a:xfrm>
            <a:off x="1473025" y="4507125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W3</a:t>
            </a:r>
            <a:endParaRPr b="1"/>
          </a:p>
        </p:txBody>
      </p:sp>
      <p:sp>
        <p:nvSpPr>
          <p:cNvPr id="106" name="Google Shape;106;p14"/>
          <p:cNvSpPr/>
          <p:nvPr/>
        </p:nvSpPr>
        <p:spPr>
          <a:xfrm>
            <a:off x="3922425" y="2991750"/>
            <a:ext cx="929700" cy="856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/>
              <a:t>∑</a:t>
            </a:r>
            <a:endParaRPr sz="3900" b="1"/>
          </a:p>
        </p:txBody>
      </p:sp>
      <p:cxnSp>
        <p:nvCxnSpPr>
          <p:cNvPr id="107" name="Google Shape;107;p14"/>
          <p:cNvCxnSpPr>
            <a:stCxn id="96" idx="1"/>
          </p:cNvCxnSpPr>
          <p:nvPr/>
        </p:nvCxnSpPr>
        <p:spPr>
          <a:xfrm>
            <a:off x="3212619" y="1907165"/>
            <a:ext cx="721800" cy="108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4"/>
          <p:cNvCxnSpPr>
            <a:stCxn id="96" idx="2"/>
            <a:endCxn id="106" idx="1"/>
          </p:cNvCxnSpPr>
          <p:nvPr/>
        </p:nvCxnSpPr>
        <p:spPr>
          <a:xfrm rot="10800000" flipH="1">
            <a:off x="2472200" y="3420000"/>
            <a:ext cx="1450200" cy="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" name="Google Shape;109;p14"/>
          <p:cNvCxnSpPr>
            <a:stCxn id="96" idx="3"/>
          </p:cNvCxnSpPr>
          <p:nvPr/>
        </p:nvCxnSpPr>
        <p:spPr>
          <a:xfrm rot="10800000" flipH="1">
            <a:off x="3212619" y="3863635"/>
            <a:ext cx="709800" cy="1087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p14"/>
          <p:cNvSpPr/>
          <p:nvPr/>
        </p:nvSpPr>
        <p:spPr>
          <a:xfrm>
            <a:off x="5801700" y="2991750"/>
            <a:ext cx="929700" cy="8565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/>
              <a:t>σ</a:t>
            </a:r>
            <a:endParaRPr sz="3900" b="1"/>
          </a:p>
        </p:txBody>
      </p:sp>
      <p:cxnSp>
        <p:nvCxnSpPr>
          <p:cNvPr id="111" name="Google Shape;111;p14"/>
          <p:cNvCxnSpPr>
            <a:stCxn id="106" idx="3"/>
            <a:endCxn id="110" idx="1"/>
          </p:cNvCxnSpPr>
          <p:nvPr/>
        </p:nvCxnSpPr>
        <p:spPr>
          <a:xfrm>
            <a:off x="4852125" y="3420000"/>
            <a:ext cx="949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" name="Google Shape;112;p14"/>
          <p:cNvSpPr/>
          <p:nvPr/>
        </p:nvSpPr>
        <p:spPr>
          <a:xfrm>
            <a:off x="4085475" y="1923225"/>
            <a:ext cx="603600" cy="446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b</a:t>
            </a:r>
            <a:endParaRPr sz="2400" b="1"/>
          </a:p>
        </p:txBody>
      </p:sp>
      <p:cxnSp>
        <p:nvCxnSpPr>
          <p:cNvPr id="113" name="Google Shape;113;p14"/>
          <p:cNvCxnSpPr>
            <a:stCxn id="112" idx="2"/>
          </p:cNvCxnSpPr>
          <p:nvPr/>
        </p:nvCxnSpPr>
        <p:spPr>
          <a:xfrm>
            <a:off x="4387275" y="2369325"/>
            <a:ext cx="8100" cy="60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/>
          <p:nvPr/>
        </p:nvSpPr>
        <p:spPr>
          <a:xfrm>
            <a:off x="8189700" y="3105900"/>
            <a:ext cx="688200" cy="646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115" name="Google Shape;115;p14"/>
          <p:cNvCxnSpPr>
            <a:stCxn id="110" idx="3"/>
            <a:endCxn id="96" idx="6"/>
          </p:cNvCxnSpPr>
          <p:nvPr/>
        </p:nvCxnSpPr>
        <p:spPr>
          <a:xfrm>
            <a:off x="6731400" y="3420000"/>
            <a:ext cx="796800" cy="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4"/>
          <p:cNvCxnSpPr>
            <a:stCxn id="96" idx="6"/>
            <a:endCxn id="114" idx="1"/>
          </p:cNvCxnSpPr>
          <p:nvPr/>
        </p:nvCxnSpPr>
        <p:spPr>
          <a:xfrm>
            <a:off x="7528100" y="3429000"/>
            <a:ext cx="661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4477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1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41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22" name="Google Shape;822;p41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41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825" name="Google Shape;825;p41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826" name="Google Shape;826;p41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827" name="Google Shape;827;p41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828" name="Google Shape;828;p41"/>
          <p:cNvCxnSpPr>
            <a:stCxn id="824" idx="7"/>
            <a:endCxn id="825" idx="2"/>
          </p:cNvCxnSpPr>
          <p:nvPr/>
        </p:nvCxnSpPr>
        <p:spPr>
          <a:xfrm rot="10800000" flipH="1">
            <a:off x="2604888" y="1874577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9" name="Google Shape;829;p41"/>
          <p:cNvCxnSpPr>
            <a:stCxn id="824" idx="5"/>
            <a:endCxn id="826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0" name="Google Shape;830;p41"/>
          <p:cNvCxnSpPr>
            <a:stCxn id="825" idx="6"/>
            <a:endCxn id="827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1" name="Google Shape;831;p41"/>
          <p:cNvCxnSpPr>
            <a:stCxn id="826" idx="6"/>
            <a:endCxn id="827" idx="3"/>
          </p:cNvCxnSpPr>
          <p:nvPr/>
        </p:nvCxnSpPr>
        <p:spPr>
          <a:xfrm rot="10800000" flipH="1">
            <a:off x="5006625" y="3338700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2" name="Google Shape;832;p41"/>
          <p:cNvCxnSpPr>
            <a:endCxn id="824" idx="2"/>
          </p:cNvCxnSpPr>
          <p:nvPr/>
        </p:nvCxnSpPr>
        <p:spPr>
          <a:xfrm rot="10800000" flipH="1">
            <a:off x="1183350" y="3171038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3" name="Google Shape;833;p41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41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1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41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41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8" name="Google Shape;838;p41"/>
          <p:cNvCxnSpPr>
            <a:stCxn id="827" idx="6"/>
            <a:endCxn id="839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9" name="Google Shape;839;p41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41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41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41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41"/>
          <p:cNvSpPr txBox="1"/>
          <p:nvPr/>
        </p:nvSpPr>
        <p:spPr>
          <a:xfrm>
            <a:off x="422600" y="4902025"/>
            <a:ext cx="288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 we assume that the weights and biases are not optimized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42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50" name="Google Shape;850;p42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851" name="Google Shape;851;p42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42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853" name="Google Shape;853;p42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854" name="Google Shape;854;p42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855" name="Google Shape;855;p42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856" name="Google Shape;856;p42"/>
          <p:cNvCxnSpPr>
            <a:stCxn id="852" idx="7"/>
            <a:endCxn id="853" idx="2"/>
          </p:cNvCxnSpPr>
          <p:nvPr/>
        </p:nvCxnSpPr>
        <p:spPr>
          <a:xfrm rot="10800000" flipH="1">
            <a:off x="2604888" y="1874577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7" name="Google Shape;857;p42"/>
          <p:cNvCxnSpPr>
            <a:stCxn id="852" idx="5"/>
            <a:endCxn id="854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8" name="Google Shape;858;p42"/>
          <p:cNvCxnSpPr>
            <a:stCxn id="853" idx="6"/>
            <a:endCxn id="855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9" name="Google Shape;859;p42"/>
          <p:cNvCxnSpPr>
            <a:stCxn id="854" idx="6"/>
            <a:endCxn id="855" idx="3"/>
          </p:cNvCxnSpPr>
          <p:nvPr/>
        </p:nvCxnSpPr>
        <p:spPr>
          <a:xfrm rot="10800000" flipH="1">
            <a:off x="5006625" y="3338700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0" name="Google Shape;860;p42"/>
          <p:cNvCxnSpPr>
            <a:endCxn id="852" idx="2"/>
          </p:cNvCxnSpPr>
          <p:nvPr/>
        </p:nvCxnSpPr>
        <p:spPr>
          <a:xfrm rot="10800000" flipH="1">
            <a:off x="1183350" y="3171038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1" name="Google Shape;861;p42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42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2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42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42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6" name="Google Shape;866;p42"/>
          <p:cNvCxnSpPr>
            <a:stCxn id="855" idx="6"/>
            <a:endCxn id="867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7" name="Google Shape;867;p42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42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42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42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42"/>
          <p:cNvSpPr/>
          <p:nvPr/>
        </p:nvSpPr>
        <p:spPr>
          <a:xfrm>
            <a:off x="7674525" y="1690563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T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42"/>
          <p:cNvSpPr txBox="1"/>
          <p:nvPr/>
        </p:nvSpPr>
        <p:spPr>
          <a:xfrm>
            <a:off x="217325" y="4708850"/>
            <a:ext cx="2057400" cy="600300"/>
          </a:xfrm>
          <a:prstGeom prst="rect">
            <a:avLst/>
          </a:prstGeom>
          <a:solidFill>
            <a:srgbClr val="00FF87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Error(E):</a:t>
            </a: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 T - Y 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3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43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879" name="Google Shape;879;p43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880" name="Google Shape;880;p43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43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882" name="Google Shape;882;p43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883" name="Google Shape;883;p43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884" name="Google Shape;884;p43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885" name="Google Shape;885;p43"/>
          <p:cNvCxnSpPr>
            <a:stCxn id="881" idx="7"/>
            <a:endCxn id="882" idx="2"/>
          </p:cNvCxnSpPr>
          <p:nvPr/>
        </p:nvCxnSpPr>
        <p:spPr>
          <a:xfrm rot="10800000" flipH="1">
            <a:off x="2604888" y="1874577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6" name="Google Shape;886;p43"/>
          <p:cNvCxnSpPr>
            <a:stCxn id="881" idx="5"/>
            <a:endCxn id="883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7" name="Google Shape;887;p43"/>
          <p:cNvCxnSpPr>
            <a:stCxn id="882" idx="6"/>
            <a:endCxn id="884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8" name="Google Shape;888;p43"/>
          <p:cNvCxnSpPr>
            <a:stCxn id="883" idx="6"/>
            <a:endCxn id="884" idx="3"/>
          </p:cNvCxnSpPr>
          <p:nvPr/>
        </p:nvCxnSpPr>
        <p:spPr>
          <a:xfrm rot="10800000" flipH="1">
            <a:off x="5006625" y="3338700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9" name="Google Shape;889;p43"/>
          <p:cNvCxnSpPr>
            <a:endCxn id="881" idx="2"/>
          </p:cNvCxnSpPr>
          <p:nvPr/>
        </p:nvCxnSpPr>
        <p:spPr>
          <a:xfrm rot="10800000" flipH="1">
            <a:off x="1183350" y="3171038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0" name="Google Shape;890;p43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3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43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43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43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43"/>
          <p:cNvCxnSpPr>
            <a:stCxn id="884" idx="6"/>
            <a:endCxn id="896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6" name="Google Shape;896;p43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43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43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43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43"/>
          <p:cNvSpPr/>
          <p:nvPr/>
        </p:nvSpPr>
        <p:spPr>
          <a:xfrm>
            <a:off x="7080150" y="2093713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E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43"/>
          <p:cNvSpPr txBox="1"/>
          <p:nvPr/>
        </p:nvSpPr>
        <p:spPr>
          <a:xfrm>
            <a:off x="217325" y="4708850"/>
            <a:ext cx="2057400" cy="600300"/>
          </a:xfrm>
          <a:prstGeom prst="rect">
            <a:avLst/>
          </a:prstGeom>
          <a:solidFill>
            <a:srgbClr val="00FF87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Error(E):</a:t>
            </a: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 T - Y 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Backpropagation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44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08" name="Google Shape;908;p44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909" name="Google Shape;909;p44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44"/>
          <p:cNvSpPr/>
          <p:nvPr/>
        </p:nvSpPr>
        <p:spPr>
          <a:xfrm>
            <a:off x="1883550" y="276648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1</a:t>
            </a:r>
            <a:endParaRPr sz="2900" b="1"/>
          </a:p>
        </p:txBody>
      </p:sp>
      <p:sp>
        <p:nvSpPr>
          <p:cNvPr id="911" name="Google Shape;911;p44"/>
          <p:cNvSpPr/>
          <p:nvPr/>
        </p:nvSpPr>
        <p:spPr>
          <a:xfrm>
            <a:off x="4052400" y="1470038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2</a:t>
            </a:r>
            <a:endParaRPr sz="2900" b="1"/>
          </a:p>
        </p:txBody>
      </p:sp>
      <p:sp>
        <p:nvSpPr>
          <p:cNvPr id="912" name="Google Shape;912;p44"/>
          <p:cNvSpPr/>
          <p:nvPr/>
        </p:nvSpPr>
        <p:spPr>
          <a:xfrm>
            <a:off x="4161525" y="4010550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3</a:t>
            </a:r>
            <a:endParaRPr sz="2900" b="1"/>
          </a:p>
        </p:txBody>
      </p:sp>
      <p:sp>
        <p:nvSpPr>
          <p:cNvPr id="913" name="Google Shape;913;p44"/>
          <p:cNvSpPr/>
          <p:nvPr/>
        </p:nvSpPr>
        <p:spPr>
          <a:xfrm>
            <a:off x="6221625" y="2647975"/>
            <a:ext cx="845100" cy="809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/>
              <a:t>4</a:t>
            </a:r>
            <a:endParaRPr sz="2900" b="1"/>
          </a:p>
        </p:txBody>
      </p:sp>
      <p:cxnSp>
        <p:nvCxnSpPr>
          <p:cNvPr id="914" name="Google Shape;914;p44"/>
          <p:cNvCxnSpPr>
            <a:stCxn id="910" idx="7"/>
            <a:endCxn id="911" idx="2"/>
          </p:cNvCxnSpPr>
          <p:nvPr/>
        </p:nvCxnSpPr>
        <p:spPr>
          <a:xfrm rot="10800000" flipH="1">
            <a:off x="2604888" y="1874577"/>
            <a:ext cx="1447500" cy="1010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5" name="Google Shape;915;p44"/>
          <p:cNvCxnSpPr>
            <a:stCxn id="910" idx="5"/>
            <a:endCxn id="912" idx="2"/>
          </p:cNvCxnSpPr>
          <p:nvPr/>
        </p:nvCxnSpPr>
        <p:spPr>
          <a:xfrm>
            <a:off x="2604888" y="3457098"/>
            <a:ext cx="1556700" cy="957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6" name="Google Shape;916;p44"/>
          <p:cNvCxnSpPr>
            <a:stCxn id="911" idx="6"/>
            <a:endCxn id="913" idx="1"/>
          </p:cNvCxnSpPr>
          <p:nvPr/>
        </p:nvCxnSpPr>
        <p:spPr>
          <a:xfrm>
            <a:off x="4897500" y="1874588"/>
            <a:ext cx="1447800" cy="89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7" name="Google Shape;917;p44"/>
          <p:cNvCxnSpPr>
            <a:stCxn id="912" idx="6"/>
            <a:endCxn id="913" idx="3"/>
          </p:cNvCxnSpPr>
          <p:nvPr/>
        </p:nvCxnSpPr>
        <p:spPr>
          <a:xfrm rot="10800000" flipH="1">
            <a:off x="5006625" y="3338700"/>
            <a:ext cx="1338900" cy="1076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8" name="Google Shape;918;p44"/>
          <p:cNvCxnSpPr>
            <a:endCxn id="910" idx="2"/>
          </p:cNvCxnSpPr>
          <p:nvPr/>
        </p:nvCxnSpPr>
        <p:spPr>
          <a:xfrm rot="10800000" flipH="1">
            <a:off x="1183350" y="3171038"/>
            <a:ext cx="700200" cy="18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9" name="Google Shape;919;p44"/>
          <p:cNvSpPr/>
          <p:nvPr/>
        </p:nvSpPr>
        <p:spPr>
          <a:xfrm>
            <a:off x="591550" y="289403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X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44"/>
          <p:cNvSpPr/>
          <p:nvPr/>
        </p:nvSpPr>
        <p:spPr>
          <a:xfrm>
            <a:off x="2728650" y="19902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W1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4"/>
          <p:cNvSpPr/>
          <p:nvPr/>
        </p:nvSpPr>
        <p:spPr>
          <a:xfrm>
            <a:off x="5629650" y="1931025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44"/>
          <p:cNvSpPr/>
          <p:nvPr/>
        </p:nvSpPr>
        <p:spPr>
          <a:xfrm>
            <a:off x="272865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44"/>
          <p:cNvSpPr/>
          <p:nvPr/>
        </p:nvSpPr>
        <p:spPr>
          <a:xfrm>
            <a:off x="5569300" y="3664100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W4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4" name="Google Shape;924;p44"/>
          <p:cNvCxnSpPr>
            <a:stCxn id="913" idx="6"/>
            <a:endCxn id="925" idx="1"/>
          </p:cNvCxnSpPr>
          <p:nvPr/>
        </p:nvCxnSpPr>
        <p:spPr>
          <a:xfrm>
            <a:off x="7066725" y="3052525"/>
            <a:ext cx="607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5" name="Google Shape;925;p44"/>
          <p:cNvSpPr/>
          <p:nvPr/>
        </p:nvSpPr>
        <p:spPr>
          <a:xfrm>
            <a:off x="7674525" y="2766488"/>
            <a:ext cx="591600" cy="572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Y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44"/>
          <p:cNvSpPr/>
          <p:nvPr/>
        </p:nvSpPr>
        <p:spPr>
          <a:xfrm>
            <a:off x="4179150" y="230941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b2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4"/>
          <p:cNvSpPr/>
          <p:nvPr/>
        </p:nvSpPr>
        <p:spPr>
          <a:xfrm>
            <a:off x="4283275" y="49007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b3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44"/>
          <p:cNvSpPr/>
          <p:nvPr/>
        </p:nvSpPr>
        <p:spPr>
          <a:xfrm>
            <a:off x="6348375" y="3523363"/>
            <a:ext cx="591600" cy="48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latin typeface="Calibri"/>
                <a:ea typeface="Calibri"/>
                <a:cs typeface="Calibri"/>
                <a:sym typeface="Calibri"/>
              </a:rPr>
              <a:t>b4</a:t>
            </a:r>
            <a:endParaRPr sz="2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44"/>
          <p:cNvSpPr/>
          <p:nvPr/>
        </p:nvSpPr>
        <p:spPr>
          <a:xfrm>
            <a:off x="7080150" y="2093713"/>
            <a:ext cx="591600" cy="5721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E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44"/>
          <p:cNvSpPr txBox="1"/>
          <p:nvPr/>
        </p:nvSpPr>
        <p:spPr>
          <a:xfrm>
            <a:off x="217325" y="4708850"/>
            <a:ext cx="2057400" cy="600300"/>
          </a:xfrm>
          <a:prstGeom prst="rect">
            <a:avLst/>
          </a:prstGeom>
          <a:solidFill>
            <a:srgbClr val="00FF87">
              <a:alpha val="584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Error(E):</a:t>
            </a:r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 T - Y </a:t>
            </a: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1" name="Google Shape;931;p44"/>
          <p:cNvCxnSpPr>
            <a:stCxn id="929" idx="0"/>
            <a:endCxn id="911" idx="0"/>
          </p:cNvCxnSpPr>
          <p:nvPr/>
        </p:nvCxnSpPr>
        <p:spPr>
          <a:xfrm rot="5400000" flipH="1">
            <a:off x="5613600" y="331363"/>
            <a:ext cx="623700" cy="2901000"/>
          </a:xfrm>
          <a:prstGeom prst="curvedConnector3">
            <a:avLst>
              <a:gd name="adj1" fmla="val 138175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2" name="Google Shape;932;p44"/>
          <p:cNvCxnSpPr>
            <a:stCxn id="929" idx="2"/>
            <a:endCxn id="912" idx="5"/>
          </p:cNvCxnSpPr>
          <p:nvPr/>
        </p:nvCxnSpPr>
        <p:spPr>
          <a:xfrm rot="5400000">
            <a:off x="5111850" y="2436913"/>
            <a:ext cx="2035200" cy="2493000"/>
          </a:xfrm>
          <a:prstGeom prst="curvedConnector3">
            <a:avLst>
              <a:gd name="adj1" fmla="val 117530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3" name="Google Shape;933;p44"/>
          <p:cNvSpPr/>
          <p:nvPr/>
        </p:nvSpPr>
        <p:spPr>
          <a:xfrm>
            <a:off x="2523150" y="839475"/>
            <a:ext cx="1951800" cy="600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E.W3/(W3 + W4)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44"/>
          <p:cNvSpPr/>
          <p:nvPr/>
        </p:nvSpPr>
        <p:spPr>
          <a:xfrm>
            <a:off x="2274725" y="4665825"/>
            <a:ext cx="1951800" cy="600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E.W4/(W3 + W4)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5" name="Google Shape;935;p44"/>
          <p:cNvCxnSpPr/>
          <p:nvPr/>
        </p:nvCxnSpPr>
        <p:spPr>
          <a:xfrm flipH="1">
            <a:off x="4732875" y="1074575"/>
            <a:ext cx="471000" cy="72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6" name="Google Shape;936;p44"/>
          <p:cNvCxnSpPr/>
          <p:nvPr/>
        </p:nvCxnSpPr>
        <p:spPr>
          <a:xfrm rot="10800000">
            <a:off x="5203750" y="5155475"/>
            <a:ext cx="422700" cy="132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Char. Recog.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943" name="Google Shape;943;p4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944" name="Google Shape;944;p4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5"/>
          <p:cNvSpPr/>
          <p:nvPr/>
        </p:nvSpPr>
        <p:spPr>
          <a:xfrm>
            <a:off x="944800" y="948450"/>
            <a:ext cx="72444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We wish to create an ANN which can recognize alphabets from a noisy 7x5 pixel binary pattern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5"/>
          <p:cNvSpPr/>
          <p:nvPr/>
        </p:nvSpPr>
        <p:spPr>
          <a:xfrm>
            <a:off x="2356450" y="155833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5"/>
          <p:cNvSpPr/>
          <p:nvPr/>
        </p:nvSpPr>
        <p:spPr>
          <a:xfrm>
            <a:off x="2650595" y="155833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45"/>
          <p:cNvSpPr/>
          <p:nvPr/>
        </p:nvSpPr>
        <p:spPr>
          <a:xfrm>
            <a:off x="2944739" y="155833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5"/>
          <p:cNvSpPr/>
          <p:nvPr/>
        </p:nvSpPr>
        <p:spPr>
          <a:xfrm>
            <a:off x="3238884" y="155833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5"/>
          <p:cNvSpPr/>
          <p:nvPr/>
        </p:nvSpPr>
        <p:spPr>
          <a:xfrm>
            <a:off x="3533028" y="155833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5"/>
          <p:cNvSpPr/>
          <p:nvPr/>
        </p:nvSpPr>
        <p:spPr>
          <a:xfrm>
            <a:off x="2356450" y="188148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5"/>
          <p:cNvSpPr/>
          <p:nvPr/>
        </p:nvSpPr>
        <p:spPr>
          <a:xfrm>
            <a:off x="2650595" y="188148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45"/>
          <p:cNvSpPr/>
          <p:nvPr/>
        </p:nvSpPr>
        <p:spPr>
          <a:xfrm>
            <a:off x="2944739" y="188148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45"/>
          <p:cNvSpPr/>
          <p:nvPr/>
        </p:nvSpPr>
        <p:spPr>
          <a:xfrm>
            <a:off x="3238884" y="188148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45"/>
          <p:cNvSpPr/>
          <p:nvPr/>
        </p:nvSpPr>
        <p:spPr>
          <a:xfrm>
            <a:off x="3533028" y="188148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45"/>
          <p:cNvSpPr/>
          <p:nvPr/>
        </p:nvSpPr>
        <p:spPr>
          <a:xfrm>
            <a:off x="2356450" y="220463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45"/>
          <p:cNvSpPr/>
          <p:nvPr/>
        </p:nvSpPr>
        <p:spPr>
          <a:xfrm>
            <a:off x="2650595" y="220463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5"/>
          <p:cNvSpPr/>
          <p:nvPr/>
        </p:nvSpPr>
        <p:spPr>
          <a:xfrm>
            <a:off x="2944739" y="220463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45"/>
          <p:cNvSpPr/>
          <p:nvPr/>
        </p:nvSpPr>
        <p:spPr>
          <a:xfrm>
            <a:off x="3238884" y="220463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5"/>
          <p:cNvSpPr/>
          <p:nvPr/>
        </p:nvSpPr>
        <p:spPr>
          <a:xfrm>
            <a:off x="3533028" y="220463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2356450" y="252778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45"/>
          <p:cNvSpPr/>
          <p:nvPr/>
        </p:nvSpPr>
        <p:spPr>
          <a:xfrm>
            <a:off x="2650595" y="252778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5"/>
          <p:cNvSpPr/>
          <p:nvPr/>
        </p:nvSpPr>
        <p:spPr>
          <a:xfrm>
            <a:off x="2944739" y="252778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5"/>
          <p:cNvSpPr/>
          <p:nvPr/>
        </p:nvSpPr>
        <p:spPr>
          <a:xfrm>
            <a:off x="3238884" y="252778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5"/>
          <p:cNvSpPr/>
          <p:nvPr/>
        </p:nvSpPr>
        <p:spPr>
          <a:xfrm>
            <a:off x="3533028" y="2527782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5"/>
          <p:cNvSpPr/>
          <p:nvPr/>
        </p:nvSpPr>
        <p:spPr>
          <a:xfrm>
            <a:off x="2356450" y="283426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5"/>
          <p:cNvSpPr/>
          <p:nvPr/>
        </p:nvSpPr>
        <p:spPr>
          <a:xfrm>
            <a:off x="2650595" y="283426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5"/>
          <p:cNvSpPr/>
          <p:nvPr/>
        </p:nvSpPr>
        <p:spPr>
          <a:xfrm>
            <a:off x="2944739" y="283426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45"/>
          <p:cNvSpPr/>
          <p:nvPr/>
        </p:nvSpPr>
        <p:spPr>
          <a:xfrm>
            <a:off x="3238884" y="283426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5"/>
          <p:cNvSpPr/>
          <p:nvPr/>
        </p:nvSpPr>
        <p:spPr>
          <a:xfrm>
            <a:off x="3533028" y="283426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5"/>
          <p:cNvSpPr/>
          <p:nvPr/>
        </p:nvSpPr>
        <p:spPr>
          <a:xfrm>
            <a:off x="2356450" y="3140751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45"/>
          <p:cNvSpPr/>
          <p:nvPr/>
        </p:nvSpPr>
        <p:spPr>
          <a:xfrm>
            <a:off x="2650595" y="314075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5"/>
          <p:cNvSpPr/>
          <p:nvPr/>
        </p:nvSpPr>
        <p:spPr>
          <a:xfrm>
            <a:off x="2944739" y="314075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5"/>
          <p:cNvSpPr/>
          <p:nvPr/>
        </p:nvSpPr>
        <p:spPr>
          <a:xfrm>
            <a:off x="3238884" y="3140751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5"/>
          <p:cNvSpPr/>
          <p:nvPr/>
        </p:nvSpPr>
        <p:spPr>
          <a:xfrm>
            <a:off x="3533028" y="3140751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45"/>
          <p:cNvSpPr/>
          <p:nvPr/>
        </p:nvSpPr>
        <p:spPr>
          <a:xfrm>
            <a:off x="2356450" y="344723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5"/>
          <p:cNvSpPr/>
          <p:nvPr/>
        </p:nvSpPr>
        <p:spPr>
          <a:xfrm>
            <a:off x="2650595" y="344723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5"/>
          <p:cNvSpPr/>
          <p:nvPr/>
        </p:nvSpPr>
        <p:spPr>
          <a:xfrm>
            <a:off x="2944739" y="344723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5"/>
          <p:cNvSpPr/>
          <p:nvPr/>
        </p:nvSpPr>
        <p:spPr>
          <a:xfrm>
            <a:off x="3238884" y="344723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5"/>
          <p:cNvSpPr/>
          <p:nvPr/>
        </p:nvSpPr>
        <p:spPr>
          <a:xfrm>
            <a:off x="3533028" y="344723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5"/>
          <p:cNvSpPr/>
          <p:nvPr/>
        </p:nvSpPr>
        <p:spPr>
          <a:xfrm>
            <a:off x="4481475" y="2447513"/>
            <a:ext cx="9177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5"/>
          <p:cNvSpPr txBox="1"/>
          <p:nvPr/>
        </p:nvSpPr>
        <p:spPr>
          <a:xfrm>
            <a:off x="6039025" y="2187413"/>
            <a:ext cx="74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2356463" y="406190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5"/>
          <p:cNvSpPr/>
          <p:nvPr/>
        </p:nvSpPr>
        <p:spPr>
          <a:xfrm>
            <a:off x="2650607" y="406190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5"/>
          <p:cNvSpPr/>
          <p:nvPr/>
        </p:nvSpPr>
        <p:spPr>
          <a:xfrm>
            <a:off x="2944752" y="406190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5"/>
          <p:cNvSpPr/>
          <p:nvPr/>
        </p:nvSpPr>
        <p:spPr>
          <a:xfrm>
            <a:off x="3238896" y="4061900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5"/>
          <p:cNvSpPr/>
          <p:nvPr/>
        </p:nvSpPr>
        <p:spPr>
          <a:xfrm>
            <a:off x="3533041" y="4061900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5"/>
          <p:cNvSpPr/>
          <p:nvPr/>
        </p:nvSpPr>
        <p:spPr>
          <a:xfrm>
            <a:off x="2356463" y="438504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5"/>
          <p:cNvSpPr/>
          <p:nvPr/>
        </p:nvSpPr>
        <p:spPr>
          <a:xfrm>
            <a:off x="2650607" y="438504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5"/>
          <p:cNvSpPr/>
          <p:nvPr/>
        </p:nvSpPr>
        <p:spPr>
          <a:xfrm>
            <a:off x="2944752" y="438504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45"/>
          <p:cNvSpPr/>
          <p:nvPr/>
        </p:nvSpPr>
        <p:spPr>
          <a:xfrm>
            <a:off x="3238896" y="4385048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5"/>
          <p:cNvSpPr/>
          <p:nvPr/>
        </p:nvSpPr>
        <p:spPr>
          <a:xfrm>
            <a:off x="3533041" y="4385048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5"/>
          <p:cNvSpPr/>
          <p:nvPr/>
        </p:nvSpPr>
        <p:spPr>
          <a:xfrm>
            <a:off x="2356463" y="470819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5"/>
          <p:cNvSpPr/>
          <p:nvPr/>
        </p:nvSpPr>
        <p:spPr>
          <a:xfrm>
            <a:off x="2650607" y="470819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5"/>
          <p:cNvSpPr/>
          <p:nvPr/>
        </p:nvSpPr>
        <p:spPr>
          <a:xfrm>
            <a:off x="2944752" y="470819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5"/>
          <p:cNvSpPr/>
          <p:nvPr/>
        </p:nvSpPr>
        <p:spPr>
          <a:xfrm>
            <a:off x="3238896" y="4708196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5"/>
          <p:cNvSpPr/>
          <p:nvPr/>
        </p:nvSpPr>
        <p:spPr>
          <a:xfrm>
            <a:off x="3533041" y="4708196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5"/>
          <p:cNvSpPr/>
          <p:nvPr/>
        </p:nvSpPr>
        <p:spPr>
          <a:xfrm>
            <a:off x="2356463" y="503134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5"/>
          <p:cNvSpPr/>
          <p:nvPr/>
        </p:nvSpPr>
        <p:spPr>
          <a:xfrm>
            <a:off x="2650607" y="503134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2944752" y="503134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3238896" y="503134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45"/>
          <p:cNvSpPr/>
          <p:nvPr/>
        </p:nvSpPr>
        <p:spPr>
          <a:xfrm>
            <a:off x="3533041" y="503134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5"/>
          <p:cNvSpPr/>
          <p:nvPr/>
        </p:nvSpPr>
        <p:spPr>
          <a:xfrm>
            <a:off x="2356463" y="533782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5"/>
          <p:cNvSpPr/>
          <p:nvPr/>
        </p:nvSpPr>
        <p:spPr>
          <a:xfrm>
            <a:off x="2650607" y="533782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45"/>
          <p:cNvSpPr/>
          <p:nvPr/>
        </p:nvSpPr>
        <p:spPr>
          <a:xfrm>
            <a:off x="2944752" y="533782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5"/>
          <p:cNvSpPr/>
          <p:nvPr/>
        </p:nvSpPr>
        <p:spPr>
          <a:xfrm>
            <a:off x="3238896" y="533782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5"/>
          <p:cNvSpPr/>
          <p:nvPr/>
        </p:nvSpPr>
        <p:spPr>
          <a:xfrm>
            <a:off x="3533041" y="533782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5"/>
          <p:cNvSpPr/>
          <p:nvPr/>
        </p:nvSpPr>
        <p:spPr>
          <a:xfrm>
            <a:off x="2356463" y="564431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5"/>
          <p:cNvSpPr/>
          <p:nvPr/>
        </p:nvSpPr>
        <p:spPr>
          <a:xfrm>
            <a:off x="2650607" y="5644314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2944752" y="564431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5"/>
          <p:cNvSpPr/>
          <p:nvPr/>
        </p:nvSpPr>
        <p:spPr>
          <a:xfrm>
            <a:off x="3238896" y="564431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5"/>
          <p:cNvSpPr/>
          <p:nvPr/>
        </p:nvSpPr>
        <p:spPr>
          <a:xfrm>
            <a:off x="3533041" y="5644314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5"/>
          <p:cNvSpPr/>
          <p:nvPr/>
        </p:nvSpPr>
        <p:spPr>
          <a:xfrm>
            <a:off x="2356463" y="595079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45"/>
          <p:cNvSpPr/>
          <p:nvPr/>
        </p:nvSpPr>
        <p:spPr>
          <a:xfrm>
            <a:off x="2650607" y="595079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5"/>
          <p:cNvSpPr/>
          <p:nvPr/>
        </p:nvSpPr>
        <p:spPr>
          <a:xfrm>
            <a:off x="2944752" y="5950799"/>
            <a:ext cx="260100" cy="28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5"/>
          <p:cNvSpPr/>
          <p:nvPr/>
        </p:nvSpPr>
        <p:spPr>
          <a:xfrm>
            <a:off x="3238896" y="595079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5"/>
          <p:cNvSpPr/>
          <p:nvPr/>
        </p:nvSpPr>
        <p:spPr>
          <a:xfrm>
            <a:off x="3533041" y="5950799"/>
            <a:ext cx="260100" cy="28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5"/>
          <p:cNvSpPr/>
          <p:nvPr/>
        </p:nvSpPr>
        <p:spPr>
          <a:xfrm>
            <a:off x="4481488" y="4951075"/>
            <a:ext cx="917700" cy="280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5"/>
          <p:cNvSpPr txBox="1"/>
          <p:nvPr/>
        </p:nvSpPr>
        <p:spPr>
          <a:xfrm>
            <a:off x="6039038" y="4690975"/>
            <a:ext cx="74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Char. Recog.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026" name="Google Shape;1026;p4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1027" name="Google Shape;1027;p4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Google Shape;10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86" y="1246325"/>
            <a:ext cx="8206025" cy="271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127" name="Google Shape;127;p15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128" name="Google Shape;128;p15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129" name="Google Shape;129;p15"/>
          <p:cNvCxnSpPr>
            <a:stCxn id="126" idx="3"/>
            <a:endCxn id="125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>
            <a:stCxn id="128" idx="3"/>
            <a:endCxn id="125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>
            <a:stCxn id="127" idx="3"/>
            <a:endCxn id="125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5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133" name="Google Shape;133;p15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134" name="Google Shape;134;p15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135" name="Google Shape;135;p15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∑</a:t>
            </a:r>
            <a:endParaRPr sz="2500" b="1"/>
          </a:p>
        </p:txBody>
      </p:sp>
      <p:cxnSp>
        <p:nvCxnSpPr>
          <p:cNvPr id="136" name="Google Shape;136;p15"/>
          <p:cNvCxnSpPr>
            <a:stCxn id="125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15"/>
          <p:cNvCxnSpPr>
            <a:stCxn id="125" idx="2"/>
            <a:endCxn id="135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15"/>
          <p:cNvCxnSpPr>
            <a:stCxn id="125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15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σ</a:t>
            </a:r>
            <a:endParaRPr sz="2500" b="1"/>
          </a:p>
        </p:txBody>
      </p:sp>
      <p:cxnSp>
        <p:nvCxnSpPr>
          <p:cNvPr id="140" name="Google Shape;140;p15"/>
          <p:cNvCxnSpPr>
            <a:stCxn id="135" idx="3"/>
            <a:endCxn id="139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15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b</a:t>
            </a:r>
            <a:endParaRPr sz="1900" b="1"/>
          </a:p>
        </p:txBody>
      </p:sp>
      <p:cxnSp>
        <p:nvCxnSpPr>
          <p:cNvPr id="142" name="Google Shape;142;p15"/>
          <p:cNvCxnSpPr>
            <a:stCxn id="141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5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144" name="Google Shape;144;p15"/>
          <p:cNvCxnSpPr>
            <a:stCxn id="139" idx="3"/>
            <a:endCxn id="125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5"/>
          <p:cNvCxnSpPr>
            <a:stCxn id="125" idx="6"/>
            <a:endCxn id="143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5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 but the output needs to be just one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IISER Bhopal</a:t>
            </a:r>
            <a:endParaRPr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</a:t>
            </a: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Kumar Behera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C00000"/>
                </a:solidFill>
              </a:rPr>
              <a:t>X1</a:t>
            </a:r>
            <a:endParaRPr sz="1000" b="1" dirty="0">
              <a:solidFill>
                <a:srgbClr val="C00000"/>
              </a:solidFill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C00000"/>
                </a:solidFill>
              </a:rPr>
              <a:t>X2</a:t>
            </a:r>
            <a:endParaRPr sz="1000" b="1" dirty="0">
              <a:solidFill>
                <a:srgbClr val="C00000"/>
              </a:solidFill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C00000"/>
                </a:solidFill>
              </a:rPr>
              <a:t>X3</a:t>
            </a:r>
            <a:endParaRPr sz="1000" b="1" dirty="0">
              <a:solidFill>
                <a:srgbClr val="C00000"/>
              </a:solidFill>
            </a:endParaRPr>
          </a:p>
        </p:txBody>
      </p:sp>
      <p:cxnSp>
        <p:nvCxnSpPr>
          <p:cNvPr id="162" name="Google Shape;162;p16"/>
          <p:cNvCxnSpPr>
            <a:stCxn id="159" idx="3"/>
            <a:endCxn id="158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16"/>
          <p:cNvCxnSpPr>
            <a:stCxn id="161" idx="3"/>
            <a:endCxn id="158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" name="Google Shape;164;p16"/>
          <p:cNvCxnSpPr>
            <a:stCxn id="160" idx="3"/>
            <a:endCxn id="158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6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/>
              <a:t>W1</a:t>
            </a:r>
            <a:endParaRPr sz="600" b="1" dirty="0"/>
          </a:p>
        </p:txBody>
      </p:sp>
      <p:sp>
        <p:nvSpPr>
          <p:cNvPr id="166" name="Google Shape;166;p16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/>
              <a:t>W2</a:t>
            </a:r>
            <a:endParaRPr sz="600" b="1" dirty="0"/>
          </a:p>
        </p:txBody>
      </p:sp>
      <p:sp>
        <p:nvSpPr>
          <p:cNvPr id="167" name="Google Shape;167;p16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/>
              <a:t>W3</a:t>
            </a:r>
            <a:endParaRPr sz="600" b="1" dirty="0"/>
          </a:p>
        </p:txBody>
      </p:sp>
      <p:sp>
        <p:nvSpPr>
          <p:cNvPr id="168" name="Google Shape;168;p16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∑</a:t>
            </a:r>
            <a:endParaRPr sz="2500" b="1" dirty="0"/>
          </a:p>
        </p:txBody>
      </p:sp>
      <p:cxnSp>
        <p:nvCxnSpPr>
          <p:cNvPr id="169" name="Google Shape;169;p16"/>
          <p:cNvCxnSpPr>
            <a:stCxn id="158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6"/>
          <p:cNvCxnSpPr>
            <a:stCxn id="158" idx="2"/>
            <a:endCxn id="168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6"/>
          <p:cNvCxnSpPr>
            <a:stCxn id="158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6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σ</a:t>
            </a:r>
            <a:endParaRPr sz="2500" b="1" dirty="0"/>
          </a:p>
        </p:txBody>
      </p:sp>
      <p:cxnSp>
        <p:nvCxnSpPr>
          <p:cNvPr id="173" name="Google Shape;173;p16"/>
          <p:cNvCxnSpPr>
            <a:stCxn id="168" idx="3"/>
            <a:endCxn id="172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6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b</a:t>
            </a:r>
            <a:endParaRPr sz="1900" b="1" dirty="0"/>
          </a:p>
        </p:txBody>
      </p:sp>
      <p:cxnSp>
        <p:nvCxnSpPr>
          <p:cNvPr id="175" name="Google Shape;175;p16"/>
          <p:cNvCxnSpPr>
            <a:stCxn id="174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" name="Google Shape;176;p16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Y</a:t>
            </a:r>
            <a:endParaRPr b="1" dirty="0">
              <a:solidFill>
                <a:srgbClr val="C00000"/>
              </a:solidFill>
            </a:endParaRPr>
          </a:p>
        </p:txBody>
      </p:sp>
      <p:cxnSp>
        <p:nvCxnSpPr>
          <p:cNvPr id="177" name="Google Shape;177;p16"/>
          <p:cNvCxnSpPr>
            <a:stCxn id="172" idx="3"/>
            <a:endCxn id="158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6"/>
          <p:cNvCxnSpPr>
            <a:stCxn id="158" idx="6"/>
            <a:endCxn id="176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16"/>
          <p:cNvSpPr/>
          <p:nvPr/>
        </p:nvSpPr>
        <p:spPr>
          <a:xfrm>
            <a:off x="361500" y="3470824"/>
            <a:ext cx="8421000" cy="70812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input, but the output needs to be just one</a:t>
            </a:r>
            <a:endParaRPr lang="en-US" sz="2400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IISER Bhopal</a:t>
            </a: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</a:t>
            </a: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Kumar Behera</a:t>
            </a:r>
            <a:endParaRPr sz="1200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X1</a:t>
            </a:r>
            <a:endParaRPr sz="1000" b="1" dirty="0"/>
          </a:p>
        </p:txBody>
      </p:sp>
      <p:sp>
        <p:nvSpPr>
          <p:cNvPr id="193" name="Google Shape;193;p17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194" name="Google Shape;194;p17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195" name="Google Shape;195;p17"/>
          <p:cNvCxnSpPr>
            <a:stCxn id="192" idx="3"/>
            <a:endCxn id="191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7"/>
          <p:cNvCxnSpPr>
            <a:stCxn id="194" idx="3"/>
            <a:endCxn id="191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7"/>
          <p:cNvCxnSpPr>
            <a:stCxn id="193" idx="3"/>
            <a:endCxn id="191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17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>
                <a:solidFill>
                  <a:srgbClr val="C00000"/>
                </a:solidFill>
              </a:rPr>
              <a:t>W1</a:t>
            </a:r>
            <a:endParaRPr sz="600" b="1">
              <a:solidFill>
                <a:srgbClr val="C00000"/>
              </a:solidFill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>
                <a:solidFill>
                  <a:srgbClr val="C00000"/>
                </a:solidFill>
              </a:rPr>
              <a:t>W2</a:t>
            </a:r>
            <a:endParaRPr sz="600" b="1">
              <a:solidFill>
                <a:srgbClr val="C00000"/>
              </a:solidFill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00000"/>
                </a:solidFill>
              </a:rPr>
              <a:t>W3</a:t>
            </a:r>
            <a:endParaRPr sz="600" b="1" dirty="0">
              <a:solidFill>
                <a:srgbClr val="C00000"/>
              </a:solidFill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∑</a:t>
            </a:r>
            <a:endParaRPr sz="2500" b="1" dirty="0"/>
          </a:p>
        </p:txBody>
      </p:sp>
      <p:cxnSp>
        <p:nvCxnSpPr>
          <p:cNvPr id="202" name="Google Shape;202;p17"/>
          <p:cNvCxnSpPr>
            <a:stCxn id="191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7"/>
          <p:cNvCxnSpPr>
            <a:stCxn id="191" idx="2"/>
            <a:endCxn id="201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7"/>
          <p:cNvCxnSpPr>
            <a:stCxn id="191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17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/>
              <a:t>σ</a:t>
            </a:r>
            <a:endParaRPr sz="2500" b="1" dirty="0"/>
          </a:p>
        </p:txBody>
      </p:sp>
      <p:cxnSp>
        <p:nvCxnSpPr>
          <p:cNvPr id="206" name="Google Shape;206;p17"/>
          <p:cNvCxnSpPr>
            <a:stCxn id="201" idx="3"/>
            <a:endCxn id="205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17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b</a:t>
            </a:r>
            <a:endParaRPr sz="1900" b="1" dirty="0"/>
          </a:p>
        </p:txBody>
      </p:sp>
      <p:cxnSp>
        <p:nvCxnSpPr>
          <p:cNvPr id="208" name="Google Shape;208;p17"/>
          <p:cNvCxnSpPr>
            <a:stCxn id="207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17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Y</a:t>
            </a:r>
            <a:endParaRPr b="1" dirty="0"/>
          </a:p>
        </p:txBody>
      </p:sp>
      <p:cxnSp>
        <p:nvCxnSpPr>
          <p:cNvPr id="210" name="Google Shape;210;p17"/>
          <p:cNvCxnSpPr>
            <a:stCxn id="205" idx="3"/>
            <a:endCxn id="191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7"/>
          <p:cNvCxnSpPr>
            <a:stCxn id="191" idx="6"/>
            <a:endCxn id="209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17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input, but the output needs to be just one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378587" y="4216609"/>
            <a:ext cx="8421000" cy="65290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 </a:t>
            </a:r>
            <a:endParaRPr lang="en-US" sz="2400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8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dirty="0"/>
              <a:t>7</a:t>
            </a:fld>
            <a:endParaRPr dirty="0"/>
          </a:p>
        </p:txBody>
      </p:sp>
      <p:sp>
        <p:nvSpPr>
          <p:cNvPr id="223" name="Google Shape;223;p18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226" name="Google Shape;226;p18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227" name="Google Shape;227;p18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228" name="Google Shape;228;p18"/>
          <p:cNvCxnSpPr>
            <a:stCxn id="225" idx="3"/>
            <a:endCxn id="224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8"/>
          <p:cNvCxnSpPr>
            <a:stCxn id="227" idx="3"/>
            <a:endCxn id="224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8"/>
          <p:cNvCxnSpPr>
            <a:stCxn id="226" idx="3"/>
            <a:endCxn id="224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18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232" name="Google Shape;232;p18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233" name="Google Shape;233;p18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234" name="Google Shape;234;p18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∑</a:t>
            </a:r>
            <a:endParaRPr sz="2500" b="1"/>
          </a:p>
        </p:txBody>
      </p:sp>
      <p:cxnSp>
        <p:nvCxnSpPr>
          <p:cNvPr id="235" name="Google Shape;235;p18"/>
          <p:cNvCxnSpPr>
            <a:stCxn id="224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18"/>
          <p:cNvCxnSpPr>
            <a:stCxn id="224" idx="2"/>
            <a:endCxn id="234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18"/>
          <p:cNvCxnSpPr>
            <a:stCxn id="224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18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σ</a:t>
            </a:r>
            <a:endParaRPr sz="2500" b="1"/>
          </a:p>
        </p:txBody>
      </p:sp>
      <p:cxnSp>
        <p:nvCxnSpPr>
          <p:cNvPr id="239" name="Google Shape;239;p18"/>
          <p:cNvCxnSpPr>
            <a:stCxn id="234" idx="3"/>
            <a:endCxn id="238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18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rgbClr val="C00000"/>
                </a:solidFill>
              </a:rPr>
              <a:t>b</a:t>
            </a:r>
            <a:endParaRPr sz="1900" b="1">
              <a:solidFill>
                <a:srgbClr val="C00000"/>
              </a:solidFill>
            </a:endParaRPr>
          </a:p>
        </p:txBody>
      </p:sp>
      <p:cxnSp>
        <p:nvCxnSpPr>
          <p:cNvPr id="241" name="Google Shape;241;p18"/>
          <p:cNvCxnSpPr>
            <a:stCxn id="240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18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243" name="Google Shape;243;p18"/>
          <p:cNvCxnSpPr>
            <a:stCxn id="238" idx="3"/>
            <a:endCxn id="224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18"/>
          <p:cNvCxnSpPr>
            <a:stCxn id="224" idx="6"/>
            <a:endCxn id="242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18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input, but the output needs to be just one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lang="en-US" sz="2400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356500" y="55867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55" name="Google Shape;255;p19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56" name="Google Shape;256;p19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259" name="Google Shape;259;p19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260" name="Google Shape;260;p19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261" name="Google Shape;261;p19"/>
          <p:cNvCxnSpPr>
            <a:stCxn id="258" idx="3"/>
            <a:endCxn id="257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2" name="Google Shape;262;p19"/>
          <p:cNvCxnSpPr>
            <a:stCxn id="260" idx="3"/>
            <a:endCxn id="257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3" name="Google Shape;263;p19"/>
          <p:cNvCxnSpPr>
            <a:stCxn id="259" idx="3"/>
            <a:endCxn id="257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19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265" name="Google Shape;265;p19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266" name="Google Shape;266;p19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267" name="Google Shape;267;p19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00000"/>
                </a:solidFill>
              </a:rPr>
              <a:t>∑</a:t>
            </a:r>
            <a:endParaRPr sz="2500" b="1">
              <a:solidFill>
                <a:srgbClr val="C00000"/>
              </a:solidFill>
            </a:endParaRPr>
          </a:p>
        </p:txBody>
      </p:sp>
      <p:cxnSp>
        <p:nvCxnSpPr>
          <p:cNvPr id="268" name="Google Shape;268;p19"/>
          <p:cNvCxnSpPr>
            <a:stCxn id="257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19"/>
          <p:cNvCxnSpPr>
            <a:stCxn id="257" idx="2"/>
            <a:endCxn id="267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19"/>
          <p:cNvCxnSpPr>
            <a:stCxn id="257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19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C00000"/>
                </a:solidFill>
              </a:rPr>
              <a:t>σ</a:t>
            </a:r>
            <a:endParaRPr sz="2500" b="1">
              <a:solidFill>
                <a:srgbClr val="C00000"/>
              </a:solidFill>
            </a:endParaRPr>
          </a:p>
        </p:txBody>
      </p:sp>
      <p:cxnSp>
        <p:nvCxnSpPr>
          <p:cNvPr id="272" name="Google Shape;272;p19"/>
          <p:cNvCxnSpPr>
            <a:stCxn id="267" idx="3"/>
            <a:endCxn id="271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19"/>
          <p:cNvSpPr/>
          <p:nvPr/>
        </p:nvSpPr>
        <p:spPr>
          <a:xfrm>
            <a:off x="2265235" y="1274968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b</a:t>
            </a:r>
            <a:endParaRPr sz="1900" b="1"/>
          </a:p>
        </p:txBody>
      </p:sp>
      <p:cxnSp>
        <p:nvCxnSpPr>
          <p:cNvPr id="274" name="Google Shape;274;p19"/>
          <p:cNvCxnSpPr>
            <a:stCxn id="273" idx="2"/>
          </p:cNvCxnSpPr>
          <p:nvPr/>
        </p:nvCxnSpPr>
        <p:spPr>
          <a:xfrm>
            <a:off x="2419135" y="1533268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5" name="Google Shape;275;p19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276" name="Google Shape;276;p19"/>
          <p:cNvCxnSpPr>
            <a:stCxn id="271" idx="3"/>
            <a:endCxn id="257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19"/>
          <p:cNvCxnSpPr>
            <a:stCxn id="257" idx="6"/>
            <a:endCxn id="275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19"/>
          <p:cNvSpPr/>
          <p:nvPr/>
        </p:nvSpPr>
        <p:spPr>
          <a:xfrm>
            <a:off x="361500" y="3680650"/>
            <a:ext cx="8421000" cy="498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Simple Perceptron can have more than one input, but the output needs to be just one</a:t>
            </a:r>
            <a:endParaRPr sz="1700" dirty="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356500" y="431600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input edge has a weight associated with it, which can be negative / positive / zero 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361500" y="4951350"/>
            <a:ext cx="8421000" cy="49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Each node has a ‘bias’ term associated with it</a:t>
            </a:r>
            <a:endParaRPr sz="1700">
              <a:solidFill>
                <a:srgbClr val="315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356500" y="5586700"/>
            <a:ext cx="8421000" cy="64186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Neuron Process through two sequential processes: Summation and Activation</a:t>
            </a:r>
            <a:endParaRPr lang="en-US" sz="2400" b="1" dirty="0">
              <a:solidFill>
                <a:srgbClr val="C000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/>
        </p:nvSpPr>
        <p:spPr>
          <a:xfrm>
            <a:off x="67003" y="254219"/>
            <a:ext cx="9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Neural Network: Perceptron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 txBox="1">
            <a:spLocks noGrp="1"/>
          </p:cNvSpPr>
          <p:nvPr>
            <p:ph type="ftr" idx="11"/>
          </p:nvPr>
        </p:nvSpPr>
        <p:spPr>
          <a:xfrm>
            <a:off x="3413235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IISER Bhopal</a:t>
            </a:r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sldNum" idx="12"/>
          </p:nvPr>
        </p:nvSpPr>
        <p:spPr>
          <a:xfrm>
            <a:off x="699989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89" name="Google Shape;289;p20"/>
          <p:cNvSpPr txBox="1"/>
          <p:nvPr/>
        </p:nvSpPr>
        <p:spPr>
          <a:xfrm>
            <a:off x="67660" y="6360949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Khritish Kumar Behera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442899" y="900725"/>
            <a:ext cx="2577600" cy="24921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380925" y="1077243"/>
            <a:ext cx="351000" cy="374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X1</a:t>
            </a:r>
            <a:endParaRPr sz="1000" b="1"/>
          </a:p>
        </p:txBody>
      </p:sp>
      <p:sp>
        <p:nvSpPr>
          <p:cNvPr id="292" name="Google Shape;292;p20"/>
          <p:cNvSpPr/>
          <p:nvPr/>
        </p:nvSpPr>
        <p:spPr>
          <a:xfrm>
            <a:off x="380925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X2</a:t>
            </a:r>
            <a:endParaRPr sz="1000" b="1"/>
          </a:p>
        </p:txBody>
      </p:sp>
      <p:sp>
        <p:nvSpPr>
          <p:cNvPr id="293" name="Google Shape;293;p20"/>
          <p:cNvSpPr/>
          <p:nvPr/>
        </p:nvSpPr>
        <p:spPr>
          <a:xfrm>
            <a:off x="380925" y="2842250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X3</a:t>
            </a:r>
            <a:endParaRPr sz="1000" b="1"/>
          </a:p>
        </p:txBody>
      </p:sp>
      <p:cxnSp>
        <p:nvCxnSpPr>
          <p:cNvPr id="294" name="Google Shape;294;p20"/>
          <p:cNvCxnSpPr>
            <a:stCxn id="291" idx="3"/>
            <a:endCxn id="290" idx="1"/>
          </p:cNvCxnSpPr>
          <p:nvPr/>
        </p:nvCxnSpPr>
        <p:spPr>
          <a:xfrm>
            <a:off x="731925" y="1264443"/>
            <a:ext cx="1088400" cy="1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20"/>
          <p:cNvCxnSpPr>
            <a:stCxn id="293" idx="3"/>
            <a:endCxn id="290" idx="3"/>
          </p:cNvCxnSpPr>
          <p:nvPr/>
        </p:nvCxnSpPr>
        <p:spPr>
          <a:xfrm rot="10800000" flipH="1">
            <a:off x="731925" y="3027950"/>
            <a:ext cx="1088400" cy="1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6" name="Google Shape;296;p20"/>
          <p:cNvCxnSpPr>
            <a:stCxn id="292" idx="3"/>
            <a:endCxn id="290" idx="2"/>
          </p:cNvCxnSpPr>
          <p:nvPr/>
        </p:nvCxnSpPr>
        <p:spPr>
          <a:xfrm rot="10800000" flipH="1">
            <a:off x="731925" y="2146646"/>
            <a:ext cx="7110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7" name="Google Shape;297;p20"/>
          <p:cNvSpPr/>
          <p:nvPr/>
        </p:nvSpPr>
        <p:spPr>
          <a:xfrm>
            <a:off x="933478" y="1007417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W1</a:t>
            </a:r>
            <a:endParaRPr sz="600" b="1"/>
          </a:p>
        </p:txBody>
      </p:sp>
      <p:sp>
        <p:nvSpPr>
          <p:cNvPr id="298" name="Google Shape;298;p20"/>
          <p:cNvSpPr/>
          <p:nvPr/>
        </p:nvSpPr>
        <p:spPr>
          <a:xfrm>
            <a:off x="933478" y="1889226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W2</a:t>
            </a:r>
            <a:endParaRPr sz="600" b="1"/>
          </a:p>
        </p:txBody>
      </p:sp>
      <p:sp>
        <p:nvSpPr>
          <p:cNvPr id="299" name="Google Shape;299;p20"/>
          <p:cNvSpPr/>
          <p:nvPr/>
        </p:nvSpPr>
        <p:spPr>
          <a:xfrm>
            <a:off x="933478" y="2771035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/>
              <a:t>W3</a:t>
            </a:r>
            <a:endParaRPr sz="600" b="1"/>
          </a:p>
        </p:txBody>
      </p:sp>
      <p:sp>
        <p:nvSpPr>
          <p:cNvPr id="300" name="Google Shape;300;p20"/>
          <p:cNvSpPr/>
          <p:nvPr/>
        </p:nvSpPr>
        <p:spPr>
          <a:xfrm>
            <a:off x="2182284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∑</a:t>
            </a:r>
            <a:endParaRPr sz="2500" b="1"/>
          </a:p>
        </p:txBody>
      </p:sp>
      <p:cxnSp>
        <p:nvCxnSpPr>
          <p:cNvPr id="301" name="Google Shape;301;p20"/>
          <p:cNvCxnSpPr>
            <a:stCxn id="290" idx="1"/>
          </p:cNvCxnSpPr>
          <p:nvPr/>
        </p:nvCxnSpPr>
        <p:spPr>
          <a:xfrm>
            <a:off x="1820380" y="1265685"/>
            <a:ext cx="367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" name="Google Shape;302;p20"/>
          <p:cNvCxnSpPr>
            <a:stCxn id="290" idx="2"/>
            <a:endCxn id="300" idx="1"/>
          </p:cNvCxnSpPr>
          <p:nvPr/>
        </p:nvCxnSpPr>
        <p:spPr>
          <a:xfrm rot="10800000" flipH="1">
            <a:off x="1442899" y="2141675"/>
            <a:ext cx="739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0"/>
          <p:cNvCxnSpPr>
            <a:stCxn id="290" idx="3"/>
          </p:cNvCxnSpPr>
          <p:nvPr/>
        </p:nvCxnSpPr>
        <p:spPr>
          <a:xfrm rot="10800000" flipH="1">
            <a:off x="1820380" y="2398165"/>
            <a:ext cx="361800" cy="629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20"/>
          <p:cNvSpPr/>
          <p:nvPr/>
        </p:nvSpPr>
        <p:spPr>
          <a:xfrm>
            <a:off x="3140416" y="1893655"/>
            <a:ext cx="473700" cy="4959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/>
              <a:t>σ</a:t>
            </a:r>
            <a:endParaRPr sz="2500" b="1"/>
          </a:p>
        </p:txBody>
      </p:sp>
      <p:cxnSp>
        <p:nvCxnSpPr>
          <p:cNvPr id="305" name="Google Shape;305;p20"/>
          <p:cNvCxnSpPr>
            <a:stCxn id="300" idx="3"/>
            <a:endCxn id="304" idx="1"/>
          </p:cNvCxnSpPr>
          <p:nvPr/>
        </p:nvCxnSpPr>
        <p:spPr>
          <a:xfrm>
            <a:off x="2655984" y="2141605"/>
            <a:ext cx="484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6" name="Google Shape;306;p20"/>
          <p:cNvSpPr/>
          <p:nvPr/>
        </p:nvSpPr>
        <p:spPr>
          <a:xfrm>
            <a:off x="2265235" y="1264443"/>
            <a:ext cx="307800" cy="258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b</a:t>
            </a:r>
            <a:endParaRPr sz="1900" b="1"/>
          </a:p>
        </p:txBody>
      </p:sp>
      <p:cxnSp>
        <p:nvCxnSpPr>
          <p:cNvPr id="307" name="Google Shape;307;p20"/>
          <p:cNvCxnSpPr>
            <a:stCxn id="306" idx="2"/>
          </p:cNvCxnSpPr>
          <p:nvPr/>
        </p:nvCxnSpPr>
        <p:spPr>
          <a:xfrm>
            <a:off x="2419135" y="1522743"/>
            <a:ext cx="3900" cy="352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20"/>
          <p:cNvSpPr/>
          <p:nvPr/>
        </p:nvSpPr>
        <p:spPr>
          <a:xfrm>
            <a:off x="4357917" y="1959746"/>
            <a:ext cx="351000" cy="3744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Y</a:t>
            </a:r>
            <a:endParaRPr b="1"/>
          </a:p>
        </p:txBody>
      </p:sp>
      <p:cxnSp>
        <p:nvCxnSpPr>
          <p:cNvPr id="309" name="Google Shape;309;p20"/>
          <p:cNvCxnSpPr>
            <a:stCxn id="304" idx="3"/>
            <a:endCxn id="290" idx="6"/>
          </p:cNvCxnSpPr>
          <p:nvPr/>
        </p:nvCxnSpPr>
        <p:spPr>
          <a:xfrm>
            <a:off x="3614116" y="2141605"/>
            <a:ext cx="406500" cy="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20"/>
          <p:cNvCxnSpPr>
            <a:stCxn id="290" idx="6"/>
            <a:endCxn id="308" idx="1"/>
          </p:cNvCxnSpPr>
          <p:nvPr/>
        </p:nvCxnSpPr>
        <p:spPr>
          <a:xfrm>
            <a:off x="4020499" y="2146775"/>
            <a:ext cx="337500" cy="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20"/>
          <p:cNvSpPr/>
          <p:nvPr/>
        </p:nvSpPr>
        <p:spPr>
          <a:xfrm>
            <a:off x="4835011" y="900725"/>
            <a:ext cx="4147139" cy="144444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Calculates the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Summation of Weighted inputs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Adds the bias term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Applies the activation function</a:t>
            </a:r>
            <a:endParaRPr sz="1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915800" y="3972325"/>
            <a:ext cx="5312400" cy="741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35</Slides>
  <Notes>35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94</cp:revision>
  <dcterms:modified xsi:type="dcterms:W3CDTF">2021-09-23T06:09:09Z</dcterms:modified>
</cp:coreProperties>
</file>