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"/>
  </p:notesMasterIdLst>
  <p:sldIdLst>
    <p:sldId id="301" r:id="rId3"/>
    <p:sldId id="32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63457-92EF-4A1D-8AA7-3BD55697A246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6DD26-4D5E-4D47-BFFC-3C4B0BDAF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48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40KT =1eV=1.610-19J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DD26-4D5E-4D47-BFFC-3C4B0BDAFC3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49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 Behera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F21-D4CD-49F4-A017-610E9F53B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34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 Behera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F21-D4CD-49F4-A017-610E9F53B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9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 Behera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F21-D4CD-49F4-A017-610E9F53B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211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00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3"/>
            <a:ext cx="9144000" cy="9115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799"/>
            <a:ext cx="8839200" cy="5334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672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Kuntal Roy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5754"/>
            <a:ext cx="2895600" cy="365125"/>
          </a:xfrm>
        </p:spPr>
        <p:txBody>
          <a:bodyPr/>
          <a:lstStyle/>
          <a:p>
            <a:r>
              <a:rPr lang="en-US" dirty="0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23279" y="6533216"/>
            <a:ext cx="2133600" cy="365125"/>
          </a:xfrm>
        </p:spPr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08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5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60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89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47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33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6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 Behera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F21-D4CD-49F4-A017-610E9F53B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747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6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66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Kuntal Roy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5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 Behera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F21-D4CD-49F4-A017-610E9F53B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43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 Behera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F21-D4CD-49F4-A017-610E9F53B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07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 Behera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F21-D4CD-49F4-A017-610E9F53B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34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eneral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9281"/>
            <a:ext cx="9144000" cy="878742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/>
              <a:t>Energy-Efficient Neuromorphic Computing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83594"/>
            <a:ext cx="2057400" cy="365125"/>
          </a:xfrm>
        </p:spPr>
        <p:txBody>
          <a:bodyPr/>
          <a:lstStyle>
            <a:lvl1pPr>
              <a:defRPr sz="1100"/>
            </a:lvl1pPr>
          </a:lstStyle>
          <a:p>
            <a:r>
              <a:rPr lang="en-IN"/>
              <a:t>Khritish K Behera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83593"/>
            <a:ext cx="3086100" cy="365125"/>
          </a:xfrm>
        </p:spPr>
        <p:txBody>
          <a:bodyPr/>
          <a:lstStyle>
            <a:lvl1pPr>
              <a:defRPr sz="1100"/>
            </a:lvl1pPr>
          </a:lstStyle>
          <a:p>
            <a:r>
              <a:rPr lang="en-IN"/>
              <a:t>IISER Bhopal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83592"/>
            <a:ext cx="2057400" cy="365125"/>
          </a:xfrm>
        </p:spPr>
        <p:txBody>
          <a:bodyPr/>
          <a:lstStyle>
            <a:lvl1pPr>
              <a:defRPr sz="1100"/>
            </a:lvl1pPr>
          </a:lstStyle>
          <a:p>
            <a:fld id="{8E7B0F21-D4CD-49F4-A017-610E9F53B95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496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 Behera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F21-D4CD-49F4-A017-610E9F53B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74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 Behera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F21-D4CD-49F4-A017-610E9F53B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72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 Behera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IISER Bhopal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F21-D4CD-49F4-A017-610E9F53B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32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Khritish K Behera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B0F21-D4CD-49F4-A017-610E9F53B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59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Kuntal Roy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IISER Bhopal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9618B-FB50-4645-A3F4-2D5195A92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8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1.png"/><Relationship Id="rId9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72.png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0.png"/><Relationship Id="rId9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8597-55BE-41CF-B80C-4E0C3A6C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Magnetostriction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1B95C-F84A-4740-AB4D-71123703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Khritish K Behera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DFB03-81F8-49A8-AC7D-E0F7BA4B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IISER Bhopal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1619E-A999-47D9-8C4A-541ED9F9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0F21-D4CD-49F4-A017-610E9F53B950}" type="slidenum">
              <a:rPr lang="en-IN" smtClean="0"/>
              <a:pPr/>
              <a:t>1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D26CA6-E8FB-4275-A3C0-228324157ECC}"/>
                  </a:ext>
                </a:extLst>
              </p:cNvPr>
              <p:cNvSpPr txBox="1"/>
              <p:nvPr/>
            </p:nvSpPr>
            <p:spPr>
              <a:xfrm>
                <a:off x="-26375" y="937116"/>
                <a:ext cx="91439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Magnetostrictive Material </a:t>
                </a:r>
                <a:r>
                  <a:rPr lang="en-US" sz="2400" dirty="0"/>
                  <a:t>: Certain ferromagnetic specimen changes its shape (strain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: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) during the process of magnetization</a:t>
                </a:r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D26CA6-E8FB-4275-A3C0-228324157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375" y="937116"/>
                <a:ext cx="9143999" cy="830997"/>
              </a:xfrm>
              <a:prstGeom prst="rect">
                <a:avLst/>
              </a:prstGeom>
              <a:blipFill>
                <a:blip r:embed="rId3"/>
                <a:stretch>
                  <a:fillRect l="-1067" t="-5882" r="-1333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ABEB31D6-FDC6-4A9C-BC65-CFB550410F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"/>
          <a:stretch/>
        </p:blipFill>
        <p:spPr>
          <a:xfrm>
            <a:off x="26376" y="2977746"/>
            <a:ext cx="3192957" cy="20729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36299E-B680-48D2-AB7E-F7701DDDE189}"/>
                  </a:ext>
                </a:extLst>
              </p:cNvPr>
              <p:cNvSpPr txBox="1"/>
              <p:nvPr/>
            </p:nvSpPr>
            <p:spPr>
              <a:xfrm>
                <a:off x="369502" y="2964723"/>
                <a:ext cx="3045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b="0" dirty="0"/>
                  <a:t> Magnetostriction Co-efficien</a:t>
                </a:r>
                <a:r>
                  <a:rPr lang="en-IN" dirty="0"/>
                  <a:t>t </a:t>
                </a:r>
                <a:endParaRPr lang="en-US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36299E-B680-48D2-AB7E-F7701DDDE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02" y="2964723"/>
                <a:ext cx="3045257" cy="276999"/>
              </a:xfrm>
              <a:prstGeom prst="rect">
                <a:avLst/>
              </a:prstGeom>
              <a:blipFill>
                <a:blip r:embed="rId5"/>
                <a:stretch>
                  <a:fillRect l="-2806" t="-28261" r="-3808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D875CEF-094E-427D-BAC7-F6E5AA51B5F6}"/>
              </a:ext>
            </a:extLst>
          </p:cNvPr>
          <p:cNvSpPr txBox="1"/>
          <p:nvPr/>
        </p:nvSpPr>
        <p:spPr>
          <a:xfrm>
            <a:off x="2738803" y="1926667"/>
            <a:ext cx="6392009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Magnetostrictive Anisotropy ↔ Stress Anisotropy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AA1EE1-1CF4-4D6D-AC97-A685FDF05340}"/>
                  </a:ext>
                </a:extLst>
              </p:cNvPr>
              <p:cNvSpPr txBox="1"/>
              <p:nvPr/>
            </p:nvSpPr>
            <p:spPr>
              <a:xfrm>
                <a:off x="6955163" y="2737859"/>
                <a:ext cx="2099357" cy="6914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os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AA1EE1-1CF4-4D6D-AC97-A685FDF05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163" y="2737859"/>
                <a:ext cx="2099357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508B6F4C-ECA9-4FA9-B835-A5599EACE066}"/>
              </a:ext>
            </a:extLst>
          </p:cNvPr>
          <p:cNvSpPr/>
          <p:nvPr/>
        </p:nvSpPr>
        <p:spPr>
          <a:xfrm rot="16200000">
            <a:off x="7771135" y="1527264"/>
            <a:ext cx="365125" cy="202891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CCFF1A-459F-4117-B6E4-91150B85B3AE}"/>
                  </a:ext>
                </a:extLst>
              </p:cNvPr>
              <p:cNvSpPr txBox="1"/>
              <p:nvPr/>
            </p:nvSpPr>
            <p:spPr>
              <a:xfrm>
                <a:off x="7584421" y="3392272"/>
                <a:ext cx="12353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𝑆𝑡𝑟𝑒𝑠𝑠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𝑉𝑜𝑙𝑢𝑚𝑒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CCFF1A-459F-4117-B6E4-91150B85B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421" y="3392272"/>
                <a:ext cx="1235319" cy="830997"/>
              </a:xfrm>
              <a:prstGeom prst="rect">
                <a:avLst/>
              </a:prstGeom>
              <a:blipFill>
                <a:blip r:embed="rId7"/>
                <a:stretch>
                  <a:fillRect l="-985" r="-270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881B49-4EC4-49F8-8209-603938E4805D}"/>
                  </a:ext>
                </a:extLst>
              </p:cNvPr>
              <p:cNvSpPr txBox="1"/>
              <p:nvPr/>
            </p:nvSpPr>
            <p:spPr>
              <a:xfrm>
                <a:off x="3382497" y="3575533"/>
                <a:ext cx="3629066" cy="2213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Cobalt: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=−30×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  <a:p>
                <a:r>
                  <a:rPr lang="en-IN" sz="2400" b="1" dirty="0" err="1"/>
                  <a:t>FeGa</a:t>
                </a:r>
                <a:r>
                  <a:rPr lang="en-IN" sz="2400" b="1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=150×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881B49-4EC4-49F8-8209-603938E48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497" y="3575533"/>
                <a:ext cx="3629066" cy="2213939"/>
              </a:xfrm>
              <a:prstGeom prst="rect">
                <a:avLst/>
              </a:prstGeom>
              <a:blipFill>
                <a:blip r:embed="rId8"/>
                <a:stretch>
                  <a:fillRect l="-2689" t="-22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680CD1-87A1-43FA-AB9D-A109ABA5140A}"/>
                  </a:ext>
                </a:extLst>
              </p:cNvPr>
              <p:cNvSpPr txBox="1"/>
              <p:nvPr/>
            </p:nvSpPr>
            <p:spPr>
              <a:xfrm>
                <a:off x="427024" y="5535695"/>
                <a:ext cx="2162348" cy="82702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𝑌𝑑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680CD1-87A1-43FA-AB9D-A109ABA51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24" y="5535695"/>
                <a:ext cx="2162348" cy="8270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72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CC34CE-4CF0-4160-A129-E50BC5A68368}"/>
                  </a:ext>
                </a:extLst>
              </p:cNvPr>
              <p:cNvSpPr txBox="1"/>
              <p:nvPr/>
            </p:nvSpPr>
            <p:spPr>
              <a:xfrm>
                <a:off x="5068149" y="1308476"/>
                <a:ext cx="3517181" cy="2374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𝑝𝑖𝑒𝑧𝑜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𝑝𝑖𝑒𝑧𝑜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𝑝𝑖𝑒𝑧𝑜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≃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𝑝𝑖𝑒𝑧𝑜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b="0" dirty="0"/>
              </a:p>
              <a:p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𝑚𝑎𝑔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CC34CE-4CF0-4160-A129-E50BC5A68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149" y="1308476"/>
                <a:ext cx="3517181" cy="2374111"/>
              </a:xfrm>
              <a:prstGeom prst="rect">
                <a:avLst/>
              </a:prstGeom>
              <a:blipFill>
                <a:blip r:embed="rId4"/>
                <a:stretch>
                  <a:fillRect b="-2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itle 1"/>
          <p:cNvSpPr txBox="1">
            <a:spLocks/>
          </p:cNvSpPr>
          <p:nvPr/>
        </p:nvSpPr>
        <p:spPr>
          <a:xfrm>
            <a:off x="3429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1844475" y="3145852"/>
            <a:ext cx="794" cy="230986"/>
          </a:xfrm>
          <a:prstGeom prst="straightConnector1">
            <a:avLst/>
          </a:prstGeom>
          <a:ln w="25400"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10800000">
            <a:off x="1664911" y="3352342"/>
            <a:ext cx="381000" cy="1922"/>
          </a:xfrm>
          <a:prstGeom prst="straightConnector1">
            <a:avLst/>
          </a:prstGeom>
          <a:ln w="25400"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0800000">
            <a:off x="1741111" y="3428545"/>
            <a:ext cx="228600" cy="1920"/>
          </a:xfrm>
          <a:prstGeom prst="straightConnector1">
            <a:avLst/>
          </a:prstGeom>
          <a:ln w="25400"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10800000">
            <a:off x="1817311" y="3504745"/>
            <a:ext cx="76200" cy="1920"/>
          </a:xfrm>
          <a:prstGeom prst="straightConnector1">
            <a:avLst/>
          </a:prstGeom>
          <a:ln w="25400"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>
            <a:off x="1667767" y="1791121"/>
            <a:ext cx="381794" cy="960"/>
          </a:xfrm>
          <a:prstGeom prst="straightConnector1">
            <a:avLst/>
          </a:prstGeom>
          <a:ln w="25400"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1"/>
          <p:cNvSpPr txBox="1">
            <a:spLocks noChangeArrowheads="1"/>
          </p:cNvSpPr>
          <p:nvPr/>
        </p:nvSpPr>
        <p:spPr bwMode="auto">
          <a:xfrm>
            <a:off x="1392896" y="1238291"/>
            <a:ext cx="645842" cy="4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V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in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Multiferroic composites</a:t>
            </a:r>
            <a:br>
              <a:rPr lang="en-US" dirty="0"/>
            </a:br>
            <a:r>
              <a:rPr lang="en-US" dirty="0"/>
              <a:t>Voltage </a:t>
            </a:r>
            <a:r>
              <a:rPr lang="en-US" dirty="0" err="1"/>
              <a:t>vs</a:t>
            </a:r>
            <a:r>
              <a:rPr lang="en-US" dirty="0"/>
              <a:t> stress anisotropy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9618B-FB50-4645-A3F4-2D5195A92B0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10800000">
            <a:off x="2875352" y="2515016"/>
            <a:ext cx="381000" cy="1922"/>
          </a:xfrm>
          <a:prstGeom prst="straightConnector1">
            <a:avLst/>
          </a:prstGeom>
          <a:ln w="25400"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2891432" y="3213288"/>
            <a:ext cx="381000" cy="1922"/>
          </a:xfrm>
          <a:prstGeom prst="straightConnector1">
            <a:avLst/>
          </a:prstGeom>
          <a:ln w="25400"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75351" y="2550087"/>
            <a:ext cx="745919" cy="484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piezo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056644" y="2263371"/>
            <a:ext cx="794" cy="275739"/>
          </a:xfrm>
          <a:prstGeom prst="straightConnector1">
            <a:avLst/>
          </a:prstGeom>
          <a:ln w="25400"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063377" y="3178487"/>
            <a:ext cx="794" cy="275739"/>
          </a:xfrm>
          <a:prstGeom prst="straightConnector1">
            <a:avLst/>
          </a:prstGeom>
          <a:ln w="25400"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27879" y="3715424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Y: Young’s modulus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36139" y="2588265"/>
            <a:ext cx="19812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strain transfer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249962"/>
              </p:ext>
            </p:extLst>
          </p:nvPr>
        </p:nvGraphicFramePr>
        <p:xfrm>
          <a:off x="5162369" y="4341240"/>
          <a:ext cx="338455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1714320" imgH="406080" progId="Equation.DSMT4">
                  <p:embed/>
                </p:oleObj>
              </mc:Choice>
              <mc:Fallback>
                <p:oleObj name="Equation" r:id="rId5" imgW="1714320" imgH="40608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369" y="4341240"/>
                        <a:ext cx="3384550" cy="801688"/>
                      </a:xfrm>
                      <a:prstGeom prst="rect">
                        <a:avLst/>
                      </a:prstGeom>
                      <a:solidFill>
                        <a:srgbClr val="FCD5B5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842794" y="2424473"/>
            <a:ext cx="1957944" cy="8510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Piezoelectric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2794" y="1926398"/>
            <a:ext cx="1957944" cy="6464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Magnetostrictive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35178" y="4575982"/>
                <a:ext cx="3334387" cy="85654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M</a:t>
                </a: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agnetostrictive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layer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with high</a:t>
                </a:r>
                <a:r>
                  <a:rPr kumimoji="0" lang="en-US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sub>
                    </m:sSub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Mathematica1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78" y="4575982"/>
                <a:ext cx="3334387" cy="856543"/>
              </a:xfrm>
              <a:prstGeom prst="rect">
                <a:avLst/>
              </a:prstGeom>
              <a:blipFill>
                <a:blip r:embed="rId7"/>
                <a:stretch>
                  <a:fillRect t="-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435179" y="3565193"/>
            <a:ext cx="3334387" cy="85654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Choose piezoelectric layer with high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de-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coefficient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Date Placeholder 2">
            <a:extLst>
              <a:ext uri="{FF2B5EF4-FFF2-40B4-BE49-F238E27FC236}">
                <a16:creationId xmlns:a16="http://schemas.microsoft.com/office/drawing/2014/main" id="{7C7A3951-8AB7-43CC-95C0-C6577794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3594"/>
            <a:ext cx="2057400" cy="365125"/>
          </a:xfrm>
        </p:spPr>
        <p:txBody>
          <a:bodyPr/>
          <a:lstStyle/>
          <a:p>
            <a:r>
              <a:rPr lang="en-IN"/>
              <a:t>Khritish K Behera </a:t>
            </a:r>
            <a:endParaRPr lang="en-IN" dirty="0"/>
          </a:p>
        </p:txBody>
      </p:sp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6F046ADE-159A-4218-A27B-8E407964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3593"/>
            <a:ext cx="3086100" cy="365125"/>
          </a:xfrm>
        </p:spPr>
        <p:txBody>
          <a:bodyPr/>
          <a:lstStyle/>
          <a:p>
            <a:r>
              <a:rPr lang="en-IN"/>
              <a:t>IISER Bhopal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FB433D-AAA5-4F94-8617-02649477DF53}"/>
                  </a:ext>
                </a:extLst>
              </p:cNvPr>
              <p:cNvSpPr txBox="1"/>
              <p:nvPr/>
            </p:nvSpPr>
            <p:spPr>
              <a:xfrm>
                <a:off x="4741115" y="5174930"/>
                <a:ext cx="5369333" cy="135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Stress Anisotropy (for </a:t>
                </a:r>
                <a:r>
                  <a:rPr lang="en-US" sz="2400" b="1" dirty="0" err="1"/>
                  <a:t>FeGa</a:t>
                </a:r>
                <a:r>
                  <a:rPr lang="en-US" sz="2400" b="1" dirty="0"/>
                  <a:t>):</a:t>
                </a:r>
              </a:p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os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=2.4×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−18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b="0" dirty="0"/>
                  <a:t> (max.)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FB433D-AAA5-4F94-8617-02649477D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115" y="5174930"/>
                <a:ext cx="5369333" cy="1353319"/>
              </a:xfrm>
              <a:prstGeom prst="rect">
                <a:avLst/>
              </a:prstGeom>
              <a:blipFill>
                <a:blip r:embed="rId8"/>
                <a:stretch>
                  <a:fillRect l="-1816" t="-3604" b="-94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AE8740-2A79-44CA-A01A-C8C534E591BD}"/>
                  </a:ext>
                </a:extLst>
              </p:cNvPr>
              <p:cNvSpPr txBox="1"/>
              <p:nvPr/>
            </p:nvSpPr>
            <p:spPr>
              <a:xfrm>
                <a:off x="1432523" y="5516083"/>
                <a:ext cx="2452509" cy="12926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=3000 </m:t>
                      </m:r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𝑝𝑚</m:t>
                      </m:r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=250×</m:t>
                      </m:r>
                      <m:sSup>
                        <m:s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𝑃𝑎</m:t>
                      </m:r>
                    </m:oMath>
                  </m:oMathPara>
                </a14:m>
                <a:endParaRPr lang="en-US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en-US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100" b="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AE8740-2A79-44CA-A01A-C8C534E5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523" y="5516083"/>
                <a:ext cx="2452509" cy="1292662"/>
              </a:xfrm>
              <a:prstGeom prst="rect">
                <a:avLst/>
              </a:prstGeom>
              <a:blipFill>
                <a:blip r:embed="rId9"/>
                <a:stretch>
                  <a:fillRect b="-9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510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3084</TotalTime>
  <Words>168</Words>
  <Application>Microsoft Office PowerPoint</Application>
  <PresentationFormat>On-screen Show (4:3)</PresentationFormat>
  <Paragraphs>42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1_Office Theme</vt:lpstr>
      <vt:lpstr>Equation</vt:lpstr>
      <vt:lpstr>Magnetostriction</vt:lpstr>
      <vt:lpstr>Multiferroic composites Voltage vs stress anisotropy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Kuntal Roy</dc:creator>
  <cp:lastModifiedBy>Kuntal Roy</cp:lastModifiedBy>
  <cp:revision>75</cp:revision>
  <dcterms:created xsi:type="dcterms:W3CDTF">2021-09-25T04:40:51Z</dcterms:created>
  <dcterms:modified xsi:type="dcterms:W3CDTF">2021-10-04T13:41:18Z</dcterms:modified>
</cp:coreProperties>
</file>