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03" r:id="rId2"/>
    <p:sldId id="327" r:id="rId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06" autoAdjust="0"/>
    <p:restoredTop sz="89146" autoAdjust="0"/>
  </p:normalViewPr>
  <p:slideViewPr>
    <p:cSldViewPr>
      <p:cViewPr varScale="1">
        <p:scale>
          <a:sx n="63" d="100"/>
          <a:sy n="63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520" cy="3504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760" y="0"/>
            <a:ext cx="4027520" cy="3504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CE2C4-5696-47DC-AE3C-7B38EA550B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738"/>
            <a:ext cx="4027520" cy="3504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760" y="6658738"/>
            <a:ext cx="4027520" cy="3504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9BFB-48D3-47CE-8E43-41B682AF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440" cy="35052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3" y="0"/>
            <a:ext cx="4028440" cy="35052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6AB39399-A5BC-4142-9107-76C3371A3C9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658664"/>
            <a:ext cx="4028440" cy="350520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3" y="6658664"/>
            <a:ext cx="4028440" cy="350520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F29172F-A36D-4EB0-B60E-8A40EBAA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2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"/>
            <a:ext cx="9144000" cy="911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33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67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754"/>
            <a:ext cx="2895600" cy="365125"/>
          </a:xfrm>
        </p:spPr>
        <p:txBody>
          <a:bodyPr/>
          <a:lstStyle/>
          <a:p>
            <a:r>
              <a:rPr lang="en-US" dirty="0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279" y="6533216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51969" y="5452539"/>
            <a:ext cx="3558631" cy="1253061"/>
            <a:chOff x="5225977" y="5334000"/>
            <a:chExt cx="3558631" cy="1253061"/>
          </a:xfrm>
        </p:grpSpPr>
        <p:sp>
          <p:nvSpPr>
            <p:cNvPr id="140" name="Can 139"/>
            <p:cNvSpPr/>
            <p:nvPr/>
          </p:nvSpPr>
          <p:spPr>
            <a:xfrm>
              <a:off x="5225977" y="5691983"/>
              <a:ext cx="623789" cy="7595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6005054" y="5898704"/>
              <a:ext cx="243346" cy="19729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21460" y="5334000"/>
              <a:ext cx="1429030" cy="3062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28287" y="6144306"/>
              <a:ext cx="1419990" cy="442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sz="1400" dirty="0"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latin typeface="Calibri" pitchFamily="34" charset="0"/>
                </a:rPr>
                <a:t>Magnetostrictive</a:t>
              </a:r>
              <a:endParaRPr lang="en-US" sz="14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H="1">
              <a:off x="6594078" y="6275709"/>
              <a:ext cx="994747" cy="115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6571032" y="5482724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6427302" y="5641541"/>
              <a:ext cx="1419990" cy="110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29571" y="5752068"/>
              <a:ext cx="1420919" cy="255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6594078" y="5880823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6428287" y="5988883"/>
              <a:ext cx="1421902" cy="1657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Insulator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974217" y="6219410"/>
              <a:ext cx="810391" cy="3306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Write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 rot="16200000">
              <a:off x="7951842" y="5401607"/>
              <a:ext cx="67118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ReadMTJ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0130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Energy-Efficient Neuromorphic Devices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00776" y="2583348"/>
            <a:ext cx="2309824" cy="2119326"/>
            <a:chOff x="4519935" y="1602287"/>
            <a:chExt cx="1499865" cy="1518781"/>
          </a:xfrm>
        </p:grpSpPr>
        <p:sp>
          <p:nvSpPr>
            <p:cNvPr id="31" name="Oval 30"/>
            <p:cNvSpPr/>
            <p:nvPr/>
          </p:nvSpPr>
          <p:spPr>
            <a:xfrm>
              <a:off x="4757721" y="193038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57721" y="2263163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757721" y="2591261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46246" y="160228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46246" y="290914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46246" y="1920171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46246" y="2252950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146246" y="258104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70092" y="2106987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70092" y="2439765"/>
              <a:ext cx="211923" cy="2119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endCxn id="31" idx="2"/>
            </p:cNvCxnSpPr>
            <p:nvPr/>
          </p:nvCxnSpPr>
          <p:spPr>
            <a:xfrm>
              <a:off x="4519935" y="2026133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519935" y="2369124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531901" y="2690274"/>
              <a:ext cx="237786" cy="102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1" idx="0"/>
              <a:endCxn id="41" idx="2"/>
            </p:cNvCxnSpPr>
            <p:nvPr/>
          </p:nvCxnSpPr>
          <p:spPr>
            <a:xfrm flipV="1">
              <a:off x="4863682" y="1708248"/>
              <a:ext cx="282564" cy="2221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7"/>
              <a:endCxn id="41" idx="3"/>
            </p:cNvCxnSpPr>
            <p:nvPr/>
          </p:nvCxnSpPr>
          <p:spPr>
            <a:xfrm flipV="1">
              <a:off x="4938608" y="1783175"/>
              <a:ext cx="238673" cy="51102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6"/>
              <a:endCxn id="44" idx="3"/>
            </p:cNvCxnSpPr>
            <p:nvPr/>
          </p:nvCxnSpPr>
          <p:spPr>
            <a:xfrm flipV="1">
              <a:off x="4969643" y="2101059"/>
              <a:ext cx="207638" cy="26806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7"/>
              <a:endCxn id="44" idx="2"/>
            </p:cNvCxnSpPr>
            <p:nvPr/>
          </p:nvCxnSpPr>
          <p:spPr>
            <a:xfrm>
              <a:off x="4938608" y="1961420"/>
              <a:ext cx="207638" cy="647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1" idx="6"/>
              <a:endCxn id="45" idx="1"/>
            </p:cNvCxnSpPr>
            <p:nvPr/>
          </p:nvCxnSpPr>
          <p:spPr>
            <a:xfrm>
              <a:off x="4969643" y="2036346"/>
              <a:ext cx="207638" cy="24763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5"/>
              <a:endCxn id="42" idx="0"/>
            </p:cNvCxnSpPr>
            <p:nvPr/>
          </p:nvCxnSpPr>
          <p:spPr>
            <a:xfrm>
              <a:off x="4938608" y="2111272"/>
              <a:ext cx="313599" cy="79787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0" idx="5"/>
              <a:endCxn id="42" idx="2"/>
            </p:cNvCxnSpPr>
            <p:nvPr/>
          </p:nvCxnSpPr>
          <p:spPr>
            <a:xfrm>
              <a:off x="4938608" y="2772148"/>
              <a:ext cx="207638" cy="24295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2" idx="5"/>
              <a:endCxn id="47" idx="1"/>
            </p:cNvCxnSpPr>
            <p:nvPr/>
          </p:nvCxnSpPr>
          <p:spPr>
            <a:xfrm>
              <a:off x="4938608" y="2444051"/>
              <a:ext cx="238673" cy="16803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" idx="4"/>
              <a:endCxn id="42" idx="1"/>
            </p:cNvCxnSpPr>
            <p:nvPr/>
          </p:nvCxnSpPr>
          <p:spPr>
            <a:xfrm>
              <a:off x="4863682" y="2475086"/>
              <a:ext cx="313599" cy="46509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0" idx="6"/>
              <a:endCxn id="45" idx="4"/>
            </p:cNvCxnSpPr>
            <p:nvPr/>
          </p:nvCxnSpPr>
          <p:spPr>
            <a:xfrm flipV="1">
              <a:off x="4969643" y="2464873"/>
              <a:ext cx="282564" cy="23234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5" idx="2"/>
            </p:cNvCxnSpPr>
            <p:nvPr/>
          </p:nvCxnSpPr>
          <p:spPr>
            <a:xfrm flipV="1">
              <a:off x="4971381" y="2358911"/>
              <a:ext cx="174865" cy="453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8" idx="0"/>
            </p:cNvCxnSpPr>
            <p:nvPr/>
          </p:nvCxnSpPr>
          <p:spPr>
            <a:xfrm>
              <a:off x="5358169" y="1672928"/>
              <a:ext cx="317884" cy="43405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" idx="5"/>
              <a:endCxn id="49" idx="0"/>
            </p:cNvCxnSpPr>
            <p:nvPr/>
          </p:nvCxnSpPr>
          <p:spPr>
            <a:xfrm>
              <a:off x="5327133" y="1783175"/>
              <a:ext cx="348919" cy="65659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4" idx="6"/>
              <a:endCxn id="48" idx="1"/>
            </p:cNvCxnSpPr>
            <p:nvPr/>
          </p:nvCxnSpPr>
          <p:spPr>
            <a:xfrm>
              <a:off x="5358169" y="2026133"/>
              <a:ext cx="242958" cy="11188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4" idx="5"/>
              <a:endCxn id="49" idx="1"/>
            </p:cNvCxnSpPr>
            <p:nvPr/>
          </p:nvCxnSpPr>
          <p:spPr>
            <a:xfrm>
              <a:off x="5327133" y="2101059"/>
              <a:ext cx="273993" cy="36974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5" idx="7"/>
              <a:endCxn id="48" idx="2"/>
            </p:cNvCxnSpPr>
            <p:nvPr/>
          </p:nvCxnSpPr>
          <p:spPr>
            <a:xfrm flipV="1">
              <a:off x="5327133" y="2212949"/>
              <a:ext cx="242958" cy="710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5" idx="6"/>
              <a:endCxn id="49" idx="2"/>
            </p:cNvCxnSpPr>
            <p:nvPr/>
          </p:nvCxnSpPr>
          <p:spPr>
            <a:xfrm>
              <a:off x="5358169" y="2358911"/>
              <a:ext cx="211923" cy="18681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47" idx="6"/>
              <a:endCxn id="49" idx="3"/>
            </p:cNvCxnSpPr>
            <p:nvPr/>
          </p:nvCxnSpPr>
          <p:spPr>
            <a:xfrm flipV="1">
              <a:off x="5358169" y="2620653"/>
              <a:ext cx="242958" cy="6635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2" idx="6"/>
              <a:endCxn id="49" idx="4"/>
            </p:cNvCxnSpPr>
            <p:nvPr/>
          </p:nvCxnSpPr>
          <p:spPr>
            <a:xfrm flipV="1">
              <a:off x="5358169" y="2651688"/>
              <a:ext cx="317884" cy="3634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2" idx="7"/>
              <a:endCxn id="48" idx="4"/>
            </p:cNvCxnSpPr>
            <p:nvPr/>
          </p:nvCxnSpPr>
          <p:spPr>
            <a:xfrm flipV="1">
              <a:off x="5327133" y="2318910"/>
              <a:ext cx="348919" cy="6212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47" idx="7"/>
              <a:endCxn id="48" idx="3"/>
            </p:cNvCxnSpPr>
            <p:nvPr/>
          </p:nvCxnSpPr>
          <p:spPr>
            <a:xfrm flipV="1">
              <a:off x="5327133" y="2287875"/>
              <a:ext cx="273993" cy="32420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8" idx="6"/>
            </p:cNvCxnSpPr>
            <p:nvPr/>
          </p:nvCxnSpPr>
          <p:spPr>
            <a:xfrm>
              <a:off x="5782014" y="2212949"/>
              <a:ext cx="237786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9" idx="6"/>
            </p:cNvCxnSpPr>
            <p:nvPr/>
          </p:nvCxnSpPr>
          <p:spPr>
            <a:xfrm flipV="1">
              <a:off x="5782014" y="2538859"/>
              <a:ext cx="237786" cy="686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52400" y="4276427"/>
            <a:ext cx="4190695" cy="1706075"/>
            <a:chOff x="3270634" y="2459693"/>
            <a:chExt cx="5720966" cy="2329062"/>
          </a:xfrm>
        </p:grpSpPr>
        <p:sp>
          <p:nvSpPr>
            <p:cNvPr id="89" name="Cube 88"/>
            <p:cNvSpPr/>
            <p:nvPr/>
          </p:nvSpPr>
          <p:spPr>
            <a:xfrm>
              <a:off x="4693034" y="2569575"/>
              <a:ext cx="4298566" cy="1975778"/>
            </a:xfrm>
            <a:prstGeom prst="cube">
              <a:avLst>
                <a:gd name="adj" fmla="val 5998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Piezoelectric</a:t>
              </a:r>
            </a:p>
          </p:txBody>
        </p:sp>
        <p:sp>
          <p:nvSpPr>
            <p:cNvPr id="90" name="Can 89"/>
            <p:cNvSpPr/>
            <p:nvPr/>
          </p:nvSpPr>
          <p:spPr>
            <a:xfrm>
              <a:off x="614678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an 90"/>
            <p:cNvSpPr/>
            <p:nvPr/>
          </p:nvSpPr>
          <p:spPr>
            <a:xfrm>
              <a:off x="654277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an 91"/>
            <p:cNvSpPr/>
            <p:nvPr/>
          </p:nvSpPr>
          <p:spPr>
            <a:xfrm>
              <a:off x="698498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an 92"/>
            <p:cNvSpPr/>
            <p:nvPr/>
          </p:nvSpPr>
          <p:spPr>
            <a:xfrm>
              <a:off x="565504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an 93"/>
            <p:cNvSpPr/>
            <p:nvPr/>
          </p:nvSpPr>
          <p:spPr>
            <a:xfrm>
              <a:off x="619300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an 94"/>
            <p:cNvSpPr/>
            <p:nvPr/>
          </p:nvSpPr>
          <p:spPr>
            <a:xfrm>
              <a:off x="6721840" y="2860105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an 95"/>
            <p:cNvSpPr/>
            <p:nvPr/>
          </p:nvSpPr>
          <p:spPr>
            <a:xfrm>
              <a:off x="4953000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an 96"/>
            <p:cNvSpPr/>
            <p:nvPr/>
          </p:nvSpPr>
          <p:spPr>
            <a:xfrm>
              <a:off x="5702042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an 97"/>
            <p:cNvSpPr/>
            <p:nvPr/>
          </p:nvSpPr>
          <p:spPr>
            <a:xfrm>
              <a:off x="6525064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an 98"/>
            <p:cNvSpPr/>
            <p:nvPr/>
          </p:nvSpPr>
          <p:spPr>
            <a:xfrm>
              <a:off x="7304770" y="3271196"/>
              <a:ext cx="533400" cy="4376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an 99"/>
            <p:cNvSpPr/>
            <p:nvPr/>
          </p:nvSpPr>
          <p:spPr>
            <a:xfrm>
              <a:off x="7285220" y="2840693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an 100"/>
            <p:cNvSpPr/>
            <p:nvPr/>
          </p:nvSpPr>
          <p:spPr>
            <a:xfrm>
              <a:off x="7823180" y="2840693"/>
              <a:ext cx="410980" cy="3560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an 101"/>
            <p:cNvSpPr/>
            <p:nvPr/>
          </p:nvSpPr>
          <p:spPr>
            <a:xfrm>
              <a:off x="739596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n 102"/>
            <p:cNvSpPr/>
            <p:nvPr/>
          </p:nvSpPr>
          <p:spPr>
            <a:xfrm>
              <a:off x="779195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an 103"/>
            <p:cNvSpPr/>
            <p:nvPr/>
          </p:nvSpPr>
          <p:spPr>
            <a:xfrm>
              <a:off x="8234160" y="2459693"/>
              <a:ext cx="300240" cy="3454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871777" y="3886200"/>
              <a:ext cx="82125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886199" y="4094928"/>
              <a:ext cx="82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886200" y="4419600"/>
              <a:ext cx="82125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032680" y="4016408"/>
              <a:ext cx="437302" cy="40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.</a:t>
              </a:r>
            </a:p>
            <a:p>
              <a:r>
                <a:rPr lang="en-US" sz="400" b="1" dirty="0"/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70634" y="3402476"/>
              <a:ext cx="1002133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86783" y="3779542"/>
              <a:ext cx="745898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71466" y="4094843"/>
              <a:ext cx="923540" cy="69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56970" y="2570739"/>
            <a:ext cx="4729783" cy="2092556"/>
            <a:chOff x="501893" y="1676400"/>
            <a:chExt cx="3599389" cy="1592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/>
                <p:cNvSpPr/>
                <p:nvPr/>
              </p:nvSpPr>
              <p:spPr>
                <a:xfrm>
                  <a:off x="1538798" y="2140605"/>
                  <a:ext cx="609944" cy="609944"/>
                </a:xfrm>
                <a:prstGeom prst="ellipse">
                  <a:avLst/>
                </a:prstGeom>
                <a:noFill/>
                <a:ln w="476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Σ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Oval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798" y="2140605"/>
                  <a:ext cx="609944" cy="6099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762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endCxn id="118" idx="1"/>
            </p:cNvCxnSpPr>
            <p:nvPr/>
          </p:nvCxnSpPr>
          <p:spPr>
            <a:xfrm>
              <a:off x="806865" y="1896627"/>
              <a:ext cx="821257" cy="3333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8" idx="2"/>
            </p:cNvCxnSpPr>
            <p:nvPr/>
          </p:nvCxnSpPr>
          <p:spPr>
            <a:xfrm>
              <a:off x="806865" y="2278926"/>
              <a:ext cx="731933" cy="1666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8" idx="3"/>
            </p:cNvCxnSpPr>
            <p:nvPr/>
          </p:nvCxnSpPr>
          <p:spPr>
            <a:xfrm flipV="1">
              <a:off x="851527" y="2661224"/>
              <a:ext cx="776595" cy="3333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2148741" y="2445577"/>
              <a:ext cx="3049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450774" y="2214901"/>
              <a:ext cx="487955" cy="43129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2938729" y="2445577"/>
              <a:ext cx="30791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2483476" y="2311030"/>
              <a:ext cx="422552" cy="239037"/>
            </a:xfrm>
            <a:custGeom>
              <a:avLst/>
              <a:gdLst>
                <a:gd name="connsiteX0" fmla="*/ 0 w 826265"/>
                <a:gd name="connsiteY0" fmla="*/ 451517 h 467418"/>
                <a:gd name="connsiteX1" fmla="*/ 308473 w 826265"/>
                <a:gd name="connsiteY1" fmla="*/ 451517 h 467418"/>
                <a:gd name="connsiteX2" fmla="*/ 418641 w 826265"/>
                <a:gd name="connsiteY2" fmla="*/ 286264 h 467418"/>
                <a:gd name="connsiteX3" fmla="*/ 528810 w 826265"/>
                <a:gd name="connsiteY3" fmla="*/ 32876 h 467418"/>
                <a:gd name="connsiteX4" fmla="*/ 826265 w 826265"/>
                <a:gd name="connsiteY4" fmla="*/ 10843 h 46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265" h="467418">
                  <a:moveTo>
                    <a:pt x="0" y="451517"/>
                  </a:moveTo>
                  <a:cubicBezTo>
                    <a:pt x="119350" y="465288"/>
                    <a:pt x="238700" y="479059"/>
                    <a:pt x="308473" y="451517"/>
                  </a:cubicBezTo>
                  <a:cubicBezTo>
                    <a:pt x="378246" y="423975"/>
                    <a:pt x="381918" y="356037"/>
                    <a:pt x="418641" y="286264"/>
                  </a:cubicBezTo>
                  <a:cubicBezTo>
                    <a:pt x="455364" y="216491"/>
                    <a:pt x="460873" y="78779"/>
                    <a:pt x="528810" y="32876"/>
                  </a:cubicBezTo>
                  <a:cubicBezTo>
                    <a:pt x="596747" y="-13027"/>
                    <a:pt x="711506" y="-1092"/>
                    <a:pt x="826265" y="10843"/>
                  </a:cubicBezTo>
                </a:path>
              </a:pathLst>
            </a:cu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1893" y="1713644"/>
              <a:ext cx="56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1893" y="2088949"/>
              <a:ext cx="56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4803" y="2899514"/>
              <a:ext cx="51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2887" y="2442003"/>
              <a:ext cx="243978" cy="44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47254" y="1676400"/>
              <a:ext cx="48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48559" y="2024729"/>
              <a:ext cx="479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66196" y="2416630"/>
              <a:ext cx="480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3117" y="1941100"/>
              <a:ext cx="1058165" cy="4450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y = f(u)</a:t>
              </a:r>
              <a:endParaRPr lang="en-US" sz="32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4" name="Object 133"/>
                <p:cNvGraphicFramePr>
                  <a:graphicFrameLocks noChangeAspect="1"/>
                </p:cNvGraphicFramePr>
                <p:nvPr/>
              </p:nvGraphicFramePr>
              <p:xfrm>
                <a:off x="1797294" y="1713644"/>
                <a:ext cx="1115348" cy="528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723600" imgH="342720" progId="Equation.DSMT4">
                        <p:embed/>
                      </p:oleObj>
                    </mc:Choice>
                    <mc:Fallback>
                      <p:oleObj name="Equation" r:id="rId3" imgW="723600" imgH="342720" progId="Equation.DSMT4">
                        <p:embed/>
                        <p:pic>
                          <p:nvPicPr>
                            <p:cNvPr id="134" name="Object 13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294" y="1713644"/>
                              <a:ext cx="1115348" cy="5283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4" name="Object 133"/>
                <p:cNvGraphicFramePr>
                  <a:graphicFrameLocks noChangeAspect="1"/>
                </p:cNvGraphicFramePr>
                <p:nvPr/>
              </p:nvGraphicFramePr>
              <p:xfrm>
                <a:off x="1797294" y="1713644"/>
                <a:ext cx="1115348" cy="528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723600" imgH="342720" progId="Equation.DSMT4">
                        <p:embed/>
                      </p:oleObj>
                    </mc:Choice>
                    <mc:Fallback>
                      <p:oleObj name="Equation" r:id="rId5" imgW="723600" imgH="342720" progId="Equation.DSMT4">
                        <p:embed/>
                        <p:pic>
                          <p:nvPicPr>
                            <p:cNvPr id="134" name="Object 133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294" y="1713644"/>
                              <a:ext cx="1115348" cy="5283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35" name="TextBox 134"/>
            <p:cNvSpPr txBox="1"/>
            <p:nvPr/>
          </p:nvSpPr>
          <p:spPr>
            <a:xfrm>
              <a:off x="2521775" y="2620780"/>
              <a:ext cx="34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1412574" y="2133600"/>
            <a:ext cx="1155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Neuron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300776" y="2089014"/>
            <a:ext cx="21929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Neural network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008436" y="5880605"/>
            <a:ext cx="297694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Neuromorphic devices </a:t>
            </a:r>
          </a:p>
          <a:p>
            <a:pPr algn="ctr"/>
            <a:r>
              <a:rPr lang="en-US" sz="2400" dirty="0"/>
              <a:t>using </a:t>
            </a:r>
            <a:r>
              <a:rPr lang="en-US" sz="2400" b="1" dirty="0"/>
              <a:t>multiferroics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69309" y="753682"/>
            <a:ext cx="8898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Spintronic devices have some </a:t>
            </a:r>
            <a:r>
              <a:rPr lang="en-US" sz="2400" b="1" dirty="0"/>
              <a:t>inherent</a:t>
            </a:r>
            <a:r>
              <a:rPr lang="en-US" sz="2400" dirty="0"/>
              <a:t> 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Encapsulation of weights, sum, and threshold functions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523526" y="4786093"/>
            <a:ext cx="4569635" cy="4690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Energy dissipation: 0.1 </a:t>
            </a:r>
            <a:r>
              <a:rPr lang="en-US" sz="2400" b="1" dirty="0" err="1"/>
              <a:t>aJ</a:t>
            </a:r>
            <a:r>
              <a:rPr lang="en-US" sz="2400" b="1" dirty="0"/>
              <a:t>/synapse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28171" y="1626703"/>
            <a:ext cx="3341685" cy="4690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Non-Boolean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D972B6A-EF0A-4AFC-A64B-D813D1FE639E}"/>
              </a:ext>
            </a:extLst>
          </p:cNvPr>
          <p:cNvSpPr txBox="1">
            <a:spLocks/>
          </p:cNvSpPr>
          <p:nvPr/>
        </p:nvSpPr>
        <p:spPr>
          <a:xfrm>
            <a:off x="4031352" y="1612106"/>
            <a:ext cx="5134544" cy="415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IEEE Transactions of Nanotechnology </a:t>
            </a:r>
            <a:r>
              <a:rPr lang="en-US" sz="2000" i="1" dirty="0">
                <a:solidFill>
                  <a:srgbClr val="000000"/>
                </a:solidFill>
                <a:effectLst/>
                <a:ea typeface="Bookman Old Style" panose="02050604050505020204" pitchFamily="18" charset="0"/>
                <a:cs typeface="Bookman Old Style" panose="02050604050505020204" pitchFamily="18" charset="0"/>
              </a:rPr>
              <a:t>(</a:t>
            </a:r>
            <a:r>
              <a:rPr lang="en-US" sz="2000" i="1" dirty="0"/>
              <a:t>2017)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56ED7AA-D72E-42E5-B6C7-478A192C769A}"/>
              </a:ext>
            </a:extLst>
          </p:cNvPr>
          <p:cNvSpPr txBox="1"/>
          <p:nvPr/>
        </p:nvSpPr>
        <p:spPr>
          <a:xfrm>
            <a:off x="1202492" y="4157547"/>
            <a:ext cx="40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en-US" sz="3600" baseline="-250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421DA-0242-445C-AAA6-F95454CAE32C}"/>
              </a:ext>
            </a:extLst>
          </p:cNvPr>
          <p:cNvCxnSpPr/>
          <p:nvPr/>
        </p:nvCxnSpPr>
        <p:spPr>
          <a:xfrm flipV="1">
            <a:off x="1575985" y="4634087"/>
            <a:ext cx="0" cy="294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3429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63137" y="3164599"/>
            <a:ext cx="794" cy="190897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1683573" y="3351211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1759773" y="3427414"/>
            <a:ext cx="228600" cy="1586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>
            <a:off x="1835973" y="3503614"/>
            <a:ext cx="76200" cy="1586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1686429" y="1789906"/>
            <a:ext cx="381794" cy="794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1"/>
          <p:cNvSpPr txBox="1">
            <a:spLocks noChangeArrowheads="1"/>
          </p:cNvSpPr>
          <p:nvPr/>
        </p:nvSpPr>
        <p:spPr bwMode="auto">
          <a:xfrm>
            <a:off x="1411558" y="1272540"/>
            <a:ext cx="645842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dirty="0">
                <a:latin typeface="Calibri" pitchFamily="34" charset="0"/>
              </a:rPr>
              <a:t>V</a:t>
            </a:r>
            <a:r>
              <a:rPr lang="en-US" sz="1600" baseline="-25000" dirty="0">
                <a:latin typeface="Calibri" pitchFamily="34" charset="0"/>
              </a:rPr>
              <a:t>in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Multiferroic composites</a:t>
            </a:r>
            <a:br>
              <a:rPr lang="en-US" dirty="0"/>
            </a:br>
            <a:r>
              <a:rPr lang="en-US" dirty="0"/>
              <a:t>Voltage </a:t>
            </a:r>
            <a:r>
              <a:rPr lang="en-US" dirty="0" err="1"/>
              <a:t>vs</a:t>
            </a:r>
            <a:r>
              <a:rPr lang="en-US" dirty="0"/>
              <a:t> stress anisotropy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76688" y="2438400"/>
          <a:ext cx="401637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774360" progId="Equation.DSMT4">
                  <p:embed/>
                </p:oleObj>
              </mc:Choice>
              <mc:Fallback>
                <p:oleObj name="Equation" r:id="rId2" imgW="1828800" imgH="7743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6688" y="2438400"/>
                        <a:ext cx="4016375" cy="170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rot="10800000">
            <a:off x="2894014" y="2513885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910094" y="3212157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4013" y="2590800"/>
            <a:ext cx="7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piezo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75306" y="2286000"/>
            <a:ext cx="794" cy="227884"/>
          </a:xfrm>
          <a:prstGeom prst="straightConnector1">
            <a:avLst/>
          </a:prstGeom>
          <a:ln w="254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2039" y="3201116"/>
            <a:ext cx="794" cy="227884"/>
          </a:xfrm>
          <a:prstGeom prst="straightConnector1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3477" y="36531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Y: Young’s modulus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01938" y="4838700"/>
          <a:ext cx="60626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545760" progId="Equation.DSMT4">
                  <p:embed/>
                </p:oleObj>
              </mc:Choice>
              <mc:Fallback>
                <p:oleObj name="Equation" r:id="rId4" imgW="3568680" imgH="5457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4838700"/>
                        <a:ext cx="6062662" cy="927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67864" y="5870473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ym typeface="Mathematica1"/>
              </a:rPr>
              <a:t>t</a:t>
            </a:r>
            <a:r>
              <a:rPr lang="en-US" sz="2000" b="1" baseline="-25000" dirty="0" err="1">
                <a:sym typeface="Mathematica1"/>
              </a:rPr>
              <a:t>piezo</a:t>
            </a:r>
            <a:r>
              <a:rPr lang="en-US" sz="2000" dirty="0">
                <a:sym typeface="Mathematica1"/>
              </a:rPr>
              <a:t> should be high enough for                          assumption</a:t>
            </a:r>
            <a:endParaRPr lang="en-US" sz="2000" b="1" dirty="0">
              <a:sym typeface="Mathematica1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301132" y="6161080"/>
          <a:ext cx="16430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132" y="6161080"/>
                        <a:ext cx="16430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15877" y="3139663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strain transfer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38600" y="1447800"/>
          <a:ext cx="33845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06080" progId="Equation.DSMT4">
                  <p:embed/>
                </p:oleObj>
              </mc:Choice>
              <mc:Fallback>
                <p:oleObj name="Equation" r:id="rId8" imgW="1714320" imgH="4060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3384550" cy="801687"/>
                      </a:xfrm>
                      <a:prstGeom prst="rect">
                        <a:avLst/>
                      </a:prstGeom>
                      <a:solidFill>
                        <a:srgbClr val="FCD5B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861456" y="2497029"/>
            <a:ext cx="1957944" cy="7033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dirty="0"/>
              <a:t>Piezoelectric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1456" y="1981200"/>
            <a:ext cx="1957944" cy="534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Magnetostrictive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090056" y="2098344"/>
            <a:ext cx="1371600" cy="1588"/>
          </a:xfrm>
          <a:prstGeom prst="straightConnector1">
            <a:avLst/>
          </a:prstGeom>
          <a:ln w="476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25680" y="3198814"/>
            <a:ext cx="2" cy="49133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7267" y="3689862"/>
            <a:ext cx="515733" cy="28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998150" y="3581400"/>
            <a:ext cx="602050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z (3)</a:t>
            </a:r>
          </a:p>
        </p:txBody>
      </p:sp>
      <p:sp>
        <p:nvSpPr>
          <p:cNvPr id="35" name="TextBox 17"/>
          <p:cNvSpPr txBox="1">
            <a:spLocks noChangeArrowheads="1"/>
          </p:cNvSpPr>
          <p:nvPr/>
        </p:nvSpPr>
        <p:spPr bwMode="auto">
          <a:xfrm>
            <a:off x="255481" y="2895600"/>
            <a:ext cx="6841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x (1)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8720" y="1979612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04800" y="2525641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481" y="1981200"/>
            <a:ext cx="7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</a:t>
            </a:r>
            <a:r>
              <a:rPr lang="en-US" sz="2000" baseline="-25000" dirty="0" err="1"/>
              <a:t>mag</a:t>
            </a:r>
            <a:endParaRPr lang="en-US" sz="20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4506" y="1751727"/>
            <a:ext cx="794" cy="227884"/>
          </a:xfrm>
          <a:prstGeom prst="straightConnector1">
            <a:avLst/>
          </a:prstGeom>
          <a:ln w="254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91239" y="2514600"/>
            <a:ext cx="794" cy="227884"/>
          </a:xfrm>
          <a:prstGeom prst="straightConnector1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2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100" y="4134728"/>
            <a:ext cx="43053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Anisotropic strain along the two directions of lateral area  (PMN-PT, PZN-PT)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44680" y="3689863"/>
            <a:ext cx="381000" cy="27253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-24348" y="3457136"/>
            <a:ext cx="6841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y (2)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72160" y="5842337"/>
            <a:ext cx="3142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magnetostrictive layer </a:t>
            </a:r>
          </a:p>
          <a:p>
            <a:r>
              <a:rPr lang="en-US" sz="2000" dirty="0"/>
              <a:t>with high </a:t>
            </a:r>
            <a:r>
              <a:rPr lang="en-US" sz="2000" b="1" dirty="0"/>
              <a:t>(3/2)</a:t>
            </a:r>
            <a:r>
              <a:rPr lang="en-US" sz="2000" b="1" dirty="0">
                <a:sym typeface="Mathematica1"/>
              </a:rPr>
              <a:t></a:t>
            </a:r>
            <a:r>
              <a:rPr lang="en-US" sz="2000" b="1" baseline="-25000" dirty="0" err="1">
                <a:sym typeface="Mathematica1"/>
              </a:rPr>
              <a:t>s</a:t>
            </a:r>
            <a:r>
              <a:rPr lang="en-US" sz="2000" b="1" dirty="0" err="1">
                <a:sym typeface="Mathematica1"/>
              </a:rPr>
              <a:t>Y</a:t>
            </a:r>
            <a:r>
              <a:rPr lang="en-US" sz="2000" b="1" dirty="0">
                <a:sym typeface="Mathematica1"/>
              </a:rPr>
              <a:t>/(1+) </a:t>
            </a:r>
          </a:p>
          <a:p>
            <a:r>
              <a:rPr lang="en-US" sz="2000" dirty="0">
                <a:sym typeface="Mathematica1"/>
              </a:rPr>
              <a:t>(e.g., </a:t>
            </a:r>
            <a:r>
              <a:rPr lang="en-US" sz="2000" b="1" dirty="0" err="1">
                <a:sym typeface="Mathematica1"/>
              </a:rPr>
              <a:t>Terfenol</a:t>
            </a:r>
            <a:r>
              <a:rPr lang="en-US" sz="2000" b="1" dirty="0">
                <a:sym typeface="Mathematica1"/>
              </a:rPr>
              <a:t>-D, </a:t>
            </a:r>
            <a:r>
              <a:rPr lang="en-US" sz="2000" b="1" dirty="0" err="1">
                <a:sym typeface="Mathematica1"/>
              </a:rPr>
              <a:t>Galfenol</a:t>
            </a:r>
            <a:r>
              <a:rPr lang="en-US" sz="2000" dirty="0">
                <a:sym typeface="Mathematica1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0" y="5842337"/>
            <a:ext cx="2819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Choose piezoelectric layer with high </a:t>
            </a:r>
            <a:r>
              <a:rPr lang="en-US" sz="2000" b="1" dirty="0"/>
              <a:t>d</a:t>
            </a:r>
            <a:r>
              <a:rPr lang="en-US" sz="2000" b="1" baseline="-25000" dirty="0"/>
              <a:t>31</a:t>
            </a:r>
            <a:r>
              <a:rPr lang="en-US" sz="2000" b="1" dirty="0"/>
              <a:t>- d</a:t>
            </a:r>
            <a:r>
              <a:rPr lang="en-US" sz="2000" b="1" baseline="-25000" dirty="0"/>
              <a:t>32 </a:t>
            </a:r>
            <a:r>
              <a:rPr lang="en-US" sz="2000" dirty="0"/>
              <a:t>(e.g., </a:t>
            </a:r>
            <a:r>
              <a:rPr lang="en-US" sz="2000" b="1" dirty="0"/>
              <a:t>PMN-PT, PZN-PT</a:t>
            </a:r>
            <a:r>
              <a:rPr lang="en-US" sz="2000" dirty="0"/>
              <a:t>)</a:t>
            </a:r>
            <a:endParaRPr lang="en-US" sz="2000" b="1" baseline="-250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19063" y="4876800"/>
          <a:ext cx="2022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482400" progId="Equation.DSMT4">
                  <p:embed/>
                </p:oleObj>
              </mc:Choice>
              <mc:Fallback>
                <p:oleObj name="Equation" r:id="rId10" imgW="1358640" imgH="4824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4876800"/>
                        <a:ext cx="2022475" cy="7175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943600" y="43389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Mathematica1"/>
              </a:rPr>
              <a:t></a:t>
            </a:r>
            <a:r>
              <a:rPr lang="en-US" sz="2400" dirty="0"/>
              <a:t>: Poisson’s ratio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362200" y="5500048"/>
            <a:ext cx="1905000" cy="5011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310560" y="5647456"/>
            <a:ext cx="533400" cy="4485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591300" y="5643128"/>
            <a:ext cx="266700" cy="376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210173</TotalTime>
  <Words>170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Wingdings</vt:lpstr>
      <vt:lpstr>Office Theme</vt:lpstr>
      <vt:lpstr>Equation</vt:lpstr>
      <vt:lpstr>Energy-Efficient Neuromorphic Devices</vt:lpstr>
      <vt:lpstr>Multiferroic composites Voltage vs stress anisotropy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Presentation_Kuntal_Roy</dc:title>
  <dc:creator>royk</dc:creator>
  <cp:lastModifiedBy>Kuntal Roy</cp:lastModifiedBy>
  <cp:revision>1272</cp:revision>
  <cp:lastPrinted>2016-08-17T03:24:57Z</cp:lastPrinted>
  <dcterms:created xsi:type="dcterms:W3CDTF">2014-02-05T00:05:06Z</dcterms:created>
  <dcterms:modified xsi:type="dcterms:W3CDTF">2021-09-28T17:43:07Z</dcterms:modified>
</cp:coreProperties>
</file>