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1242" r:id="rId2"/>
    <p:sldId id="135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3457-92EF-4A1D-8AA7-3BD55697A246}" type="datetimeFigureOut">
              <a:rPr lang="en-IN" smtClean="0"/>
              <a:t>20-11-2021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DD26-4D5E-4D47-BFFC-3C4B0BDA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Magneto resistance: With the effect of magnetic field, how resistance get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C87742-FF3A-40DF-8CFE-C06C62CB28D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79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30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03" y="978792"/>
            <a:ext cx="8870212" cy="5512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503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Priyesh Kumar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1559" y="6491579"/>
            <a:ext cx="3086100" cy="365125"/>
          </a:xfrm>
        </p:spPr>
        <p:txBody>
          <a:bodyPr/>
          <a:lstStyle/>
          <a:p>
            <a:r>
              <a:rPr lang="en-US"/>
              <a:t>IISER Bhopal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15" y="6492875"/>
            <a:ext cx="2057400" cy="365125"/>
          </a:xfrm>
        </p:spPr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Priyesh Kumar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Priyesh 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95D0-1C20-4D5C-AE9D-42F7DC541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3.png"/><Relationship Id="rId5" Type="http://schemas.openxmlformats.org/officeDocument/2006/relationships/image" Target="../media/image2.emf"/><Relationship Id="rId10" Type="http://schemas.openxmlformats.org/officeDocument/2006/relationships/image" Target="../media/image900.png"/><Relationship Id="rId4" Type="http://schemas.openxmlformats.org/officeDocument/2006/relationships/image" Target="../media/image1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4.png"/><Relationship Id="rId11" Type="http://schemas.openxmlformats.org/officeDocument/2006/relationships/image" Target="../media/image97.png"/><Relationship Id="rId5" Type="http://schemas.openxmlformats.org/officeDocument/2006/relationships/image" Target="../media/image3.png"/><Relationship Id="rId10" Type="http://schemas.openxmlformats.org/officeDocument/2006/relationships/image" Target="../media/image98.png"/><Relationship Id="rId4" Type="http://schemas.openxmlformats.org/officeDocument/2006/relationships/image" Target="../media/image58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1DB1-8951-4438-BD89-D5A19989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Giant Magneto-Resistance (GMR)</a:t>
            </a:r>
            <a:endParaRPr lang="en-IN" sz="3200" baseline="-25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F24546-B878-4630-905B-05ECF1C3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1" y="1319553"/>
            <a:ext cx="4381078" cy="4362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1D7D3C-3B98-42F6-901A-C9269807BA90}"/>
              </a:ext>
            </a:extLst>
          </p:cNvPr>
          <p:cNvSpPr txBox="1"/>
          <p:nvPr/>
        </p:nvSpPr>
        <p:spPr>
          <a:xfrm>
            <a:off x="-364" y="5594517"/>
            <a:ext cx="399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Fert,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M.N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Baibich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Phys. Rev. Lett.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61,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2472 (1988)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 Grunberg,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G.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Binash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39, 4828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(1989)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231CA-B077-499B-8549-5FC341C90187}"/>
              </a:ext>
            </a:extLst>
          </p:cNvPr>
          <p:cNvSpPr txBox="1"/>
          <p:nvPr/>
        </p:nvSpPr>
        <p:spPr>
          <a:xfrm>
            <a:off x="15915" y="900290"/>
            <a:ext cx="445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Giant Magneto-Resistance (GMR)</a:t>
            </a:r>
            <a:endParaRPr kumimoji="0" lang="en-IN" sz="16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3D0EE8-2834-45CF-92A4-CDF918A34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449" y="1561704"/>
            <a:ext cx="4176030" cy="41669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7222-6CA6-4557-8920-8B507AA46E0E}"/>
              </a:ext>
            </a:extLst>
          </p:cNvPr>
          <p:cNvSpPr txBox="1"/>
          <p:nvPr/>
        </p:nvSpPr>
        <p:spPr>
          <a:xfrm>
            <a:off x="4194540" y="4715666"/>
            <a:ext cx="85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1988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271CE7-8457-48DF-8EAF-119165FFDED3}"/>
                  </a:ext>
                </a:extLst>
              </p:cNvPr>
              <p:cNvSpPr txBox="1"/>
              <p:nvPr/>
            </p:nvSpPr>
            <p:spPr>
              <a:xfrm>
                <a:off x="4235421" y="5669289"/>
                <a:ext cx="4860738" cy="77375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𝐺𝑀𝑅</m:t>
                      </m:r>
                      <m:r>
                        <a:rPr kumimoji="0" lang="en-IN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[%]</m:t>
                      </m:r>
                      <m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d>
                            <m:dPr>
                              <m:ctrlP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I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kumimoji="0" lang="en-IN" sz="2000" b="0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AP</m:t>
                          </m:r>
                          <m:r>
                            <a:rPr kumimoji="0" lang="en-IN" sz="20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I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en-IN" sz="2000" b="0" i="1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en-I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kumimoji="0" lang="en-I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×100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271CE7-8457-48DF-8EAF-119165FF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21" y="5669289"/>
                <a:ext cx="4860738" cy="773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52BA-F8ED-4447-B422-D772B382E4AC}"/>
                  </a:ext>
                </a:extLst>
              </p:cNvPr>
              <p:cNvSpPr txBox="1"/>
              <p:nvPr/>
            </p:nvSpPr>
            <p:spPr>
              <a:xfrm>
                <a:off x="4665189" y="768025"/>
                <a:ext cx="4222221" cy="7936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𝐺𝑀𝑅</m:t>
                      </m:r>
                      <m:r>
                        <a:rPr kumimoji="0" lang="en-I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0.55</m:t>
                          </m:r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0.55</m:t>
                          </m:r>
                        </m:den>
                      </m:f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×100≃80</m:t>
                      </m:r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%</m:t>
                      </m:r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52BA-F8ED-4447-B422-D772B382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89" y="768025"/>
                <a:ext cx="4222221" cy="7936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4E972F4-12D3-4A76-90D4-CA959F2FA7D2}"/>
              </a:ext>
            </a:extLst>
          </p:cNvPr>
          <p:cNvGrpSpPr/>
          <p:nvPr/>
        </p:nvGrpSpPr>
        <p:grpSpPr>
          <a:xfrm>
            <a:off x="3703859" y="2775422"/>
            <a:ext cx="928140" cy="1556589"/>
            <a:chOff x="3194360" y="2866861"/>
            <a:chExt cx="928140" cy="15565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BC1CCC3-676E-4798-A791-4063BDA129CC}"/>
                </a:ext>
              </a:extLst>
            </p:cNvPr>
            <p:cNvGrpSpPr/>
            <p:nvPr/>
          </p:nvGrpSpPr>
          <p:grpSpPr>
            <a:xfrm>
              <a:off x="3194360" y="2866861"/>
              <a:ext cx="866378" cy="1556589"/>
              <a:chOff x="3505444" y="2866861"/>
              <a:chExt cx="866378" cy="155658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819D551-47E5-4E10-A147-EF56AAB11668}"/>
                  </a:ext>
                </a:extLst>
              </p:cNvPr>
              <p:cNvGrpSpPr/>
              <p:nvPr/>
            </p:nvGrpSpPr>
            <p:grpSpPr>
              <a:xfrm>
                <a:off x="3505444" y="2866861"/>
                <a:ext cx="866378" cy="1556589"/>
                <a:chOff x="2352556" y="1691439"/>
                <a:chExt cx="866378" cy="1556589"/>
              </a:xfrm>
            </p:grpSpPr>
            <p:sp>
              <p:nvSpPr>
                <p:cNvPr id="18" name="Cylinder 17">
                  <a:extLst>
                    <a:ext uri="{FF2B5EF4-FFF2-40B4-BE49-F238E27FC236}">
                      <a16:creationId xmlns:a16="http://schemas.microsoft.com/office/drawing/2014/main" id="{647DA97C-06C2-4A3D-BF3F-C135A21FA441}"/>
                    </a:ext>
                  </a:extLst>
                </p:cNvPr>
                <p:cNvSpPr/>
                <p:nvPr/>
              </p:nvSpPr>
              <p:spPr>
                <a:xfrm>
                  <a:off x="2352556" y="1691439"/>
                  <a:ext cx="866373" cy="946971"/>
                </a:xfrm>
                <a:prstGeom prst="can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 w="25400">
                  <a:solidFill>
                    <a:schemeClr val="accent1">
                      <a:lumMod val="50000"/>
                      <a:alpha val="90000"/>
                    </a:schemeClr>
                  </a:solidFill>
                </a:ln>
                <a:scene3d>
                  <a:camera prst="orthographicFront">
                    <a:rot lat="18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Cylinder 18">
                  <a:extLst>
                    <a:ext uri="{FF2B5EF4-FFF2-40B4-BE49-F238E27FC236}">
                      <a16:creationId xmlns:a16="http://schemas.microsoft.com/office/drawing/2014/main" id="{5BA6F48A-4970-4CFF-A5B9-D3E449F113B8}"/>
                    </a:ext>
                  </a:extLst>
                </p:cNvPr>
                <p:cNvSpPr/>
                <p:nvPr/>
              </p:nvSpPr>
              <p:spPr>
                <a:xfrm>
                  <a:off x="2352561" y="2301056"/>
                  <a:ext cx="866373" cy="946972"/>
                </a:xfrm>
                <a:prstGeom prst="can">
                  <a:avLst/>
                </a:prstGeom>
                <a:solidFill>
                  <a:schemeClr val="accent1">
                    <a:lumMod val="75000"/>
                    <a:alpha val="40000"/>
                  </a:schemeClr>
                </a:solidFill>
                <a:ln w="25400">
                  <a:solidFill>
                    <a:schemeClr val="accent1">
                      <a:lumMod val="50000"/>
                      <a:alpha val="70000"/>
                    </a:schemeClr>
                  </a:solidFill>
                </a:ln>
                <a:scene3d>
                  <a:camera prst="orthographicFront">
                    <a:rot lat="2400000" lon="0" rev="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Cylinder 25">
                <a:extLst>
                  <a:ext uri="{FF2B5EF4-FFF2-40B4-BE49-F238E27FC236}">
                    <a16:creationId xmlns:a16="http://schemas.microsoft.com/office/drawing/2014/main" id="{93995674-484B-463A-942F-2A9FA42FC7AD}"/>
                  </a:ext>
                </a:extLst>
              </p:cNvPr>
              <p:cNvSpPr/>
              <p:nvPr/>
            </p:nvSpPr>
            <p:spPr>
              <a:xfrm>
                <a:off x="3505445" y="3461730"/>
                <a:ext cx="866373" cy="352102"/>
              </a:xfrm>
              <a:prstGeom prst="ca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  <a:alpha val="90000"/>
                  </a:schemeClr>
                </a:solidFill>
              </a:ln>
              <a:scene3d>
                <a:camera prst="orthographicFront">
                  <a:rot lat="1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5D9C62E-0402-4649-9E4C-ABC3762A6038}"/>
                    </a:ext>
                  </a:extLst>
                </p:cNvPr>
                <p:cNvSpPr txBox="1"/>
                <p:nvPr/>
              </p:nvSpPr>
              <p:spPr>
                <a:xfrm>
                  <a:off x="3211371" y="3901474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Fe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5D9C62E-0402-4649-9E4C-ABC3762A6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71" y="3901474"/>
                  <a:ext cx="9057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CEAB697-3795-4F9A-8D14-4E8F7DF15642}"/>
                    </a:ext>
                  </a:extLst>
                </p:cNvPr>
                <p:cNvSpPr txBox="1"/>
                <p:nvPr/>
              </p:nvSpPr>
              <p:spPr>
                <a:xfrm>
                  <a:off x="3216736" y="3087265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Fe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CEAB697-3795-4F9A-8D14-4E8F7DF15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736" y="3087265"/>
                  <a:ext cx="90576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2A4395-916B-4857-BB91-8981E618E9D7}"/>
                    </a:ext>
                  </a:extLst>
                </p:cNvPr>
                <p:cNvSpPr txBox="1"/>
                <p:nvPr/>
              </p:nvSpPr>
              <p:spPr>
                <a:xfrm>
                  <a:off x="3211371" y="3487830"/>
                  <a:ext cx="9057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I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Cr</m:t>
                        </m:r>
                      </m:oMath>
                    </m:oMathPara>
                  </a14:m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72A4395-916B-4857-BB91-8981E618E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71" y="3487830"/>
                  <a:ext cx="90576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24E67905-E6BF-4D88-9940-6E5729AF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0CD44501-90CD-4E2F-B60D-8D5D29E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F6FA819B-F45A-4192-BE41-CC42E5CA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592"/>
            <a:ext cx="2057400" cy="365125"/>
          </a:xfrm>
        </p:spPr>
        <p:txBody>
          <a:bodyPr/>
          <a:lstStyle/>
          <a:p>
            <a:fld id="{8E7B0F21-D4CD-49F4-A017-610E9F53B950}" type="slidenum">
              <a:rPr lang="en-IN" smtClean="0"/>
              <a:pPr/>
              <a:t>1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1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AB2B-26DC-42FE-8AAF-AF4CD8A0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Tunneling Magneto-Resistance (TMR)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C12327-CC8E-4B47-8795-AFF0BDDD34B5}"/>
              </a:ext>
            </a:extLst>
          </p:cNvPr>
          <p:cNvSpPr txBox="1"/>
          <p:nvPr/>
        </p:nvSpPr>
        <p:spPr>
          <a:xfrm>
            <a:off x="5622837" y="1264484"/>
            <a:ext cx="311410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Conductance is proportional to the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density of states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</a:t>
            </a:r>
            <a:r>
              <a:rPr kumimoji="0" lang="en-I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IN" sz="20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676F71-E6E6-40D6-962C-0783C3B3876B}"/>
                  </a:ext>
                </a:extLst>
              </p:cNvPr>
              <p:cNvSpPr txBox="1"/>
              <p:nvPr/>
            </p:nvSpPr>
            <p:spPr>
              <a:xfrm>
                <a:off x="5254794" y="2366763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676F71-E6E6-40D6-962C-0783C3B3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94" y="2366763"/>
                <a:ext cx="1789448" cy="495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35DC8E-5220-4C5A-BF70-EABEFCC44017}"/>
                  </a:ext>
                </a:extLst>
              </p:cNvPr>
              <p:cNvSpPr txBox="1"/>
              <p:nvPr/>
            </p:nvSpPr>
            <p:spPr>
              <a:xfrm>
                <a:off x="5365102" y="3539733"/>
                <a:ext cx="3114106" cy="78636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𝑇𝑀𝑅</m:t>
                      </m:r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𝐴𝑃</m:t>
                              </m:r>
                            </m:sub>
                          </m:sSub>
                        </m:num>
                        <m:den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</m:t>
                          </m:r>
                        </m:den>
                      </m:f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35DC8E-5220-4C5A-BF70-EABEFCC44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02" y="3539733"/>
                <a:ext cx="3114106" cy="786369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CFCECD41-BC16-41BC-A90A-C21621946FD2}"/>
              </a:ext>
            </a:extLst>
          </p:cNvPr>
          <p:cNvSpPr txBox="1"/>
          <p:nvPr/>
        </p:nvSpPr>
        <p:spPr>
          <a:xfrm>
            <a:off x="12947" y="5219931"/>
            <a:ext cx="794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Julliere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M. Tunneling between ferromagnetic film. Phys. Lett. A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225-226 (1975)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223395-AEED-437F-AC88-C7E11CA01218}"/>
              </a:ext>
            </a:extLst>
          </p:cNvPr>
          <p:cNvSpPr txBox="1"/>
          <p:nvPr/>
        </p:nvSpPr>
        <p:spPr>
          <a:xfrm>
            <a:off x="12947" y="5549891"/>
            <a:ext cx="464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Moodera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 S.  et al., Phys. Rev. Lett.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74, 3273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(1995)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27A8AB2-CE66-43AE-AC07-B1D8EF36B26A}"/>
              </a:ext>
            </a:extLst>
          </p:cNvPr>
          <p:cNvSpPr txBox="1"/>
          <p:nvPr/>
        </p:nvSpPr>
        <p:spPr>
          <a:xfrm>
            <a:off x="0" y="5870062"/>
            <a:ext cx="821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Mathon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J. 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220403 (2001), Butler, W. et al., Phys. Rev. B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63,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054416 (2001)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F35AEB-5BC0-4CF8-9A44-9A17E6F177FB}"/>
              </a:ext>
            </a:extLst>
          </p:cNvPr>
          <p:cNvSpPr txBox="1"/>
          <p:nvPr/>
        </p:nvSpPr>
        <p:spPr>
          <a:xfrm>
            <a:off x="12947" y="6208616"/>
            <a:ext cx="820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Yuasa, S.  et al., Nature Mater.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3, 868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(2004), Parkin, S. et al., Nature Mater. 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3, 862-867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(2004)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5D6CC44-8A31-4CE0-9934-1BA2A4D2F80E}"/>
              </a:ext>
            </a:extLst>
          </p:cNvPr>
          <p:cNvSpPr txBox="1"/>
          <p:nvPr/>
        </p:nvSpPr>
        <p:spPr>
          <a:xfrm>
            <a:off x="0" y="4343318"/>
            <a:ext cx="426706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Reported 1975 (prior to GMR)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7683A4-117E-4FB2-96CC-5B9B0AE4030A}"/>
              </a:ext>
            </a:extLst>
          </p:cNvPr>
          <p:cNvGrpSpPr/>
          <p:nvPr/>
        </p:nvGrpSpPr>
        <p:grpSpPr>
          <a:xfrm>
            <a:off x="0" y="1147571"/>
            <a:ext cx="4991922" cy="2794303"/>
            <a:chOff x="-1945" y="1152564"/>
            <a:chExt cx="4991922" cy="279430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90DF8F6-6D40-443B-85D8-BE8290A2CB3C}"/>
                </a:ext>
              </a:extLst>
            </p:cNvPr>
            <p:cNvSpPr txBox="1"/>
            <p:nvPr/>
          </p:nvSpPr>
          <p:spPr>
            <a:xfrm>
              <a:off x="1514386" y="1152564"/>
              <a:ext cx="1918944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Insulator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e.g., Al</a:t>
              </a:r>
              <a:r>
                <a:rPr kumimoji="0" lang="en-I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  <a:r>
                <a:rPr kumimoji="0" lang="en-I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MgO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404F86-590D-45F0-960E-CD348E4E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45" y="1860450"/>
              <a:ext cx="4936421" cy="208641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124602-89A8-452B-B881-5962E955F38C}"/>
                </a:ext>
              </a:extLst>
            </p:cNvPr>
            <p:cNvSpPr txBox="1"/>
            <p:nvPr/>
          </p:nvSpPr>
          <p:spPr>
            <a:xfrm>
              <a:off x="159503" y="1898702"/>
              <a:ext cx="98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(L)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9818DB-D70B-4C46-A9E2-8CA8B33B8136}"/>
                </a:ext>
              </a:extLst>
            </p:cNvPr>
            <p:cNvSpPr txBox="1"/>
            <p:nvPr/>
          </p:nvSpPr>
          <p:spPr>
            <a:xfrm>
              <a:off x="1435142" y="1949091"/>
              <a:ext cx="1080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Right (R)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CD77634-850D-4B12-8D82-BE048905F46C}"/>
                </a:ext>
              </a:extLst>
            </p:cNvPr>
            <p:cNvSpPr txBox="1"/>
            <p:nvPr/>
          </p:nvSpPr>
          <p:spPr>
            <a:xfrm>
              <a:off x="2670272" y="1926505"/>
              <a:ext cx="9826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Left (L)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AB9C1D-A52C-432E-8433-6F988200D503}"/>
                </a:ext>
              </a:extLst>
            </p:cNvPr>
            <p:cNvSpPr txBox="1"/>
            <p:nvPr/>
          </p:nvSpPr>
          <p:spPr>
            <a:xfrm>
              <a:off x="3909448" y="1939039"/>
              <a:ext cx="1080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Right (R)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E8F59-7E26-4E24-A839-AAD291DF7212}"/>
                  </a:ext>
                </a:extLst>
              </p:cNvPr>
              <p:cNvSpPr txBox="1"/>
              <p:nvPr/>
            </p:nvSpPr>
            <p:spPr>
              <a:xfrm>
                <a:off x="7302118" y="2389974"/>
                <a:ext cx="1789448" cy="49535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↓↓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1E8F59-7E26-4E24-A839-AAD291DF7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18" y="2389974"/>
                <a:ext cx="1789448" cy="4953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941449-DA70-4A2C-88D9-46335DCB8065}"/>
                  </a:ext>
                </a:extLst>
              </p:cNvPr>
              <p:cNvSpPr txBox="1"/>
              <p:nvPr/>
            </p:nvSpPr>
            <p:spPr>
              <a:xfrm>
                <a:off x="7302117" y="2984033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↑↓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3941449-DA70-4A2C-88D9-46335DCB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17" y="2984033"/>
                <a:ext cx="1789448" cy="4953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79DF5D7-0384-4A14-BB16-AB18A68CA4DA}"/>
                  </a:ext>
                </a:extLst>
              </p:cNvPr>
              <p:cNvSpPr txBox="1"/>
              <p:nvPr/>
            </p:nvSpPr>
            <p:spPr>
              <a:xfrm>
                <a:off x="5254794" y="2983995"/>
                <a:ext cx="1789448" cy="49539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</m:t>
                          </m:r>
                        </m:sup>
                      </m:sSubSup>
                      <m:sSubSup>
                        <m:sSub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</m:t>
                          </m:r>
                        </m:sup>
                      </m:sSub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79DF5D7-0384-4A14-BB16-AB18A68CA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94" y="2983995"/>
                <a:ext cx="1789448" cy="4953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E32392-F1B9-4AFF-A057-F0A4FBDCD0EE}"/>
                  </a:ext>
                </a:extLst>
              </p:cNvPr>
              <p:cNvSpPr txBox="1"/>
              <p:nvPr/>
            </p:nvSpPr>
            <p:spPr>
              <a:xfrm>
                <a:off x="6813607" y="4546995"/>
                <a:ext cx="2271297" cy="4809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↑↓</m:t>
                          </m:r>
                        </m:sup>
                      </m:sSup>
                    </m:oMath>
                  </m:oMathPara>
                </a14:m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1E32392-F1B9-4AFF-A057-F0A4FBDC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7" y="4546995"/>
                <a:ext cx="2271297" cy="480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718E4C-8AF8-48D8-8D80-4F4C2BF83EF6}"/>
                  </a:ext>
                </a:extLst>
              </p:cNvPr>
              <p:cNvSpPr txBox="1"/>
              <p:nvPr/>
            </p:nvSpPr>
            <p:spPr>
              <a:xfrm>
                <a:off x="2172268" y="3343763"/>
                <a:ext cx="499949" cy="46166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𝑬</m:t>
                      </m:r>
                      <m:r>
                        <a:rPr kumimoji="0" lang="en-IN" sz="2400" b="1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en-IN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718E4C-8AF8-48D8-8D80-4F4C2BF8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268" y="3343763"/>
                <a:ext cx="499949" cy="461665"/>
              </a:xfrm>
              <a:prstGeom prst="rect">
                <a:avLst/>
              </a:prstGeom>
              <a:blipFill>
                <a:blip r:embed="rId10"/>
                <a:stretch>
                  <a:fillRect l="-2439" b="-5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7476AC-0C88-4218-B575-ED51B5AB22CC}"/>
                  </a:ext>
                </a:extLst>
              </p:cNvPr>
              <p:cNvSpPr txBox="1"/>
              <p:nvPr/>
            </p:nvSpPr>
            <p:spPr>
              <a:xfrm>
                <a:off x="4453359" y="4539646"/>
                <a:ext cx="2271297" cy="48096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400" i="1">
                    <a:latin typeface="Cambria Math" panose="02040503050406030204" pitchFamily="18" charset="0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  <m:r>
                            <a:rPr kumimoji="0" lang="en-IN" sz="2400" b="0" i="1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↑↑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m:rPr>
                          <m:nor/>
                        </m:rPr>
                        <a:rPr kumimoji="0" lang="en-I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↓↓</m:t>
                          </m:r>
                        </m:sup>
                      </m:sSup>
                    </m:oMath>
                  </m:oMathPara>
                </a14:m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7476AC-0C88-4218-B575-ED51B5AB2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359" y="4539646"/>
                <a:ext cx="2271297" cy="4809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3C5DE0B0-006D-4876-9796-E0867AEF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C7B7632A-C743-4CF7-9E79-040B765D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5D9137CF-0101-4C50-8FE6-2050CC1B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592"/>
            <a:ext cx="2057400" cy="365125"/>
          </a:xfrm>
        </p:spPr>
        <p:txBody>
          <a:bodyPr/>
          <a:lstStyle/>
          <a:p>
            <a:fld id="{8E7B0F21-D4CD-49F4-A017-610E9F53B950}" type="slidenum">
              <a:rPr lang="en-IN" smtClean="0"/>
              <a:pPr/>
              <a:t>2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48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90" grpId="0" animBg="1"/>
      <p:bldP spid="92" grpId="0"/>
      <p:bldP spid="93" grpId="0"/>
      <p:bldP spid="94" grpId="0"/>
      <p:bldP spid="95" grpId="0"/>
      <p:bldP spid="109" grpId="0" animBg="1"/>
      <p:bldP spid="114" grpId="0" animBg="1"/>
      <p:bldP spid="115" grpId="0" animBg="1"/>
      <p:bldP spid="117" grpId="0" animBg="1"/>
      <p:bldP spid="119" grpId="0" animBg="1"/>
      <p:bldP spid="7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3083</TotalTime>
  <Words>291</Words>
  <Application>Microsoft Office PowerPoint</Application>
  <PresentationFormat>On-screen Show (4:3)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2_Office Theme</vt:lpstr>
      <vt:lpstr>Giant Magneto-Resistance (GMR)</vt:lpstr>
      <vt:lpstr>Tunneling Magneto-Resistance (TMR)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75</cp:revision>
  <dcterms:created xsi:type="dcterms:W3CDTF">2021-09-25T04:40:51Z</dcterms:created>
  <dcterms:modified xsi:type="dcterms:W3CDTF">2021-11-20T14:10:03Z</dcterms:modified>
</cp:coreProperties>
</file>