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1215" r:id="rId2"/>
    <p:sldId id="1276" r:id="rId3"/>
    <p:sldId id="1426" r:id="rId4"/>
    <p:sldId id="1345" r:id="rId5"/>
    <p:sldId id="1346" r:id="rId6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F9BEB7-10A6-4B8F-9747-A02F67984771}">
          <p14:sldIdLst>
            <p14:sldId id="1215"/>
            <p14:sldId id="1276"/>
            <p14:sldId id="1426"/>
            <p14:sldId id="1345"/>
            <p14:sldId id="1346"/>
          </p14:sldIdLst>
        </p14:section>
        <p14:section name="Untitled Section" id="{6D54C514-B201-4152-9F79-BCB3CCC84F5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8B6"/>
    <a:srgbClr val="0000FF"/>
    <a:srgbClr val="DE6614"/>
    <a:srgbClr val="F4FAD2"/>
    <a:srgbClr val="F7F6D4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249" autoAdjust="0"/>
  </p:normalViewPr>
  <p:slideViewPr>
    <p:cSldViewPr snapToGrid="0">
      <p:cViewPr varScale="1">
        <p:scale>
          <a:sx n="81" d="100"/>
          <a:sy n="81" d="100"/>
        </p:scale>
        <p:origin x="1488" y="82"/>
      </p:cViewPr>
      <p:guideLst/>
    </p:cSldViewPr>
  </p:slideViewPr>
  <p:outlineViewPr>
    <p:cViewPr>
      <p:scale>
        <a:sx n="33" d="100"/>
        <a:sy n="33" d="100"/>
      </p:scale>
      <p:origin x="0" y="-539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78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E620E71-F151-4621-BCF7-1E4C9D91A37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4363" y="914400"/>
            <a:ext cx="3292475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CC87742-FF3A-40DF-8CFE-C06C62CB2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effectLst/>
                <a:ea typeface="Calibri" panose="020F0502020204030204" pitchFamily="34" charset="0"/>
              </a:rPr>
              <a:t>Spin is the intrinsic angular momentum of an elementary particle as being the result of its rotation about its own axis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effectLst/>
                <a:ea typeface="Calibri" panose="020F0502020204030204" pitchFamily="34" charset="0"/>
              </a:rPr>
              <a:t>In Spintronics, information is stored and transmitted using another property of electrons called spin.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Electrons moving through a nonmagnetic material normally have random spins, so the net effect is zero. External magnetic fields can be applied so that the spins are aligned (all up or all down), allowing a new way to store binary data in the form of one’s (all spins up) and zeroes (all spins down).</a:t>
            </a:r>
            <a:endParaRPr lang="en-IN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1200" dirty="0">
              <a:effectLst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1200" dirty="0">
              <a:effectLst/>
              <a:ea typeface="Calibri" panose="020F050202020403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7742-FF3A-40DF-8CFE-C06C62CB2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15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Single domain nanomagnets are formed due to exchange interaction, which is a simultaneous action of Pauli’s exclusion principle and Coulomb repulsion.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7742-FF3A-40DF-8CFE-C06C62CB28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78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If volume increases then E barrier also increases, because of that spontaneous fluctuation minimizes.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en-IN" dirty="0"/>
                  <a:t> id demagnetization factor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If volume increases then E barrier also increases, because of that spontaneous fluctuation minimizes.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12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𝑁_(𝑑−𝑦𝑦)</a:t>
                </a:r>
                <a:r>
                  <a:rPr lang="en-IN" dirty="0"/>
                  <a:t> id demagnetization factor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7742-FF3A-40DF-8CFE-C06C62CB28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5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Landau and Lifshitz formulated the theory of dynamics of magnetization in ferromagnetic bodies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7742-FF3A-40DF-8CFE-C06C62CB28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7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1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9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530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03" y="978792"/>
            <a:ext cx="8870212" cy="5512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9503" y="649287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Priyesh Kumar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559" y="6491579"/>
            <a:ext cx="3086100" cy="365125"/>
          </a:xfrm>
        </p:spPr>
        <p:txBody>
          <a:bodyPr/>
          <a:lstStyle/>
          <a:p>
            <a:r>
              <a:rPr lang="en-US"/>
              <a:t>IISER Bhopal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15" y="6492875"/>
            <a:ext cx="2057400" cy="365125"/>
          </a:xfrm>
        </p:spPr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6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4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4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9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1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9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Priyesh Kumar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1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.svg"/><Relationship Id="rId18" Type="http://schemas.openxmlformats.org/officeDocument/2006/relationships/image" Target="../media/image19.png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4.png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png"/><Relationship Id="rId20" Type="http://schemas.openxmlformats.org/officeDocument/2006/relationships/image" Target="../media/image14.png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1.svg"/><Relationship Id="rId10" Type="http://schemas.openxmlformats.org/officeDocument/2006/relationships/image" Target="../media/image11.png"/><Relationship Id="rId19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57CE-67B4-45B2-8360-93F6DA83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Spintronics: Spin-Electronics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0981A-5D92-4CA2-902E-70B9B844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910CD-A928-4440-8531-8237B11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F4B087-2422-4E53-A0CE-2B6DAD964ABF}"/>
              </a:ext>
            </a:extLst>
          </p:cNvPr>
          <p:cNvGrpSpPr/>
          <p:nvPr/>
        </p:nvGrpSpPr>
        <p:grpSpPr>
          <a:xfrm>
            <a:off x="6947571" y="919728"/>
            <a:ext cx="1853779" cy="1585662"/>
            <a:chOff x="6964996" y="923527"/>
            <a:chExt cx="1853779" cy="1585662"/>
          </a:xfrm>
        </p:grpSpPr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2329AB75-75D0-4634-B6FB-377E533489A8}"/>
                </a:ext>
              </a:extLst>
            </p:cNvPr>
            <p:cNvSpPr/>
            <p:nvPr/>
          </p:nvSpPr>
          <p:spPr>
            <a:xfrm>
              <a:off x="8149473" y="1338608"/>
              <a:ext cx="240384" cy="82013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40E9AD-EAF7-4C7E-82F5-D79D1D34D214}"/>
                </a:ext>
              </a:extLst>
            </p:cNvPr>
            <p:cNvSpPr/>
            <p:nvPr/>
          </p:nvSpPr>
          <p:spPr>
            <a:xfrm>
              <a:off x="8045653" y="1611985"/>
              <a:ext cx="443060" cy="3651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4D7606-F91A-4E66-A0AB-5A77352C5E38}"/>
                </a:ext>
              </a:extLst>
            </p:cNvPr>
            <p:cNvSpPr txBox="1"/>
            <p:nvPr/>
          </p:nvSpPr>
          <p:spPr>
            <a:xfrm>
              <a:off x="7935013" y="923527"/>
              <a:ext cx="6928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Spin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5CDDD2-A49F-4EE2-A519-DF847703661D}"/>
                </a:ext>
              </a:extLst>
            </p:cNvPr>
            <p:cNvSpPr txBox="1"/>
            <p:nvPr/>
          </p:nvSpPr>
          <p:spPr>
            <a:xfrm>
              <a:off x="7744120" y="2109079"/>
              <a:ext cx="10746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accent2">
                      <a:lumMod val="50000"/>
                    </a:schemeClr>
                  </a:solidFill>
                </a:rPr>
                <a:t>Electron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169974-106B-424A-9231-84BA33A8F4EF}"/>
                </a:ext>
              </a:extLst>
            </p:cNvPr>
            <p:cNvSpPr txBox="1"/>
            <p:nvPr/>
          </p:nvSpPr>
          <p:spPr>
            <a:xfrm>
              <a:off x="6964996" y="1582978"/>
              <a:ext cx="97696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Charge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2780070-9BEC-4577-A580-5E541885D71C}"/>
              </a:ext>
            </a:extLst>
          </p:cNvPr>
          <p:cNvSpPr txBox="1"/>
          <p:nvPr/>
        </p:nvSpPr>
        <p:spPr>
          <a:xfrm>
            <a:off x="127812" y="954791"/>
            <a:ext cx="693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Apart from having charge, an electron has spin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DBD7D-9F90-45AB-A37E-9FCE9FDD8738}"/>
              </a:ext>
            </a:extLst>
          </p:cNvPr>
          <p:cNvSpPr txBox="1"/>
          <p:nvPr/>
        </p:nvSpPr>
        <p:spPr>
          <a:xfrm>
            <a:off x="112386" y="1636613"/>
            <a:ext cx="693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Up/Down       0/1 (binary information)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051FD53-BC48-4E55-8E02-41D8D9396224}"/>
              </a:ext>
            </a:extLst>
          </p:cNvPr>
          <p:cNvSpPr/>
          <p:nvPr/>
        </p:nvSpPr>
        <p:spPr>
          <a:xfrm>
            <a:off x="1870417" y="1806808"/>
            <a:ext cx="293835" cy="1312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356FB1-A832-4E96-8CC7-1B1E02047EF4}"/>
              </a:ext>
            </a:extLst>
          </p:cNvPr>
          <p:cNvGrpSpPr/>
          <p:nvPr/>
        </p:nvGrpSpPr>
        <p:grpSpPr>
          <a:xfrm>
            <a:off x="5861919" y="2858059"/>
            <a:ext cx="2670143" cy="2004608"/>
            <a:chOff x="5861919" y="2867486"/>
            <a:chExt cx="2670143" cy="200460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E5A671-7192-46E2-9452-6B960385062A}"/>
                </a:ext>
              </a:extLst>
            </p:cNvPr>
            <p:cNvSpPr/>
            <p:nvPr/>
          </p:nvSpPr>
          <p:spPr>
            <a:xfrm>
              <a:off x="6107016" y="2867486"/>
              <a:ext cx="2158737" cy="1362532"/>
            </a:xfrm>
            <a:custGeom>
              <a:avLst/>
              <a:gdLst>
                <a:gd name="connsiteX0" fmla="*/ 0 w 2158738"/>
                <a:gd name="connsiteY0" fmla="*/ 0 h 1362532"/>
                <a:gd name="connsiteX1" fmla="*/ 688156 w 2158738"/>
                <a:gd name="connsiteY1" fmla="*/ 1329179 h 1362532"/>
                <a:gd name="connsiteX2" fmla="*/ 1168923 w 2158738"/>
                <a:gd name="connsiteY2" fmla="*/ 772998 h 1362532"/>
                <a:gd name="connsiteX3" fmla="*/ 1630837 w 2158738"/>
                <a:gd name="connsiteY3" fmla="*/ 1348033 h 1362532"/>
                <a:gd name="connsiteX4" fmla="*/ 2158738 w 2158738"/>
                <a:gd name="connsiteY4" fmla="*/ 37707 h 136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8738" h="1362532">
                  <a:moveTo>
                    <a:pt x="0" y="0"/>
                  </a:moveTo>
                  <a:cubicBezTo>
                    <a:pt x="246668" y="600173"/>
                    <a:pt x="493336" y="1200346"/>
                    <a:pt x="688156" y="1329179"/>
                  </a:cubicBezTo>
                  <a:cubicBezTo>
                    <a:pt x="882977" y="1458012"/>
                    <a:pt x="1011810" y="769856"/>
                    <a:pt x="1168923" y="772998"/>
                  </a:cubicBezTo>
                  <a:cubicBezTo>
                    <a:pt x="1326036" y="776140"/>
                    <a:pt x="1465868" y="1470581"/>
                    <a:pt x="1630837" y="1348033"/>
                  </a:cubicBezTo>
                  <a:cubicBezTo>
                    <a:pt x="1795806" y="1225485"/>
                    <a:pt x="1977272" y="631596"/>
                    <a:pt x="2158738" y="37707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970E943-5769-4F72-B867-80BAB5F4980C}"/>
                </a:ext>
              </a:extLst>
            </p:cNvPr>
            <p:cNvSpPr/>
            <p:nvPr/>
          </p:nvSpPr>
          <p:spPr>
            <a:xfrm>
              <a:off x="6608208" y="3864892"/>
              <a:ext cx="443060" cy="3651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311E58-74B3-48D3-938B-5874440ED14F}"/>
                </a:ext>
              </a:extLst>
            </p:cNvPr>
            <p:cNvSpPr/>
            <p:nvPr/>
          </p:nvSpPr>
          <p:spPr>
            <a:xfrm>
              <a:off x="7513182" y="3864892"/>
              <a:ext cx="443060" cy="3651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Arrow: Up 23">
              <a:extLst>
                <a:ext uri="{FF2B5EF4-FFF2-40B4-BE49-F238E27FC236}">
                  <a16:creationId xmlns:a16="http://schemas.microsoft.com/office/drawing/2014/main" id="{55F6C687-1974-4D49-8EFF-69F7045CDF64}"/>
                </a:ext>
              </a:extLst>
            </p:cNvPr>
            <p:cNvSpPr/>
            <p:nvPr/>
          </p:nvSpPr>
          <p:spPr>
            <a:xfrm>
              <a:off x="7155750" y="3659963"/>
              <a:ext cx="223885" cy="521974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D140DB-3355-4036-A352-54417236C64A}"/>
                </a:ext>
              </a:extLst>
            </p:cNvPr>
            <p:cNvCxnSpPr>
              <a:cxnSpLocks/>
            </p:cNvCxnSpPr>
            <p:nvPr/>
          </p:nvCxnSpPr>
          <p:spPr>
            <a:xfrm>
              <a:off x="5861919" y="4230017"/>
              <a:ext cx="2670143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75D2943A-A1EF-4D31-A503-B178A9AE8B9A}"/>
                </a:ext>
              </a:extLst>
            </p:cNvPr>
            <p:cNvSpPr/>
            <p:nvPr/>
          </p:nvSpPr>
          <p:spPr>
            <a:xfrm>
              <a:off x="7597631" y="4305866"/>
              <a:ext cx="274162" cy="566228"/>
            </a:xfrm>
            <a:prstGeom prst="upArrow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Arrow: Up 28">
              <a:extLst>
                <a:ext uri="{FF2B5EF4-FFF2-40B4-BE49-F238E27FC236}">
                  <a16:creationId xmlns:a16="http://schemas.microsoft.com/office/drawing/2014/main" id="{0CC594C3-0C46-4B63-A0F0-AD972351302C}"/>
                </a:ext>
              </a:extLst>
            </p:cNvPr>
            <p:cNvSpPr/>
            <p:nvPr/>
          </p:nvSpPr>
          <p:spPr>
            <a:xfrm>
              <a:off x="6692657" y="4305866"/>
              <a:ext cx="274162" cy="566228"/>
            </a:xfrm>
            <a:prstGeom prst="upArrow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2DBBD1-8D1A-47CB-8C05-BFFCBADCC705}"/>
                </a:ext>
              </a:extLst>
            </p:cNvPr>
            <p:cNvSpPr txBox="1"/>
            <p:nvPr/>
          </p:nvSpPr>
          <p:spPr>
            <a:xfrm>
              <a:off x="6833277" y="3226803"/>
              <a:ext cx="850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E </a:t>
              </a:r>
              <a:r>
                <a:rPr lang="en-IN" sz="2000" b="1" baseline="-25000" dirty="0"/>
                <a:t>barrier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7145055-599F-4E44-B56A-13174FE61530}"/>
              </a:ext>
            </a:extLst>
          </p:cNvPr>
          <p:cNvSpPr txBox="1"/>
          <p:nvPr/>
        </p:nvSpPr>
        <p:spPr>
          <a:xfrm>
            <a:off x="127812" y="2357447"/>
            <a:ext cx="69388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A rapidly developing nanotechnology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Store, </a:t>
            </a:r>
            <a:r>
              <a:rPr lang="en-IN" sz="2400" b="1" dirty="0">
                <a:solidFill>
                  <a:srgbClr val="C00000"/>
                </a:solidFill>
              </a:rPr>
              <a:t>non-volatile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Communicate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C00000"/>
                </a:solidFill>
              </a:rPr>
              <a:t>In-built functionality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1815BF-4374-4D26-A670-B88FD8232CA5}"/>
              </a:ext>
            </a:extLst>
          </p:cNvPr>
          <p:cNvGrpSpPr/>
          <p:nvPr/>
        </p:nvGrpSpPr>
        <p:grpSpPr>
          <a:xfrm>
            <a:off x="3645457" y="3154782"/>
            <a:ext cx="1172803" cy="568174"/>
            <a:chOff x="3645457" y="3156728"/>
            <a:chExt cx="1172803" cy="568174"/>
          </a:xfrm>
        </p:grpSpPr>
        <p:sp>
          <p:nvSpPr>
            <p:cNvPr id="32" name="Arrow: Up 31">
              <a:extLst>
                <a:ext uri="{FF2B5EF4-FFF2-40B4-BE49-F238E27FC236}">
                  <a16:creationId xmlns:a16="http://schemas.microsoft.com/office/drawing/2014/main" id="{4601ABC9-B3C2-41DA-9E66-8BF48AE8CB71}"/>
                </a:ext>
              </a:extLst>
            </p:cNvPr>
            <p:cNvSpPr/>
            <p:nvPr/>
          </p:nvSpPr>
          <p:spPr>
            <a:xfrm>
              <a:off x="4544098" y="3156728"/>
              <a:ext cx="274162" cy="566228"/>
            </a:xfrm>
            <a:prstGeom prst="upArrow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Arrow: Up 32">
              <a:extLst>
                <a:ext uri="{FF2B5EF4-FFF2-40B4-BE49-F238E27FC236}">
                  <a16:creationId xmlns:a16="http://schemas.microsoft.com/office/drawing/2014/main" id="{2046A1B5-5A88-41FF-8D06-E6A1E59E95AF}"/>
                </a:ext>
              </a:extLst>
            </p:cNvPr>
            <p:cNvSpPr/>
            <p:nvPr/>
          </p:nvSpPr>
          <p:spPr>
            <a:xfrm>
              <a:off x="3645457" y="3158674"/>
              <a:ext cx="274162" cy="566228"/>
            </a:xfrm>
            <a:prstGeom prst="upArrow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ED94928-24D2-463A-AE8B-0C8F53529652}"/>
                </a:ext>
              </a:extLst>
            </p:cNvPr>
            <p:cNvCxnSpPr/>
            <p:nvPr/>
          </p:nvCxnSpPr>
          <p:spPr>
            <a:xfrm>
              <a:off x="3921193" y="3434009"/>
              <a:ext cx="630812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380204-C91A-4D26-A6C3-11ABF8157234}"/>
                  </a:ext>
                </a:extLst>
              </p:cNvPr>
              <p:cNvSpPr txBox="1"/>
              <p:nvPr/>
            </p:nvSpPr>
            <p:spPr>
              <a:xfrm>
                <a:off x="197552" y="4512810"/>
                <a:ext cx="84958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b="1" dirty="0"/>
                  <a:t>No charge movement, rotation of spin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No ohmic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sz="2400" dirty="0"/>
                  <a:t> dissipation, but dissipation due to damping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380204-C91A-4D26-A6C3-11ABF8157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52" y="4512810"/>
                <a:ext cx="8495892" cy="830997"/>
              </a:xfrm>
              <a:prstGeom prst="rect">
                <a:avLst/>
              </a:prstGeom>
              <a:blipFill>
                <a:blip r:embed="rId4"/>
                <a:stretch>
                  <a:fillRect l="-933" t="-5839" b="-15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0D8BC5B-06BE-4B34-9FD0-9F46C22DE2BA}"/>
              </a:ext>
            </a:extLst>
          </p:cNvPr>
          <p:cNvSpPr txBox="1"/>
          <p:nvPr/>
        </p:nvSpPr>
        <p:spPr>
          <a:xfrm>
            <a:off x="1115729" y="5763526"/>
            <a:ext cx="771973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1" dirty="0"/>
              <a:t>There is dissipation due to applying charge voltage/current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6402F9-2BFC-4E86-8F60-D8D2084567AE}"/>
              </a:ext>
            </a:extLst>
          </p:cNvPr>
          <p:cNvSpPr txBox="1"/>
          <p:nvPr/>
        </p:nvSpPr>
        <p:spPr>
          <a:xfrm>
            <a:off x="367877" y="5640416"/>
            <a:ext cx="734005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Key Issue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4461FC-9E02-4E62-97A7-66BB1585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513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1" grpId="0"/>
      <p:bldP spid="36" grpId="0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ED50-1E1E-4FCC-A8BD-9B99CB76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Single-domain nanomagnets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5F307-342E-484E-95CB-4432D161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D685C-E247-4F36-966D-B72B1703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5402EF-A515-41B8-90C7-9C240CBD95DD}"/>
              </a:ext>
            </a:extLst>
          </p:cNvPr>
          <p:cNvSpPr txBox="1"/>
          <p:nvPr/>
        </p:nvSpPr>
        <p:spPr>
          <a:xfrm>
            <a:off x="94445" y="2503446"/>
            <a:ext cx="887021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/>
              <a:t>W.F. Brown Jr.,</a:t>
            </a:r>
          </a:p>
          <a:p>
            <a:pPr algn="just"/>
            <a:r>
              <a:rPr lang="en-IN" sz="2400" b="1" dirty="0"/>
              <a:t>The fundamental theorem of the ferromagnetic particle theory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173759-C935-4B5F-884A-2D1E5DA81904}"/>
              </a:ext>
            </a:extLst>
          </p:cNvPr>
          <p:cNvSpPr txBox="1"/>
          <p:nvPr/>
        </p:nvSpPr>
        <p:spPr>
          <a:xfrm>
            <a:off x="94445" y="3334443"/>
            <a:ext cx="8870212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/>
              <a:t>Magnetic domain formation should be limited to very small dimensions (100 nm) because of the competition between the magnetostatic energy and the quantum-mechanical exchange energy, causing nanomagnets to behave like single giant spins.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C65A70-F5C0-41C8-BEDF-1CE2BF3F90B8}"/>
              </a:ext>
            </a:extLst>
          </p:cNvPr>
          <p:cNvSpPr txBox="1"/>
          <p:nvPr/>
        </p:nvSpPr>
        <p:spPr>
          <a:xfrm>
            <a:off x="5657617" y="5131071"/>
            <a:ext cx="20574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Electron beam lithography (EBL)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C12D2C9-390F-4B5F-93E4-765955A7A458}"/>
              </a:ext>
            </a:extLst>
          </p:cNvPr>
          <p:cNvSpPr txBox="1"/>
          <p:nvPr/>
        </p:nvSpPr>
        <p:spPr>
          <a:xfrm>
            <a:off x="94445" y="866540"/>
            <a:ext cx="421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Exchange interaction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Pauli’s exclusion principle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Coulomb repulsion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1D7E2F-3D00-4F0F-AECA-110616AE26BA}"/>
              </a:ext>
            </a:extLst>
          </p:cNvPr>
          <p:cNvGrpSpPr/>
          <p:nvPr/>
        </p:nvGrpSpPr>
        <p:grpSpPr>
          <a:xfrm>
            <a:off x="4750123" y="866540"/>
            <a:ext cx="4214534" cy="1569660"/>
            <a:chOff x="4750123" y="713119"/>
            <a:chExt cx="4214534" cy="15696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BD97BB-6964-46AB-BD2E-23260747E006}"/>
                </a:ext>
              </a:extLst>
            </p:cNvPr>
            <p:cNvSpPr txBox="1"/>
            <p:nvPr/>
          </p:nvSpPr>
          <p:spPr>
            <a:xfrm>
              <a:off x="4750123" y="713119"/>
              <a:ext cx="421453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400" dirty="0"/>
                <a:t>Each electron     small magnet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N" sz="2400" dirty="0"/>
                <a:t>Ferromagnet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N" sz="2400" dirty="0"/>
                <a:t>Ferrimagnet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N" sz="2400" dirty="0"/>
                <a:t>Antiferromagnet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1822659-F828-4EA4-9E96-724CFADDA391}"/>
                </a:ext>
              </a:extLst>
            </p:cNvPr>
            <p:cNvCxnSpPr/>
            <p:nvPr/>
          </p:nvCxnSpPr>
          <p:spPr>
            <a:xfrm>
              <a:off x="6885726" y="966505"/>
              <a:ext cx="3040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782571E-9C5C-421C-866D-C8928EAF3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4032" y="1175050"/>
              <a:ext cx="0" cy="2529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3BE43E9-EC45-4A18-8E37-EAB9B983C0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9575" y="1175586"/>
              <a:ext cx="0" cy="2529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ADF3FF4-9941-477F-989A-E963994FF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4032" y="1497949"/>
              <a:ext cx="0" cy="252920"/>
            </a:xfrm>
            <a:prstGeom prst="straightConnector1">
              <a:avLst/>
            </a:prstGeom>
            <a:ln w="25400"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88C5A3E-E5C2-4241-9B5D-374301E44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0901" y="1899853"/>
              <a:ext cx="0" cy="2880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310AE6D-1011-4CB2-9898-C5DCE0D17B04}"/>
                </a:ext>
              </a:extLst>
            </p:cNvPr>
            <p:cNvCxnSpPr>
              <a:cxnSpLocks/>
            </p:cNvCxnSpPr>
            <p:nvPr/>
          </p:nvCxnSpPr>
          <p:spPr>
            <a:xfrm>
              <a:off x="7596432" y="1566344"/>
              <a:ext cx="0" cy="184525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627DC68-ECFC-47A7-A19F-A7033BB5C778}"/>
                </a:ext>
              </a:extLst>
            </p:cNvPr>
            <p:cNvCxnSpPr>
              <a:cxnSpLocks/>
            </p:cNvCxnSpPr>
            <p:nvPr/>
          </p:nvCxnSpPr>
          <p:spPr>
            <a:xfrm>
              <a:off x="8023728" y="1899853"/>
              <a:ext cx="0" cy="28800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2191570-D764-4951-96A0-3F9DF73A3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23" y="4950588"/>
            <a:ext cx="4084674" cy="166892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E0FA8B-7EAE-41C9-A6A4-977B6434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584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B1D8-228D-4B40-A085-348BD4D2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Magnetic anisotropy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EC1F6-E3CC-4BCA-9003-DCBE1BA5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9858-5F93-465E-8541-B660A18E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811B63-0E0D-4677-92CC-D37244A74022}"/>
                  </a:ext>
                </a:extLst>
              </p:cNvPr>
              <p:cNvSpPr txBox="1"/>
              <p:nvPr/>
            </p:nvSpPr>
            <p:spPr>
              <a:xfrm>
                <a:off x="123150" y="4707620"/>
                <a:ext cx="24407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  <m:r>
                      <a:rPr lang="en-IN" sz="2400" i="1" baseline="-25000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IN" sz="2400" dirty="0">
                    <a:cs typeface="Arial" panose="020B0604020202020204" pitchFamily="34" charset="0"/>
                  </a:rPr>
                  <a:t>: Coercive field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811B63-0E0D-4677-92CC-D37244A74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" y="4707620"/>
                <a:ext cx="2440740" cy="461665"/>
              </a:xfrm>
              <a:prstGeom prst="rect">
                <a:avLst/>
              </a:prstGeom>
              <a:blipFill>
                <a:blip r:embed="rId4"/>
                <a:stretch>
                  <a:fillRect l="-499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6BF1F8-9009-4F4B-AD94-6660B7485D6E}"/>
                  </a:ext>
                </a:extLst>
              </p:cNvPr>
              <p:cNvSpPr txBox="1"/>
              <p:nvPr/>
            </p:nvSpPr>
            <p:spPr>
              <a:xfrm>
                <a:off x="392808" y="5767797"/>
                <a:ext cx="1565636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IN" sz="2400" i="1" baseline="-2500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IN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240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IN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6BF1F8-9009-4F4B-AD94-6660B7485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08" y="5767797"/>
                <a:ext cx="1565636" cy="461665"/>
              </a:xfrm>
              <a:prstGeom prst="rect">
                <a:avLst/>
              </a:prstGeom>
              <a:blipFill>
                <a:blip r:embed="rId5"/>
                <a:stretch>
                  <a:fillRect l="-2724"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2B1ACD-FC63-4AF8-94E6-A427B6081EAC}"/>
                  </a:ext>
                </a:extLst>
              </p:cNvPr>
              <p:cNvSpPr txBox="1"/>
              <p:nvPr/>
            </p:nvSpPr>
            <p:spPr>
              <a:xfrm>
                <a:off x="366516" y="5227497"/>
                <a:ext cx="1611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en-IN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Volume</a:t>
                </a:r>
                <a:endParaRPr lang="en-IN" sz="24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2B1ACD-FC63-4AF8-94E6-A427B6081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16" y="5227497"/>
                <a:ext cx="1611166" cy="461665"/>
              </a:xfrm>
              <a:prstGeom prst="rect">
                <a:avLst/>
              </a:prstGeom>
              <a:blipFill>
                <a:blip r:embed="rId6"/>
                <a:stretch>
                  <a:fillRect l="-758" t="-12000" r="-3788" b="-29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4AF7A3A-B8F3-4891-BF47-B0AD056961B6}"/>
              </a:ext>
            </a:extLst>
          </p:cNvPr>
          <p:cNvSpPr txBox="1"/>
          <p:nvPr/>
        </p:nvSpPr>
        <p:spPr>
          <a:xfrm>
            <a:off x="6443872" y="779453"/>
            <a:ext cx="240037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In-plane </a:t>
            </a:r>
          </a:p>
          <a:p>
            <a:pPr algn="ctr"/>
            <a:r>
              <a:rPr lang="en-US" sz="2400" b="1" dirty="0"/>
              <a:t>Shape anisotropy</a:t>
            </a:r>
            <a:endParaRPr lang="en-I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00A476-7BD3-4639-9075-C2C5C559A7B0}"/>
                  </a:ext>
                </a:extLst>
              </p:cNvPr>
              <p:cNvSpPr txBox="1"/>
              <p:nvPr/>
            </p:nvSpPr>
            <p:spPr>
              <a:xfrm>
                <a:off x="2975706" y="2310961"/>
                <a:ext cx="3494624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 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_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𝑧𝑧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I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IN" sz="24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00A476-7BD3-4639-9075-C2C5C559A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706" y="2310961"/>
                <a:ext cx="3494624" cy="5241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9D222C5F-44AD-4F19-B924-807D501C21C1}"/>
              </a:ext>
            </a:extLst>
          </p:cNvPr>
          <p:cNvSpPr txBox="1"/>
          <p:nvPr/>
        </p:nvSpPr>
        <p:spPr>
          <a:xfrm>
            <a:off x="5638730" y="3452915"/>
            <a:ext cx="337118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Perpendicular anisotropy</a:t>
            </a:r>
            <a:endParaRPr lang="en-IN" sz="2400" b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FA6B23-E035-460F-B54B-ABA1FA10168B}"/>
              </a:ext>
            </a:extLst>
          </p:cNvPr>
          <p:cNvCxnSpPr>
            <a:cxnSpLocks/>
          </p:cNvCxnSpPr>
          <p:nvPr/>
        </p:nvCxnSpPr>
        <p:spPr>
          <a:xfrm>
            <a:off x="6373967" y="764334"/>
            <a:ext cx="51533" cy="2220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12EA10-76C3-437A-92FD-891D018CC8A9}"/>
              </a:ext>
            </a:extLst>
          </p:cNvPr>
          <p:cNvCxnSpPr>
            <a:cxnSpLocks/>
          </p:cNvCxnSpPr>
          <p:nvPr/>
        </p:nvCxnSpPr>
        <p:spPr>
          <a:xfrm flipH="1">
            <a:off x="3081762" y="1466164"/>
            <a:ext cx="99386" cy="5208558"/>
          </a:xfrm>
          <a:prstGeom prst="line">
            <a:avLst/>
          </a:prstGeom>
          <a:scene3d>
            <a:camera prst="orthographicFront">
              <a:rot lat="0" lon="54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79BA582-40CE-45E6-A680-1B0DB453C049}"/>
              </a:ext>
            </a:extLst>
          </p:cNvPr>
          <p:cNvCxnSpPr>
            <a:cxnSpLocks/>
          </p:cNvCxnSpPr>
          <p:nvPr/>
        </p:nvCxnSpPr>
        <p:spPr>
          <a:xfrm flipV="1">
            <a:off x="6416327" y="2955115"/>
            <a:ext cx="2699473" cy="1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F27E83-3F4D-4FF7-A260-D7395439ED11}"/>
              </a:ext>
            </a:extLst>
          </p:cNvPr>
          <p:cNvGrpSpPr/>
          <p:nvPr/>
        </p:nvGrpSpPr>
        <p:grpSpPr>
          <a:xfrm>
            <a:off x="4848832" y="4417318"/>
            <a:ext cx="1058917" cy="1808958"/>
            <a:chOff x="4100028" y="4473242"/>
            <a:chExt cx="1058917" cy="1808958"/>
          </a:xfrm>
        </p:grpSpPr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60053AE4-0B24-4CCD-9BF8-A20D2D03C3A9}"/>
                </a:ext>
              </a:extLst>
            </p:cNvPr>
            <p:cNvSpPr/>
            <p:nvPr/>
          </p:nvSpPr>
          <p:spPr>
            <a:xfrm>
              <a:off x="4205099" y="4894732"/>
              <a:ext cx="828068" cy="875825"/>
            </a:xfrm>
            <a:prstGeom prst="can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25400">
              <a:solidFill>
                <a:schemeClr val="accent1">
                  <a:lumMod val="50000"/>
                  <a:alpha val="40000"/>
                </a:schemeClr>
              </a:solidFill>
            </a:ln>
            <a:scene3d>
              <a:camera prst="orthographicFront">
                <a:rot lat="1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Arrow: Left-Right 69">
              <a:extLst>
                <a:ext uri="{FF2B5EF4-FFF2-40B4-BE49-F238E27FC236}">
                  <a16:creationId xmlns:a16="http://schemas.microsoft.com/office/drawing/2014/main" id="{6390CEF9-7195-49A8-A5E1-DCB771E1F448}"/>
                </a:ext>
              </a:extLst>
            </p:cNvPr>
            <p:cNvSpPr/>
            <p:nvPr/>
          </p:nvSpPr>
          <p:spPr>
            <a:xfrm rot="16200000">
              <a:off x="4345692" y="5154174"/>
              <a:ext cx="567591" cy="255021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9683ADD-879B-4CD1-8D6B-E7B78C151806}"/>
                </a:ext>
              </a:extLst>
            </p:cNvPr>
            <p:cNvSpPr txBox="1"/>
            <p:nvPr/>
          </p:nvSpPr>
          <p:spPr>
            <a:xfrm>
              <a:off x="4100028" y="4473242"/>
              <a:ext cx="1058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0" dirty="0">
                  <a:latin typeface="+mj-lt"/>
                </a:rPr>
                <a:t>Co</a:t>
              </a:r>
              <a:r>
                <a:rPr lang="en-IN" sz="2400" b="0" i="0" dirty="0">
                  <a:latin typeface="+mj-lt"/>
                </a:rPr>
                <a:t>CrPt</a:t>
              </a:r>
              <a:endParaRPr lang="en-IN" sz="2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B8DEC64-9960-41B2-ABF0-A6D49F0CE211}"/>
                </a:ext>
              </a:extLst>
            </p:cNvPr>
            <p:cNvSpPr txBox="1"/>
            <p:nvPr/>
          </p:nvSpPr>
          <p:spPr>
            <a:xfrm>
              <a:off x="4257513" y="5820535"/>
              <a:ext cx="704935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i="0" dirty="0">
                  <a:solidFill>
                    <a:srgbClr val="C00000"/>
                  </a:solidFill>
                  <a:latin typeface="+mj-lt"/>
                  <a:cs typeface="Arial" panose="020B0604020202020204" pitchFamily="34" charset="0"/>
                </a:rPr>
                <a:t>Bulk</a:t>
              </a:r>
              <a:endParaRPr lang="en-IN" sz="2400" b="1" dirty="0">
                <a:solidFill>
                  <a:srgbClr val="C0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751A69-1BF3-4595-AB57-9462AC00F72B}"/>
              </a:ext>
            </a:extLst>
          </p:cNvPr>
          <p:cNvGrpSpPr/>
          <p:nvPr/>
        </p:nvGrpSpPr>
        <p:grpSpPr>
          <a:xfrm>
            <a:off x="6470330" y="4361412"/>
            <a:ext cx="2935784" cy="1884435"/>
            <a:chOff x="6156306" y="4370035"/>
            <a:chExt cx="2905476" cy="188443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2F86418-A8C9-453F-826B-22D08B379EE0}"/>
                </a:ext>
              </a:extLst>
            </p:cNvPr>
            <p:cNvSpPr txBox="1"/>
            <p:nvPr/>
          </p:nvSpPr>
          <p:spPr>
            <a:xfrm>
              <a:off x="7093159" y="5308892"/>
              <a:ext cx="19686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0" dirty="0">
                  <a:latin typeface="+mj-lt"/>
                </a:rPr>
                <a:t>t</a:t>
              </a:r>
              <a:r>
                <a:rPr lang="en-IN" sz="2400" i="0" baseline="-25000" dirty="0">
                  <a:latin typeface="+mj-lt"/>
                </a:rPr>
                <a:t>CoFeB</a:t>
              </a:r>
              <a:r>
                <a:rPr lang="en-IN" sz="2400" i="0" dirty="0">
                  <a:latin typeface="+mj-lt"/>
                </a:rPr>
                <a:t>&lt;1.3 nm</a:t>
              </a:r>
              <a:endParaRPr lang="en-IN" sz="2400" baseline="-250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9BFB214-C200-4EF4-9F2D-68B7C87FD6ED}"/>
                </a:ext>
              </a:extLst>
            </p:cNvPr>
            <p:cNvGrpSpPr/>
            <p:nvPr/>
          </p:nvGrpSpPr>
          <p:grpSpPr>
            <a:xfrm>
              <a:off x="6156306" y="4370035"/>
              <a:ext cx="2006499" cy="1884435"/>
              <a:chOff x="6172542" y="4371879"/>
              <a:chExt cx="2006499" cy="1884435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35A8FD1-769A-49E7-866F-45EBAA23BDAA}"/>
                  </a:ext>
                </a:extLst>
              </p:cNvPr>
              <p:cNvSpPr txBox="1"/>
              <p:nvPr/>
            </p:nvSpPr>
            <p:spPr>
              <a:xfrm>
                <a:off x="7109395" y="4940811"/>
                <a:ext cx="1058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0" dirty="0">
                    <a:latin typeface="+mj-lt"/>
                  </a:rPr>
                  <a:t>CoFeB</a:t>
                </a:r>
                <a:endParaRPr lang="en-IN" sz="24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0D3BCF-6A4E-4E93-8C1A-6FB6298D121F}"/>
                  </a:ext>
                </a:extLst>
              </p:cNvPr>
              <p:cNvSpPr txBox="1"/>
              <p:nvPr/>
            </p:nvSpPr>
            <p:spPr>
              <a:xfrm>
                <a:off x="7120124" y="4446458"/>
                <a:ext cx="1058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+mj-lt"/>
                  </a:rPr>
                  <a:t>MgO</a:t>
                </a:r>
                <a:endParaRPr lang="en-IN" sz="24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4B4993D-CEAB-4982-B560-704842C4F166}"/>
                  </a:ext>
                </a:extLst>
              </p:cNvPr>
              <p:cNvSpPr txBox="1"/>
              <p:nvPr/>
            </p:nvSpPr>
            <p:spPr>
              <a:xfrm>
                <a:off x="6172542" y="5794649"/>
                <a:ext cx="1244276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solidFill>
                      <a:srgbClr val="C00000"/>
                    </a:solidFill>
                    <a:latin typeface="+mj-lt"/>
                    <a:cs typeface="Arial" panose="020B0604020202020204" pitchFamily="34" charset="0"/>
                  </a:rPr>
                  <a:t>Interface</a:t>
                </a:r>
                <a:endParaRPr lang="en-IN" sz="2400" b="1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5A3A4E8F-8712-4CC9-922E-CF11DE28BA3F}"/>
                  </a:ext>
                </a:extLst>
              </p:cNvPr>
              <p:cNvSpPr/>
              <p:nvPr/>
            </p:nvSpPr>
            <p:spPr>
              <a:xfrm>
                <a:off x="6260406" y="4371879"/>
                <a:ext cx="828068" cy="875824"/>
              </a:xfrm>
              <a:prstGeom prst="can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1">
                    <a:shade val="50000"/>
                    <a:alpha val="90000"/>
                  </a:schemeClr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E2B284A4-B0AD-46E5-ACDE-D502FDDC0418}"/>
                  </a:ext>
                </a:extLst>
              </p:cNvPr>
              <p:cNvSpPr/>
              <p:nvPr/>
            </p:nvSpPr>
            <p:spPr>
              <a:xfrm>
                <a:off x="6257932" y="4938129"/>
                <a:ext cx="828068" cy="875825"/>
              </a:xfrm>
              <a:prstGeom prst="can">
                <a:avLst/>
              </a:prstGeom>
              <a:solidFill>
                <a:schemeClr val="accent1">
                  <a:lumMod val="75000"/>
                  <a:alpha val="40000"/>
                </a:schemeClr>
              </a:solidFill>
              <a:ln w="25400">
                <a:solidFill>
                  <a:schemeClr val="accent1">
                    <a:lumMod val="50000"/>
                    <a:alpha val="70000"/>
                  </a:schemeClr>
                </a:solidFill>
              </a:ln>
              <a:scene3d>
                <a:camera prst="orthographicFront">
                  <a:rot lat="24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0" name="Arrow: Left-Right 89">
                <a:extLst>
                  <a:ext uri="{FF2B5EF4-FFF2-40B4-BE49-F238E27FC236}">
                    <a16:creationId xmlns:a16="http://schemas.microsoft.com/office/drawing/2014/main" id="{90FD53CB-4862-4158-9221-AE8C7CF04B4C}"/>
                  </a:ext>
                </a:extLst>
              </p:cNvPr>
              <p:cNvSpPr/>
              <p:nvPr/>
            </p:nvSpPr>
            <p:spPr>
              <a:xfrm rot="16200000">
                <a:off x="6388297" y="5248531"/>
                <a:ext cx="567591" cy="255021"/>
              </a:xfrm>
              <a:prstGeom prst="left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761CD3-124A-41F3-AB9C-984CDFAAD5B9}"/>
                  </a:ext>
                </a:extLst>
              </p:cNvPr>
              <p:cNvSpPr txBox="1"/>
              <p:nvPr/>
            </p:nvSpPr>
            <p:spPr>
              <a:xfrm>
                <a:off x="52905" y="3951557"/>
                <a:ext cx="3037381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N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I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Ω</m:t>
                          </m:r>
                          <m:r>
                            <a:rPr lang="en-I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N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240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IN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761CD3-124A-41F3-AB9C-984CDFAAD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5" y="3951557"/>
                <a:ext cx="3037381" cy="6914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1674850-BE2F-4537-B9A7-CB508D05E446}"/>
              </a:ext>
            </a:extLst>
          </p:cNvPr>
          <p:cNvGrpSpPr/>
          <p:nvPr/>
        </p:nvGrpSpPr>
        <p:grpSpPr>
          <a:xfrm>
            <a:off x="2022349" y="5024449"/>
            <a:ext cx="1989383" cy="1820327"/>
            <a:chOff x="647779" y="3071444"/>
            <a:chExt cx="1989383" cy="182032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2E460A9-487A-400A-9492-336E3D518898}"/>
                </a:ext>
              </a:extLst>
            </p:cNvPr>
            <p:cNvSpPr txBox="1"/>
            <p:nvPr/>
          </p:nvSpPr>
          <p:spPr>
            <a:xfrm>
              <a:off x="1389865" y="3071444"/>
              <a:ext cx="414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M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6457B36-32D4-432D-B28C-0498CC24350A}"/>
                </a:ext>
              </a:extLst>
            </p:cNvPr>
            <p:cNvGrpSpPr/>
            <p:nvPr/>
          </p:nvGrpSpPr>
          <p:grpSpPr>
            <a:xfrm>
              <a:off x="647779" y="3408110"/>
              <a:ext cx="1989383" cy="1483661"/>
              <a:chOff x="3081736" y="3394699"/>
              <a:chExt cx="1989383" cy="1483661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99CACA4-74DC-4BDE-8097-965A566215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1736" y="3394699"/>
                <a:ext cx="1747255" cy="1483661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637271-1D56-41E5-AE2A-93D21B967E07}"/>
                  </a:ext>
                </a:extLst>
              </p:cNvPr>
              <p:cNvSpPr txBox="1"/>
              <p:nvPr/>
            </p:nvSpPr>
            <p:spPr>
              <a:xfrm>
                <a:off x="4656800" y="3892561"/>
                <a:ext cx="4143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H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5D1ACE-C8B3-4FCF-BA98-1D09910528DD}"/>
                  </a:ext>
                </a:extLst>
              </p:cNvPr>
              <p:cNvSpPr txBox="1"/>
              <p:nvPr/>
            </p:nvSpPr>
            <p:spPr>
              <a:xfrm>
                <a:off x="4207276" y="4217724"/>
                <a:ext cx="5218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 err="1"/>
                  <a:t>H</a:t>
                </a:r>
                <a:r>
                  <a:rPr lang="en-IN" sz="2400" baseline="-25000" dirty="0" err="1"/>
                  <a:t>k</a:t>
                </a:r>
                <a:endParaRPr lang="en-IN" sz="2400" baseline="-25000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5537161-784D-4DA2-B7AD-157FAE598466}"/>
                  </a:ext>
                </a:extLst>
              </p:cNvPr>
              <p:cNvCxnSpPr/>
              <p:nvPr/>
            </p:nvCxnSpPr>
            <p:spPr>
              <a:xfrm flipH="1" flipV="1">
                <a:off x="4170772" y="4138518"/>
                <a:ext cx="246515" cy="2308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B4C7747-FD90-4594-8FB7-1EBD04ABE8D1}"/>
              </a:ext>
            </a:extLst>
          </p:cNvPr>
          <p:cNvCxnSpPr>
            <a:cxnSpLocks/>
          </p:cNvCxnSpPr>
          <p:nvPr/>
        </p:nvCxnSpPr>
        <p:spPr>
          <a:xfrm>
            <a:off x="4673878" y="3239543"/>
            <a:ext cx="8194" cy="314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C3160D-21F0-4B5E-94E4-22B3CBF91149}"/>
              </a:ext>
            </a:extLst>
          </p:cNvPr>
          <p:cNvGrpSpPr/>
          <p:nvPr/>
        </p:nvGrpSpPr>
        <p:grpSpPr>
          <a:xfrm>
            <a:off x="2898591" y="582217"/>
            <a:ext cx="2706971" cy="1671522"/>
            <a:chOff x="2976752" y="852434"/>
            <a:chExt cx="3260734" cy="1763790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D59545E-CD15-4625-BAC2-5E15D31918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338" y="1315282"/>
              <a:ext cx="6424" cy="7436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F70406E-6000-4C2E-A909-127179576AFC}"/>
                </a:ext>
              </a:extLst>
            </p:cNvPr>
            <p:cNvCxnSpPr/>
            <p:nvPr/>
          </p:nvCxnSpPr>
          <p:spPr>
            <a:xfrm>
              <a:off x="4055888" y="2056605"/>
              <a:ext cx="1212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09B6A3A-30B2-4C38-9D32-9561383C34A9}"/>
                </a:ext>
              </a:extLst>
            </p:cNvPr>
            <p:cNvCxnSpPr/>
            <p:nvPr/>
          </p:nvCxnSpPr>
          <p:spPr>
            <a:xfrm flipH="1">
              <a:off x="3246326" y="2056605"/>
              <a:ext cx="809562" cy="55961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6DD2265-2302-4CAF-9599-752A69F85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888" y="1597712"/>
              <a:ext cx="1011742" cy="44601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EE755B-CA6F-42AD-BACF-B0964A0ADF2E}"/>
                </a:ext>
              </a:extLst>
            </p:cNvPr>
            <p:cNvSpPr txBox="1"/>
            <p:nvPr/>
          </p:nvSpPr>
          <p:spPr>
            <a:xfrm>
              <a:off x="5262871" y="1812896"/>
              <a:ext cx="362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z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B0A856-B8E9-4450-9B6D-B12FF149AB56}"/>
                </a:ext>
              </a:extLst>
            </p:cNvPr>
            <p:cNvSpPr txBox="1"/>
            <p:nvPr/>
          </p:nvSpPr>
          <p:spPr>
            <a:xfrm>
              <a:off x="2976752" y="2096906"/>
              <a:ext cx="362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y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641158E-58C6-4A6A-A9A8-B3C95A498FE1}"/>
                </a:ext>
              </a:extLst>
            </p:cNvPr>
            <p:cNvCxnSpPr/>
            <p:nvPr/>
          </p:nvCxnSpPr>
          <p:spPr>
            <a:xfrm flipH="1">
              <a:off x="3651107" y="1597712"/>
              <a:ext cx="1364676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41A6BC-2D06-433A-BDA3-1658C45748E5}"/>
                </a:ext>
              </a:extLst>
            </p:cNvPr>
            <p:cNvCxnSpPr/>
            <p:nvPr/>
          </p:nvCxnSpPr>
          <p:spPr>
            <a:xfrm flipH="1" flipV="1">
              <a:off x="3651107" y="1597712"/>
              <a:ext cx="404781" cy="415499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5472224-5C7C-421A-8ADE-FC4A5E0BFA4A}"/>
                    </a:ext>
                  </a:extLst>
                </p:cNvPr>
                <p:cNvSpPr txBox="1"/>
                <p:nvPr/>
              </p:nvSpPr>
              <p:spPr>
                <a:xfrm>
                  <a:off x="4834722" y="1676479"/>
                  <a:ext cx="3621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4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IN" sz="2400" b="1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5472224-5C7C-421A-8ADE-FC4A5E0BF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722" y="1676479"/>
                  <a:ext cx="362122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6122" r="-22449" b="-140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C161B9F-16D9-44B8-AD21-04D6FE8B982A}"/>
                    </a:ext>
                  </a:extLst>
                </p:cNvPr>
                <p:cNvSpPr txBox="1"/>
                <p:nvPr/>
              </p:nvSpPr>
              <p:spPr>
                <a:xfrm>
                  <a:off x="3552949" y="1751475"/>
                  <a:ext cx="3621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400" i="1" dirty="0" smtClean="0">
                            <a:latin typeface="Cambria Math" panose="02040503050406030204" pitchFamily="18" charset="0"/>
                          </a:rPr>
                          <m:t>ϕ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C161B9F-16D9-44B8-AD21-04D6FE8B98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949" y="1751475"/>
                  <a:ext cx="362122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16327" r="-48980" b="-236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0E9FD21-F88A-4AA1-895A-29B51601F68F}"/>
                </a:ext>
              </a:extLst>
            </p:cNvPr>
            <p:cNvSpPr txBox="1"/>
            <p:nvPr/>
          </p:nvSpPr>
          <p:spPr>
            <a:xfrm>
              <a:off x="4159413" y="1107539"/>
              <a:ext cx="2078073" cy="422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rgbClr val="C00000"/>
                  </a:solidFill>
                </a:rPr>
                <a:t>Magnetization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FBE82BC1-8062-4055-AE0B-1BF6223875FD}"/>
                </a:ext>
              </a:extLst>
            </p:cNvPr>
            <p:cNvCxnSpPr/>
            <p:nvPr/>
          </p:nvCxnSpPr>
          <p:spPr>
            <a:xfrm>
              <a:off x="4055888" y="2056604"/>
              <a:ext cx="1212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8DB5120-720A-46D1-8EB0-A53B777E86EB}"/>
                </a:ext>
              </a:extLst>
            </p:cNvPr>
            <p:cNvCxnSpPr/>
            <p:nvPr/>
          </p:nvCxnSpPr>
          <p:spPr>
            <a:xfrm flipH="1">
              <a:off x="3246326" y="2056604"/>
              <a:ext cx="809562" cy="55961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5C82299-DE89-4CCC-BA66-06FDAD2B837B}"/>
                </a:ext>
              </a:extLst>
            </p:cNvPr>
            <p:cNvCxnSpPr/>
            <p:nvPr/>
          </p:nvCxnSpPr>
          <p:spPr>
            <a:xfrm flipH="1">
              <a:off x="3651107" y="1596528"/>
              <a:ext cx="1364676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01F4C21-C7B2-4004-A236-5FE15BAFAF16}"/>
                </a:ext>
              </a:extLst>
            </p:cNvPr>
            <p:cNvCxnSpPr/>
            <p:nvPr/>
          </p:nvCxnSpPr>
          <p:spPr>
            <a:xfrm>
              <a:off x="4055338" y="2056175"/>
              <a:ext cx="1212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F81923B-B016-4C1F-A043-A6FA59CE7FD0}"/>
                </a:ext>
              </a:extLst>
            </p:cNvPr>
            <p:cNvCxnSpPr/>
            <p:nvPr/>
          </p:nvCxnSpPr>
          <p:spPr>
            <a:xfrm flipH="1">
              <a:off x="3245776" y="2056603"/>
              <a:ext cx="809562" cy="55961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72B93AE-1A21-4EAC-8038-6D9512FBB2D1}"/>
                </a:ext>
              </a:extLst>
            </p:cNvPr>
            <p:cNvSpPr txBox="1"/>
            <p:nvPr/>
          </p:nvSpPr>
          <p:spPr>
            <a:xfrm>
              <a:off x="3880701" y="852434"/>
              <a:ext cx="362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/>
                <a:t>x</a:t>
              </a:r>
              <a:endParaRPr lang="en-IN" sz="2400" b="1" dirty="0"/>
            </a:p>
          </p:txBody>
        </p:sp>
        <p:pic>
          <p:nvPicPr>
            <p:cNvPr id="35" name="Graphic 34" descr="Line arrow Counter clockwise curve">
              <a:extLst>
                <a:ext uri="{FF2B5EF4-FFF2-40B4-BE49-F238E27FC236}">
                  <a16:creationId xmlns:a16="http://schemas.microsoft.com/office/drawing/2014/main" id="{D00BED16-8144-4DFF-B0F9-0B4B03C50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93411" y="1769946"/>
              <a:ext cx="290867" cy="290867"/>
            </a:xfrm>
            <a:prstGeom prst="rect">
              <a:avLst/>
            </a:prstGeom>
          </p:spPr>
        </p:pic>
        <p:pic>
          <p:nvPicPr>
            <p:cNvPr id="77" name="Graphic 76" descr="Line arrow Counter clockwise curve">
              <a:extLst>
                <a:ext uri="{FF2B5EF4-FFF2-40B4-BE49-F238E27FC236}">
                  <a16:creationId xmlns:a16="http://schemas.microsoft.com/office/drawing/2014/main" id="{CB30E544-0229-4D4A-9BB1-FFFF3029B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4566399">
              <a:off x="3833968" y="1612550"/>
              <a:ext cx="264425" cy="26442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AA8061-80E6-4520-A7C5-0EFB2959BB83}"/>
              </a:ext>
            </a:extLst>
          </p:cNvPr>
          <p:cNvGrpSpPr/>
          <p:nvPr/>
        </p:nvGrpSpPr>
        <p:grpSpPr>
          <a:xfrm>
            <a:off x="391045" y="791809"/>
            <a:ext cx="2365217" cy="3036086"/>
            <a:chOff x="395345" y="787766"/>
            <a:chExt cx="2365217" cy="30360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3256D20-F666-484F-8A56-1661462580E5}"/>
                </a:ext>
              </a:extLst>
            </p:cNvPr>
            <p:cNvGrpSpPr/>
            <p:nvPr/>
          </p:nvGrpSpPr>
          <p:grpSpPr>
            <a:xfrm>
              <a:off x="441024" y="787766"/>
              <a:ext cx="2273413" cy="2540097"/>
              <a:chOff x="440943" y="1278558"/>
              <a:chExt cx="2273413" cy="2540097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9A15AE2-7D82-43A2-A084-A9ACEACB5D5A}"/>
                  </a:ext>
                </a:extLst>
              </p:cNvPr>
              <p:cNvSpPr/>
              <p:nvPr/>
            </p:nvSpPr>
            <p:spPr>
              <a:xfrm>
                <a:off x="440943" y="1814046"/>
                <a:ext cx="2158737" cy="1362532"/>
              </a:xfrm>
              <a:custGeom>
                <a:avLst/>
                <a:gdLst>
                  <a:gd name="connsiteX0" fmla="*/ 0 w 2158738"/>
                  <a:gd name="connsiteY0" fmla="*/ 0 h 1362532"/>
                  <a:gd name="connsiteX1" fmla="*/ 688156 w 2158738"/>
                  <a:gd name="connsiteY1" fmla="*/ 1329179 h 1362532"/>
                  <a:gd name="connsiteX2" fmla="*/ 1168923 w 2158738"/>
                  <a:gd name="connsiteY2" fmla="*/ 772998 h 1362532"/>
                  <a:gd name="connsiteX3" fmla="*/ 1630837 w 2158738"/>
                  <a:gd name="connsiteY3" fmla="*/ 1348033 h 1362532"/>
                  <a:gd name="connsiteX4" fmla="*/ 2158738 w 2158738"/>
                  <a:gd name="connsiteY4" fmla="*/ 37707 h 136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8738" h="1362532">
                    <a:moveTo>
                      <a:pt x="0" y="0"/>
                    </a:moveTo>
                    <a:cubicBezTo>
                      <a:pt x="246668" y="600173"/>
                      <a:pt x="493336" y="1200346"/>
                      <a:pt x="688156" y="1329179"/>
                    </a:cubicBezTo>
                    <a:cubicBezTo>
                      <a:pt x="882977" y="1458012"/>
                      <a:pt x="1011810" y="769856"/>
                      <a:pt x="1168923" y="772998"/>
                    </a:cubicBezTo>
                    <a:cubicBezTo>
                      <a:pt x="1326036" y="776140"/>
                      <a:pt x="1465868" y="1470581"/>
                      <a:pt x="1630837" y="1348033"/>
                    </a:cubicBezTo>
                    <a:cubicBezTo>
                      <a:pt x="1795806" y="1225485"/>
                      <a:pt x="1977272" y="631596"/>
                      <a:pt x="2158738" y="37707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A38DAE5-096D-4346-A521-12319EE7104C}"/>
                  </a:ext>
                </a:extLst>
              </p:cNvPr>
              <p:cNvSpPr/>
              <p:nvPr/>
            </p:nvSpPr>
            <p:spPr>
              <a:xfrm>
                <a:off x="942135" y="2811453"/>
                <a:ext cx="443060" cy="36512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1B46838-F983-4C67-A38E-D75C7AC70C01}"/>
                  </a:ext>
                </a:extLst>
              </p:cNvPr>
              <p:cNvSpPr/>
              <p:nvPr/>
            </p:nvSpPr>
            <p:spPr>
              <a:xfrm>
                <a:off x="1847109" y="2811453"/>
                <a:ext cx="443060" cy="36512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Arrow: Up 9">
                <a:extLst>
                  <a:ext uri="{FF2B5EF4-FFF2-40B4-BE49-F238E27FC236}">
                    <a16:creationId xmlns:a16="http://schemas.microsoft.com/office/drawing/2014/main" id="{677F723E-9BDB-4659-B91D-A67DB3C569D1}"/>
                  </a:ext>
                </a:extLst>
              </p:cNvPr>
              <p:cNvSpPr/>
              <p:nvPr/>
            </p:nvSpPr>
            <p:spPr>
              <a:xfrm>
                <a:off x="1496054" y="2604311"/>
                <a:ext cx="210910" cy="521974"/>
              </a:xfrm>
              <a:prstGeom prst="up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31094F2-B3A4-4FEB-8180-46071DE947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943" y="3176578"/>
                <a:ext cx="2273413" cy="0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row: Up 11">
                <a:extLst>
                  <a:ext uri="{FF2B5EF4-FFF2-40B4-BE49-F238E27FC236}">
                    <a16:creationId xmlns:a16="http://schemas.microsoft.com/office/drawing/2014/main" id="{BC2A0744-DACF-4619-919B-AC0D3F0BD79C}"/>
                  </a:ext>
                </a:extLst>
              </p:cNvPr>
              <p:cNvSpPr/>
              <p:nvPr/>
            </p:nvSpPr>
            <p:spPr>
              <a:xfrm>
                <a:off x="1931558" y="3252427"/>
                <a:ext cx="274162" cy="566228"/>
              </a:xfrm>
              <a:prstGeom prst="upArrow">
                <a:avLst/>
              </a:prstGeom>
              <a:solidFill>
                <a:schemeClr val="bg2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" name="Arrow: Up 12">
                <a:extLst>
                  <a:ext uri="{FF2B5EF4-FFF2-40B4-BE49-F238E27FC236}">
                    <a16:creationId xmlns:a16="http://schemas.microsoft.com/office/drawing/2014/main" id="{82543E3C-794B-4197-B485-60351CAA4C78}"/>
                  </a:ext>
                </a:extLst>
              </p:cNvPr>
              <p:cNvSpPr/>
              <p:nvPr/>
            </p:nvSpPr>
            <p:spPr>
              <a:xfrm>
                <a:off x="1026584" y="3252427"/>
                <a:ext cx="274162" cy="566228"/>
              </a:xfrm>
              <a:prstGeom prst="upArrow">
                <a:avLst/>
              </a:prstGeom>
              <a:solidFill>
                <a:schemeClr val="bg2">
                  <a:lumMod val="75000"/>
                </a:schemeClr>
              </a:solidFill>
              <a:ln w="25400"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BA9B2B5-B2A3-4EE8-9E08-251EB14940DC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576" y="2059862"/>
                    <a:ext cx="85037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1" i="1" dirty="0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IN" sz="20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1" i="1" baseline="-25000" dirty="0">
                              <a:latin typeface="Cambria Math" panose="02040503050406030204" pitchFamily="18" charset="0"/>
                            </a:rPr>
                            <m:t>𝒃𝒂𝒓𝒓𝒊𝒆𝒓</m:t>
                          </m:r>
                        </m:oMath>
                      </m:oMathPara>
                    </a14:m>
                    <a:endParaRPr lang="en-IN" sz="2000" b="1" baseline="-250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BA9B2B5-B2A3-4EE8-9E08-251EB14940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576" y="2059862"/>
                    <a:ext cx="850377" cy="400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19286" b="-303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ADD5A4-3638-4CD2-ABB7-08CE8046AED5}"/>
                  </a:ext>
                </a:extLst>
              </p:cNvPr>
              <p:cNvSpPr txBox="1"/>
              <p:nvPr/>
            </p:nvSpPr>
            <p:spPr>
              <a:xfrm>
                <a:off x="952958" y="1278558"/>
                <a:ext cx="1286286" cy="8309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30-80 KT at 300 K</a:t>
                </a:r>
                <a:endParaRPr lang="en-IN" sz="24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97AA14B-E51C-4D01-AEEB-A43753E113DB}"/>
                    </a:ext>
                  </a:extLst>
                </p:cNvPr>
                <p:cNvSpPr txBox="1"/>
                <p:nvPr/>
              </p:nvSpPr>
              <p:spPr>
                <a:xfrm>
                  <a:off x="395345" y="3401943"/>
                  <a:ext cx="1226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97AA14B-E51C-4D01-AEEB-A43753E113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45" y="3401943"/>
                  <a:ext cx="1226200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3BD5C3F1-479C-4C0A-902B-B4BAC2822F9E}"/>
                    </a:ext>
                  </a:extLst>
                </p:cNvPr>
                <p:cNvSpPr txBox="1"/>
                <p:nvPr/>
              </p:nvSpPr>
              <p:spPr>
                <a:xfrm>
                  <a:off x="1747174" y="3423742"/>
                  <a:ext cx="10133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3BD5C3F1-479C-4C0A-902B-B4BAC2822F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174" y="3423742"/>
                  <a:ext cx="1013388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90561B-1571-4EFF-B6D1-9BFDECBC945E}"/>
              </a:ext>
            </a:extLst>
          </p:cNvPr>
          <p:cNvGrpSpPr/>
          <p:nvPr/>
        </p:nvGrpSpPr>
        <p:grpSpPr>
          <a:xfrm>
            <a:off x="6637386" y="1651102"/>
            <a:ext cx="2436068" cy="613032"/>
            <a:chOff x="7362414" y="2400872"/>
            <a:chExt cx="2656525" cy="6130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8B00500-51C4-4286-8FCA-51C5DC77BDCD}"/>
                </a:ext>
              </a:extLst>
            </p:cNvPr>
            <p:cNvGrpSpPr/>
            <p:nvPr/>
          </p:nvGrpSpPr>
          <p:grpSpPr>
            <a:xfrm>
              <a:off x="7362414" y="2400872"/>
              <a:ext cx="1668544" cy="613032"/>
              <a:chOff x="6900613" y="1912013"/>
              <a:chExt cx="1668544" cy="613032"/>
            </a:xfrm>
          </p:grpSpPr>
          <p:sp>
            <p:nvSpPr>
              <p:cNvPr id="57" name="Cylinder 56">
                <a:extLst>
                  <a:ext uri="{FF2B5EF4-FFF2-40B4-BE49-F238E27FC236}">
                    <a16:creationId xmlns:a16="http://schemas.microsoft.com/office/drawing/2014/main" id="{58592F3B-55AF-4667-B1E4-9E00E7BC13A0}"/>
                  </a:ext>
                </a:extLst>
              </p:cNvPr>
              <p:cNvSpPr/>
              <p:nvPr/>
            </p:nvSpPr>
            <p:spPr>
              <a:xfrm>
                <a:off x="6900613" y="1912013"/>
                <a:ext cx="1668544" cy="61303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Arrow: Left-Right 57">
                <a:extLst>
                  <a:ext uri="{FF2B5EF4-FFF2-40B4-BE49-F238E27FC236}">
                    <a16:creationId xmlns:a16="http://schemas.microsoft.com/office/drawing/2014/main" id="{641B5B87-CA48-40FB-A128-7ACCC275FDD0}"/>
                  </a:ext>
                </a:extLst>
              </p:cNvPr>
              <p:cNvSpPr/>
              <p:nvPr/>
            </p:nvSpPr>
            <p:spPr>
              <a:xfrm>
                <a:off x="7296327" y="2138899"/>
                <a:ext cx="877116" cy="251187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891DE33-011A-4F84-BA70-F3965E77C5E7}"/>
                </a:ext>
              </a:extLst>
            </p:cNvPr>
            <p:cNvSpPr txBox="1"/>
            <p:nvPr/>
          </p:nvSpPr>
          <p:spPr>
            <a:xfrm>
              <a:off x="8960022" y="2495520"/>
              <a:ext cx="1058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0" dirty="0">
                  <a:latin typeface="+mj-lt"/>
                </a:rPr>
                <a:t>CoFeB</a:t>
              </a:r>
              <a:endParaRPr lang="en-IN" sz="2400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DBAAEA7-28FA-4F05-87EA-0AB45AB02CEA}"/>
              </a:ext>
            </a:extLst>
          </p:cNvPr>
          <p:cNvSpPr txBox="1"/>
          <p:nvPr/>
        </p:nvSpPr>
        <p:spPr>
          <a:xfrm>
            <a:off x="3224132" y="4787102"/>
            <a:ext cx="124719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i="0" dirty="0"/>
              <a:t>Ellipsoid</a:t>
            </a:r>
            <a:endParaRPr lang="en-IN" sz="24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06E247C-67C8-4ACC-9835-A671E43E1D52}"/>
              </a:ext>
            </a:extLst>
          </p:cNvPr>
          <p:cNvCxnSpPr>
            <a:cxnSpLocks/>
          </p:cNvCxnSpPr>
          <p:nvPr/>
        </p:nvCxnSpPr>
        <p:spPr>
          <a:xfrm>
            <a:off x="4669883" y="3240694"/>
            <a:ext cx="4473193" cy="2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62B46E11-E171-4F64-8600-197364028B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22" y="4111499"/>
            <a:ext cx="1339871" cy="656264"/>
          </a:xfrm>
          <a:prstGeom prst="rect">
            <a:avLst/>
          </a:prstGeom>
        </p:spPr>
      </p:pic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90E083A1-0C33-4A4B-9A05-1BC4E685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3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1D436A-1570-46DB-995E-A4AB1539281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68469" y="2800060"/>
            <a:ext cx="753602" cy="76075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1C8D90B7-E4D7-40F6-9807-DA4DD59E1C97}"/>
              </a:ext>
            </a:extLst>
          </p:cNvPr>
          <p:cNvSpPr txBox="1"/>
          <p:nvPr/>
        </p:nvSpPr>
        <p:spPr>
          <a:xfrm>
            <a:off x="3308041" y="3644682"/>
            <a:ext cx="1068101" cy="4196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i="0" dirty="0"/>
              <a:t>Sphere</a:t>
            </a:r>
            <a:endParaRPr lang="en-I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6C20D27-A7D0-446D-B004-2E256EBFA42A}"/>
                  </a:ext>
                </a:extLst>
              </p:cNvPr>
              <p:cNvSpPr txBox="1"/>
              <p:nvPr/>
            </p:nvSpPr>
            <p:spPr>
              <a:xfrm>
                <a:off x="6873443" y="2373029"/>
                <a:ext cx="1516449" cy="4690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 dirty="0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9</m:t>
                      </m:r>
                      <m:sSup>
                        <m:sSupPr>
                          <m:ctrlPr>
                            <a:rPr lang="en-I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6C20D27-A7D0-446D-B004-2E256EBFA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443" y="2373029"/>
                <a:ext cx="1516449" cy="469077"/>
              </a:xfrm>
              <a:prstGeom prst="rect">
                <a:avLst/>
              </a:prstGeom>
              <a:blipFill>
                <a:blip r:embed="rId21"/>
                <a:stretch>
                  <a:fillRect l="-2823" b="-155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8616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1" grpId="0"/>
      <p:bldP spid="62" grpId="0" animBg="1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8F5A-B415-498A-BDD3-878FED2F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065"/>
            <a:ext cx="9144000" cy="953037"/>
          </a:xfrm>
        </p:spPr>
        <p:txBody>
          <a:bodyPr>
            <a:normAutofit fontScale="90000"/>
          </a:bodyPr>
          <a:lstStyle/>
          <a:p>
            <a:r>
              <a:rPr lang="en-IN" dirty="0"/>
              <a:t>Magnetization dynamics</a:t>
            </a:r>
            <a:br>
              <a:rPr lang="en-IN" dirty="0"/>
            </a:br>
            <a:r>
              <a:rPr lang="en-IN" dirty="0"/>
              <a:t>Landau-Lifshitz (LL) equation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3E747-3B23-46DB-B645-95E6BF9C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99D7E-B0F9-4ECE-BD36-66E18D1A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91579"/>
            <a:ext cx="3086100" cy="365125"/>
          </a:xfrm>
        </p:spPr>
        <p:txBody>
          <a:bodyPr/>
          <a:lstStyle/>
          <a:p>
            <a:r>
              <a:rPr lang="en-US"/>
              <a:t>IISER Bhopal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5B90A2-17A2-43CB-B32D-D5138100F447}"/>
              </a:ext>
            </a:extLst>
          </p:cNvPr>
          <p:cNvGrpSpPr/>
          <p:nvPr/>
        </p:nvGrpSpPr>
        <p:grpSpPr>
          <a:xfrm>
            <a:off x="55146" y="1010909"/>
            <a:ext cx="6109221" cy="1321394"/>
            <a:chOff x="31424" y="945728"/>
            <a:chExt cx="6109221" cy="13213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D10316C-793E-4BD8-8503-AF82FB0B56DC}"/>
                    </a:ext>
                  </a:extLst>
                </p:cNvPr>
                <p:cNvSpPr txBox="1"/>
                <p:nvPr/>
              </p:nvSpPr>
              <p:spPr>
                <a:xfrm>
                  <a:off x="31424" y="1113353"/>
                  <a:ext cx="6109221" cy="8063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2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dirty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IN" sz="2400" b="1" i="1" dirty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num>
                          <m:den>
                            <m:r>
                              <a:rPr lang="en-IN" sz="2400" i="0" dirty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IN" sz="2400" i="0" dirty="0">
                            <a:latin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IN" sz="2400" i="0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IN" sz="2400" b="1" i="0" baseline="-25000" dirty="0" smtClean="0">
                            <a:latin typeface="Cambria Math" panose="02040503050406030204" pitchFamily="18" charset="0"/>
                          </a:rPr>
                          <m:t>𝐞𝐟𝐟</m:t>
                        </m:r>
                        <m:r>
                          <a:rPr lang="en-IN" sz="2400" b="1" i="1" baseline="-25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 dirty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num>
                          <m:den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IN" sz="2400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IN" sz="2400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IN" sz="2400" b="1" i="0" baseline="-25000" dirty="0" smtClean="0">
                            <a:latin typeface="Cambria Math" panose="02040503050406030204" pitchFamily="18" charset="0"/>
                          </a:rPr>
                          <m:t>𝐞𝐟𝐟</m:t>
                        </m:r>
                      </m:oMath>
                    </m:oMathPara>
                  </a14:m>
                  <a:endParaRPr lang="en-IN" b="1" baseline="-25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D10316C-793E-4BD8-8503-AF82FB0B56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4" y="1113353"/>
                  <a:ext cx="6109221" cy="8063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BDBE38-D597-44AD-90BB-9127E9F7E163}"/>
                </a:ext>
              </a:extLst>
            </p:cNvPr>
            <p:cNvSpPr txBox="1"/>
            <p:nvPr/>
          </p:nvSpPr>
          <p:spPr>
            <a:xfrm>
              <a:off x="1734141" y="945728"/>
              <a:ext cx="13183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C00000"/>
                  </a:solidFill>
                </a:rPr>
                <a:t>precession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3C2AA5-1C27-42A8-B358-2A44F2449D8C}"/>
                </a:ext>
              </a:extLst>
            </p:cNvPr>
            <p:cNvSpPr txBox="1"/>
            <p:nvPr/>
          </p:nvSpPr>
          <p:spPr>
            <a:xfrm>
              <a:off x="4494972" y="1867012"/>
              <a:ext cx="13183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C00000"/>
                  </a:solidFill>
                </a:rPr>
                <a:t>damping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2AC43C5A-F5CF-4782-8BB8-0067F6B55C9C}"/>
                </a:ext>
              </a:extLst>
            </p:cNvPr>
            <p:cNvSpPr/>
            <p:nvPr/>
          </p:nvSpPr>
          <p:spPr>
            <a:xfrm rot="5400000">
              <a:off x="2318630" y="748997"/>
              <a:ext cx="192293" cy="12070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D42FE71D-045E-473D-BB7E-A5C56C121EA0}"/>
                </a:ext>
              </a:extLst>
            </p:cNvPr>
            <p:cNvSpPr/>
            <p:nvPr/>
          </p:nvSpPr>
          <p:spPr>
            <a:xfrm rot="16200000">
              <a:off x="4758085" y="940856"/>
              <a:ext cx="215024" cy="17628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0C708AF-CEB6-4A7D-A6F9-E76A5B94FCA1}"/>
                  </a:ext>
                </a:extLst>
              </p:cNvPr>
              <p:cNvSpPr txBox="1"/>
              <p:nvPr/>
            </p:nvSpPr>
            <p:spPr>
              <a:xfrm>
                <a:off x="6901635" y="1919237"/>
                <a:ext cx="2089348" cy="24404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</m:sSub>
                      <m:r>
                        <a:rPr lang="en-IN" sz="2000" i="0" dirty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N" sz="2000" i="0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IN" sz="2000" i="1" dirty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IN" sz="2000" dirty="0"/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sz="2000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i="0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IN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000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IN" sz="2000" i="1" dirty="0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en-IN" sz="2000" dirty="0"/>
              </a:p>
              <a:p>
                <a:endParaRPr lang="en-IN" dirty="0"/>
              </a:p>
              <a:p>
                <a:r>
                  <a:rPr lang="en-IN" sz="1900" dirty="0"/>
                  <a:t>M= Magnetization</a:t>
                </a:r>
              </a:p>
              <a:p>
                <a:r>
                  <a:rPr lang="en-IN" sz="1900" dirty="0"/>
                  <a:t>E= Potential energy</a:t>
                </a:r>
              </a:p>
              <a:p>
                <a14:m>
                  <m:oMath xmlns:m="http://schemas.openxmlformats.org/officeDocument/2006/math">
                    <m:r>
                      <a:rPr lang="el-GR" sz="19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en-IN" sz="1900" b="0" i="0" dirty="0">
                    <a:latin typeface="+mj-lt"/>
                    <a:cs typeface="Arial" panose="020B0604020202020204" pitchFamily="34" charset="0"/>
                  </a:rPr>
                  <a:t>=</a:t>
                </a:r>
                <a:r>
                  <a:rPr lang="en-IN" sz="1900" b="0" i="0" dirty="0">
                    <a:cs typeface="Arial" panose="020B0604020202020204" pitchFamily="34" charset="0"/>
                  </a:rPr>
                  <a:t>Volume</a:t>
                </a:r>
                <a:endParaRPr lang="en-IN" sz="19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0C708AF-CEB6-4A7D-A6F9-E76A5B94F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635" y="1919237"/>
                <a:ext cx="2089348" cy="2440412"/>
              </a:xfrm>
              <a:prstGeom prst="rect">
                <a:avLst/>
              </a:prstGeom>
              <a:blipFill>
                <a:blip r:embed="rId4"/>
                <a:stretch>
                  <a:fillRect l="-2624" r="-2624" b="-2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56BDF424-715B-44A7-8348-CF963A8E3FC3}"/>
              </a:ext>
            </a:extLst>
          </p:cNvPr>
          <p:cNvSpPr txBox="1"/>
          <p:nvPr/>
        </p:nvSpPr>
        <p:spPr>
          <a:xfrm>
            <a:off x="6627188" y="4852977"/>
            <a:ext cx="2352035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0" i="0" dirty="0">
                <a:solidFill>
                  <a:schemeClr val="tx1"/>
                </a:solidFill>
              </a:rPr>
              <a:t>Performance metrics</a:t>
            </a:r>
            <a:endParaRPr lang="en-IN" sz="2000" b="0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A7DC7DE-092B-4533-A16B-E272C72D3059}"/>
                  </a:ext>
                </a:extLst>
              </p:cNvPr>
              <p:cNvSpPr txBox="1"/>
              <p:nvPr/>
            </p:nvSpPr>
            <p:spPr>
              <a:xfrm>
                <a:off x="6241492" y="1088542"/>
                <a:ext cx="28275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dirty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IN" sz="2400" b="0" i="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Phenomenological </a:t>
                </a:r>
              </a:p>
              <a:p>
                <a:r>
                  <a:rPr lang="en-IN" sz="2400" b="0" i="0" dirty="0">
                    <a:solidFill>
                      <a:schemeClr val="tx1"/>
                    </a:solidFill>
                  </a:rPr>
                  <a:t>damping parameter</a:t>
                </a:r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A7DC7DE-092B-4533-A16B-E272C72D3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492" y="1088542"/>
                <a:ext cx="2827512" cy="830997"/>
              </a:xfrm>
              <a:prstGeom prst="rect">
                <a:avLst/>
              </a:prstGeom>
              <a:blipFill>
                <a:blip r:embed="rId5"/>
                <a:stretch>
                  <a:fillRect l="-3448" t="-5882" r="-4526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C9915B65-1E44-4713-BCC5-9100303AF924}"/>
              </a:ext>
            </a:extLst>
          </p:cNvPr>
          <p:cNvSpPr txBox="1"/>
          <p:nvPr/>
        </p:nvSpPr>
        <p:spPr>
          <a:xfrm>
            <a:off x="6627188" y="5274019"/>
            <a:ext cx="2352035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Switching delay and energy dissipation</a:t>
            </a:r>
            <a:endParaRPr lang="en-IN" sz="2000" b="0" i="1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935CAB-91B5-409F-9920-72012107EE72}"/>
              </a:ext>
            </a:extLst>
          </p:cNvPr>
          <p:cNvSpPr txBox="1"/>
          <p:nvPr/>
        </p:nvSpPr>
        <p:spPr>
          <a:xfrm>
            <a:off x="34497" y="4826061"/>
            <a:ext cx="6268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/>
                </a:solidFill>
              </a:rPr>
              <a:t>Damping causes a transfer of energy from macroscopic motion to microscopic thermal motion, which results in internal energy losses</a:t>
            </a:r>
            <a:endParaRPr lang="en-IN" sz="2400" b="0" i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7A7B549-ABF6-42E1-8F29-E24B907B6B4D}"/>
              </a:ext>
            </a:extLst>
          </p:cNvPr>
          <p:cNvSpPr txBox="1"/>
          <p:nvPr/>
        </p:nvSpPr>
        <p:spPr>
          <a:xfrm>
            <a:off x="89990" y="6068255"/>
            <a:ext cx="8906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/>
                </a:solidFill>
              </a:rPr>
              <a:t>A damping parameter takes into account the rate of energy transfer</a:t>
            </a:r>
            <a:endParaRPr lang="en-IN" sz="2400" b="0" i="1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74704DC-ECA5-493F-8C77-D9D934A1BACC}"/>
              </a:ext>
            </a:extLst>
          </p:cNvPr>
          <p:cNvGrpSpPr/>
          <p:nvPr/>
        </p:nvGrpSpPr>
        <p:grpSpPr>
          <a:xfrm>
            <a:off x="53615" y="1984909"/>
            <a:ext cx="3188239" cy="2706750"/>
            <a:chOff x="43740" y="1981354"/>
            <a:chExt cx="3188239" cy="270675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0392FC0-56DA-409E-8AF6-308FB1FEA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0" y="1981354"/>
              <a:ext cx="3188239" cy="270675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3DBDBFD-264C-47C7-8D40-9AF47BC841B1}"/>
                </a:ext>
              </a:extLst>
            </p:cNvPr>
            <p:cNvSpPr txBox="1"/>
            <p:nvPr/>
          </p:nvSpPr>
          <p:spPr>
            <a:xfrm>
              <a:off x="1130269" y="4129604"/>
              <a:ext cx="13183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C00000"/>
                  </a:solidFill>
                </a:rPr>
                <a:t>precession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C15FE8B-7801-483F-9F7E-6F7FE520AD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599" y="2296088"/>
            <a:ext cx="2981211" cy="247842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79A42AB-7327-4EBD-BC1C-2AB020774E03}"/>
              </a:ext>
            </a:extLst>
          </p:cNvPr>
          <p:cNvSpPr txBox="1"/>
          <p:nvPr/>
        </p:nvSpPr>
        <p:spPr>
          <a:xfrm>
            <a:off x="4374300" y="4101153"/>
            <a:ext cx="263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Landau and Lifshitz, </a:t>
            </a:r>
            <a:r>
              <a:rPr lang="en-IN" dirty="0" err="1"/>
              <a:t>Phy</a:t>
            </a:r>
            <a:r>
              <a:rPr lang="en-IN" dirty="0"/>
              <a:t>. Z. </a:t>
            </a:r>
            <a:r>
              <a:rPr lang="en-IN" dirty="0" err="1"/>
              <a:t>Sowjet</a:t>
            </a:r>
            <a:r>
              <a:rPr lang="en-IN" dirty="0"/>
              <a:t>. 8, 101 (1935)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2E9670-F012-4D86-96A7-DAAB9730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125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/>
      <p:bldP spid="73" grpId="0" animBg="1"/>
      <p:bldP spid="74" grpId="0"/>
      <p:bldP spid="75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6F70-8945-4ED6-B4AD-759BC487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Magnetization dynamics</a:t>
            </a:r>
            <a:br>
              <a:rPr lang="en-IN" dirty="0"/>
            </a:br>
            <a:r>
              <a:rPr lang="en-IN" dirty="0"/>
              <a:t>Landau-Lifshitz-Gilbert (LLG) equation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ED0AF-A3F5-478C-8643-E99BC26F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EC546-FF93-4F9A-983D-6D940F04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IISER Bhopal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3668B5-9F8E-44BB-9806-82FA925EBD34}"/>
              </a:ext>
            </a:extLst>
          </p:cNvPr>
          <p:cNvGrpSpPr/>
          <p:nvPr/>
        </p:nvGrpSpPr>
        <p:grpSpPr>
          <a:xfrm>
            <a:off x="212858" y="1026154"/>
            <a:ext cx="6517888" cy="1120285"/>
            <a:chOff x="212858" y="1029860"/>
            <a:chExt cx="6517888" cy="1120285"/>
          </a:xfrm>
        </p:grpSpPr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407B4DBD-27B4-4EE1-A31D-76BB023B77FE}"/>
                </a:ext>
              </a:extLst>
            </p:cNvPr>
            <p:cNvSpPr/>
            <p:nvPr/>
          </p:nvSpPr>
          <p:spPr>
            <a:xfrm rot="5400000">
              <a:off x="5577717" y="827694"/>
              <a:ext cx="215026" cy="1872823"/>
            </a:xfrm>
            <a:prstGeom prst="leftBrace">
              <a:avLst/>
            </a:prstGeom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6CAE6C-DD0D-4282-861E-151519F6436A}"/>
                </a:ext>
              </a:extLst>
            </p:cNvPr>
            <p:cNvSpPr txBox="1"/>
            <p:nvPr/>
          </p:nvSpPr>
          <p:spPr>
            <a:xfrm>
              <a:off x="212858" y="1153566"/>
              <a:ext cx="442981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C00000"/>
                  </a:solidFill>
                </a:rPr>
                <a:t>LL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8B0D749-D88B-41AB-9954-353B987CA59B}"/>
                    </a:ext>
                  </a:extLst>
                </p:cNvPr>
                <p:cNvSpPr txBox="1"/>
                <p:nvPr/>
              </p:nvSpPr>
              <p:spPr>
                <a:xfrm>
                  <a:off x="924811" y="1029860"/>
                  <a:ext cx="5805935" cy="8063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I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num>
                          <m:den>
                            <m:r>
                              <a:rPr lang="en-IN" sz="24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IN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I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IN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I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I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IN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𝒇𝒇</m:t>
                            </m:r>
                          </m:sub>
                        </m:sSub>
                        <m:r>
                          <a:rPr lang="en-IN" sz="24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num>
                          <m:den>
                            <m: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en-I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IN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IN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I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I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IN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𝒇𝒇</m:t>
                            </m:r>
                          </m:sub>
                        </m:sSub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8B0D749-D88B-41AB-9954-353B987CA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811" y="1029860"/>
                  <a:ext cx="5805935" cy="8063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F7383C2-AE24-4D91-BB50-4C9010618D4A}"/>
                </a:ext>
              </a:extLst>
            </p:cNvPr>
            <p:cNvSpPr txBox="1"/>
            <p:nvPr/>
          </p:nvSpPr>
          <p:spPr>
            <a:xfrm>
              <a:off x="5177248" y="1750035"/>
              <a:ext cx="13183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C00000"/>
                  </a:solidFill>
                </a:rPr>
                <a:t>damping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43B85E0-355F-43D2-A814-A222561CC7C0}"/>
                  </a:ext>
                </a:extLst>
              </p:cNvPr>
              <p:cNvSpPr txBox="1"/>
              <p:nvPr/>
            </p:nvSpPr>
            <p:spPr>
              <a:xfrm>
                <a:off x="159503" y="3239673"/>
                <a:ext cx="8030091" cy="806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2400" i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IN" sz="2400" i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r>
                            <a:rPr lang="en-IN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IN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IN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IN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IN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IN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𝒇𝒇</m:t>
                          </m:r>
                        </m:sub>
                      </m:sSub>
                      <m:r>
                        <a:rPr lang="en-IN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num>
                        <m:den>
                          <m:r>
                            <a:rPr lang="en-I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IN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IN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IN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IN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IN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𝒆𝒇𝒇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43B85E0-355F-43D2-A814-A222561C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3" y="3239673"/>
                <a:ext cx="8030091" cy="806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FCBBBF40-EE2C-4B1C-8D0D-D01C9F21648A}"/>
              </a:ext>
            </a:extLst>
          </p:cNvPr>
          <p:cNvSpPr txBox="1"/>
          <p:nvPr/>
        </p:nvSpPr>
        <p:spPr>
          <a:xfrm>
            <a:off x="114628" y="2854345"/>
            <a:ext cx="2341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In standard form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DA35AA-6B7F-429C-9641-E477B7DEB523}"/>
              </a:ext>
            </a:extLst>
          </p:cNvPr>
          <p:cNvSpPr txBox="1"/>
          <p:nvPr/>
        </p:nvSpPr>
        <p:spPr>
          <a:xfrm>
            <a:off x="6860481" y="1318789"/>
            <a:ext cx="2260033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LL</a:t>
            </a:r>
            <a:r>
              <a:rPr lang="en-IN" sz="2000" dirty="0"/>
              <a:t> cannot account for large damping in thin Permalloy sheets, adjusted by Gilbert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EA94D2-CCB7-4A63-A4D1-2BA9D19D2B50}"/>
              </a:ext>
            </a:extLst>
          </p:cNvPr>
          <p:cNvGrpSpPr/>
          <p:nvPr/>
        </p:nvGrpSpPr>
        <p:grpSpPr>
          <a:xfrm>
            <a:off x="117793" y="2072268"/>
            <a:ext cx="6994793" cy="806375"/>
            <a:chOff x="117793" y="2068743"/>
            <a:chExt cx="6994793" cy="8063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0D5168-2F35-4CF9-BF6E-37BBF90BC62F}"/>
                </a:ext>
              </a:extLst>
            </p:cNvPr>
            <p:cNvSpPr txBox="1"/>
            <p:nvPr/>
          </p:nvSpPr>
          <p:spPr>
            <a:xfrm>
              <a:off x="5794249" y="2223234"/>
              <a:ext cx="13183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C00000"/>
                  </a:solidFill>
                </a:rPr>
                <a:t>damping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576DE7-E15E-4044-9E33-94A5CBE8FE9B}"/>
                </a:ext>
              </a:extLst>
            </p:cNvPr>
            <p:cNvSpPr txBox="1"/>
            <p:nvPr/>
          </p:nvSpPr>
          <p:spPr>
            <a:xfrm>
              <a:off x="117793" y="2177549"/>
              <a:ext cx="633112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C00000"/>
                  </a:solidFill>
                </a:rPr>
                <a:t>LLG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D27CB63-0310-4143-B9AA-0EF66629C380}"/>
                    </a:ext>
                  </a:extLst>
                </p:cNvPr>
                <p:cNvSpPr txBox="1"/>
                <p:nvPr/>
              </p:nvSpPr>
              <p:spPr>
                <a:xfrm>
                  <a:off x="792277" y="2068743"/>
                  <a:ext cx="5044140" cy="8063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I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num>
                          <m:den>
                            <m:r>
                              <a:rPr lang="en-IN" sz="24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IN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I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IN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I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I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IN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𝒇𝒇</m:t>
                            </m:r>
                          </m:sub>
                        </m:sSub>
                        <m:r>
                          <a:rPr lang="en-IN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en-I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IN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I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IN" sz="24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num>
                          <m:den>
                            <m:r>
                              <a:rPr lang="en-IN" sz="24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I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D27CB63-0310-4143-B9AA-0EF66629C3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77" y="2068743"/>
                  <a:ext cx="5044140" cy="8063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14EB9F-ACB0-4012-8935-0718C487B51D}"/>
              </a:ext>
            </a:extLst>
          </p:cNvPr>
          <p:cNvGrpSpPr/>
          <p:nvPr/>
        </p:nvGrpSpPr>
        <p:grpSpPr>
          <a:xfrm>
            <a:off x="5352759" y="3918082"/>
            <a:ext cx="3690379" cy="2608559"/>
            <a:chOff x="5369340" y="3915980"/>
            <a:chExt cx="3690379" cy="26085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63677AB-54DC-4143-B2B6-D810906BD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659" y="3915980"/>
              <a:ext cx="2922060" cy="2608559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CCDA510-27A6-4FB7-982C-36038505FA01}"/>
                </a:ext>
              </a:extLst>
            </p:cNvPr>
            <p:cNvSpPr txBox="1"/>
            <p:nvPr/>
          </p:nvSpPr>
          <p:spPr>
            <a:xfrm>
              <a:off x="5369340" y="4749610"/>
              <a:ext cx="631782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C00000"/>
                  </a:solidFill>
                </a:rPr>
                <a:t>LLG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FF0FCE-6AAD-4E77-A7EB-7A2BFBDFC9E2}"/>
              </a:ext>
            </a:extLst>
          </p:cNvPr>
          <p:cNvGrpSpPr/>
          <p:nvPr/>
        </p:nvGrpSpPr>
        <p:grpSpPr>
          <a:xfrm>
            <a:off x="21409" y="4048214"/>
            <a:ext cx="3424638" cy="2478427"/>
            <a:chOff x="22296" y="4046112"/>
            <a:chExt cx="3424638" cy="2478427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5341608F-5149-4687-BF65-F9173449A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96" y="4046112"/>
              <a:ext cx="2981211" cy="2478427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56CE5B-8436-45C1-A38F-CC8DD524EA8E}"/>
                </a:ext>
              </a:extLst>
            </p:cNvPr>
            <p:cNvSpPr txBox="1"/>
            <p:nvPr/>
          </p:nvSpPr>
          <p:spPr>
            <a:xfrm>
              <a:off x="2981620" y="4749609"/>
              <a:ext cx="465314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C00000"/>
                  </a:solidFill>
                </a:rPr>
                <a:t>LL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90A15E4-A7B2-456D-83CF-755F7F233922}"/>
              </a:ext>
            </a:extLst>
          </p:cNvPr>
          <p:cNvSpPr txBox="1"/>
          <p:nvPr/>
        </p:nvSpPr>
        <p:spPr>
          <a:xfrm>
            <a:off x="2704795" y="6153024"/>
            <a:ext cx="3734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Gilbert, IEEE Trans. Magn. 40, 3443 (2004)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A4C5D7-F643-494C-B087-6DA95828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14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72" grpId="0" animBg="1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19.1|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2|13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54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2|8.8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445545</TotalTime>
  <Words>582</Words>
  <Application>Microsoft Office PowerPoint</Application>
  <PresentationFormat>On-screen Show (4:3)</PresentationFormat>
  <Paragraphs>120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Spintronics: Spin-Electronics</vt:lpstr>
      <vt:lpstr>Single-domain nanomagnets</vt:lpstr>
      <vt:lpstr>Magnetic anisotropy</vt:lpstr>
      <vt:lpstr>Magnetization dynamics Landau-Lifshitz (LL) equation</vt:lpstr>
      <vt:lpstr>Magnetization dynamics Landau-Lifshitz-Gilbert (LLG) equation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</dc:creator>
  <cp:lastModifiedBy>Priyesh Kumar</cp:lastModifiedBy>
  <cp:revision>3220</cp:revision>
  <dcterms:created xsi:type="dcterms:W3CDTF">2017-09-08T13:21:34Z</dcterms:created>
  <dcterms:modified xsi:type="dcterms:W3CDTF">2021-09-24T11:03:58Z</dcterms:modified>
</cp:coreProperties>
</file>