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70" r:id="rId4"/>
    <p:sldId id="257" r:id="rId5"/>
    <p:sldId id="274" r:id="rId6"/>
    <p:sldId id="275" r:id="rId7"/>
    <p:sldId id="277" r:id="rId8"/>
    <p:sldId id="276" r:id="rId9"/>
    <p:sldId id="287" r:id="rId10"/>
    <p:sldId id="278" r:id="rId11"/>
    <p:sldId id="280" r:id="rId12"/>
    <p:sldId id="281" r:id="rId13"/>
    <p:sldId id="282" r:id="rId14"/>
    <p:sldId id="267" r:id="rId15"/>
    <p:sldId id="288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8219EC-0C25-42F8-ACAB-9891D741DBA4}">
          <p14:sldIdLst>
            <p14:sldId id="256"/>
          </p14:sldIdLst>
        </p14:section>
        <p14:section name="Department Presentation" id="{0114E59A-B021-4DEA-BDE4-BB6EC49C2F4D}">
          <p14:sldIdLst>
            <p14:sldId id="271"/>
            <p14:sldId id="270"/>
            <p14:sldId id="257"/>
            <p14:sldId id="274"/>
            <p14:sldId id="275"/>
            <p14:sldId id="277"/>
            <p14:sldId id="276"/>
            <p14:sldId id="287"/>
            <p14:sldId id="278"/>
            <p14:sldId id="280"/>
            <p14:sldId id="281"/>
            <p14:sldId id="282"/>
            <p14:sldId id="267"/>
            <p14:sldId id="288"/>
          </p14:sldIdLst>
        </p14:section>
        <p14:section name="MAIN RESEARCH LINES &amp; RESULTS" id="{7D65F687-77FA-4875-906C-27FD546648F7}">
          <p14:sldIdLst/>
        </p14:section>
        <p14:section name="FUTURE PLANS" id="{3A9F34F7-DEB9-4A1B-A4A8-4366D924AAA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33"/>
    <a:srgbClr val="004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94514" autoAdjust="0"/>
  </p:normalViewPr>
  <p:slideViewPr>
    <p:cSldViewPr>
      <p:cViewPr varScale="1">
        <p:scale>
          <a:sx n="107" d="100"/>
          <a:sy n="107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712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bscuser\Dropbox\OMPSS_VS_PTHREADS__last%20(Autosaved)%20(Autosaved)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bscuser\Dropbox\OMPSS_VS_PTHREADS__last%20(Autosaved)%20(Autosaved)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bscuser\Dropbox\OMPSS_VS_PTHREADS__last%20(Autosaved)%20(Autosaved)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bscuser\Documents\Research\CATS\ICS%20journal%20extension\icsjournal\evaluation_ics_apps_all_scheds.xlsx" TargetMode="External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'4CORES'!$F$221</c:f>
              <c:strCache>
                <c:ptCount val="1"/>
                <c:pt idx="0">
                  <c:v>Static threading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'4CORES'!$B$246:$B$250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cat>
          <c:val>
            <c:numRef>
              <c:f>'4CORES'!$I$246:$I$250</c:f>
              <c:numCache>
                <c:formatCode>General</c:formatCode>
                <c:ptCount val="5"/>
                <c:pt idx="0">
                  <c:v>0.74431513806689398</c:v>
                </c:pt>
                <c:pt idx="1">
                  <c:v>1.1840326338278864</c:v>
                </c:pt>
                <c:pt idx="2">
                  <c:v>0.89536380391095949</c:v>
                </c:pt>
                <c:pt idx="3">
                  <c:v>0.74329498893418666</c:v>
                </c:pt>
                <c:pt idx="4">
                  <c:v>0.63567444351030966</c:v>
                </c:pt>
              </c:numCache>
            </c:numRef>
          </c:val>
        </c:ser>
        <c:ser>
          <c:idx val="1"/>
          <c:order val="1"/>
          <c:tx>
            <c:strRef>
              <c:f>'4CORES'!$E$221</c:f>
              <c:strCache>
                <c:ptCount val="1"/>
                <c:pt idx="0">
                  <c:v>GTS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'4CORES'!$B$246:$B$250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cat>
          <c:val>
            <c:numRef>
              <c:f>'4CORES'!$H$246:$H$250</c:f>
              <c:numCache>
                <c:formatCode>General</c:formatCode>
                <c:ptCount val="5"/>
                <c:pt idx="0">
                  <c:v>0.75394936146966884</c:v>
                </c:pt>
                <c:pt idx="1">
                  <c:v>1.0237088955333025</c:v>
                </c:pt>
                <c:pt idx="2">
                  <c:v>0.7897881650025157</c:v>
                </c:pt>
                <c:pt idx="3">
                  <c:v>0.74844538119335235</c:v>
                </c:pt>
                <c:pt idx="4">
                  <c:v>0.65862437167456522</c:v>
                </c:pt>
              </c:numCache>
            </c:numRef>
          </c:val>
        </c:ser>
        <c:ser>
          <c:idx val="0"/>
          <c:order val="2"/>
          <c:tx>
            <c:strRef>
              <c:f>'4CORES'!$D$221</c:f>
              <c:strCache>
                <c:ptCount val="1"/>
                <c:pt idx="0">
                  <c:v>Task-based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'4CORES'!$B$246:$B$250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cat>
          <c:val>
            <c:numRef>
              <c:f>'4CORES'!$G$246:$G$250</c:f>
              <c:numCache>
                <c:formatCode>General</c:formatCode>
                <c:ptCount val="5"/>
                <c:pt idx="0">
                  <c:v>0.80090400853160792</c:v>
                </c:pt>
                <c:pt idx="1">
                  <c:v>0.90678750011349774</c:v>
                </c:pt>
                <c:pt idx="2">
                  <c:v>0.75337384026924936</c:v>
                </c:pt>
                <c:pt idx="3">
                  <c:v>0.66007970077107048</c:v>
                </c:pt>
                <c:pt idx="4">
                  <c:v>0.57583911199056792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620800"/>
        <c:axId val="104354944"/>
      </c:barChart>
      <c:catAx>
        <c:axId val="212620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4354944"/>
        <c:crosses val="autoZero"/>
        <c:auto val="1"/>
        <c:lblAlgn val="ctr"/>
        <c:lblOffset val="100"/>
        <c:noMultiLvlLbl val="0"/>
      </c:catAx>
      <c:valAx>
        <c:axId val="1043549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Avg EDP</a:t>
                </a:r>
              </a:p>
            </c:rich>
          </c:tx>
          <c:layout>
            <c:manualLayout>
              <c:xMode val="edge"/>
              <c:yMode val="edge"/>
              <c:x val="1.1759259259259259E-2"/>
              <c:y val="0.3689563131313131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2620800"/>
        <c:crosses val="autoZero"/>
        <c:crossBetween val="between"/>
      </c:valAx>
    </c:plotArea>
    <c:plotVisOnly val="1"/>
    <c:dispBlanksAs val="gap"/>
    <c:showDLblsOverMax val="0"/>
  </c:chart>
  <c:spPr>
    <a:solidFill>
      <a:sysClr val="window" lastClr="FFFFFF"/>
    </a:solidFill>
    <a:ln>
      <a:noFill/>
    </a:ln>
  </c:spPr>
  <c:txPr>
    <a:bodyPr/>
    <a:lstStyle/>
    <a:p>
      <a:pPr>
        <a:defRPr sz="1600"/>
      </a:pPr>
      <a:endParaRPr lang="es-E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'4CORES'!$F$221</c:f>
              <c:strCache>
                <c:ptCount val="1"/>
                <c:pt idx="0">
                  <c:v>Static threading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'4CORES'!$B$224:$B$228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cat>
          <c:val>
            <c:numRef>
              <c:f>'4CORES'!$F$224:$F$228</c:f>
              <c:numCache>
                <c:formatCode>General</c:formatCode>
                <c:ptCount val="5"/>
                <c:pt idx="0">
                  <c:v>9.4604373463765619</c:v>
                </c:pt>
                <c:pt idx="1">
                  <c:v>6.8820852372424275</c:v>
                </c:pt>
                <c:pt idx="2">
                  <c:v>7.4649020298767024</c:v>
                </c:pt>
                <c:pt idx="3">
                  <c:v>8.3180090738682946</c:v>
                </c:pt>
                <c:pt idx="4">
                  <c:v>8.5687651491674757</c:v>
                </c:pt>
              </c:numCache>
            </c:numRef>
          </c:val>
        </c:ser>
        <c:ser>
          <c:idx val="1"/>
          <c:order val="1"/>
          <c:tx>
            <c:strRef>
              <c:f>'4CORES'!$E$221</c:f>
              <c:strCache>
                <c:ptCount val="1"/>
                <c:pt idx="0">
                  <c:v>GTS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'4CORES'!$B$224:$B$228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cat>
          <c:val>
            <c:numRef>
              <c:f>'4CORES'!$E$224:$E$228</c:f>
              <c:numCache>
                <c:formatCode>General</c:formatCode>
                <c:ptCount val="5"/>
                <c:pt idx="0">
                  <c:v>9.4848971320042175</c:v>
                </c:pt>
                <c:pt idx="1">
                  <c:v>7.7585660749144791</c:v>
                </c:pt>
                <c:pt idx="2">
                  <c:v>8.7922371928206662</c:v>
                </c:pt>
                <c:pt idx="3">
                  <c:v>9.3345351248390891</c:v>
                </c:pt>
                <c:pt idx="4">
                  <c:v>9.9589708727728414</c:v>
                </c:pt>
              </c:numCache>
            </c:numRef>
          </c:val>
        </c:ser>
        <c:ser>
          <c:idx val="0"/>
          <c:order val="2"/>
          <c:tx>
            <c:strRef>
              <c:f>'4CORES'!$D$221</c:f>
              <c:strCache>
                <c:ptCount val="1"/>
                <c:pt idx="0">
                  <c:v>Task-based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numRef>
              <c:f>'4CORES'!$B$224:$B$228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</c:numCache>
            </c:numRef>
          </c:cat>
          <c:val>
            <c:numRef>
              <c:f>'4CORES'!$D$224:$D$228</c:f>
              <c:numCache>
                <c:formatCode>General</c:formatCode>
                <c:ptCount val="5"/>
                <c:pt idx="0">
                  <c:v>9.2008976092159287</c:v>
                </c:pt>
                <c:pt idx="1">
                  <c:v>9.461002859263214</c:v>
                </c:pt>
                <c:pt idx="2">
                  <c:v>9.896240270773804</c:v>
                </c:pt>
                <c:pt idx="3">
                  <c:v>10.512914287744502</c:v>
                </c:pt>
                <c:pt idx="4">
                  <c:v>10.872603045422444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380672"/>
        <c:axId val="104427520"/>
      </c:barChart>
      <c:catAx>
        <c:axId val="104380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4427520"/>
        <c:crosses val="autoZero"/>
        <c:auto val="1"/>
        <c:lblAlgn val="ctr"/>
        <c:lblOffset val="100"/>
        <c:noMultiLvlLbl val="0"/>
      </c:catAx>
      <c:valAx>
        <c:axId val="104427520"/>
        <c:scaling>
          <c:orientation val="minMax"/>
          <c:max val="1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Avg speedup</a:t>
                </a:r>
              </a:p>
            </c:rich>
          </c:tx>
          <c:layout>
            <c:manualLayout>
              <c:xMode val="edge"/>
              <c:yMode val="edge"/>
              <c:x val="2.9398148148148148E-3"/>
              <c:y val="0.320160606060606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04380672"/>
        <c:crosses val="autoZero"/>
        <c:crossBetween val="between"/>
      </c:valAx>
    </c:plotArea>
    <c:plotVisOnly val="1"/>
    <c:dispBlanksAs val="gap"/>
    <c:showDLblsOverMax val="0"/>
  </c:chart>
  <c:spPr>
    <a:solidFill>
      <a:sysClr val="window" lastClr="FFFFFF"/>
    </a:solidFill>
    <a:ln>
      <a:noFill/>
    </a:ln>
  </c:spPr>
  <c:txPr>
    <a:bodyPr/>
    <a:lstStyle/>
    <a:p>
      <a:pPr>
        <a:defRPr sz="1600"/>
      </a:pPr>
      <a:endParaRPr lang="es-E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6.1331482408139813E-2"/>
          <c:y val="0.64873696772427314"/>
          <c:w val="3.0802193131130525E-2"/>
          <c:h val="7.7758804017865918E-2"/>
        </c:manualLayout>
      </c:layout>
      <c:barChart>
        <c:barDir val="col"/>
        <c:grouping val="clustered"/>
        <c:varyColors val="0"/>
        <c:ser>
          <c:idx val="2"/>
          <c:order val="0"/>
          <c:tx>
            <c:v>Application-based</c:v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('4CORES'!$A$233:$C$236,'4CORES'!$A$240:$C$243,'4CORES'!$A$247:$C$250)</c:f>
              <c:strCache>
                <c:ptCount val="12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</c:strCache>
            </c:strRef>
          </c:cat>
          <c:val>
            <c:numRef>
              <c:f>'4CORES'!$AK$225:$AK$233</c:f>
              <c:numCache>
                <c:formatCode>General</c:formatCode>
                <c:ptCount val="9"/>
              </c:numCache>
            </c:numRef>
          </c:val>
        </c:ser>
        <c:ser>
          <c:idx val="1"/>
          <c:order val="1"/>
          <c:tx>
            <c:v>OS-based</c:v>
          </c:tx>
          <c:spPr>
            <a:solidFill>
              <a:schemeClr val="tx1">
                <a:lumMod val="50000"/>
                <a:lumOff val="50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('4CORES'!$A$233:$C$236,'4CORES'!$A$240:$C$243,'4CORES'!$A$247:$C$250)</c:f>
              <c:strCache>
                <c:ptCount val="12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</c:strCache>
            </c:strRef>
          </c:cat>
          <c:val>
            <c:numRef>
              <c:f>'4CORES'!$AM$225:$AM$234</c:f>
              <c:numCache>
                <c:formatCode>General</c:formatCode>
                <c:ptCount val="10"/>
              </c:numCache>
            </c:numRef>
          </c:val>
        </c:ser>
        <c:ser>
          <c:idx val="0"/>
          <c:order val="2"/>
          <c:tx>
            <c:strRef>
              <c:f>'4CORES'!$D$221</c:f>
              <c:strCache>
                <c:ptCount val="1"/>
                <c:pt idx="0">
                  <c:v>Task-based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('4CORES'!$A$233:$C$236,'4CORES'!$A$240:$C$243,'4CORES'!$A$247:$C$250)</c:f>
              <c:strCache>
                <c:ptCount val="12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8</c:v>
                </c:pt>
              </c:strCache>
            </c:strRef>
          </c:cat>
          <c:val>
            <c:numRef>
              <c:f>'4CORES'!$AN$224:$AN$237</c:f>
              <c:numCache>
                <c:formatCode>General</c:formatCode>
                <c:ptCount val="1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453248"/>
        <c:axId val="104454784"/>
      </c:barChart>
      <c:catAx>
        <c:axId val="1044532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s-ES"/>
          </a:p>
        </c:txPr>
        <c:crossAx val="104454784"/>
        <c:crosses val="autoZero"/>
        <c:auto val="1"/>
        <c:lblAlgn val="ctr"/>
        <c:lblOffset val="100"/>
        <c:noMultiLvlLbl val="0"/>
      </c:catAx>
      <c:valAx>
        <c:axId val="10445478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s-ES"/>
          </a:p>
        </c:txPr>
        <c:crossAx val="10445324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"/>
          <c:y val="9.1092976906983425E-2"/>
          <c:w val="1"/>
          <c:h val="0.83337853535353545"/>
        </c:manualLayout>
      </c:layout>
      <c:overlay val="1"/>
      <c:spPr>
        <a:solidFill>
          <a:schemeClr val="bg1"/>
        </a:solidFill>
      </c:spPr>
      <c:txPr>
        <a:bodyPr/>
        <a:lstStyle/>
        <a:p>
          <a:pPr>
            <a:defRPr sz="1600" b="1"/>
          </a:pPr>
          <a:endParaRPr lang="es-E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s-E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499761904761904"/>
          <c:y val="0.18652222222222223"/>
          <c:w val="0.85224444444444447"/>
          <c:h val="0.610159523809523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ALL!$D$1</c:f>
              <c:strCache>
                <c:ptCount val="1"/>
                <c:pt idx="0">
                  <c:v>BF</c:v>
                </c:pt>
              </c:strCache>
            </c:strRef>
          </c:tx>
          <c:spPr>
            <a:solidFill>
              <a:schemeClr val="tx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(ALL!$A$2,ALL!$A$12,ALL!$A$22,ALL!$A$32,ALL!$A$42,ALL!$A$52)</c:f>
              <c:strCache>
                <c:ptCount val="6"/>
                <c:pt idx="0">
                  <c:v>Cholesky 8x8</c:v>
                </c:pt>
                <c:pt idx="1">
                  <c:v>Cholesky 16x16</c:v>
                </c:pt>
                <c:pt idx="2">
                  <c:v>QR</c:v>
                </c:pt>
                <c:pt idx="3">
                  <c:v>Heat</c:v>
                </c:pt>
                <c:pt idx="4">
                  <c:v>Histogram</c:v>
                </c:pt>
                <c:pt idx="5">
                  <c:v>Bodytrack</c:v>
                </c:pt>
              </c:strCache>
            </c:strRef>
          </c:cat>
          <c:val>
            <c:numRef>
              <c:f>(ALL!$D$10,ALL!$D$20,ALL!$D$30,ALL!$D$40,ALL!$D$50,ALL!$D$60)</c:f>
              <c:numCache>
                <c:formatCode>General</c:formatCode>
                <c:ptCount val="6"/>
                <c:pt idx="0">
                  <c:v>7.5661542957630719</c:v>
                </c:pt>
                <c:pt idx="1">
                  <c:v>11.370733939438871</c:v>
                </c:pt>
                <c:pt idx="2">
                  <c:v>17.222737033243522</c:v>
                </c:pt>
                <c:pt idx="3">
                  <c:v>14.318883268233334</c:v>
                </c:pt>
                <c:pt idx="4">
                  <c:v>6.3961285625593467</c:v>
                </c:pt>
                <c:pt idx="5">
                  <c:v>15.793522267206479</c:v>
                </c:pt>
              </c:numCache>
            </c:numRef>
          </c:val>
        </c:ser>
        <c:ser>
          <c:idx val="1"/>
          <c:order val="1"/>
          <c:tx>
            <c:strRef>
              <c:f>ALL!$E$1</c:f>
              <c:strCache>
                <c:ptCount val="1"/>
                <c:pt idx="0">
                  <c:v>dHEFT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(ALL!$A$2,ALL!$A$12,ALL!$A$22,ALL!$A$32,ALL!$A$42,ALL!$A$52)</c:f>
              <c:strCache>
                <c:ptCount val="6"/>
                <c:pt idx="0">
                  <c:v>Cholesky 8x8</c:v>
                </c:pt>
                <c:pt idx="1">
                  <c:v>Cholesky 16x16</c:v>
                </c:pt>
                <c:pt idx="2">
                  <c:v>QR</c:v>
                </c:pt>
                <c:pt idx="3">
                  <c:v>Heat</c:v>
                </c:pt>
                <c:pt idx="4">
                  <c:v>Histogram</c:v>
                </c:pt>
                <c:pt idx="5">
                  <c:v>Bodytrack</c:v>
                </c:pt>
              </c:strCache>
            </c:strRef>
          </c:cat>
          <c:val>
            <c:numRef>
              <c:f>(ALL!$E$10,ALL!$E$20,ALL!$E$30,ALL!$E$40,ALL!$E$50,ALL!$E$60)</c:f>
              <c:numCache>
                <c:formatCode>General</c:formatCode>
                <c:ptCount val="6"/>
                <c:pt idx="0">
                  <c:v>11.045537925083513</c:v>
                </c:pt>
                <c:pt idx="1">
                  <c:v>12.193010164411893</c:v>
                </c:pt>
                <c:pt idx="2">
                  <c:v>19.13035925038821</c:v>
                </c:pt>
                <c:pt idx="3">
                  <c:v>15.866184191854689</c:v>
                </c:pt>
                <c:pt idx="4">
                  <c:v>7.7783996884851847</c:v>
                </c:pt>
                <c:pt idx="5">
                  <c:v>14.394833948339484</c:v>
                </c:pt>
              </c:numCache>
            </c:numRef>
          </c:val>
        </c:ser>
        <c:ser>
          <c:idx val="2"/>
          <c:order val="2"/>
          <c:tx>
            <c:strRef>
              <c:f>ALL!$F$1</c:f>
              <c:strCache>
                <c:ptCount val="1"/>
                <c:pt idx="0">
                  <c:v>CATS</c:v>
                </c:pt>
              </c:strCache>
            </c:strRef>
          </c:tx>
          <c:spPr>
            <a:solidFill>
              <a:schemeClr val="bg1"/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(ALL!$A$2,ALL!$A$12,ALL!$A$22,ALL!$A$32,ALL!$A$42,ALL!$A$52)</c:f>
              <c:strCache>
                <c:ptCount val="6"/>
                <c:pt idx="0">
                  <c:v>Cholesky 8x8</c:v>
                </c:pt>
                <c:pt idx="1">
                  <c:v>Cholesky 16x16</c:v>
                </c:pt>
                <c:pt idx="2">
                  <c:v>QR</c:v>
                </c:pt>
                <c:pt idx="3">
                  <c:v>Heat</c:v>
                </c:pt>
                <c:pt idx="4">
                  <c:v>Histogram</c:v>
                </c:pt>
                <c:pt idx="5">
                  <c:v>Bodytrack</c:v>
                </c:pt>
              </c:strCache>
            </c:strRef>
          </c:cat>
          <c:val>
            <c:numRef>
              <c:f>(ALL!$F$10,ALL!$F$20,ALL!$F$30,ALL!$F$40,ALL!$F$50,ALL!$F$60)</c:f>
              <c:numCache>
                <c:formatCode>General</c:formatCode>
                <c:ptCount val="6"/>
                <c:pt idx="0">
                  <c:v>10.479018659615548</c:v>
                </c:pt>
                <c:pt idx="1">
                  <c:v>12.128557257735064</c:v>
                </c:pt>
                <c:pt idx="2">
                  <c:v>19.711820638488611</c:v>
                </c:pt>
                <c:pt idx="3">
                  <c:v>15.928342474535222</c:v>
                </c:pt>
                <c:pt idx="4">
                  <c:v>8.3215544241712962</c:v>
                </c:pt>
                <c:pt idx="5">
                  <c:v>18.228971962616821</c:v>
                </c:pt>
              </c:numCache>
            </c:numRef>
          </c:val>
        </c:ser>
        <c:ser>
          <c:idx val="3"/>
          <c:order val="3"/>
          <c:tx>
            <c:strRef>
              <c:f>ALL!$G$1</c:f>
              <c:strCache>
                <c:ptCount val="1"/>
                <c:pt idx="0">
                  <c:v>CPATH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(ALL!$A$2,ALL!$A$12,ALL!$A$22,ALL!$A$32,ALL!$A$42,ALL!$A$52)</c:f>
              <c:strCache>
                <c:ptCount val="6"/>
                <c:pt idx="0">
                  <c:v>Cholesky 8x8</c:v>
                </c:pt>
                <c:pt idx="1">
                  <c:v>Cholesky 16x16</c:v>
                </c:pt>
                <c:pt idx="2">
                  <c:v>QR</c:v>
                </c:pt>
                <c:pt idx="3">
                  <c:v>Heat</c:v>
                </c:pt>
                <c:pt idx="4">
                  <c:v>Histogram</c:v>
                </c:pt>
                <c:pt idx="5">
                  <c:v>Bodytrack</c:v>
                </c:pt>
              </c:strCache>
            </c:strRef>
          </c:cat>
          <c:val>
            <c:numRef>
              <c:f>(ALL!$G$10,ALL!$G$20,ALL!$G$30,ALL!$G$40,ALL!$G$50,ALL!$G$60)</c:f>
              <c:numCache>
                <c:formatCode>General</c:formatCode>
                <c:ptCount val="6"/>
                <c:pt idx="0">
                  <c:v>8.6543612940021397</c:v>
                </c:pt>
                <c:pt idx="1">
                  <c:v>11.244532205531673</c:v>
                </c:pt>
                <c:pt idx="2">
                  <c:v>19.601777869245396</c:v>
                </c:pt>
                <c:pt idx="3">
                  <c:v>11.454666530068641</c:v>
                </c:pt>
                <c:pt idx="4">
                  <c:v>7.6671098404933229</c:v>
                </c:pt>
                <c:pt idx="5">
                  <c:v>18.060185185185187</c:v>
                </c:pt>
              </c:numCache>
            </c:numRef>
          </c:val>
        </c:ser>
        <c:ser>
          <c:idx val="4"/>
          <c:order val="4"/>
          <c:tx>
            <c:strRef>
              <c:f>ALL!$H$1</c:f>
              <c:strCache>
                <c:ptCount val="1"/>
                <c:pt idx="0">
                  <c:v>HYBRID</c:v>
                </c:pt>
              </c:strCache>
            </c:strRef>
          </c:tx>
          <c:spPr>
            <a:pattFill prst="dk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</c:spPr>
          <c:invertIfNegative val="0"/>
          <c:cat>
            <c:strRef>
              <c:f>(ALL!$A$2,ALL!$A$12,ALL!$A$22,ALL!$A$32,ALL!$A$42,ALL!$A$52)</c:f>
              <c:strCache>
                <c:ptCount val="6"/>
                <c:pt idx="0">
                  <c:v>Cholesky 8x8</c:v>
                </c:pt>
                <c:pt idx="1">
                  <c:v>Cholesky 16x16</c:v>
                </c:pt>
                <c:pt idx="2">
                  <c:v>QR</c:v>
                </c:pt>
                <c:pt idx="3">
                  <c:v>Heat</c:v>
                </c:pt>
                <c:pt idx="4">
                  <c:v>Histogram</c:v>
                </c:pt>
                <c:pt idx="5">
                  <c:v>Bodytrack</c:v>
                </c:pt>
              </c:strCache>
            </c:strRef>
          </c:cat>
          <c:val>
            <c:numRef>
              <c:f>(ALL!$H$10,ALL!$H$20,ALL!$H$30,ALL!$H$40,ALL!$H$50,ALL!$H$60)</c:f>
              <c:numCache>
                <c:formatCode>General</c:formatCode>
                <c:ptCount val="6"/>
                <c:pt idx="0">
                  <c:v>10.213838863558165</c:v>
                </c:pt>
                <c:pt idx="1">
                  <c:v>12.207685047520606</c:v>
                </c:pt>
                <c:pt idx="2">
                  <c:v>20.162051161566868</c:v>
                </c:pt>
                <c:pt idx="3">
                  <c:v>15.869562131857212</c:v>
                </c:pt>
                <c:pt idx="4">
                  <c:v>8.132709333692139</c:v>
                </c:pt>
                <c:pt idx="5">
                  <c:v>18.144186046511628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552704"/>
        <c:axId val="104562688"/>
      </c:barChart>
      <c:catAx>
        <c:axId val="1045527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s-ES"/>
          </a:p>
        </c:txPr>
        <c:crossAx val="104562688"/>
        <c:crosses val="autoZero"/>
        <c:auto val="1"/>
        <c:lblAlgn val="ctr"/>
        <c:lblOffset val="100"/>
        <c:noMultiLvlLbl val="0"/>
      </c:catAx>
      <c:valAx>
        <c:axId val="104562688"/>
        <c:scaling>
          <c:orientation val="minMax"/>
          <c:max val="20.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s-ES" sz="1600" dirty="0" err="1"/>
                  <a:t>Speedup</a:t>
                </a:r>
                <a:r>
                  <a:rPr lang="es-ES" sz="1600" dirty="0"/>
                  <a:t> </a:t>
                </a:r>
                <a:r>
                  <a:rPr lang="es-ES" sz="1600" dirty="0" err="1"/>
                  <a:t>over</a:t>
                </a:r>
                <a:r>
                  <a:rPr lang="es-ES" sz="1600" dirty="0"/>
                  <a:t> </a:t>
                </a:r>
                <a:r>
                  <a:rPr lang="es-ES" sz="1600" dirty="0" err="1"/>
                  <a:t>little</a:t>
                </a:r>
                <a:endParaRPr lang="es-ES" sz="1600" dirty="0"/>
              </a:p>
            </c:rich>
          </c:tx>
          <c:layout>
            <c:manualLayout>
              <c:xMode val="edge"/>
              <c:yMode val="edge"/>
              <c:x val="0"/>
              <c:y val="0.2125244240303295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s-ES"/>
          </a:p>
        </c:txPr>
        <c:crossAx val="104552704"/>
        <c:crosses val="autoZero"/>
        <c:crossBetween val="between"/>
        <c:majorUnit val="5"/>
      </c:valAx>
    </c:plotArea>
    <c:legend>
      <c:legendPos val="t"/>
      <c:layout/>
      <c:overlay val="0"/>
      <c:txPr>
        <a:bodyPr/>
        <a:lstStyle/>
        <a:p>
          <a:pPr>
            <a:defRPr sz="1600"/>
          </a:pPr>
          <a:endParaRPr lang="es-ES"/>
        </a:p>
      </c:txPr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F4D8E-8FEE-4638-B4DB-EF63DA5419F0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A2F53-7943-49BE-8A9A-D20CA0C9A87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022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DB71A-CD6A-4A37-8CFD-9BADD0848D77}" type="datetimeFigureOut">
              <a:rPr lang="es-ES" smtClean="0"/>
              <a:t>31/08/2016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9E72-CB38-4F12-87EF-E621BD19527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130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9E72-CB38-4F12-87EF-E621BD19527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867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68960"/>
            <a:ext cx="7772400" cy="747514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8640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67" y="1196752"/>
            <a:ext cx="497194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251520" y="188640"/>
            <a:ext cx="389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0" dirty="0" smtClean="0">
                <a:solidFill>
                  <a:schemeClr val="bg1"/>
                </a:solidFill>
              </a:rPr>
              <a:t>www.bsc.es</a:t>
            </a:r>
            <a:endParaRPr lang="es-E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040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36" y="6356350"/>
            <a:ext cx="6336704" cy="41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448" y="6357553"/>
            <a:ext cx="442392" cy="412838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004990"/>
                </a:solidFill>
              </a:defRPr>
            </a:lvl1pPr>
          </a:lstStyle>
          <a:p>
            <a:fld id="{4A490C5D-AEA8-4823-B9B3-806910A0ECF7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s-ES" dirty="0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576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371181"/>
            <a:ext cx="7772400" cy="1362075"/>
          </a:xfrm>
        </p:spPr>
        <p:txBody>
          <a:bodyPr anchor="t">
            <a:normAutofit/>
          </a:bodyPr>
          <a:lstStyle>
            <a:lvl1pPr algn="r">
              <a:defRPr sz="2800" b="1" cap="all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321714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12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052736"/>
            <a:ext cx="4388296" cy="5112568"/>
          </a:xfrm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388296" cy="5112568"/>
          </a:xfrm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36" y="6356350"/>
            <a:ext cx="6336704" cy="41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448" y="6357553"/>
            <a:ext cx="442392" cy="412838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004990"/>
                </a:solidFill>
              </a:defRPr>
            </a:lvl1pPr>
          </a:lstStyle>
          <a:p>
            <a:fld id="{4A490C5D-AEA8-4823-B9B3-806910A0ECF7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4002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 anchor="b"/>
          <a:lstStyle/>
          <a:p>
            <a:fld id="{4A490C5D-AEA8-4823-B9B3-806910A0ECF7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145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36" y="6356350"/>
            <a:ext cx="6336704" cy="41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448" y="6357553"/>
            <a:ext cx="442392" cy="412838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004990"/>
                </a:solidFill>
              </a:defRPr>
            </a:lvl1pPr>
          </a:lstStyle>
          <a:p>
            <a:fld id="{4A490C5D-AEA8-4823-B9B3-806910A0ECF7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4524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68960"/>
            <a:ext cx="7772400" cy="747514"/>
          </a:xfrm>
        </p:spPr>
        <p:txBody>
          <a:bodyPr anchor="ctr"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86409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067" y="1196752"/>
            <a:ext cx="497194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251520" y="188640"/>
            <a:ext cx="389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0" dirty="0" smtClean="0">
                <a:solidFill>
                  <a:schemeClr val="bg1"/>
                </a:solidFill>
              </a:rPr>
              <a:t>www.bsc.es</a:t>
            </a:r>
            <a:endParaRPr lang="es-ES" sz="2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34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28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504" y="44624"/>
            <a:ext cx="8928992" cy="792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980728"/>
            <a:ext cx="8928992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5736" y="6356350"/>
            <a:ext cx="6336704" cy="414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448" y="6357553"/>
            <a:ext cx="442392" cy="412838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004990"/>
                </a:solidFill>
              </a:defRPr>
            </a:lvl1pPr>
          </a:lstStyle>
          <a:p>
            <a:fld id="{4A490C5D-AEA8-4823-B9B3-806910A0ECF7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09320"/>
            <a:ext cx="1878899" cy="461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3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7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1"/>
        </a:buBlip>
        <a:defRPr sz="2400" kern="1200">
          <a:solidFill>
            <a:srgbClr val="00499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499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00499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00499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00499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file:///C:\Users\bscuser\Documents\PHD%20paperworks\Research%20Plan\kchronaki%20Research%20Plan\GANTT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44208" y="5969024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Latn-RS" sz="1400" dirty="0" smtClean="0">
                <a:solidFill>
                  <a:srgbClr val="333333"/>
                </a:solidFill>
              </a:rPr>
              <a:t>Barcelona, </a:t>
            </a:r>
            <a:r>
              <a:rPr lang="en-US" sz="1400" dirty="0" smtClean="0">
                <a:solidFill>
                  <a:srgbClr val="333333"/>
                </a:solidFill>
              </a:rPr>
              <a:t>12</a:t>
            </a:r>
            <a:r>
              <a:rPr lang="sr-Latn-RS" sz="1400" dirty="0" smtClean="0">
                <a:solidFill>
                  <a:srgbClr val="333333"/>
                </a:solidFill>
              </a:rPr>
              <a:t> </a:t>
            </a:r>
            <a:r>
              <a:rPr lang="en-US" sz="1400" dirty="0" smtClean="0">
                <a:solidFill>
                  <a:srgbClr val="333333"/>
                </a:solidFill>
              </a:rPr>
              <a:t>July</a:t>
            </a:r>
            <a:r>
              <a:rPr lang="sr-Latn-RS" sz="1400" dirty="0" smtClean="0">
                <a:solidFill>
                  <a:srgbClr val="333333"/>
                </a:solidFill>
              </a:rPr>
              <a:t> </a:t>
            </a:r>
            <a:r>
              <a:rPr lang="en-US" sz="1400" dirty="0" smtClean="0">
                <a:solidFill>
                  <a:srgbClr val="333333"/>
                </a:solidFill>
              </a:rPr>
              <a:t>2016</a:t>
            </a:r>
            <a:endParaRPr lang="es-ES" sz="1400" dirty="0">
              <a:solidFill>
                <a:srgbClr val="33333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0215" y="3002842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Kallia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Chronaki</a:t>
            </a:r>
            <a:r>
              <a:rPr lang="es-ES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s-ES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</a:br>
            <a:endParaRPr lang="es-ES" dirty="0" smtClean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6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Thesis advisors: Rosa M. </a:t>
            </a:r>
            <a:r>
              <a:rPr lang="en-US" sz="16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Badia</a:t>
            </a:r>
            <a:r>
              <a:rPr lang="en-US" sz="1600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and Eduard </a:t>
            </a:r>
            <a:r>
              <a:rPr lang="en-US" sz="1600" dirty="0" err="1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Ayguade</a:t>
            </a:r>
            <a:endParaRPr lang="es-ES" sz="1600" dirty="0">
              <a:solidFill>
                <a:srgbClr val="3333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754375" y="1124744"/>
            <a:ext cx="7772400" cy="747514"/>
          </a:xfrm>
        </p:spPr>
        <p:txBody>
          <a:bodyPr>
            <a:normAutofit fontScale="90000"/>
          </a:bodyPr>
          <a:lstStyle/>
          <a:p>
            <a:r>
              <a:rPr lang="es-ES" dirty="0" err="1" smtClean="0">
                <a:solidFill>
                  <a:srgbClr val="333333"/>
                </a:solidFill>
              </a:rPr>
              <a:t>Exploiting</a:t>
            </a:r>
            <a:r>
              <a:rPr lang="es-ES" dirty="0" smtClean="0">
                <a:solidFill>
                  <a:srgbClr val="333333"/>
                </a:solidFill>
              </a:rPr>
              <a:t> </a:t>
            </a:r>
            <a:r>
              <a:rPr lang="es-ES" dirty="0" err="1" smtClean="0">
                <a:solidFill>
                  <a:srgbClr val="333333"/>
                </a:solidFill>
              </a:rPr>
              <a:t>Asymmetric</a:t>
            </a:r>
            <a:r>
              <a:rPr lang="es-ES" dirty="0" smtClean="0">
                <a:solidFill>
                  <a:srgbClr val="333333"/>
                </a:solidFill>
              </a:rPr>
              <a:t> </a:t>
            </a:r>
            <a:r>
              <a:rPr lang="es-ES" dirty="0" err="1" smtClean="0">
                <a:solidFill>
                  <a:srgbClr val="333333"/>
                </a:solidFill>
              </a:rPr>
              <a:t>Systems</a:t>
            </a:r>
            <a:r>
              <a:rPr lang="es-ES" dirty="0" smtClean="0">
                <a:solidFill>
                  <a:srgbClr val="333333"/>
                </a:solidFill>
              </a:rPr>
              <a:t> </a:t>
            </a:r>
            <a:r>
              <a:rPr lang="es-ES" dirty="0" err="1" smtClean="0">
                <a:solidFill>
                  <a:srgbClr val="333333"/>
                </a:solidFill>
              </a:rPr>
              <a:t>with</a:t>
            </a:r>
            <a:r>
              <a:rPr lang="es-ES" dirty="0" smtClean="0">
                <a:solidFill>
                  <a:srgbClr val="333333"/>
                </a:solidFill>
              </a:rPr>
              <a:t> Flexible </a:t>
            </a:r>
            <a:r>
              <a:rPr lang="es-ES" dirty="0" err="1" smtClean="0">
                <a:solidFill>
                  <a:srgbClr val="333333"/>
                </a:solidFill>
              </a:rPr>
              <a:t>System</a:t>
            </a:r>
            <a:r>
              <a:rPr lang="es-ES" dirty="0" smtClean="0">
                <a:solidFill>
                  <a:srgbClr val="333333"/>
                </a:solidFill>
              </a:rPr>
              <a:t> Software</a:t>
            </a:r>
            <a:endParaRPr lang="es-ES" dirty="0">
              <a:solidFill>
                <a:srgbClr val="333333"/>
              </a:solidFill>
            </a:endParaRP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864096"/>
          </a:xfrm>
        </p:spPr>
        <p:txBody>
          <a:bodyPr/>
          <a:lstStyle/>
          <a:p>
            <a:r>
              <a:rPr lang="es-ES" dirty="0" err="1" smtClean="0">
                <a:solidFill>
                  <a:srgbClr val="333333"/>
                </a:solidFill>
              </a:rPr>
              <a:t>Research</a:t>
            </a:r>
            <a:r>
              <a:rPr lang="es-ES" dirty="0" smtClean="0">
                <a:solidFill>
                  <a:srgbClr val="333333"/>
                </a:solidFill>
              </a:rPr>
              <a:t> Plan</a:t>
            </a:r>
            <a:endParaRPr lang="es-ES" dirty="0">
              <a:solidFill>
                <a:srgbClr val="333333"/>
              </a:solidFill>
            </a:endParaRPr>
          </a:p>
        </p:txBody>
      </p:sp>
      <p:pic>
        <p:nvPicPr>
          <p:cNvPr id="10" name="Picture 2" descr="C:\Users\bscuser\Documents\PHD paperworks\Research Plan\kchronaki Research Plan\Figs\upc_logo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495" y="4221088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Runtime Thread Migration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different approach to provide energy efficiency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Devote one thread for the runtime activity</a:t>
            </a:r>
          </a:p>
          <a:p>
            <a:pPr lvl="1"/>
            <a:r>
              <a:rPr lang="en-US" dirty="0" smtClean="0"/>
              <a:t>Runtime activity is:</a:t>
            </a:r>
            <a:r>
              <a:rPr lang="es-ES" dirty="0" smtClean="0"/>
              <a:t> </a:t>
            </a:r>
            <a:r>
              <a:rPr lang="es-ES" dirty="0" err="1" smtClean="0"/>
              <a:t>Scheduling</a:t>
            </a:r>
            <a:r>
              <a:rPr lang="es-ES" dirty="0" smtClean="0"/>
              <a:t>, </a:t>
            </a:r>
            <a:r>
              <a:rPr lang="es-ES" dirty="0" err="1" smtClean="0"/>
              <a:t>dependence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r>
              <a:rPr lang="en-US" dirty="0" smtClean="0"/>
              <a:t>During runtime choose the appropriate type of core for this thread to migrate</a:t>
            </a:r>
          </a:p>
          <a:p>
            <a:pPr lvl="1"/>
            <a:r>
              <a:rPr lang="en-US" dirty="0" smtClean="0"/>
              <a:t>Should the runtime execute on a fast or a slow core?</a:t>
            </a:r>
          </a:p>
          <a:p>
            <a:pPr lvl="1"/>
            <a:r>
              <a:rPr lang="en-US" dirty="0" smtClean="0"/>
              <a:t>Either boosts or delays runtime</a:t>
            </a:r>
          </a:p>
          <a:p>
            <a:pPr lvl="1"/>
            <a:r>
              <a:rPr lang="en-US" dirty="0" smtClean="0"/>
              <a:t>Implement different policies for this dynamic migration</a:t>
            </a:r>
          </a:p>
          <a:p>
            <a:pPr lvl="1"/>
            <a:r>
              <a:rPr lang="en-US" dirty="0" smtClean="0"/>
              <a:t>Considering: number of tasks, dependencies, task size etc.</a:t>
            </a:r>
          </a:p>
        </p:txBody>
      </p:sp>
      <p:pic>
        <p:nvPicPr>
          <p:cNvPr id="5" name="Picture 3" descr="C:\Users\bscuser\Documents\PHD paperworks\Research Plan\kchronaki Research Plan\Figs\up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866" y="6309320"/>
            <a:ext cx="2036576" cy="45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4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Asymmetry-Aware Runtime System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Scheduling policies</a:t>
            </a:r>
          </a:p>
          <a:p>
            <a:pPr lvl="1"/>
            <a:r>
              <a:rPr lang="en-US" dirty="0" smtClean="0"/>
              <a:t>CATS</a:t>
            </a:r>
          </a:p>
          <a:p>
            <a:pPr lvl="1"/>
            <a:r>
              <a:rPr lang="en-US" dirty="0" smtClean="0"/>
              <a:t>CPATH</a:t>
            </a:r>
          </a:p>
          <a:p>
            <a:pPr lvl="1"/>
            <a:r>
              <a:rPr lang="en-US" dirty="0" smtClean="0"/>
              <a:t>HYBRID</a:t>
            </a:r>
          </a:p>
          <a:p>
            <a:r>
              <a:rPr lang="en-US" dirty="0" smtClean="0"/>
              <a:t>Runtime Thread Migration Mechanisms (RTMM)</a:t>
            </a:r>
          </a:p>
          <a:p>
            <a:r>
              <a:rPr lang="en-US" dirty="0" smtClean="0"/>
              <a:t>Combine the above to find the best match</a:t>
            </a:r>
          </a:p>
          <a:p>
            <a:pPr lvl="1"/>
            <a:r>
              <a:rPr lang="en-US" dirty="0" smtClean="0"/>
              <a:t>Connect each combination with the application characteristics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5" name="Picture 3" descr="C:\Users\bscuser\Documents\PHD paperworks\Research Plan\kchronaki Research Plan\Figs\up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866" y="6346127"/>
            <a:ext cx="2036576" cy="45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8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 descr="C:\Users\bscuser\Documents\PHD paperworks\Research Plan\kchronaki Research Plan\Figs\upc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866" y="6346127"/>
            <a:ext cx="2036576" cy="45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04907"/>
              </p:ext>
            </p:extLst>
          </p:nvPr>
        </p:nvGraphicFramePr>
        <p:xfrm>
          <a:off x="-66675" y="703263"/>
          <a:ext cx="9240838" cy="623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Acrobat Document" r:id="rId4" imgW="7372198" imgH="4972050" progId="AcroExch.Document.DC">
                  <p:link updateAutomatic="1"/>
                </p:oleObj>
              </mc:Choice>
              <mc:Fallback>
                <p:oleObj name="Acrobat Document" r:id="rId4" imgW="7372198" imgH="4972050" progId="AcroExch.Document.DC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66675" y="703263"/>
                        <a:ext cx="9240838" cy="623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540552" y="6124383"/>
            <a:ext cx="442392" cy="412838"/>
          </a:xfrm>
        </p:spPr>
        <p:txBody>
          <a:bodyPr/>
          <a:lstStyle/>
          <a:p>
            <a:fld id="{4A490C5D-AEA8-4823-B9B3-806910A0ECF7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s-ES" dirty="0"/>
          </a:p>
        </p:txBody>
      </p:sp>
      <p:sp>
        <p:nvSpPr>
          <p:cNvPr id="16" name="TextBox 15"/>
          <p:cNvSpPr txBox="1"/>
          <p:nvPr/>
        </p:nvSpPr>
        <p:spPr>
          <a:xfrm>
            <a:off x="4763641" y="6534182"/>
            <a:ext cx="1410964" cy="30777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Current</a:t>
            </a:r>
            <a:r>
              <a:rPr lang="en-US" sz="1200" b="1" dirty="0" smtClean="0"/>
              <a:t> </a:t>
            </a:r>
            <a:r>
              <a:rPr lang="en-US" sz="1400" b="1" dirty="0" smtClean="0"/>
              <a:t>Month</a:t>
            </a:r>
            <a:endParaRPr lang="es-E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030116" y="6526176"/>
            <a:ext cx="1479892" cy="30777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PhD Enrolment</a:t>
            </a:r>
            <a:endParaRPr lang="es-ES" sz="1400" b="1" dirty="0">
              <a:solidFill>
                <a:srgbClr val="C0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-540568" y="2780928"/>
            <a:ext cx="10369152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-540568" y="3789040"/>
            <a:ext cx="10369152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-430460" y="5075659"/>
            <a:ext cx="10369152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-540568" y="6572282"/>
            <a:ext cx="10369152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-430460" y="1503834"/>
            <a:ext cx="10369152" cy="0"/>
          </a:xfrm>
          <a:prstGeom prst="line">
            <a:avLst/>
          </a:prstGeom>
          <a:ln w="285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20655" y="1306624"/>
            <a:ext cx="0" cy="526565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81119" y="1316145"/>
            <a:ext cx="0" cy="525613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Expectations	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results of Phase 1 showed that the task-based approach achieves the lowest EDP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asymmetry-aware scheduling policies (Phase 2) showed their potential in performance (up to 38% improvement)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 expect that the Runtime Thread Migration (Phase 3) will increase energy efficiency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Asymmetry-Aware runtime system (Phase 4) is expected to overcome all existing approaches in asymmetric systems</a:t>
            </a:r>
          </a:p>
          <a:p>
            <a:pPr lvl="1"/>
            <a:r>
              <a:rPr lang="en-US" dirty="0" smtClean="0"/>
              <a:t>It is aimed to offer full utilization of the system keeping the energy consumption the lowest possible</a:t>
            </a:r>
          </a:p>
        </p:txBody>
      </p:sp>
      <p:pic>
        <p:nvPicPr>
          <p:cNvPr id="6" name="Picture 3" descr="C:\Users\bscuser\Documents\PHD paperworks\Research Plan\kchronaki Research Plan\Figs\up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866" y="6346127"/>
            <a:ext cx="2036576" cy="45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2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747514"/>
          </a:xfrm>
        </p:spPr>
        <p:txBody>
          <a:bodyPr/>
          <a:lstStyle/>
          <a:p>
            <a:r>
              <a:rPr lang="en-US" dirty="0" smtClean="0">
                <a:solidFill>
                  <a:srgbClr val="333333"/>
                </a:solidFill>
              </a:rPr>
              <a:t>Thank you!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204864"/>
            <a:ext cx="6400800" cy="86409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For further information please contact</a:t>
            </a:r>
          </a:p>
          <a:p>
            <a:r>
              <a:rPr lang="en-US" dirty="0" smtClean="0">
                <a:solidFill>
                  <a:srgbClr val="333333"/>
                </a:solidFill>
              </a:rPr>
              <a:t>Kallia.chronaki@bsc.es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701088" y="6357938"/>
            <a:ext cx="442912" cy="412750"/>
          </a:xfrm>
        </p:spPr>
        <p:txBody>
          <a:bodyPr/>
          <a:lstStyle/>
          <a:p>
            <a:fld id="{4A490C5D-AEA8-4823-B9B3-806910A0ECF7}" type="slidenum">
              <a:rPr lang="es-ES" smtClean="0">
                <a:solidFill>
                  <a:srgbClr val="333333"/>
                </a:solidFill>
              </a:rPr>
              <a:pPr/>
              <a:t>14</a:t>
            </a:fld>
            <a:endParaRPr lang="es-ES" dirty="0">
              <a:solidFill>
                <a:srgbClr val="333333"/>
              </a:solidFill>
            </a:endParaRPr>
          </a:p>
        </p:txBody>
      </p:sp>
      <p:pic>
        <p:nvPicPr>
          <p:cNvPr id="7" name="Picture 2" descr="C:\Users\bscuser\Documents\PHD paperworks\Research Plan\kchronaki Research Plan\Figs\upc_logo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798" y="3645024"/>
            <a:ext cx="14401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4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	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expected contributions per chapter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77398"/>
              </p:ext>
            </p:extLst>
          </p:nvPr>
        </p:nvGraphicFramePr>
        <p:xfrm>
          <a:off x="611560" y="1844824"/>
          <a:ext cx="7848873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91"/>
                <a:gridCol w="2616291"/>
                <a:gridCol w="26162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s-E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Publication</a:t>
                      </a:r>
                      <a:endParaRPr lang="es-E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s-E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Analysis of Existing Approaches</a:t>
                      </a:r>
                      <a:endParaRPr lang="es-E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1 conference paper</a:t>
                      </a:r>
                      <a:endParaRPr lang="es-E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Under</a:t>
                      </a:r>
                      <a:r>
                        <a:rPr lang="en-US" baseline="0" dirty="0" smtClean="0">
                          <a:solidFill>
                            <a:schemeClr val="accent6"/>
                          </a:solidFill>
                        </a:rPr>
                        <a:t> review </a:t>
                      </a:r>
                      <a:br>
                        <a:rPr lang="en-US" baseline="0" dirty="0" smtClean="0">
                          <a:solidFill>
                            <a:schemeClr val="accent6"/>
                          </a:solidFill>
                        </a:rPr>
                      </a:br>
                      <a:r>
                        <a:rPr lang="en-US" baseline="0" dirty="0" smtClean="0">
                          <a:solidFill>
                            <a:schemeClr val="accent6"/>
                          </a:solidFill>
                        </a:rPr>
                        <a:t>(</a:t>
                      </a:r>
                      <a:r>
                        <a:rPr lang="en-US" baseline="0" dirty="0" err="1" smtClean="0">
                          <a:solidFill>
                            <a:schemeClr val="accent6"/>
                          </a:solidFill>
                        </a:rPr>
                        <a:t>est</a:t>
                      </a:r>
                      <a:r>
                        <a:rPr lang="en-US" baseline="0" dirty="0" smtClean="0">
                          <a:solidFill>
                            <a:schemeClr val="accent6"/>
                          </a:solidFill>
                        </a:rPr>
                        <a:t>: 10/2016)</a:t>
                      </a:r>
                      <a:endParaRPr lang="es-E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640080"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Task Scheduling</a:t>
                      </a:r>
                      <a:endParaRPr lang="es-E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1 conference paper</a:t>
                      </a:r>
                      <a:endParaRPr lang="es-E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Accepted</a:t>
                      </a:r>
                      <a:endParaRPr lang="es-E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2004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1 journal paper</a:t>
                      </a:r>
                      <a:endParaRPr lang="es-E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Under review </a:t>
                      </a:r>
                      <a:br>
                        <a:rPr lang="en-US" dirty="0" smtClean="0">
                          <a:solidFill>
                            <a:schemeClr val="accent6"/>
                          </a:solidFill>
                        </a:rPr>
                      </a:b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accent6"/>
                          </a:solidFill>
                        </a:rPr>
                        <a:t>est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:</a:t>
                      </a:r>
                      <a:r>
                        <a:rPr lang="en-US" baseline="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4/2017)</a:t>
                      </a:r>
                      <a:endParaRPr lang="es-E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Runtime Thread Migration Mechanisms</a:t>
                      </a:r>
                      <a:endParaRPr lang="es-E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1 conference paper</a:t>
                      </a:r>
                      <a:endParaRPr lang="es-E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TODO (</a:t>
                      </a:r>
                      <a:r>
                        <a:rPr lang="en-US" dirty="0" err="1" smtClean="0">
                          <a:solidFill>
                            <a:schemeClr val="accent6"/>
                          </a:solidFill>
                        </a:rPr>
                        <a:t>est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: 12/2017)</a:t>
                      </a:r>
                      <a:endParaRPr lang="es-E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Asymmetry-Aware</a:t>
                      </a:r>
                      <a:r>
                        <a:rPr lang="en-US" baseline="0" dirty="0" smtClean="0">
                          <a:solidFill>
                            <a:schemeClr val="accent6"/>
                          </a:solidFill>
                        </a:rPr>
                        <a:t> runtime system</a:t>
                      </a:r>
                      <a:endParaRPr lang="es-E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1 conference paper</a:t>
                      </a:r>
                      <a:endParaRPr lang="es-E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TODO (</a:t>
                      </a:r>
                      <a:r>
                        <a:rPr lang="en-US" dirty="0" err="1" smtClean="0">
                          <a:solidFill>
                            <a:schemeClr val="accent6"/>
                          </a:solidFill>
                        </a:rPr>
                        <a:t>est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: 12/2018)</a:t>
                      </a:r>
                      <a:endParaRPr lang="es-E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3" descr="C:\Users\bscuser\Documents\PHD paperworks\Research Plan\kchronaki Research Plan\Figs\up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866" y="6346127"/>
            <a:ext cx="2036576" cy="45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95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HPC Challenge	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performance computers are very power hungry!</a:t>
            </a:r>
          </a:p>
          <a:p>
            <a:r>
              <a:rPr lang="en-US" dirty="0" smtClean="0"/>
              <a:t>The main challenge nowadays is to design energy efficient supercomputers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MontBlanc</a:t>
            </a:r>
            <a:r>
              <a:rPr lang="en-US" dirty="0" smtClean="0"/>
              <a:t> project</a:t>
            </a:r>
            <a:r>
              <a:rPr lang="en-US" dirty="0"/>
              <a:t>: 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of mobile processors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build a supercomputer</a:t>
            </a:r>
            <a:r>
              <a:rPr lang="en-US" dirty="0" smtClean="0"/>
              <a:t>!</a:t>
            </a:r>
          </a:p>
          <a:p>
            <a:pPr lvl="1"/>
            <a:r>
              <a:rPr lang="en-US" dirty="0"/>
              <a:t>Mobile processors are designed to operate on low power yet offer high </a:t>
            </a:r>
            <a:r>
              <a:rPr lang="en-US" dirty="0" smtClean="0"/>
              <a:t>performance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This thesis</a:t>
            </a:r>
            <a:r>
              <a:rPr lang="en-US" dirty="0" smtClean="0"/>
              <a:t>: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ocus on the use of asymmetric multi-core systems for HPC</a:t>
            </a:r>
          </a:p>
        </p:txBody>
      </p:sp>
      <p:pic>
        <p:nvPicPr>
          <p:cNvPr id="9" name="Picture 3" descr="C:\Users\bscuser\Documents\PHD paperworks\Research Plan\kchronaki Research Plan\Figs\up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866" y="6346127"/>
            <a:ext cx="2036576" cy="45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bscuser\Documents\Research\CATS\montblanc deliverable\mb2_wp4_5\graphics\montblanc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780928"/>
            <a:ext cx="4393753" cy="56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3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new type of Heterogeneous multi-core system</a:t>
            </a:r>
          </a:p>
          <a:p>
            <a:r>
              <a:rPr lang="en-US" dirty="0" smtClean="0"/>
              <a:t>Different types of cores that share the same instruction set architecture (Single-ISA)</a:t>
            </a:r>
          </a:p>
          <a:p>
            <a:r>
              <a:rPr lang="en-US" dirty="0" smtClean="0"/>
              <a:t>Cores are designed with different performance or energy optimization points</a:t>
            </a:r>
          </a:p>
          <a:p>
            <a:pPr lvl="1"/>
            <a:r>
              <a:rPr lang="en-US" dirty="0" smtClean="0"/>
              <a:t>One type of cores might target performance</a:t>
            </a:r>
          </a:p>
          <a:p>
            <a:pPr lvl="1"/>
            <a:r>
              <a:rPr lang="en-US" dirty="0" smtClean="0"/>
              <a:t>Another type of cores might target energy efficiency</a:t>
            </a:r>
          </a:p>
          <a:p>
            <a:r>
              <a:rPr lang="en-US" dirty="0" smtClean="0"/>
              <a:t>Our Platform for this thesis: ARM </a:t>
            </a:r>
            <a:r>
              <a:rPr lang="en-US" dirty="0" err="1" smtClean="0"/>
              <a:t>big.LITTLE</a:t>
            </a:r>
            <a:endParaRPr lang="en-US" dirty="0" smtClean="0"/>
          </a:p>
          <a:p>
            <a:pPr lvl="1"/>
            <a:r>
              <a:rPr lang="en-US" dirty="0" smtClean="0"/>
              <a:t>Four out-of-order (big) cores</a:t>
            </a:r>
          </a:p>
          <a:p>
            <a:pPr lvl="2"/>
            <a:r>
              <a:rPr lang="en-US" dirty="0" smtClean="0"/>
              <a:t>Designed for performance</a:t>
            </a:r>
          </a:p>
          <a:p>
            <a:pPr lvl="1"/>
            <a:r>
              <a:rPr lang="en-US" dirty="0" smtClean="0"/>
              <a:t>Four in-order (little) cores</a:t>
            </a:r>
          </a:p>
          <a:p>
            <a:pPr lvl="2"/>
            <a:r>
              <a:rPr lang="en-US" dirty="0" smtClean="0"/>
              <a:t>Designed to operate on low power</a:t>
            </a:r>
          </a:p>
          <a:p>
            <a:r>
              <a:rPr lang="en-US" dirty="0" smtClean="0"/>
              <a:t>Using such systems in HPC is not trivial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016" y="4479871"/>
            <a:ext cx="2533464" cy="14694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Multi-Core Systems</a:t>
            </a:r>
            <a:endParaRPr lang="es-ES" dirty="0"/>
          </a:p>
        </p:txBody>
      </p:sp>
      <p:pic>
        <p:nvPicPr>
          <p:cNvPr id="6" name="Picture 3" descr="C:\Users\bscuser\Documents\PHD paperworks\Research Plan\kchronaki Research Plan\Figs\upc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866" y="6346127"/>
            <a:ext cx="2036576" cy="45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6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Moving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Symmetric</a:t>
            </a:r>
            <a:r>
              <a:rPr lang="es-ES" dirty="0" smtClean="0"/>
              <a:t> to </a:t>
            </a:r>
            <a:r>
              <a:rPr lang="es-ES" dirty="0" err="1" smtClean="0"/>
              <a:t>Asymmetric</a:t>
            </a:r>
            <a:endParaRPr lang="es-E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75268"/>
            <a:ext cx="9144000" cy="364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8100392" y="3804891"/>
            <a:ext cx="1043608" cy="940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24128" y="3942821"/>
            <a:ext cx="1008112" cy="7308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93094" y="4316305"/>
            <a:ext cx="531234" cy="3573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23302" y="5158933"/>
            <a:ext cx="3365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Load imbalance!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Need of new schedulers and 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runtime systems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6464" y="4684708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364088" y="4745683"/>
            <a:ext cx="24122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46944" y="4684708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56132" y="4719341"/>
            <a:ext cx="24122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 descr="C:\Users\bscuser\Documents\PHD paperworks\Research Plan\kchronaki Research Plan\Figs\upc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866" y="6346127"/>
            <a:ext cx="2036576" cy="45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7" idx="3"/>
            <a:endCxn id="15" idx="0"/>
          </p:cNvCxnSpPr>
          <p:nvPr/>
        </p:nvCxnSpPr>
        <p:spPr>
          <a:xfrm flipH="1">
            <a:off x="5505814" y="4566644"/>
            <a:ext cx="365949" cy="592289"/>
          </a:xfrm>
          <a:prstGeom prst="straightConnector1">
            <a:avLst/>
          </a:prstGeom>
          <a:ln w="285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</p:cNvCxnSpPr>
          <p:nvPr/>
        </p:nvCxnSpPr>
        <p:spPr>
          <a:xfrm flipH="1">
            <a:off x="6012160" y="4621339"/>
            <a:ext cx="1058731" cy="607861"/>
          </a:xfrm>
          <a:prstGeom prst="straightConnector1">
            <a:avLst/>
          </a:prstGeom>
          <a:ln w="285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  <a:endCxn id="15" idx="3"/>
          </p:cNvCxnSpPr>
          <p:nvPr/>
        </p:nvCxnSpPr>
        <p:spPr>
          <a:xfrm flipH="1">
            <a:off x="7188326" y="4607907"/>
            <a:ext cx="1064899" cy="1012691"/>
          </a:xfrm>
          <a:prstGeom prst="straightConnector1">
            <a:avLst/>
          </a:prstGeom>
          <a:ln w="285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Thesis Objectives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 of Existing </a:t>
            </a:r>
            <a:r>
              <a:rPr lang="en-US" dirty="0"/>
              <a:t>A</a:t>
            </a:r>
            <a:r>
              <a:rPr lang="en-US" dirty="0" smtClean="0"/>
              <a:t>pproaches</a:t>
            </a:r>
          </a:p>
          <a:p>
            <a:r>
              <a:rPr lang="en-US" dirty="0" smtClean="0"/>
              <a:t>Task Scheduling</a:t>
            </a:r>
          </a:p>
          <a:p>
            <a:r>
              <a:rPr lang="en-US" dirty="0" smtClean="0"/>
              <a:t>Runtime Thread Migration</a:t>
            </a:r>
          </a:p>
          <a:p>
            <a:r>
              <a:rPr lang="en-US" dirty="0" smtClean="0"/>
              <a:t>Asymmetry-Aware Runtime System</a:t>
            </a:r>
          </a:p>
          <a:p>
            <a:endParaRPr lang="es-ES" dirty="0"/>
          </a:p>
        </p:txBody>
      </p:sp>
      <p:pic>
        <p:nvPicPr>
          <p:cNvPr id="5" name="Picture 3" descr="C:\Users\bscuser\Documents\PHD paperworks\Research Plan\kchronaki Research Plan\Figs\up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866" y="6346127"/>
            <a:ext cx="2036576" cy="45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7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Analysis of Existing Approaches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Experimenting with existing approaches</a:t>
            </a:r>
          </a:p>
          <a:p>
            <a:r>
              <a:rPr lang="en-US" dirty="0"/>
              <a:t>Evaluation of real scientific applications (PARSEC) using different scheduling </a:t>
            </a:r>
            <a:r>
              <a:rPr lang="en-US" dirty="0" smtClean="0"/>
              <a:t>approaches:</a:t>
            </a:r>
          </a:p>
          <a:p>
            <a:pPr lvl="1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Application-based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scheduling</a:t>
            </a:r>
          </a:p>
          <a:p>
            <a:pPr lvl="2"/>
            <a:r>
              <a:rPr lang="en-US" dirty="0" smtClean="0"/>
              <a:t>Static Threading – done by the programmer in the application code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System Aware OS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(thread)-based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scheduling</a:t>
            </a:r>
          </a:p>
          <a:p>
            <a:pPr lvl="2"/>
            <a:r>
              <a:rPr lang="en-US" dirty="0" smtClean="0"/>
              <a:t>Global Task Scheduler (GTS) [1]</a:t>
            </a:r>
          </a:p>
          <a:p>
            <a:pPr lvl="2"/>
            <a:r>
              <a:rPr lang="en-US" dirty="0" smtClean="0"/>
              <a:t>Threads move to the appropriate core depending on their workload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Task-based scheduling (runtime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2"/>
            <a:r>
              <a:rPr lang="en-US" dirty="0" err="1" smtClean="0"/>
              <a:t>OmpSs</a:t>
            </a:r>
            <a:r>
              <a:rPr lang="en-US" dirty="0" smtClean="0"/>
              <a:t> programming model</a:t>
            </a:r>
          </a:p>
          <a:p>
            <a:pPr lvl="2"/>
            <a:r>
              <a:rPr lang="en-US" dirty="0"/>
              <a:t>Asymmetry-unaware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658543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[1] H</a:t>
            </a:r>
            <a:r>
              <a:rPr lang="en-US" sz="1200" dirty="0"/>
              <a:t>. </a:t>
            </a:r>
            <a:r>
              <a:rPr lang="en-US" sz="1200" dirty="0" smtClean="0"/>
              <a:t>Chung et.al, </a:t>
            </a:r>
            <a:r>
              <a:rPr lang="en-US" sz="1200" dirty="0"/>
              <a:t>“Heterogeneous </a:t>
            </a:r>
            <a:r>
              <a:rPr lang="en-US" sz="1200" dirty="0" smtClean="0"/>
              <a:t>Multi-Processing Solution </a:t>
            </a:r>
            <a:r>
              <a:rPr lang="en-US" sz="1200" dirty="0"/>
              <a:t>of </a:t>
            </a:r>
            <a:r>
              <a:rPr lang="en-US" sz="1200" dirty="0" err="1"/>
              <a:t>Exynos</a:t>
            </a:r>
            <a:r>
              <a:rPr lang="en-US" sz="1200" dirty="0"/>
              <a:t> </a:t>
            </a:r>
            <a:r>
              <a:rPr lang="en-US" sz="1200" dirty="0" smtClean="0"/>
              <a:t>5 </a:t>
            </a:r>
            <a:r>
              <a:rPr lang="en-US" sz="1200" dirty="0" err="1" smtClean="0"/>
              <a:t>Octa</a:t>
            </a:r>
            <a:r>
              <a:rPr lang="en-US" sz="1200" dirty="0" smtClean="0"/>
              <a:t> </a:t>
            </a:r>
            <a:r>
              <a:rPr lang="en-US" sz="1200" dirty="0"/>
              <a:t>with ARM </a:t>
            </a:r>
            <a:r>
              <a:rPr lang="en-US" sz="1200" dirty="0" err="1"/>
              <a:t>big.LITTLE</a:t>
            </a:r>
            <a:r>
              <a:rPr lang="en-US" sz="1200" dirty="0"/>
              <a:t> Technology,”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Samsung Electronics </a:t>
            </a:r>
            <a:r>
              <a:rPr lang="en-US" sz="1200" dirty="0"/>
              <a:t>Co., Ltd., Tech. Rep., 2013</a:t>
            </a:r>
            <a:endParaRPr lang="es-ES" sz="1200" dirty="0"/>
          </a:p>
        </p:txBody>
      </p:sp>
      <p:pic>
        <p:nvPicPr>
          <p:cNvPr id="6" name="Picture 3" descr="C:\Users\bscuser\Documents\PHD paperworks\Research Plan\kchronaki Research Plan\Figs\up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866" y="6346127"/>
            <a:ext cx="2036576" cy="45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87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C:\Users\bscuser\Documents\PHD paperworks\Research Plan\kchronaki Research Plan\Figs\upc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866" y="6346127"/>
            <a:ext cx="2036576" cy="45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4511" y="6479776"/>
            <a:ext cx="42119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</a:t>
            </a:r>
            <a:endParaRPr lang="es-E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 smtClean="0"/>
              <a:t>Phase 1</a:t>
            </a:r>
            <a:r>
              <a:rPr lang="en-US" sz="2500" dirty="0"/>
              <a:t>: Analysis of Existing Approaches </a:t>
            </a:r>
            <a:r>
              <a:rPr lang="en-US" sz="2500" dirty="0" smtClean="0"/>
              <a:t>- High-level results</a:t>
            </a:r>
            <a:endParaRPr lang="es-ES" sz="25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2160240"/>
          </a:xfrm>
        </p:spPr>
        <p:txBody>
          <a:bodyPr>
            <a:normAutofit/>
          </a:bodyPr>
          <a:lstStyle/>
          <a:p>
            <a:r>
              <a:rPr lang="en-US" dirty="0" smtClean="0"/>
              <a:t>The task-based approach provides the highest performance with decent energy consumption</a:t>
            </a:r>
          </a:p>
          <a:p>
            <a:r>
              <a:rPr lang="en-US" dirty="0" smtClean="0"/>
              <a:t>Task-based approach minimizes EDP (energy-delay product)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55614"/>
              </p:ext>
            </p:extLst>
          </p:nvPr>
        </p:nvGraphicFramePr>
        <p:xfrm>
          <a:off x="4716016" y="2572144"/>
          <a:ext cx="4381232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7994"/>
              </p:ext>
            </p:extLst>
          </p:nvPr>
        </p:nvGraphicFramePr>
        <p:xfrm>
          <a:off x="0" y="2599188"/>
          <a:ext cx="4752027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595556"/>
              </p:ext>
            </p:extLst>
          </p:nvPr>
        </p:nvGraphicFramePr>
        <p:xfrm>
          <a:off x="2483768" y="2276872"/>
          <a:ext cx="4381500" cy="404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444208" y="6463038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Number of cores</a:t>
            </a:r>
            <a:endParaRPr lang="es-ES" sz="1400" b="1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35696" y="6463038"/>
            <a:ext cx="16081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</a:rPr>
              <a:t>Number of cores</a:t>
            </a:r>
            <a:endParaRPr lang="es-E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1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Task Scheduling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provide the knowledge of the platform to the runtime system</a:t>
            </a:r>
          </a:p>
          <a:p>
            <a:r>
              <a:rPr lang="en-US" dirty="0" smtClean="0"/>
              <a:t>According to this the runtime schedules tasks to the appropriate cores (fast or slow)</a:t>
            </a:r>
          </a:p>
          <a:p>
            <a:r>
              <a:rPr lang="en-US" dirty="0" smtClean="0"/>
              <a:t>Asymmetry-aware schedulers: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Critical tasks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Fast cores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Non-critical tasks  Slow cores</a:t>
            </a:r>
          </a:p>
          <a:p>
            <a:pPr lvl="1"/>
            <a:r>
              <a:rPr lang="en-US" dirty="0" smtClean="0"/>
              <a:t>These schedulers are:</a:t>
            </a:r>
          </a:p>
          <a:p>
            <a:pPr lvl="2"/>
            <a:r>
              <a:rPr lang="en-US" dirty="0" smtClean="0"/>
              <a:t>CATS [2]</a:t>
            </a:r>
          </a:p>
          <a:p>
            <a:pPr lvl="2"/>
            <a:r>
              <a:rPr lang="en-US" dirty="0" smtClean="0"/>
              <a:t>CPATH</a:t>
            </a:r>
          </a:p>
          <a:p>
            <a:pPr lvl="2"/>
            <a:r>
              <a:rPr lang="en-US" dirty="0" smtClean="0"/>
              <a:t>HYBRID</a:t>
            </a: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5713511"/>
            <a:ext cx="8568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[2] K. </a:t>
            </a:r>
            <a:r>
              <a:rPr lang="en-US" sz="1400" dirty="0" err="1" smtClean="0"/>
              <a:t>Chronaki</a:t>
            </a:r>
            <a:r>
              <a:rPr lang="en-US" sz="1400" dirty="0" smtClean="0"/>
              <a:t> et.al Criticality-Aware Dynamic Task Scheduling for Heterogeneous Architectures in ICS’15</a:t>
            </a:r>
            <a:endParaRPr lang="es-ES" sz="1400" dirty="0"/>
          </a:p>
        </p:txBody>
      </p:sp>
      <p:pic>
        <p:nvPicPr>
          <p:cNvPr id="6" name="Picture 3" descr="C:\Users\bscuser\Documents\PHD paperworks\Research Plan\kchronaki Research Plan\Figs\upc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866" y="6346127"/>
            <a:ext cx="2036576" cy="45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97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490C5D-AEA8-4823-B9B3-806910A0ECF7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Task Scheduling – High-level results on 8 cores</a:t>
            </a:r>
            <a:endParaRPr lang="es-E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499172"/>
              </p:ext>
            </p:extLst>
          </p:nvPr>
        </p:nvGraphicFramePr>
        <p:xfrm>
          <a:off x="1331640" y="865314"/>
          <a:ext cx="6474302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758282"/>
              </p:ext>
            </p:extLst>
          </p:nvPr>
        </p:nvGraphicFramePr>
        <p:xfrm>
          <a:off x="827584" y="4321698"/>
          <a:ext cx="7704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14"/>
                <a:gridCol w="1962218"/>
                <a:gridCol w="1890210"/>
                <a:gridCol w="19262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SCHED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</a:t>
                      </a:r>
                      <a:endParaRPr lang="es-ES" dirty="0"/>
                    </a:p>
                  </a:txBody>
                  <a:tcPr>
                    <a:solidFill>
                      <a:schemeClr val="accent1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19%</a:t>
                      </a:r>
                      <a:endParaRPr lang="es-E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CPATH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-20% (HEAT)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27%(HIST)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6%</a:t>
                      </a:r>
                      <a:endParaRPr lang="es-E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HYBRID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18%</a:t>
                      </a:r>
                      <a:endParaRPr lang="es-E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dHEFT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-10% (BODYTR)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45%(CHOL8x8)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14%</a:t>
                      </a:r>
                      <a:endParaRPr lang="es-E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3" descr="C:\Users\bscuser\Documents\PHD paperworks\Research Plan\kchronaki Research Plan\Figs\upc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866" y="6362572"/>
            <a:ext cx="2036576" cy="45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3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PRESENTACIONES BSC-CNS-23032012-v2EG">
  <a:themeElements>
    <a:clrScheme name="BSC-CNS">
      <a:dk1>
        <a:srgbClr val="0058A9"/>
      </a:dk1>
      <a:lt1>
        <a:sysClr val="window" lastClr="FFFFFF"/>
      </a:lt1>
      <a:dk2>
        <a:srgbClr val="5D91D1"/>
      </a:dk2>
      <a:lt2>
        <a:srgbClr val="DBE7F5"/>
      </a:lt2>
      <a:accent1>
        <a:srgbClr val="B4CCEA"/>
      </a:accent1>
      <a:accent2>
        <a:srgbClr val="87AEDD"/>
      </a:accent2>
      <a:accent3>
        <a:srgbClr val="5D91D1"/>
      </a:accent3>
      <a:accent4>
        <a:srgbClr val="326BB0"/>
      </a:accent4>
      <a:accent5>
        <a:srgbClr val="295993"/>
      </a:accent5>
      <a:accent6>
        <a:srgbClr val="004990"/>
      </a:accent6>
      <a:hlink>
        <a:srgbClr val="002E5C"/>
      </a:hlink>
      <a:folHlink>
        <a:srgbClr val="214775"/>
      </a:folHlink>
    </a:clrScheme>
    <a:fontScheme name="BSC-C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30068</TotalTime>
  <Words>549</Words>
  <Application>Microsoft Office PowerPoint</Application>
  <PresentationFormat>On-screen Show (4:3)</PresentationFormat>
  <Paragraphs>156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PLANTILLA PRESENTACIONES BSC-CNS-23032012-v2EG</vt:lpstr>
      <vt:lpstr>C:\Users\bscuser\Documents\PHD paperworks\Research Plan\kchronaki Research Plan\GANTT.pdf</vt:lpstr>
      <vt:lpstr>Exploiting Asymmetric Systems with Flexible System Software</vt:lpstr>
      <vt:lpstr>The HPC Challenge </vt:lpstr>
      <vt:lpstr>Asymmetric Multi-Core Systems</vt:lpstr>
      <vt:lpstr>Moving from Symmetric to Asymmetric</vt:lpstr>
      <vt:lpstr>Thesis Objectives</vt:lpstr>
      <vt:lpstr>Phase 1: Analysis of Existing Approaches</vt:lpstr>
      <vt:lpstr>Phase 1: Analysis of Existing Approaches - High-level results</vt:lpstr>
      <vt:lpstr>Phase 2: Task Scheduling</vt:lpstr>
      <vt:lpstr>Phase 2: Task Scheduling – High-level results on 8 cores</vt:lpstr>
      <vt:lpstr>Phase 3: Runtime Thread Migration</vt:lpstr>
      <vt:lpstr>Phase 4: Asymmetry-Aware Runtime System</vt:lpstr>
      <vt:lpstr>Roadmap</vt:lpstr>
      <vt:lpstr>Conclusions and Expectations </vt:lpstr>
      <vt:lpstr>Thank you!</vt:lpstr>
      <vt:lpstr>Conclusions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bscuser</dc:creator>
  <cp:lastModifiedBy>bscuser</cp:lastModifiedBy>
  <cp:revision>85</cp:revision>
  <dcterms:created xsi:type="dcterms:W3CDTF">2016-06-21T13:25:38Z</dcterms:created>
  <dcterms:modified xsi:type="dcterms:W3CDTF">2016-08-31T14:51:08Z</dcterms:modified>
</cp:coreProperties>
</file>