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5" r:id="rId3"/>
    <p:sldId id="287" r:id="rId4"/>
    <p:sldId id="273" r:id="rId5"/>
    <p:sldId id="282" r:id="rId6"/>
    <p:sldId id="276" r:id="rId7"/>
    <p:sldId id="277" r:id="rId8"/>
    <p:sldId id="315" r:id="rId9"/>
    <p:sldId id="295" r:id="rId10"/>
    <p:sldId id="288" r:id="rId11"/>
    <p:sldId id="316" r:id="rId12"/>
    <p:sldId id="281" r:id="rId13"/>
    <p:sldId id="296" r:id="rId14"/>
    <p:sldId id="292" r:id="rId15"/>
    <p:sldId id="298" r:id="rId16"/>
    <p:sldId id="299" r:id="rId17"/>
    <p:sldId id="302" r:id="rId18"/>
    <p:sldId id="311" r:id="rId19"/>
    <p:sldId id="303" r:id="rId20"/>
    <p:sldId id="304" r:id="rId21"/>
    <p:sldId id="317" r:id="rId22"/>
    <p:sldId id="306" r:id="rId23"/>
    <p:sldId id="307" r:id="rId24"/>
    <p:sldId id="308" r:id="rId25"/>
    <p:sldId id="309" r:id="rId26"/>
    <p:sldId id="269" r:id="rId27"/>
    <p:sldId id="314" r:id="rId28"/>
    <p:sldId id="313" r:id="rId29"/>
    <p:sldId id="312" r:id="rId30"/>
    <p:sldId id="301" r:id="rId31"/>
    <p:sldId id="310" r:id="rId32"/>
    <p:sldId id="305" r:id="rId33"/>
    <p:sldId id="300" r:id="rId34"/>
    <p:sldId id="291" r:id="rId35"/>
    <p:sldId id="284" r:id="rId36"/>
    <p:sldId id="290" r:id="rId37"/>
    <p:sldId id="278" r:id="rId38"/>
    <p:sldId id="283" r:id="rId39"/>
    <p:sldId id="280" r:id="rId40"/>
    <p:sldId id="279" r:id="rId41"/>
    <p:sldId id="274" r:id="rId42"/>
    <p:sldId id="275" r:id="rId43"/>
    <p:sldId id="286" r:id="rId44"/>
    <p:sldId id="2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83E"/>
    <a:srgbClr val="1F4113"/>
    <a:srgbClr val="EAEDF2"/>
    <a:srgbClr val="1E2B33"/>
    <a:srgbClr val="2F5597"/>
    <a:srgbClr val="6BA072"/>
    <a:srgbClr val="8FAADC"/>
    <a:srgbClr val="31681E"/>
    <a:srgbClr val="477A2E"/>
    <a:srgbClr val="58A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0558" autoAdjust="0"/>
    <p:restoredTop sz="98984" autoAdjust="0"/>
  </p:normalViewPr>
  <p:slideViewPr>
    <p:cSldViewPr snapToGrid="0">
      <p:cViewPr>
        <p:scale>
          <a:sx n="110" d="100"/>
          <a:sy n="110" d="100"/>
        </p:scale>
        <p:origin x="-1644" y="-240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SPECIAL_HW_ANALYSIS_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cuser\Documents\Research\Runtime%20Thread%20Migration\paper_results_new_overhea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56080116737453"/>
          <c:y val="0.1215449631296088"/>
          <c:w val="0.76721932811984783"/>
          <c:h val="0.64407443861184022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noDAST128c!$B$286</c:f>
              <c:strCache>
                <c:ptCount val="1"/>
                <c:pt idx="0">
                  <c:v>Create%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</c:spPr>
          <c:invertIfNegative val="0"/>
          <c:cat>
            <c:strRef>
              <c:f>noDAST128c!$C$277:$G$277</c:f>
              <c:strCache>
                <c:ptCount val="5"/>
                <c:pt idx="0">
                  <c:v>8 cores</c:v>
                </c:pt>
                <c:pt idx="1">
                  <c:v>16 cores</c:v>
                </c:pt>
                <c:pt idx="2">
                  <c:v>32 cores</c:v>
                </c:pt>
                <c:pt idx="3">
                  <c:v>64 cores</c:v>
                </c:pt>
                <c:pt idx="4">
                  <c:v>128 cores</c:v>
                </c:pt>
              </c:strCache>
            </c:strRef>
          </c:cat>
          <c:val>
            <c:numRef>
              <c:f>noDAST128c!$C$286:$G$286</c:f>
              <c:numCache>
                <c:formatCode>General</c:formatCode>
                <c:ptCount val="5"/>
                <c:pt idx="0">
                  <c:v>7.6133029840703248</c:v>
                </c:pt>
                <c:pt idx="1">
                  <c:v>14.468079615838597</c:v>
                </c:pt>
                <c:pt idx="2">
                  <c:v>27.858738759565448</c:v>
                </c:pt>
                <c:pt idx="3">
                  <c:v>54.320924955231575</c:v>
                </c:pt>
                <c:pt idx="4">
                  <c:v>96.092819686481135</c:v>
                </c:pt>
              </c:numCache>
            </c:numRef>
          </c:val>
        </c:ser>
        <c:ser>
          <c:idx val="0"/>
          <c:order val="1"/>
          <c:tx>
            <c:strRef>
              <c:f>noDAST128c!$B$285</c:f>
              <c:strCache>
                <c:ptCount val="1"/>
                <c:pt idx="0">
                  <c:v>Runtime%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invertIfNegative val="0"/>
          <c:val>
            <c:numRef>
              <c:f>noDAST128c!$C$285:$G$285</c:f>
              <c:numCache>
                <c:formatCode>General</c:formatCode>
                <c:ptCount val="5"/>
                <c:pt idx="0">
                  <c:v>4.8808645395260584</c:v>
                </c:pt>
                <c:pt idx="1">
                  <c:v>4.5002229392097046</c:v>
                </c:pt>
                <c:pt idx="2">
                  <c:v>3.7901957437140723</c:v>
                </c:pt>
                <c:pt idx="3">
                  <c:v>2.336138418068832</c:v>
                </c:pt>
                <c:pt idx="4">
                  <c:v>0.1123022184762025</c:v>
                </c:pt>
              </c:numCache>
            </c:numRef>
          </c:val>
        </c:ser>
        <c:ser>
          <c:idx val="2"/>
          <c:order val="2"/>
          <c:tx>
            <c:strRef>
              <c:f>noDAST128c!$B$288</c:f>
              <c:strCache>
                <c:ptCount val="1"/>
                <c:pt idx="0">
                  <c:v>Idle%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noDAST128c!$C$288:$G$288</c:f>
              <c:numCache>
                <c:formatCode>General</c:formatCode>
                <c:ptCount val="5"/>
                <c:pt idx="0">
                  <c:v>0.54288062048946062</c:v>
                </c:pt>
                <c:pt idx="1">
                  <c:v>0.52041342831792559</c:v>
                </c:pt>
                <c:pt idx="2">
                  <c:v>0.52154309552691247</c:v>
                </c:pt>
                <c:pt idx="3">
                  <c:v>0.49877712571556793</c:v>
                </c:pt>
                <c:pt idx="4">
                  <c:v>0.13250516389966305</c:v>
                </c:pt>
              </c:numCache>
            </c:numRef>
          </c:val>
        </c:ser>
        <c:ser>
          <c:idx val="3"/>
          <c:order val="3"/>
          <c:tx>
            <c:strRef>
              <c:f>noDAST128c!$B$287</c:f>
              <c:strCache>
                <c:ptCount val="1"/>
                <c:pt idx="0">
                  <c:v>Tasks%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c:spPr>
          <c:invertIfNegative val="0"/>
          <c:val>
            <c:numRef>
              <c:f>noDAST128c!$C$287:$G$287</c:f>
              <c:numCache>
                <c:formatCode>General</c:formatCode>
                <c:ptCount val="5"/>
                <c:pt idx="0">
                  <c:v>86.959637875717817</c:v>
                </c:pt>
                <c:pt idx="1">
                  <c:v>80.504986233736361</c:v>
                </c:pt>
                <c:pt idx="2">
                  <c:v>67.817395823709745</c:v>
                </c:pt>
                <c:pt idx="3">
                  <c:v>42.820514248729509</c:v>
                </c:pt>
                <c:pt idx="4">
                  <c:v>3.6205448701663623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7348736"/>
        <c:axId val="257350272"/>
      </c:barChart>
      <c:catAx>
        <c:axId val="257348736"/>
        <c:scaling>
          <c:orientation val="minMax"/>
        </c:scaling>
        <c:delete val="0"/>
        <c:axPos val="l"/>
        <c:majorTickMark val="out"/>
        <c:minorTickMark val="none"/>
        <c:tickLblPos val="nextTo"/>
        <c:crossAx val="257350272"/>
        <c:crosses val="autoZero"/>
        <c:auto val="1"/>
        <c:lblAlgn val="ctr"/>
        <c:lblOffset val="100"/>
        <c:noMultiLvlLbl val="0"/>
      </c:catAx>
      <c:valAx>
        <c:axId val="257350272"/>
        <c:scaling>
          <c:orientation val="minMax"/>
          <c:max val="100"/>
        </c:scaling>
        <c:delete val="0"/>
        <c:axPos val="b"/>
        <c:majorGridlines>
          <c:spPr>
            <a:ln cap="rnd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Master Thread Time</a:t>
                </a:r>
                <a:r>
                  <a:rPr lang="en-US" baseline="0" dirty="0" smtClean="0"/>
                  <a:t> %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573487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63194444444427E-2"/>
          <c:y val="0.17591697530864198"/>
          <c:w val="0.91032371031746029"/>
          <c:h val="0.605792586264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HOMO_NoT_PAPER_CHARTS!$J$100</c:f>
              <c:strCache>
                <c:ptCount val="1"/>
                <c:pt idx="0">
                  <c:v>Nanos</c:v>
                </c:pt>
              </c:strCache>
            </c:strRef>
          </c:tx>
          <c:invertIfNegative val="0"/>
          <c:cat>
            <c:multiLvlStrRef>
              <c:f>HOMO_NoT_PAPER_CHARTS!$A$101:$B$135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QR512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</c:lvl>
              </c:multiLvlStrCache>
            </c:multiLvlStrRef>
          </c:cat>
          <c:val>
            <c:numRef>
              <c:f>HOMO_NoT_PAPER_CHARTS!$J$101:$J$135</c:f>
              <c:numCache>
                <c:formatCode>General</c:formatCode>
                <c:ptCount val="35"/>
                <c:pt idx="0">
                  <c:v>7.0880933487014977</c:v>
                </c:pt>
                <c:pt idx="1">
                  <c:v>13.238713909521287</c:v>
                </c:pt>
                <c:pt idx="2">
                  <c:v>24.614718493750697</c:v>
                </c:pt>
                <c:pt idx="3">
                  <c:v>39.172808565721581</c:v>
                </c:pt>
                <c:pt idx="4">
                  <c:v>61.791177836491016</c:v>
                </c:pt>
                <c:pt idx="5">
                  <c:v>75.349478368208125</c:v>
                </c:pt>
                <c:pt idx="6">
                  <c:v>75.854121294157665</c:v>
                </c:pt>
                <c:pt idx="7">
                  <c:v>7.9711248879731258</c:v>
                </c:pt>
                <c:pt idx="8">
                  <c:v>15.821556064765428</c:v>
                </c:pt>
                <c:pt idx="9">
                  <c:v>31.043852397136757</c:v>
                </c:pt>
                <c:pt idx="10">
                  <c:v>58.088427801551283</c:v>
                </c:pt>
                <c:pt idx="11">
                  <c:v>97.170380130181783</c:v>
                </c:pt>
                <c:pt idx="12">
                  <c:v>129.11362748952848</c:v>
                </c:pt>
                <c:pt idx="13">
                  <c:v>130.97737050964776</c:v>
                </c:pt>
                <c:pt idx="14">
                  <c:v>4.6081036468712666</c:v>
                </c:pt>
                <c:pt idx="15">
                  <c:v>6.2017011655659893</c:v>
                </c:pt>
                <c:pt idx="16">
                  <c:v>7.5031204995402971</c:v>
                </c:pt>
                <c:pt idx="17">
                  <c:v>8.3703083918753443</c:v>
                </c:pt>
                <c:pt idx="18">
                  <c:v>8.8903140866069457</c:v>
                </c:pt>
                <c:pt idx="19">
                  <c:v>9.1755229100080093</c:v>
                </c:pt>
                <c:pt idx="20">
                  <c:v>9.3243386115034799</c:v>
                </c:pt>
                <c:pt idx="21">
                  <c:v>7.9421087019629901</c:v>
                </c:pt>
                <c:pt idx="22">
                  <c:v>15.767614997039594</c:v>
                </c:pt>
                <c:pt idx="23">
                  <c:v>31.424564043370225</c:v>
                </c:pt>
                <c:pt idx="24">
                  <c:v>61.242417437580386</c:v>
                </c:pt>
                <c:pt idx="25">
                  <c:v>112.11294334258268</c:v>
                </c:pt>
                <c:pt idx="26">
                  <c:v>134.11727292953614</c:v>
                </c:pt>
                <c:pt idx="27">
                  <c:v>134.1228753223366</c:v>
                </c:pt>
                <c:pt idx="28">
                  <c:v>7.8310361579986072</c:v>
                </c:pt>
                <c:pt idx="29">
                  <c:v>15.163983410714136</c:v>
                </c:pt>
                <c:pt idx="30">
                  <c:v>28.487337034955498</c:v>
                </c:pt>
                <c:pt idx="31">
                  <c:v>28.990080631879302</c:v>
                </c:pt>
                <c:pt idx="32">
                  <c:v>28.991073786592651</c:v>
                </c:pt>
                <c:pt idx="33">
                  <c:v>28.991490143759904</c:v>
                </c:pt>
                <c:pt idx="34">
                  <c:v>28.991900733142828</c:v>
                </c:pt>
              </c:numCache>
            </c:numRef>
          </c:val>
        </c:ser>
        <c:ser>
          <c:idx val="1"/>
          <c:order val="1"/>
          <c:tx>
            <c:strRef>
              <c:f>HOMO_NoT_PAPER_CHARTS!$K$100</c:f>
              <c:strCache>
                <c:ptCount val="1"/>
                <c:pt idx="0">
                  <c:v>Baseline+RTopt</c:v>
                </c:pt>
              </c:strCache>
            </c:strRef>
          </c:tx>
          <c:invertIfNegative val="0"/>
          <c:cat>
            <c:multiLvlStrRef>
              <c:f>HOMO_NoT_PAPER_CHARTS!$A$101:$B$135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QR512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</c:lvl>
              </c:multiLvlStrCache>
            </c:multiLvlStrRef>
          </c:cat>
          <c:val>
            <c:numRef>
              <c:f>HOMO_NoT_PAPER_CHARTS!$K$101:$K$135</c:f>
              <c:numCache>
                <c:formatCode>General</c:formatCode>
                <c:ptCount val="35"/>
                <c:pt idx="0">
                  <c:v>7.0544390501281358</c:v>
                </c:pt>
                <c:pt idx="1">
                  <c:v>11.460385154217313</c:v>
                </c:pt>
                <c:pt idx="2">
                  <c:v>20.451912526700848</c:v>
                </c:pt>
                <c:pt idx="3">
                  <c:v>35.200626146441849</c:v>
                </c:pt>
                <c:pt idx="4">
                  <c:v>57.7281646538896</c:v>
                </c:pt>
                <c:pt idx="5">
                  <c:v>71.273695141531221</c:v>
                </c:pt>
                <c:pt idx="6">
                  <c:v>73.064988079575556</c:v>
                </c:pt>
                <c:pt idx="7">
                  <c:v>8.1665783684802626</c:v>
                </c:pt>
                <c:pt idx="8">
                  <c:v>15.877136081252464</c:v>
                </c:pt>
                <c:pt idx="9">
                  <c:v>30.992334795570923</c:v>
                </c:pt>
                <c:pt idx="10">
                  <c:v>55.310233335559595</c:v>
                </c:pt>
                <c:pt idx="11">
                  <c:v>90.729053041616481</c:v>
                </c:pt>
                <c:pt idx="12">
                  <c:v>120.62085999591687</c:v>
                </c:pt>
                <c:pt idx="13">
                  <c:v>123.57713305027579</c:v>
                </c:pt>
                <c:pt idx="14">
                  <c:v>4.0501220352518157</c:v>
                </c:pt>
                <c:pt idx="15">
                  <c:v>5.6401515983419692</c:v>
                </c:pt>
                <c:pt idx="16">
                  <c:v>7.1997298687795466</c:v>
                </c:pt>
                <c:pt idx="17">
                  <c:v>8.3740073582568648</c:v>
                </c:pt>
                <c:pt idx="18">
                  <c:v>8.8913301013784807</c:v>
                </c:pt>
                <c:pt idx="19">
                  <c:v>9.1760845807872453</c:v>
                </c:pt>
                <c:pt idx="20">
                  <c:v>9.3249018684148126</c:v>
                </c:pt>
                <c:pt idx="21">
                  <c:v>8.191612309664297</c:v>
                </c:pt>
                <c:pt idx="22">
                  <c:v>16.120712506446331</c:v>
                </c:pt>
                <c:pt idx="23">
                  <c:v>31.808454521919138</c:v>
                </c:pt>
                <c:pt idx="24">
                  <c:v>61.694226923070211</c:v>
                </c:pt>
                <c:pt idx="25">
                  <c:v>112.56437416327131</c:v>
                </c:pt>
                <c:pt idx="26">
                  <c:v>132.49868548595614</c:v>
                </c:pt>
                <c:pt idx="27">
                  <c:v>133.91021556555287</c:v>
                </c:pt>
                <c:pt idx="28">
                  <c:v>7.8094434871161651</c:v>
                </c:pt>
                <c:pt idx="29">
                  <c:v>8.2035404308284861</c:v>
                </c:pt>
                <c:pt idx="30">
                  <c:v>11.807130920533792</c:v>
                </c:pt>
                <c:pt idx="31">
                  <c:v>15.424036968880719</c:v>
                </c:pt>
                <c:pt idx="32">
                  <c:v>18.727901309292115</c:v>
                </c:pt>
                <c:pt idx="33">
                  <c:v>22.799150503464585</c:v>
                </c:pt>
                <c:pt idx="34">
                  <c:v>25.447701834058758</c:v>
                </c:pt>
              </c:numCache>
            </c:numRef>
          </c:val>
        </c:ser>
        <c:ser>
          <c:idx val="2"/>
          <c:order val="2"/>
          <c:tx>
            <c:strRef>
              <c:f>HOMO_NoT_PAPER_CHARTS!$L$100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HOMO_NoT_PAPER_CHARTS!$A$101:$B$135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QR512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</c:lvl>
              </c:multiLvlStrCache>
            </c:multiLvlStrRef>
          </c:cat>
          <c:val>
            <c:numRef>
              <c:f>HOMO_NoT_PAPER_CHARTS!$L$101:$L$135</c:f>
              <c:numCache>
                <c:formatCode>General</c:formatCode>
                <c:ptCount val="35"/>
                <c:pt idx="0">
                  <c:v>7.1011463795651544</c:v>
                </c:pt>
                <c:pt idx="1">
                  <c:v>13.284546173445037</c:v>
                </c:pt>
                <c:pt idx="2">
                  <c:v>24.800372579545584</c:v>
                </c:pt>
                <c:pt idx="3">
                  <c:v>39.444197820618051</c:v>
                </c:pt>
                <c:pt idx="4">
                  <c:v>62.544167714390028</c:v>
                </c:pt>
                <c:pt idx="5">
                  <c:v>75.347661100093148</c:v>
                </c:pt>
                <c:pt idx="6">
                  <c:v>75.847240505235874</c:v>
                </c:pt>
                <c:pt idx="7">
                  <c:v>7.9704080889595499</c:v>
                </c:pt>
                <c:pt idx="8">
                  <c:v>15.828638965952994</c:v>
                </c:pt>
                <c:pt idx="9">
                  <c:v>31.044872535495198</c:v>
                </c:pt>
                <c:pt idx="10">
                  <c:v>58.096914024737799</c:v>
                </c:pt>
                <c:pt idx="11">
                  <c:v>97.566620279908207</c:v>
                </c:pt>
                <c:pt idx="12">
                  <c:v>129.13596899073806</c:v>
                </c:pt>
                <c:pt idx="13">
                  <c:v>130.97734418831746</c:v>
                </c:pt>
                <c:pt idx="14">
                  <c:v>4.5967110778900979</c:v>
                </c:pt>
                <c:pt idx="15">
                  <c:v>6.1837056468854401</c:v>
                </c:pt>
                <c:pt idx="16">
                  <c:v>7.4745117011135438</c:v>
                </c:pt>
                <c:pt idx="17">
                  <c:v>8.345064170567241</c:v>
                </c:pt>
                <c:pt idx="18">
                  <c:v>8.8614085439377561</c:v>
                </c:pt>
                <c:pt idx="19">
                  <c:v>9.1442887762022487</c:v>
                </c:pt>
                <c:pt idx="20">
                  <c:v>9.294808577866128</c:v>
                </c:pt>
                <c:pt idx="21">
                  <c:v>7.9942097394616596</c:v>
                </c:pt>
                <c:pt idx="22">
                  <c:v>15.944464320765416</c:v>
                </c:pt>
                <c:pt idx="23">
                  <c:v>31.695207043580602</c:v>
                </c:pt>
                <c:pt idx="24">
                  <c:v>62.344701949792743</c:v>
                </c:pt>
                <c:pt idx="25">
                  <c:v>114.75746801927278</c:v>
                </c:pt>
                <c:pt idx="26">
                  <c:v>134.11862046462525</c:v>
                </c:pt>
                <c:pt idx="27">
                  <c:v>134.12475594076784</c:v>
                </c:pt>
                <c:pt idx="28">
                  <c:v>7.8432566119493092</c:v>
                </c:pt>
                <c:pt idx="29">
                  <c:v>15.181375760176293</c:v>
                </c:pt>
                <c:pt idx="30">
                  <c:v>28.986899037992988</c:v>
                </c:pt>
                <c:pt idx="31">
                  <c:v>28.990111137374402</c:v>
                </c:pt>
                <c:pt idx="32">
                  <c:v>28.991174014441356</c:v>
                </c:pt>
                <c:pt idx="33">
                  <c:v>28.991766168807015</c:v>
                </c:pt>
                <c:pt idx="34">
                  <c:v>28.992053313992063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469312"/>
        <c:axId val="259470848"/>
      </c:barChart>
      <c:catAx>
        <c:axId val="25946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259470848"/>
        <c:crosses val="autoZero"/>
        <c:auto val="1"/>
        <c:lblAlgn val="ctr"/>
        <c:lblOffset val="100"/>
        <c:noMultiLvlLbl val="0"/>
      </c:catAx>
      <c:valAx>
        <c:axId val="259470848"/>
        <c:scaling>
          <c:orientation val="minMax"/>
          <c:max val="14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E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296296296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5946931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Average Results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HOMO_NoT_PAPER_CHARTS!$J$3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HOMO_NoT_PAPER_CHARTS!$J$4:$J$10</c:f>
              <c:numCache>
                <c:formatCode>General</c:formatCode>
                <c:ptCount val="7"/>
                <c:pt idx="0">
                  <c:v>7.1880606622870467</c:v>
                </c:pt>
                <c:pt idx="1">
                  <c:v>13.168802504730325</c:v>
                </c:pt>
                <c:pt idx="2">
                  <c:v>21.963252658575399</c:v>
                </c:pt>
                <c:pt idx="3">
                  <c:v>32.705715389882862</c:v>
                </c:pt>
                <c:pt idx="4">
                  <c:v>46.645752247859257</c:v>
                </c:pt>
                <c:pt idx="5">
                  <c:v>58.69964009136649</c:v>
                </c:pt>
                <c:pt idx="6">
                  <c:v>58.883739317924999</c:v>
                </c:pt>
              </c:numCache>
            </c:numRef>
          </c:val>
        </c:ser>
        <c:ser>
          <c:idx val="1"/>
          <c:order val="1"/>
          <c:tx>
            <c:strRef>
              <c:f>HOMO_NoT_PAPER_CHARTS!$K$3</c:f>
              <c:strCache>
                <c:ptCount val="1"/>
                <c:pt idx="0">
                  <c:v>Baseline+RTopt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HOMO_NoT_PAPER_CHARTS!$K$4:$K$10</c:f>
              <c:numCache>
                <c:formatCode>General</c:formatCode>
                <c:ptCount val="7"/>
                <c:pt idx="0">
                  <c:v>6.7214731009688533</c:v>
                </c:pt>
                <c:pt idx="1">
                  <c:v>11.512671229691044</c:v>
                </c:pt>
                <c:pt idx="2">
                  <c:v>18.641188439253284</c:v>
                </c:pt>
                <c:pt idx="3">
                  <c:v>29.026702742636783</c:v>
                </c:pt>
                <c:pt idx="4">
                  <c:v>42.979879388173657</c:v>
                </c:pt>
                <c:pt idx="5">
                  <c:v>51.582178884780546</c:v>
                </c:pt>
                <c:pt idx="6">
                  <c:v>52.245842487372443</c:v>
                </c:pt>
              </c:numCache>
            </c:numRef>
          </c:val>
        </c:ser>
        <c:ser>
          <c:idx val="2"/>
          <c:order val="2"/>
          <c:tx>
            <c:strRef>
              <c:f>HOMO_NoT_PAPER_CHARTS!$L$3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HOMO_NoT_PAPER_CHARTS!$L$4:$L$10</c:f>
              <c:numCache>
                <c:formatCode>General</c:formatCode>
                <c:ptCount val="7"/>
                <c:pt idx="0">
                  <c:v>7.8172442782521463</c:v>
                </c:pt>
                <c:pt idx="1">
                  <c:v>15.112527120916376</c:v>
                </c:pt>
                <c:pt idx="2">
                  <c:v>28.915996160934551</c:v>
                </c:pt>
                <c:pt idx="3">
                  <c:v>51.666039344158158</c:v>
                </c:pt>
                <c:pt idx="4">
                  <c:v>87.085920993172579</c:v>
                </c:pt>
                <c:pt idx="5">
                  <c:v>136.53329529930934</c:v>
                </c:pt>
                <c:pt idx="6">
                  <c:v>182.96932713655505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142400"/>
        <c:axId val="259144320"/>
      </c:barChart>
      <c:catAx>
        <c:axId val="259142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144320"/>
        <c:crosses val="autoZero"/>
        <c:auto val="1"/>
        <c:lblAlgn val="ctr"/>
        <c:lblOffset val="100"/>
        <c:noMultiLvlLbl val="0"/>
      </c:catAx>
      <c:valAx>
        <c:axId val="259144320"/>
        <c:scaling>
          <c:orientation val="minMax"/>
          <c:max val="180"/>
          <c:min val="0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142400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HOMO_NOTASKS!$I$2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numRef>
              <c:f>HOMO_NOTASKS!$B$17:$B$23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HOMO_NOTASKS!$I$17:$I$23</c:f>
              <c:numCache>
                <c:formatCode>General</c:formatCode>
                <c:ptCount val="7"/>
                <c:pt idx="0">
                  <c:v>7.2001120753726804</c:v>
                </c:pt>
                <c:pt idx="1">
                  <c:v>12.919371410703434</c:v>
                </c:pt>
                <c:pt idx="2">
                  <c:v>20.931549737729402</c:v>
                </c:pt>
                <c:pt idx="3">
                  <c:v>24.928943430195265</c:v>
                </c:pt>
                <c:pt idx="4">
                  <c:v>24.930865339213504</c:v>
                </c:pt>
                <c:pt idx="5">
                  <c:v>24.931448213818829</c:v>
                </c:pt>
                <c:pt idx="6">
                  <c:v>24.93190645213749</c:v>
                </c:pt>
              </c:numCache>
            </c:numRef>
          </c:val>
        </c:ser>
        <c:ser>
          <c:idx val="1"/>
          <c:order val="1"/>
          <c:tx>
            <c:strRef>
              <c:f>HOMO_NOTASKS!$J$2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numRef>
              <c:f>HOMO_NOTASKS!$B$17:$B$23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HOMO_NOTASKS!$J$17:$J$23</c:f>
              <c:numCache>
                <c:formatCode>General</c:formatCode>
                <c:ptCount val="7"/>
                <c:pt idx="0">
                  <c:v>7.2950859828381676</c:v>
                </c:pt>
                <c:pt idx="1">
                  <c:v>13.154311029120633</c:v>
                </c:pt>
                <c:pt idx="2">
                  <c:v>21.82574509635355</c:v>
                </c:pt>
                <c:pt idx="3">
                  <c:v>31.024345880329896</c:v>
                </c:pt>
                <c:pt idx="4">
                  <c:v>34.260541287558581</c:v>
                </c:pt>
                <c:pt idx="5">
                  <c:v>34.338516045892192</c:v>
                </c:pt>
                <c:pt idx="6">
                  <c:v>34.339536372787833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176704"/>
        <c:axId val="259182976"/>
      </c:barChart>
      <c:catAx>
        <c:axId val="259176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182976"/>
        <c:crosses val="autoZero"/>
        <c:auto val="1"/>
        <c:lblAlgn val="ctr"/>
        <c:lblOffset val="100"/>
        <c:noMultiLvlLbl val="0"/>
      </c:catAx>
      <c:valAx>
        <c:axId val="259182976"/>
        <c:scaling>
          <c:orientation val="minMax"/>
          <c:max val="3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 over little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17670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63194444444427E-2"/>
          <c:y val="0.17591697530864198"/>
          <c:w val="0.91032371031746029"/>
          <c:h val="0.546453819444444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HOMO_NoT_PAPER_CHARTS!$J$3</c:f>
              <c:strCache>
                <c:ptCount val="1"/>
                <c:pt idx="0">
                  <c:v>Nanos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cat>
            <c:multiLvlStrRef>
              <c:f>HOMO_NoT_PAPER_CHARTS!$A$4:$B$45</c:f>
              <c:multiLvlStrCache>
                <c:ptCount val="42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  <c:pt idx="35">
                    <c:v>8</c:v>
                  </c:pt>
                  <c:pt idx="36">
                    <c:v>16</c:v>
                  </c:pt>
                  <c:pt idx="37">
                    <c:v>32</c:v>
                  </c:pt>
                  <c:pt idx="38">
                    <c:v>64</c:v>
                  </c:pt>
                  <c:pt idx="39">
                    <c:v>128</c:v>
                  </c:pt>
                  <c:pt idx="40">
                    <c:v>256</c:v>
                  </c:pt>
                  <c:pt idx="41">
                    <c:v>512</c:v>
                  </c:pt>
                </c:lvl>
                <c:lvl>
                  <c:pt idx="0">
                    <c:v>Average</c:v>
                  </c:pt>
                  <c:pt idx="7">
                    <c:v>Cholesky256</c:v>
                  </c:pt>
                  <c:pt idx="14">
                    <c:v>Cholesky128</c:v>
                  </c:pt>
                  <c:pt idx="21">
                    <c:v>QR512</c:v>
                  </c:pt>
                  <c:pt idx="28">
                    <c:v>QR128</c:v>
                  </c:pt>
                  <c:pt idx="35">
                    <c:v>Blackscholes</c:v>
                  </c:pt>
                </c:lvl>
              </c:multiLvlStrCache>
            </c:multiLvlStrRef>
          </c:cat>
          <c:val>
            <c:numRef>
              <c:f>HOMO_NoT_PAPER_CHARTS!$J$4:$J$45</c:f>
              <c:numCache>
                <c:formatCode>General</c:formatCode>
                <c:ptCount val="42"/>
                <c:pt idx="0">
                  <c:v>7.1880606622870467</c:v>
                </c:pt>
                <c:pt idx="1">
                  <c:v>13.168802504730325</c:v>
                </c:pt>
                <c:pt idx="2">
                  <c:v>21.963252658575399</c:v>
                </c:pt>
                <c:pt idx="3">
                  <c:v>32.705715389882862</c:v>
                </c:pt>
                <c:pt idx="4">
                  <c:v>46.645752247859257</c:v>
                </c:pt>
                <c:pt idx="5">
                  <c:v>58.69964009136649</c:v>
                </c:pt>
                <c:pt idx="6">
                  <c:v>58.883739317924999</c:v>
                </c:pt>
                <c:pt idx="7">
                  <c:v>7.9939969456296716</c:v>
                </c:pt>
                <c:pt idx="8">
                  <c:v>15.981675274428232</c:v>
                </c:pt>
                <c:pt idx="9">
                  <c:v>31.599695522721372</c:v>
                </c:pt>
                <c:pt idx="10">
                  <c:v>55.626032664116927</c:v>
                </c:pt>
                <c:pt idx="11">
                  <c:v>55.629892581859302</c:v>
                </c:pt>
                <c:pt idx="12">
                  <c:v>55.630225853297695</c:v>
                </c:pt>
                <c:pt idx="13">
                  <c:v>55.630197093116301</c:v>
                </c:pt>
                <c:pt idx="14">
                  <c:v>7.9575580079437289</c:v>
                </c:pt>
                <c:pt idx="15">
                  <c:v>13.047572496982227</c:v>
                </c:pt>
                <c:pt idx="16">
                  <c:v>13.047614222732632</c:v>
                </c:pt>
                <c:pt idx="17">
                  <c:v>13.047641238381892</c:v>
                </c:pt>
                <c:pt idx="18">
                  <c:v>13.047722549726938</c:v>
                </c:pt>
                <c:pt idx="19">
                  <c:v>13.047647411545015</c:v>
                </c:pt>
                <c:pt idx="20">
                  <c:v>13.047726834892046</c:v>
                </c:pt>
                <c:pt idx="21">
                  <c:v>7.9711248879731258</c:v>
                </c:pt>
                <c:pt idx="22">
                  <c:v>15.821556064765428</c:v>
                </c:pt>
                <c:pt idx="23">
                  <c:v>31.043852397136757</c:v>
                </c:pt>
                <c:pt idx="24">
                  <c:v>58.088427801551283</c:v>
                </c:pt>
                <c:pt idx="25">
                  <c:v>97.170380130181783</c:v>
                </c:pt>
                <c:pt idx="26">
                  <c:v>129.11362748952848</c:v>
                </c:pt>
                <c:pt idx="27">
                  <c:v>130.97737050964776</c:v>
                </c:pt>
                <c:pt idx="28">
                  <c:v>7.9983152437076592</c:v>
                </c:pt>
                <c:pt idx="29">
                  <c:v>15.995662644756512</c:v>
                </c:pt>
                <c:pt idx="30">
                  <c:v>31.978967745155071</c:v>
                </c:pt>
                <c:pt idx="31">
                  <c:v>63.877860701037413</c:v>
                </c:pt>
                <c:pt idx="32">
                  <c:v>126.73661464012402</c:v>
                </c:pt>
                <c:pt idx="33">
                  <c:v>205.09244796497299</c:v>
                </c:pt>
                <c:pt idx="34">
                  <c:v>205.09354923308064</c:v>
                </c:pt>
                <c:pt idx="35">
                  <c:v>6.8466332806063441</c:v>
                </c:pt>
                <c:pt idx="36">
                  <c:v>13.700846890116326</c:v>
                </c:pt>
                <c:pt idx="37">
                  <c:v>15.604702553833031</c:v>
                </c:pt>
                <c:pt idx="38">
                  <c:v>15.604702553833031</c:v>
                </c:pt>
                <c:pt idx="39">
                  <c:v>15.604702553833031</c:v>
                </c:pt>
                <c:pt idx="40">
                  <c:v>15.604702553833031</c:v>
                </c:pt>
                <c:pt idx="41">
                  <c:v>15.604702553833031</c:v>
                </c:pt>
              </c:numCache>
            </c:numRef>
          </c:val>
        </c:ser>
        <c:ser>
          <c:idx val="2"/>
          <c:order val="1"/>
          <c:tx>
            <c:strRef>
              <c:f>HOMO_NoT_PAPER_CHARTS!$K$3</c:f>
              <c:strCache>
                <c:ptCount val="1"/>
                <c:pt idx="0">
                  <c:v>Baseline+RTopt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HOMO_NoT_PAPER_CHARTS!$K$4:$K$45</c:f>
              <c:numCache>
                <c:formatCode>General</c:formatCode>
                <c:ptCount val="42"/>
                <c:pt idx="0">
                  <c:v>6.7214731009688533</c:v>
                </c:pt>
                <c:pt idx="1">
                  <c:v>11.512671229691044</c:v>
                </c:pt>
                <c:pt idx="2">
                  <c:v>18.641188439253284</c:v>
                </c:pt>
                <c:pt idx="3">
                  <c:v>29.026702742636783</c:v>
                </c:pt>
                <c:pt idx="4">
                  <c:v>42.979879388173657</c:v>
                </c:pt>
                <c:pt idx="5">
                  <c:v>51.582178884780546</c:v>
                </c:pt>
                <c:pt idx="6">
                  <c:v>52.245842487372443</c:v>
                </c:pt>
                <c:pt idx="7">
                  <c:v>8.2632917181523045</c:v>
                </c:pt>
                <c:pt idx="8">
                  <c:v>16.234418125500262</c:v>
                </c:pt>
                <c:pt idx="9">
                  <c:v>31.87962397901013</c:v>
                </c:pt>
                <c:pt idx="10">
                  <c:v>55.56291624848722</c:v>
                </c:pt>
                <c:pt idx="11">
                  <c:v>55.622129447691556</c:v>
                </c:pt>
                <c:pt idx="12">
                  <c:v>55.60623830839797</c:v>
                </c:pt>
                <c:pt idx="13">
                  <c:v>55.630214676019065</c:v>
                </c:pt>
                <c:pt idx="14">
                  <c:v>8.3361267290170797</c:v>
                </c:pt>
                <c:pt idx="15">
                  <c:v>13.047036585262999</c:v>
                </c:pt>
                <c:pt idx="16">
                  <c:v>13.047417899777997</c:v>
                </c:pt>
                <c:pt idx="17">
                  <c:v>13.047362503237792</c:v>
                </c:pt>
                <c:pt idx="18">
                  <c:v>13.047507233789975</c:v>
                </c:pt>
                <c:pt idx="19">
                  <c:v>13.047658394720191</c:v>
                </c:pt>
                <c:pt idx="20">
                  <c:v>13.047733606001469</c:v>
                </c:pt>
                <c:pt idx="21">
                  <c:v>8.1665783684802626</c:v>
                </c:pt>
                <c:pt idx="22">
                  <c:v>15.877136081252464</c:v>
                </c:pt>
                <c:pt idx="23">
                  <c:v>30.992334795570923</c:v>
                </c:pt>
                <c:pt idx="24">
                  <c:v>55.310233335559595</c:v>
                </c:pt>
                <c:pt idx="25">
                  <c:v>90.729053041616481</c:v>
                </c:pt>
                <c:pt idx="26">
                  <c:v>120.62085999591687</c:v>
                </c:pt>
                <c:pt idx="27">
                  <c:v>123.57713305027579</c:v>
                </c:pt>
                <c:pt idx="28">
                  <c:v>8.2563247825062085</c:v>
                </c:pt>
                <c:pt idx="29">
                  <c:v>16.256263010893587</c:v>
                </c:pt>
                <c:pt idx="30">
                  <c:v>32.231690686735824</c:v>
                </c:pt>
                <c:pt idx="31">
                  <c:v>64.12628679842615</c:v>
                </c:pt>
                <c:pt idx="32">
                  <c:v>127.01632237344236</c:v>
                </c:pt>
                <c:pt idx="33">
                  <c:v>167.1818536961309</c:v>
                </c:pt>
                <c:pt idx="34">
                  <c:v>167.10542211398911</c:v>
                </c:pt>
                <c:pt idx="35">
                  <c:v>7.1250413329184035</c:v>
                </c:pt>
                <c:pt idx="36">
                  <c:v>13.97872485788268</c:v>
                </c:pt>
                <c:pt idx="37">
                  <c:v>15.604702553833031</c:v>
                </c:pt>
                <c:pt idx="38">
                  <c:v>15.604461304264087</c:v>
                </c:pt>
                <c:pt idx="39">
                  <c:v>15.604680621745789</c:v>
                </c:pt>
                <c:pt idx="40">
                  <c:v>15.604702553833031</c:v>
                </c:pt>
                <c:pt idx="41">
                  <c:v>15.604176200754136</c:v>
                </c:pt>
              </c:numCache>
            </c:numRef>
          </c:val>
        </c:ser>
        <c:ser>
          <c:idx val="1"/>
          <c:order val="2"/>
          <c:tx>
            <c:strRef>
              <c:f>HOMO_NoT_PAPER_CHARTS!$L$3</c:f>
              <c:strCache>
                <c:ptCount val="1"/>
                <c:pt idx="0">
                  <c:v>TaskGenX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multiLvlStrRef>
              <c:f>HOMO_NoT_PAPER_CHARTS!$A$4:$B$45</c:f>
              <c:multiLvlStrCache>
                <c:ptCount val="42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  <c:pt idx="35">
                    <c:v>8</c:v>
                  </c:pt>
                  <c:pt idx="36">
                    <c:v>16</c:v>
                  </c:pt>
                  <c:pt idx="37">
                    <c:v>32</c:v>
                  </c:pt>
                  <c:pt idx="38">
                    <c:v>64</c:v>
                  </c:pt>
                  <c:pt idx="39">
                    <c:v>128</c:v>
                  </c:pt>
                  <c:pt idx="40">
                    <c:v>256</c:v>
                  </c:pt>
                  <c:pt idx="41">
                    <c:v>512</c:v>
                  </c:pt>
                </c:lvl>
                <c:lvl>
                  <c:pt idx="0">
                    <c:v>Average</c:v>
                  </c:pt>
                  <c:pt idx="7">
                    <c:v>Cholesky256</c:v>
                  </c:pt>
                  <c:pt idx="14">
                    <c:v>Cholesky128</c:v>
                  </c:pt>
                  <c:pt idx="21">
                    <c:v>QR512</c:v>
                  </c:pt>
                  <c:pt idx="28">
                    <c:v>QR128</c:v>
                  </c:pt>
                  <c:pt idx="35">
                    <c:v>Blackscholes</c:v>
                  </c:pt>
                </c:lvl>
              </c:multiLvlStrCache>
            </c:multiLvlStrRef>
          </c:cat>
          <c:val>
            <c:numRef>
              <c:f>HOMO_NoT_PAPER_CHARTS!$L$4:$L$45</c:f>
              <c:numCache>
                <c:formatCode>General</c:formatCode>
                <c:ptCount val="42"/>
                <c:pt idx="0">
                  <c:v>7.8172442782521463</c:v>
                </c:pt>
                <c:pt idx="1">
                  <c:v>15.112527120916376</c:v>
                </c:pt>
                <c:pt idx="2">
                  <c:v>28.915996160934551</c:v>
                </c:pt>
                <c:pt idx="3">
                  <c:v>51.666039344158158</c:v>
                </c:pt>
                <c:pt idx="4">
                  <c:v>87.085920993172579</c:v>
                </c:pt>
                <c:pt idx="5">
                  <c:v>136.53329529930934</c:v>
                </c:pt>
                <c:pt idx="6">
                  <c:v>182.96932713655505</c:v>
                </c:pt>
                <c:pt idx="7">
                  <c:v>8.1393097814277731</c:v>
                </c:pt>
                <c:pt idx="8">
                  <c:v>16.266791430463538</c:v>
                </c:pt>
                <c:pt idx="9">
                  <c:v>32.47293914327431</c:v>
                </c:pt>
                <c:pt idx="10">
                  <c:v>64.601503405898626</c:v>
                </c:pt>
                <c:pt idx="11">
                  <c:v>127.2104291878104</c:v>
                </c:pt>
                <c:pt idx="12">
                  <c:v>245.93396572331076</c:v>
                </c:pt>
                <c:pt idx="13">
                  <c:v>467.70882962030504</c:v>
                </c:pt>
                <c:pt idx="14">
                  <c:v>8.658113783993036</c:v>
                </c:pt>
                <c:pt idx="15">
                  <c:v>17.299973017299369</c:v>
                </c:pt>
                <c:pt idx="16">
                  <c:v>34.531080563690075</c:v>
                </c:pt>
                <c:pt idx="17">
                  <c:v>68.852319243221928</c:v>
                </c:pt>
                <c:pt idx="18">
                  <c:v>137.35118399689333</c:v>
                </c:pt>
                <c:pt idx="19">
                  <c:v>206.13069501718391</c:v>
                </c:pt>
                <c:pt idx="20">
                  <c:v>206.13270860475373</c:v>
                </c:pt>
                <c:pt idx="21">
                  <c:v>7.9704080889595499</c:v>
                </c:pt>
                <c:pt idx="22">
                  <c:v>15.828638965952994</c:v>
                </c:pt>
                <c:pt idx="23">
                  <c:v>31.044872535495198</c:v>
                </c:pt>
                <c:pt idx="24">
                  <c:v>58.096914024737799</c:v>
                </c:pt>
                <c:pt idx="25">
                  <c:v>97.566620279908207</c:v>
                </c:pt>
                <c:pt idx="26">
                  <c:v>129.13596899073806</c:v>
                </c:pt>
                <c:pt idx="27">
                  <c:v>130.97734418831746</c:v>
                </c:pt>
                <c:pt idx="28">
                  <c:v>8.0382245191392272</c:v>
                </c:pt>
                <c:pt idx="29">
                  <c:v>16.074436331831166</c:v>
                </c:pt>
                <c:pt idx="30">
                  <c:v>32.13690840611708</c:v>
                </c:pt>
                <c:pt idx="31">
                  <c:v>64.200448346084002</c:v>
                </c:pt>
                <c:pt idx="32">
                  <c:v>127.99564280979681</c:v>
                </c:pt>
                <c:pt idx="33">
                  <c:v>253.41451811765552</c:v>
                </c:pt>
                <c:pt idx="34">
                  <c:v>491.86836224233008</c:v>
                </c:pt>
                <c:pt idx="35">
                  <c:v>7.2487346836422661</c:v>
                </c:pt>
                <c:pt idx="36">
                  <c:v>14.497379778551515</c:v>
                </c:pt>
                <c:pt idx="37">
                  <c:v>28.994227626842317</c:v>
                </c:pt>
                <c:pt idx="38">
                  <c:v>57.985870826391903</c:v>
                </c:pt>
                <c:pt idx="39">
                  <c:v>115.95798630057146</c:v>
                </c:pt>
                <c:pt idx="40">
                  <c:v>231.83755830223762</c:v>
                </c:pt>
                <c:pt idx="41">
                  <c:v>249.65078324338072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224704"/>
        <c:axId val="259226240"/>
      </c:barChart>
      <c:catAx>
        <c:axId val="259224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9226240"/>
        <c:crosses val="autoZero"/>
        <c:auto val="1"/>
        <c:lblAlgn val="ctr"/>
        <c:lblOffset val="100"/>
        <c:noMultiLvlLbl val="0"/>
      </c:catAx>
      <c:valAx>
        <c:axId val="259226240"/>
        <c:scaling>
          <c:orientation val="minMax"/>
          <c:max val="32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3088746768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922470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>
          <a:solidFill>
            <a:schemeClr val="accent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63194444444427E-2"/>
          <c:y val="0.17591697530864198"/>
          <c:w val="0.91032371031746029"/>
          <c:h val="0.52881493055555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HOMO_NoT_PAPER_CHARTS!$J$3</c:f>
              <c:strCache>
                <c:ptCount val="1"/>
                <c:pt idx="0">
                  <c:v>Nanos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cat>
            <c:multiLvlStrRef>
              <c:f>HOMO_NoT_PAPER_CHARTS!$A$46:$B$87</c:f>
              <c:multiLvlStrCache>
                <c:ptCount val="42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  <c:pt idx="35">
                    <c:v>8</c:v>
                  </c:pt>
                  <c:pt idx="36">
                    <c:v>16</c:v>
                  </c:pt>
                  <c:pt idx="37">
                    <c:v>32</c:v>
                  </c:pt>
                  <c:pt idx="38">
                    <c:v>64</c:v>
                  </c:pt>
                  <c:pt idx="39">
                    <c:v>128</c:v>
                  </c:pt>
                  <c:pt idx="40">
                    <c:v>256</c:v>
                  </c:pt>
                  <c:pt idx="41">
                    <c:v>512</c:v>
                  </c:pt>
                </c:lvl>
                <c:lvl>
                  <c:pt idx="0">
                    <c:v>Bodytrack</c:v>
                  </c:pt>
                  <c:pt idx="7">
                    <c:v>Canneal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  <c:pt idx="35">
                    <c:v>Streamcluster</c:v>
                  </c:pt>
                </c:lvl>
              </c:multiLvlStrCache>
            </c:multiLvlStrRef>
          </c:cat>
          <c:val>
            <c:numRef>
              <c:f>HOMO_NoT_PAPER_CHARTS!$J$46:$J$87</c:f>
              <c:numCache>
                <c:formatCode>General</c:formatCode>
                <c:ptCount val="42"/>
                <c:pt idx="0">
                  <c:v>7.2001120753726804</c:v>
                </c:pt>
                <c:pt idx="1">
                  <c:v>12.919371410703434</c:v>
                </c:pt>
                <c:pt idx="2">
                  <c:v>20.931549737729402</c:v>
                </c:pt>
                <c:pt idx="3">
                  <c:v>24.928943430195265</c:v>
                </c:pt>
                <c:pt idx="4">
                  <c:v>24.930865339213504</c:v>
                </c:pt>
                <c:pt idx="5">
                  <c:v>24.931448213818829</c:v>
                </c:pt>
                <c:pt idx="6">
                  <c:v>24.93190645213749</c:v>
                </c:pt>
                <c:pt idx="7">
                  <c:v>4.8115943327128763</c:v>
                </c:pt>
                <c:pt idx="8">
                  <c:v>4.8136868707830738</c:v>
                </c:pt>
                <c:pt idx="9">
                  <c:v>4.8138900833072071</c:v>
                </c:pt>
                <c:pt idx="10">
                  <c:v>4.8139144579539082</c:v>
                </c:pt>
                <c:pt idx="11">
                  <c:v>4.8139694023373449</c:v>
                </c:pt>
                <c:pt idx="12">
                  <c:v>4.8140628453038312</c:v>
                </c:pt>
                <c:pt idx="13">
                  <c:v>4.8141719335451807</c:v>
                </c:pt>
                <c:pt idx="14">
                  <c:v>4.6081036468712666</c:v>
                </c:pt>
                <c:pt idx="15">
                  <c:v>6.2017011655659893</c:v>
                </c:pt>
                <c:pt idx="16">
                  <c:v>7.5031204995402971</c:v>
                </c:pt>
                <c:pt idx="17">
                  <c:v>8.3703083918753443</c:v>
                </c:pt>
                <c:pt idx="18">
                  <c:v>8.8903140866069457</c:v>
                </c:pt>
                <c:pt idx="19">
                  <c:v>9.1755229100080093</c:v>
                </c:pt>
                <c:pt idx="20">
                  <c:v>9.3243386115034799</c:v>
                </c:pt>
                <c:pt idx="21">
                  <c:v>7.9421087019629901</c:v>
                </c:pt>
                <c:pt idx="22">
                  <c:v>15.767614997039594</c:v>
                </c:pt>
                <c:pt idx="23">
                  <c:v>31.424564043370225</c:v>
                </c:pt>
                <c:pt idx="24">
                  <c:v>61.242417437580386</c:v>
                </c:pt>
                <c:pt idx="25">
                  <c:v>112.11294334258268</c:v>
                </c:pt>
                <c:pt idx="26">
                  <c:v>134.11727292953614</c:v>
                </c:pt>
                <c:pt idx="27">
                  <c:v>134.1228753223366</c:v>
                </c:pt>
                <c:pt idx="28">
                  <c:v>7.8310361579986072</c:v>
                </c:pt>
                <c:pt idx="29">
                  <c:v>15.163983410714136</c:v>
                </c:pt>
                <c:pt idx="30">
                  <c:v>28.487337034955498</c:v>
                </c:pt>
                <c:pt idx="31">
                  <c:v>28.990080631879302</c:v>
                </c:pt>
                <c:pt idx="32">
                  <c:v>28.991073786592651</c:v>
                </c:pt>
                <c:pt idx="33">
                  <c:v>28.991490143759904</c:v>
                </c:pt>
                <c:pt idx="34">
                  <c:v>28.991900733142828</c:v>
                </c:pt>
                <c:pt idx="35">
                  <c:v>7.908084004378571</c:v>
                </c:pt>
                <c:pt idx="36">
                  <c:v>15.443156326178611</c:v>
                </c:pt>
                <c:pt idx="37">
                  <c:v>25.160485403847908</c:v>
                </c:pt>
                <c:pt idx="38">
                  <c:v>25.172539980306659</c:v>
                </c:pt>
                <c:pt idx="39">
                  <c:v>25.174796313393571</c:v>
                </c:pt>
                <c:pt idx="40">
                  <c:v>25.177592689427392</c:v>
                </c:pt>
                <c:pt idx="41">
                  <c:v>25.182393219939676</c:v>
                </c:pt>
              </c:numCache>
            </c:numRef>
          </c:val>
        </c:ser>
        <c:ser>
          <c:idx val="2"/>
          <c:order val="1"/>
          <c:tx>
            <c:strRef>
              <c:f>HOMO_NoT_PAPER_CHARTS!$K$3</c:f>
              <c:strCache>
                <c:ptCount val="1"/>
                <c:pt idx="0">
                  <c:v>Baseline+RTopt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invertIfNegative val="0"/>
          <c:val>
            <c:numRef>
              <c:f>HOMO_NoT_PAPER_CHARTS!$K$46:$K$87</c:f>
              <c:numCache>
                <c:formatCode>General</c:formatCode>
                <c:ptCount val="42"/>
                <c:pt idx="0">
                  <c:v>1.0229995934756884</c:v>
                </c:pt>
                <c:pt idx="1">
                  <c:v>1.1459777613547115</c:v>
                </c:pt>
                <c:pt idx="2">
                  <c:v>1.2261594745638</c:v>
                </c:pt>
                <c:pt idx="3">
                  <c:v>1.2741020280666797</c:v>
                </c:pt>
                <c:pt idx="4">
                  <c:v>1.3287281004383584</c:v>
                </c:pt>
                <c:pt idx="5">
                  <c:v>1.3242467785090544</c:v>
                </c:pt>
                <c:pt idx="6">
                  <c:v>1.3105572595824828</c:v>
                </c:pt>
                <c:pt idx="7">
                  <c:v>4.7955029696794629</c:v>
                </c:pt>
                <c:pt idx="8">
                  <c:v>4.8025368267874775</c:v>
                </c:pt>
                <c:pt idx="9">
                  <c:v>4.8074324163472255</c:v>
                </c:pt>
                <c:pt idx="10">
                  <c:v>4.8102132017634229</c:v>
                </c:pt>
                <c:pt idx="11">
                  <c:v>4.8121877627489207</c:v>
                </c:pt>
                <c:pt idx="12">
                  <c:v>4.812969520296992</c:v>
                </c:pt>
                <c:pt idx="13">
                  <c:v>4.8135906952059431</c:v>
                </c:pt>
                <c:pt idx="14">
                  <c:v>4.0501220352518157</c:v>
                </c:pt>
                <c:pt idx="15">
                  <c:v>5.6401515983419692</c:v>
                </c:pt>
                <c:pt idx="16">
                  <c:v>7.1997298687795466</c:v>
                </c:pt>
                <c:pt idx="17">
                  <c:v>8.3740073582568648</c:v>
                </c:pt>
                <c:pt idx="18">
                  <c:v>8.8913301013784807</c:v>
                </c:pt>
                <c:pt idx="19">
                  <c:v>9.1760845807872453</c:v>
                </c:pt>
                <c:pt idx="20">
                  <c:v>9.3249018684148126</c:v>
                </c:pt>
                <c:pt idx="21">
                  <c:v>8.191612309664297</c:v>
                </c:pt>
                <c:pt idx="22">
                  <c:v>16.120712506446331</c:v>
                </c:pt>
                <c:pt idx="23">
                  <c:v>31.808454521919138</c:v>
                </c:pt>
                <c:pt idx="24">
                  <c:v>61.694226923070211</c:v>
                </c:pt>
                <c:pt idx="25">
                  <c:v>112.56437416327131</c:v>
                </c:pt>
                <c:pt idx="26">
                  <c:v>132.49868548595614</c:v>
                </c:pt>
                <c:pt idx="27">
                  <c:v>133.91021556555287</c:v>
                </c:pt>
                <c:pt idx="28">
                  <c:v>7.8094434871161651</c:v>
                </c:pt>
                <c:pt idx="29">
                  <c:v>8.2035404308284861</c:v>
                </c:pt>
                <c:pt idx="30">
                  <c:v>11.807130920533792</c:v>
                </c:pt>
                <c:pt idx="31">
                  <c:v>15.424036968880719</c:v>
                </c:pt>
                <c:pt idx="32">
                  <c:v>18.727901309292115</c:v>
                </c:pt>
                <c:pt idx="33">
                  <c:v>22.799150503464585</c:v>
                </c:pt>
                <c:pt idx="34">
                  <c:v>25.447701834058758</c:v>
                </c:pt>
                <c:pt idx="35">
                  <c:v>7.919160784395701</c:v>
                </c:pt>
                <c:pt idx="36">
                  <c:v>15.332885742050507</c:v>
                </c:pt>
                <c:pt idx="37">
                  <c:v>24.448395714714696</c:v>
                </c:pt>
                <c:pt idx="38">
                  <c:v>24.065883498991891</c:v>
                </c:pt>
                <c:pt idx="39">
                  <c:v>24.434459114494896</c:v>
                </c:pt>
                <c:pt idx="40">
                  <c:v>24.73151791457305</c:v>
                </c:pt>
                <c:pt idx="41">
                  <c:v>24.932620491242446</c:v>
                </c:pt>
              </c:numCache>
            </c:numRef>
          </c:val>
        </c:ser>
        <c:ser>
          <c:idx val="1"/>
          <c:order val="2"/>
          <c:tx>
            <c:strRef>
              <c:f>HOMO_NoT_PAPER_CHARTS!$L$3</c:f>
              <c:strCache>
                <c:ptCount val="1"/>
                <c:pt idx="0">
                  <c:v>TaskGenX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multiLvlStrRef>
              <c:f>HOMO_NoT_PAPER_CHARTS!$A$46:$B$87</c:f>
              <c:multiLvlStrCache>
                <c:ptCount val="42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  <c:pt idx="35">
                    <c:v>8</c:v>
                  </c:pt>
                  <c:pt idx="36">
                    <c:v>16</c:v>
                  </c:pt>
                  <c:pt idx="37">
                    <c:v>32</c:v>
                  </c:pt>
                  <c:pt idx="38">
                    <c:v>64</c:v>
                  </c:pt>
                  <c:pt idx="39">
                    <c:v>128</c:v>
                  </c:pt>
                  <c:pt idx="40">
                    <c:v>256</c:v>
                  </c:pt>
                  <c:pt idx="41">
                    <c:v>512</c:v>
                  </c:pt>
                </c:lvl>
                <c:lvl>
                  <c:pt idx="0">
                    <c:v>Bodytrack</c:v>
                  </c:pt>
                  <c:pt idx="7">
                    <c:v>Canneal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  <c:pt idx="35">
                    <c:v>Streamcluster</c:v>
                  </c:pt>
                </c:lvl>
              </c:multiLvlStrCache>
            </c:multiLvlStrRef>
          </c:cat>
          <c:val>
            <c:numRef>
              <c:f>HOMO_NoT_PAPER_CHARTS!$L$46:$L$87</c:f>
              <c:numCache>
                <c:formatCode>General</c:formatCode>
                <c:ptCount val="42"/>
                <c:pt idx="0">
                  <c:v>7.2950859828381676</c:v>
                </c:pt>
                <c:pt idx="1">
                  <c:v>13.154311029120633</c:v>
                </c:pt>
                <c:pt idx="2">
                  <c:v>21.82574509635355</c:v>
                </c:pt>
                <c:pt idx="3">
                  <c:v>31.024345880329896</c:v>
                </c:pt>
                <c:pt idx="4">
                  <c:v>34.260541287558581</c:v>
                </c:pt>
                <c:pt idx="5">
                  <c:v>34.338516045892192</c:v>
                </c:pt>
                <c:pt idx="6">
                  <c:v>34.339536372787833</c:v>
                </c:pt>
                <c:pt idx="7">
                  <c:v>9.9669070086053519</c:v>
                </c:pt>
                <c:pt idx="8">
                  <c:v>19.648697568355097</c:v>
                </c:pt>
                <c:pt idx="9">
                  <c:v>37.946689103139128</c:v>
                </c:pt>
                <c:pt idx="10">
                  <c:v>66.937927458359951</c:v>
                </c:pt>
                <c:pt idx="11">
                  <c:v>67.065028251196239</c:v>
                </c:pt>
                <c:pt idx="12">
                  <c:v>67.181883494023495</c:v>
                </c:pt>
                <c:pt idx="13">
                  <c:v>67.331167432400989</c:v>
                </c:pt>
                <c:pt idx="14">
                  <c:v>4.5967110778900979</c:v>
                </c:pt>
                <c:pt idx="15">
                  <c:v>6.1837056468854401</c:v>
                </c:pt>
                <c:pt idx="16">
                  <c:v>7.4745117011135438</c:v>
                </c:pt>
                <c:pt idx="17">
                  <c:v>8.345064170567241</c:v>
                </c:pt>
                <c:pt idx="18">
                  <c:v>8.8614085439377561</c:v>
                </c:pt>
                <c:pt idx="19">
                  <c:v>9.1442887762022487</c:v>
                </c:pt>
                <c:pt idx="20">
                  <c:v>9.294808577866128</c:v>
                </c:pt>
                <c:pt idx="21">
                  <c:v>7.9942097394616596</c:v>
                </c:pt>
                <c:pt idx="22">
                  <c:v>15.944464320765416</c:v>
                </c:pt>
                <c:pt idx="23">
                  <c:v>31.695207043580602</c:v>
                </c:pt>
                <c:pt idx="24">
                  <c:v>62.344701949792743</c:v>
                </c:pt>
                <c:pt idx="25">
                  <c:v>114.75746801927278</c:v>
                </c:pt>
                <c:pt idx="26">
                  <c:v>134.11862046462525</c:v>
                </c:pt>
                <c:pt idx="27">
                  <c:v>134.12475594076784</c:v>
                </c:pt>
                <c:pt idx="28">
                  <c:v>7.8432566119493092</c:v>
                </c:pt>
                <c:pt idx="29">
                  <c:v>15.181375760176293</c:v>
                </c:pt>
                <c:pt idx="30">
                  <c:v>28.986899037992988</c:v>
                </c:pt>
                <c:pt idx="31">
                  <c:v>28.990111137374402</c:v>
                </c:pt>
                <c:pt idx="32">
                  <c:v>28.991174014441356</c:v>
                </c:pt>
                <c:pt idx="33">
                  <c:v>28.991766168807015</c:v>
                </c:pt>
                <c:pt idx="34">
                  <c:v>28.992053313992063</c:v>
                </c:pt>
                <c:pt idx="35">
                  <c:v>8.2387257828671547</c:v>
                </c:pt>
                <c:pt idx="36">
                  <c:v>16.158024480678666</c:v>
                </c:pt>
                <c:pt idx="37">
                  <c:v>30.966877512681236</c:v>
                </c:pt>
                <c:pt idx="38">
                  <c:v>56.947226342981246</c:v>
                </c:pt>
                <c:pt idx="39">
                  <c:v>97.927648233511476</c:v>
                </c:pt>
                <c:pt idx="40">
                  <c:v>161.63846719172679</c:v>
                </c:pt>
                <c:pt idx="41">
                  <c:v>192.24224896520352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266048"/>
        <c:axId val="259267584"/>
      </c:barChart>
      <c:catAx>
        <c:axId val="259266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9267584"/>
        <c:crosses val="autoZero"/>
        <c:auto val="1"/>
        <c:lblAlgn val="ctr"/>
        <c:lblOffset val="100"/>
        <c:noMultiLvlLbl val="0"/>
      </c:catAx>
      <c:valAx>
        <c:axId val="259267584"/>
        <c:scaling>
          <c:orientation val="minMax"/>
          <c:max val="20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296296296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926604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400">
          <a:solidFill>
            <a:schemeClr val="accent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31177491670604"/>
          <c:y val="0.13279969135802469"/>
          <c:w val="0.8876900349398642"/>
          <c:h val="0.44599685491341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HETERO_NoT_PAPER_CHARTS!$AD$2</c:f>
              <c:strCache>
                <c:ptCount val="1"/>
                <c:pt idx="0">
                  <c:v>Nanos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c:spPr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HETERO_NoT_PAPER_CHARTS!$AD$3:$AD$38</c:f>
              <c:numCache>
                <c:formatCode>General</c:formatCode>
                <c:ptCount val="36"/>
                <c:pt idx="0">
                  <c:v>15.843272279968161</c:v>
                </c:pt>
                <c:pt idx="1">
                  <c:v>21.729041513568493</c:v>
                </c:pt>
                <c:pt idx="2">
                  <c:v>31.412922737288397</c:v>
                </c:pt>
                <c:pt idx="3">
                  <c:v>33.157314129028627</c:v>
                </c:pt>
                <c:pt idx="4">
                  <c:v>40.609067831600818</c:v>
                </c:pt>
                <c:pt idx="5">
                  <c:v>53.030978315737968</c:v>
                </c:pt>
                <c:pt idx="6">
                  <c:v>56.018683150126805</c:v>
                </c:pt>
                <c:pt idx="7">
                  <c:v>65.485478780124893</c:v>
                </c:pt>
                <c:pt idx="8">
                  <c:v>82.592880564927512</c:v>
                </c:pt>
                <c:pt idx="9">
                  <c:v>83.792556549292556</c:v>
                </c:pt>
                <c:pt idx="10">
                  <c:v>98.819928820631262</c:v>
                </c:pt>
                <c:pt idx="11">
                  <c:v>117.24338666532641</c:v>
                </c:pt>
                <c:pt idx="12">
                  <c:v>109.14722792683595</c:v>
                </c:pt>
                <c:pt idx="13">
                  <c:v>123.85770355921856</c:v>
                </c:pt>
                <c:pt idx="14">
                  <c:v>153.36488506878183</c:v>
                </c:pt>
                <c:pt idx="15">
                  <c:v>137.91622488677663</c:v>
                </c:pt>
                <c:pt idx="16">
                  <c:v>148.40650491534532</c:v>
                </c:pt>
                <c:pt idx="17">
                  <c:v>165.24636409323622</c:v>
                </c:pt>
                <c:pt idx="18">
                  <c:v>14.273775964434767</c:v>
                </c:pt>
                <c:pt idx="19">
                  <c:v>18.20186384938744</c:v>
                </c:pt>
                <c:pt idx="20">
                  <c:v>22.99166068302236</c:v>
                </c:pt>
                <c:pt idx="21">
                  <c:v>24.273000133955026</c:v>
                </c:pt>
                <c:pt idx="22">
                  <c:v>29.106644043135883</c:v>
                </c:pt>
                <c:pt idx="23">
                  <c:v>35.499059869172235</c:v>
                </c:pt>
                <c:pt idx="24">
                  <c:v>36.671688241979233</c:v>
                </c:pt>
                <c:pt idx="25">
                  <c:v>42.959992855078873</c:v>
                </c:pt>
                <c:pt idx="26">
                  <c:v>54.548101139476927</c:v>
                </c:pt>
                <c:pt idx="27">
                  <c:v>54.487236812815134</c:v>
                </c:pt>
                <c:pt idx="28">
                  <c:v>60.866777691815059</c:v>
                </c:pt>
                <c:pt idx="29">
                  <c:v>73.622283649290509</c:v>
                </c:pt>
                <c:pt idx="30">
                  <c:v>60.378555279004139</c:v>
                </c:pt>
                <c:pt idx="31">
                  <c:v>65.324969362512761</c:v>
                </c:pt>
                <c:pt idx="32">
                  <c:v>77.652569240330109</c:v>
                </c:pt>
                <c:pt idx="33">
                  <c:v>63.642903375377735</c:v>
                </c:pt>
                <c:pt idx="34">
                  <c:v>71.799704463979197</c:v>
                </c:pt>
                <c:pt idx="35">
                  <c:v>80.835647406178666</c:v>
                </c:pt>
              </c:numCache>
            </c:numRef>
          </c:val>
        </c:ser>
        <c:ser>
          <c:idx val="3"/>
          <c:order val="1"/>
          <c:tx>
            <c:strRef>
              <c:f>HETERO_NoT_PAPER_CHARTS!$AE$2</c:f>
              <c:strCache>
                <c:ptCount val="1"/>
                <c:pt idx="0">
                  <c:v>Baseline+RTopt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HETERO_NoT_PAPER_CHARTS!$AE$3:$AE$38</c:f>
              <c:numCache>
                <c:formatCode>General</c:formatCode>
                <c:ptCount val="36"/>
                <c:pt idx="0">
                  <c:v>16.99247983450978</c:v>
                </c:pt>
                <c:pt idx="1">
                  <c:v>22.271820039327345</c:v>
                </c:pt>
                <c:pt idx="2">
                  <c:v>30.110516079200046</c:v>
                </c:pt>
                <c:pt idx="3">
                  <c:v>32.09901129967384</c:v>
                </c:pt>
                <c:pt idx="4">
                  <c:v>39.672860065086681</c:v>
                </c:pt>
                <c:pt idx="5">
                  <c:v>50.437997545852674</c:v>
                </c:pt>
                <c:pt idx="6">
                  <c:v>53.08808112653449</c:v>
                </c:pt>
                <c:pt idx="7">
                  <c:v>64.660854810160899</c:v>
                </c:pt>
                <c:pt idx="8">
                  <c:v>80.333468730610036</c:v>
                </c:pt>
                <c:pt idx="9">
                  <c:v>82.248580125504589</c:v>
                </c:pt>
                <c:pt idx="10">
                  <c:v>95.737752840368913</c:v>
                </c:pt>
                <c:pt idx="11">
                  <c:v>115.11236932039043</c:v>
                </c:pt>
                <c:pt idx="12">
                  <c:v>106.18298594925032</c:v>
                </c:pt>
                <c:pt idx="13">
                  <c:v>121.37120324600846</c:v>
                </c:pt>
                <c:pt idx="14">
                  <c:v>149.16917395715035</c:v>
                </c:pt>
                <c:pt idx="15">
                  <c:v>135.23470909101837</c:v>
                </c:pt>
                <c:pt idx="16">
                  <c:v>145.85870358765249</c:v>
                </c:pt>
                <c:pt idx="17">
                  <c:v>158.36218306180265</c:v>
                </c:pt>
                <c:pt idx="18">
                  <c:v>14.789823617714633</c:v>
                </c:pt>
                <c:pt idx="19">
                  <c:v>18.49317015706303</c:v>
                </c:pt>
                <c:pt idx="20">
                  <c:v>23.424070977349519</c:v>
                </c:pt>
                <c:pt idx="21">
                  <c:v>24.906506178398743</c:v>
                </c:pt>
                <c:pt idx="22">
                  <c:v>29.504092344501714</c:v>
                </c:pt>
                <c:pt idx="23">
                  <c:v>35.422302793578304</c:v>
                </c:pt>
                <c:pt idx="24">
                  <c:v>36.931815845334782</c:v>
                </c:pt>
                <c:pt idx="25">
                  <c:v>42.881764059138227</c:v>
                </c:pt>
                <c:pt idx="26">
                  <c:v>54.228965470034403</c:v>
                </c:pt>
                <c:pt idx="27">
                  <c:v>54.3410015708182</c:v>
                </c:pt>
                <c:pt idx="28">
                  <c:v>61.104565080930072</c:v>
                </c:pt>
                <c:pt idx="29">
                  <c:v>70.80563705895446</c:v>
                </c:pt>
                <c:pt idx="30">
                  <c:v>59.471733147218735</c:v>
                </c:pt>
                <c:pt idx="31">
                  <c:v>66.699815972243215</c:v>
                </c:pt>
                <c:pt idx="32">
                  <c:v>77.665526374409325</c:v>
                </c:pt>
                <c:pt idx="33">
                  <c:v>64.217356793202256</c:v>
                </c:pt>
                <c:pt idx="34">
                  <c:v>71.547258352489251</c:v>
                </c:pt>
                <c:pt idx="35">
                  <c:v>80.588176879703283</c:v>
                </c:pt>
              </c:numCache>
            </c:numRef>
          </c:val>
        </c:ser>
        <c:ser>
          <c:idx val="1"/>
          <c:order val="2"/>
          <c:tx>
            <c:strRef>
              <c:f>HETERO_NoT_PAPER_CHARTS!$AF$2</c:f>
              <c:strCache>
                <c:ptCount val="1"/>
                <c:pt idx="0">
                  <c:v>TaskGenX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HETERO_NoT_PAPER_CHARTS!$AF$3:$AF$38</c:f>
              <c:numCache>
                <c:formatCode>General</c:formatCode>
                <c:ptCount val="36"/>
                <c:pt idx="0">
                  <c:v>19.269355059360365</c:v>
                </c:pt>
                <c:pt idx="1">
                  <c:v>26.259779621579003</c:v>
                </c:pt>
                <c:pt idx="2">
                  <c:v>37.13194087359863</c:v>
                </c:pt>
                <c:pt idx="3">
                  <c:v>39.526924045797614</c:v>
                </c:pt>
                <c:pt idx="4">
                  <c:v>49.09426124454999</c:v>
                </c:pt>
                <c:pt idx="5">
                  <c:v>65.371643361026543</c:v>
                </c:pt>
                <c:pt idx="6">
                  <c:v>68.635585534694115</c:v>
                </c:pt>
                <c:pt idx="7">
                  <c:v>83.005065297928908</c:v>
                </c:pt>
                <c:pt idx="8">
                  <c:v>111.76316060852724</c:v>
                </c:pt>
                <c:pt idx="9">
                  <c:v>115.52935138362612</c:v>
                </c:pt>
                <c:pt idx="10">
                  <c:v>138.71478893052151</c:v>
                </c:pt>
                <c:pt idx="11">
                  <c:v>173.84490095677589</c:v>
                </c:pt>
                <c:pt idx="12">
                  <c:v>167.84267170453339</c:v>
                </c:pt>
                <c:pt idx="13">
                  <c:v>192.26769912054968</c:v>
                </c:pt>
                <c:pt idx="14">
                  <c:v>241.40276741256514</c:v>
                </c:pt>
                <c:pt idx="15">
                  <c:v>228.11397904448737</c:v>
                </c:pt>
                <c:pt idx="16">
                  <c:v>261.9068802669874</c:v>
                </c:pt>
                <c:pt idx="17">
                  <c:v>308.8762397439819</c:v>
                </c:pt>
                <c:pt idx="18">
                  <c:v>18.663713301717493</c:v>
                </c:pt>
                <c:pt idx="19">
                  <c:v>25.314140299506732</c:v>
                </c:pt>
                <c:pt idx="20">
                  <c:v>35.908786100478913</c:v>
                </c:pt>
                <c:pt idx="21">
                  <c:v>38.446449535466591</c:v>
                </c:pt>
                <c:pt idx="22">
                  <c:v>47.390562338701763</c:v>
                </c:pt>
                <c:pt idx="23">
                  <c:v>63.383735549194931</c:v>
                </c:pt>
                <c:pt idx="24">
                  <c:v>66.587560673249271</c:v>
                </c:pt>
                <c:pt idx="25">
                  <c:v>80.717091071171396</c:v>
                </c:pt>
                <c:pt idx="26">
                  <c:v>108.24283399943157</c:v>
                </c:pt>
                <c:pt idx="27">
                  <c:v>113.13834115902991</c:v>
                </c:pt>
                <c:pt idx="28">
                  <c:v>136.60273459326146</c:v>
                </c:pt>
                <c:pt idx="29">
                  <c:v>169.20182775425721</c:v>
                </c:pt>
                <c:pt idx="30">
                  <c:v>163.18671594435565</c:v>
                </c:pt>
                <c:pt idx="31">
                  <c:v>186.71745430786152</c:v>
                </c:pt>
                <c:pt idx="32">
                  <c:v>231.01449604209191</c:v>
                </c:pt>
                <c:pt idx="33">
                  <c:v>225.42321893524908</c:v>
                </c:pt>
                <c:pt idx="34">
                  <c:v>252.85991919399785</c:v>
                </c:pt>
                <c:pt idx="35">
                  <c:v>300.90060717268756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311488"/>
        <c:axId val="259313024"/>
      </c:barChart>
      <c:catAx>
        <c:axId val="259311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9313024"/>
        <c:crosses val="autoZero"/>
        <c:auto val="1"/>
        <c:lblAlgn val="ctr"/>
        <c:lblOffset val="100"/>
        <c:noMultiLvlLbl val="0"/>
      </c:catAx>
      <c:valAx>
        <c:axId val="259313024"/>
        <c:scaling>
          <c:orientation val="minMax"/>
          <c:max val="310"/>
          <c:min val="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 over 1 Little</a:t>
                </a:r>
              </a:p>
            </c:rich>
          </c:tx>
          <c:layout>
            <c:manualLayout>
              <c:xMode val="edge"/>
              <c:yMode val="edge"/>
              <c:x val="0"/>
              <c:y val="4.4890253069588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931148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 b="1">
          <a:solidFill>
            <a:schemeClr val="accent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Results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828094674592214"/>
          <c:y val="0.23880025526483728"/>
          <c:w val="0.81515817884803754"/>
          <c:h val="0.546145126023215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HOMO_NoT_PAPER_CHARTS!$J$3</c:f>
              <c:strCache>
                <c:ptCount val="1"/>
                <c:pt idx="0">
                  <c:v>Nanos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HOMO_NoT_PAPER_CHARTS!$J$4:$J$10</c:f>
              <c:numCache>
                <c:formatCode>General</c:formatCode>
                <c:ptCount val="7"/>
                <c:pt idx="0">
                  <c:v>7.1880606622870467</c:v>
                </c:pt>
                <c:pt idx="1">
                  <c:v>13.168802504730325</c:v>
                </c:pt>
                <c:pt idx="2">
                  <c:v>21.963252658575399</c:v>
                </c:pt>
                <c:pt idx="3">
                  <c:v>32.705715389882862</c:v>
                </c:pt>
                <c:pt idx="4">
                  <c:v>46.645752247859257</c:v>
                </c:pt>
                <c:pt idx="5">
                  <c:v>58.69964009136649</c:v>
                </c:pt>
                <c:pt idx="6">
                  <c:v>58.883739317924999</c:v>
                </c:pt>
              </c:numCache>
            </c:numRef>
          </c:val>
        </c:ser>
        <c:ser>
          <c:idx val="2"/>
          <c:order val="1"/>
          <c:tx>
            <c:strRef>
              <c:f>HOMO_NoT_PAPER_CHARTS!$L$3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HOMO_NoT_PAPER_CHARTS!$L$4:$L$10</c:f>
              <c:numCache>
                <c:formatCode>General</c:formatCode>
                <c:ptCount val="7"/>
                <c:pt idx="0">
                  <c:v>7.8172442782521463</c:v>
                </c:pt>
                <c:pt idx="1">
                  <c:v>15.112527120916376</c:v>
                </c:pt>
                <c:pt idx="2">
                  <c:v>28.915996160934551</c:v>
                </c:pt>
                <c:pt idx="3">
                  <c:v>51.666039344158158</c:v>
                </c:pt>
                <c:pt idx="4">
                  <c:v>87.085920993172579</c:v>
                </c:pt>
                <c:pt idx="5">
                  <c:v>136.53329529930934</c:v>
                </c:pt>
                <c:pt idx="6">
                  <c:v>182.96932713655505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199104"/>
        <c:axId val="178488448"/>
      </c:barChart>
      <c:catAx>
        <c:axId val="257199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Cores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8488448"/>
        <c:crosses val="autoZero"/>
        <c:auto val="1"/>
        <c:lblAlgn val="ctr"/>
        <c:lblOffset val="100"/>
        <c:noMultiLvlLbl val="0"/>
      </c:catAx>
      <c:valAx>
        <c:axId val="178488448"/>
        <c:scaling>
          <c:orientation val="minMax"/>
          <c:max val="1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719910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63194444444427E-2"/>
          <c:y val="0.17591697530864198"/>
          <c:w val="0.91032371031746029"/>
          <c:h val="0.605792586264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HOMO_NoT_PAPER_CHARTS!$J$100</c:f>
              <c:strCache>
                <c:ptCount val="1"/>
                <c:pt idx="0">
                  <c:v>Nanos</c:v>
                </c:pt>
              </c:strCache>
            </c:strRef>
          </c:tx>
          <c:invertIfNegative val="0"/>
          <c:cat>
            <c:multiLvlStrRef>
              <c:f>HOMO_NoT_PAPER_CHARTS!$A$101:$B$135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QR512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</c:lvl>
              </c:multiLvlStrCache>
            </c:multiLvlStrRef>
          </c:cat>
          <c:val>
            <c:numRef>
              <c:f>HOMO_NoT_PAPER_CHARTS!$J$101:$J$135</c:f>
              <c:numCache>
                <c:formatCode>General</c:formatCode>
                <c:ptCount val="35"/>
                <c:pt idx="0">
                  <c:v>7.0880933487014977</c:v>
                </c:pt>
                <c:pt idx="1">
                  <c:v>13.238713909521287</c:v>
                </c:pt>
                <c:pt idx="2">
                  <c:v>24.614718493750697</c:v>
                </c:pt>
                <c:pt idx="3">
                  <c:v>39.172808565721581</c:v>
                </c:pt>
                <c:pt idx="4">
                  <c:v>61.791177836491016</c:v>
                </c:pt>
                <c:pt idx="5">
                  <c:v>75.349478368208125</c:v>
                </c:pt>
                <c:pt idx="6">
                  <c:v>75.854121294157665</c:v>
                </c:pt>
                <c:pt idx="7">
                  <c:v>7.9711248879731258</c:v>
                </c:pt>
                <c:pt idx="8">
                  <c:v>15.821556064765428</c:v>
                </c:pt>
                <c:pt idx="9">
                  <c:v>31.043852397136757</c:v>
                </c:pt>
                <c:pt idx="10">
                  <c:v>58.088427801551283</c:v>
                </c:pt>
                <c:pt idx="11">
                  <c:v>97.170380130181783</c:v>
                </c:pt>
                <c:pt idx="12">
                  <c:v>129.11362748952848</c:v>
                </c:pt>
                <c:pt idx="13">
                  <c:v>130.97737050964776</c:v>
                </c:pt>
                <c:pt idx="14">
                  <c:v>4.6081036468712666</c:v>
                </c:pt>
                <c:pt idx="15">
                  <c:v>6.2017011655659893</c:v>
                </c:pt>
                <c:pt idx="16">
                  <c:v>7.5031204995402971</c:v>
                </c:pt>
                <c:pt idx="17">
                  <c:v>8.3703083918753443</c:v>
                </c:pt>
                <c:pt idx="18">
                  <c:v>8.8903140866069457</c:v>
                </c:pt>
                <c:pt idx="19">
                  <c:v>9.1755229100080093</c:v>
                </c:pt>
                <c:pt idx="20">
                  <c:v>9.3243386115034799</c:v>
                </c:pt>
                <c:pt idx="21">
                  <c:v>7.9421087019629901</c:v>
                </c:pt>
                <c:pt idx="22">
                  <c:v>15.767614997039594</c:v>
                </c:pt>
                <c:pt idx="23">
                  <c:v>31.424564043370225</c:v>
                </c:pt>
                <c:pt idx="24">
                  <c:v>61.242417437580386</c:v>
                </c:pt>
                <c:pt idx="25">
                  <c:v>112.11294334258268</c:v>
                </c:pt>
                <c:pt idx="26">
                  <c:v>134.11727292953614</c:v>
                </c:pt>
                <c:pt idx="27">
                  <c:v>134.1228753223366</c:v>
                </c:pt>
                <c:pt idx="28">
                  <c:v>7.8310361579986072</c:v>
                </c:pt>
                <c:pt idx="29">
                  <c:v>15.163983410714136</c:v>
                </c:pt>
                <c:pt idx="30">
                  <c:v>28.487337034955498</c:v>
                </c:pt>
                <c:pt idx="31">
                  <c:v>28.990080631879302</c:v>
                </c:pt>
                <c:pt idx="32">
                  <c:v>28.991073786592651</c:v>
                </c:pt>
                <c:pt idx="33">
                  <c:v>28.991490143759904</c:v>
                </c:pt>
                <c:pt idx="34">
                  <c:v>28.991900733142828</c:v>
                </c:pt>
              </c:numCache>
            </c:numRef>
          </c:val>
        </c:ser>
        <c:ser>
          <c:idx val="2"/>
          <c:order val="1"/>
          <c:tx>
            <c:strRef>
              <c:f>HOMO_NoT_PAPER_CHARTS!$L$100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HOMO_NoT_PAPER_CHARTS!$A$101:$B$135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QR512</c:v>
                  </c:pt>
                  <c:pt idx="14">
                    <c:v>Dedup</c:v>
                  </c:pt>
                  <c:pt idx="21">
                    <c:v>Ferret</c:v>
                  </c:pt>
                  <c:pt idx="28">
                    <c:v>Fluidanimate</c:v>
                  </c:pt>
                </c:lvl>
              </c:multiLvlStrCache>
            </c:multiLvlStrRef>
          </c:cat>
          <c:val>
            <c:numRef>
              <c:f>HOMO_NoT_PAPER_CHARTS!$L$101:$L$135</c:f>
              <c:numCache>
                <c:formatCode>General</c:formatCode>
                <c:ptCount val="35"/>
                <c:pt idx="0">
                  <c:v>7.1011463795651544</c:v>
                </c:pt>
                <c:pt idx="1">
                  <c:v>13.284546173445037</c:v>
                </c:pt>
                <c:pt idx="2">
                  <c:v>24.800372579545584</c:v>
                </c:pt>
                <c:pt idx="3">
                  <c:v>39.444197820618051</c:v>
                </c:pt>
                <c:pt idx="4">
                  <c:v>62.544167714390028</c:v>
                </c:pt>
                <c:pt idx="5">
                  <c:v>75.347661100093148</c:v>
                </c:pt>
                <c:pt idx="6">
                  <c:v>75.847240505235874</c:v>
                </c:pt>
                <c:pt idx="7">
                  <c:v>7.9704080889595499</c:v>
                </c:pt>
                <c:pt idx="8">
                  <c:v>15.828638965952994</c:v>
                </c:pt>
                <c:pt idx="9">
                  <c:v>31.044872535495198</c:v>
                </c:pt>
                <c:pt idx="10">
                  <c:v>58.096914024737799</c:v>
                </c:pt>
                <c:pt idx="11">
                  <c:v>97.566620279908207</c:v>
                </c:pt>
                <c:pt idx="12">
                  <c:v>129.13596899073806</c:v>
                </c:pt>
                <c:pt idx="13">
                  <c:v>130.97734418831746</c:v>
                </c:pt>
                <c:pt idx="14">
                  <c:v>4.5967110778900979</c:v>
                </c:pt>
                <c:pt idx="15">
                  <c:v>6.1837056468854401</c:v>
                </c:pt>
                <c:pt idx="16">
                  <c:v>7.4745117011135438</c:v>
                </c:pt>
                <c:pt idx="17">
                  <c:v>8.345064170567241</c:v>
                </c:pt>
                <c:pt idx="18">
                  <c:v>8.8614085439377561</c:v>
                </c:pt>
                <c:pt idx="19">
                  <c:v>9.1442887762022487</c:v>
                </c:pt>
                <c:pt idx="20">
                  <c:v>9.294808577866128</c:v>
                </c:pt>
                <c:pt idx="21">
                  <c:v>7.9942097394616596</c:v>
                </c:pt>
                <c:pt idx="22">
                  <c:v>15.944464320765416</c:v>
                </c:pt>
                <c:pt idx="23">
                  <c:v>31.695207043580602</c:v>
                </c:pt>
                <c:pt idx="24">
                  <c:v>62.344701949792743</c:v>
                </c:pt>
                <c:pt idx="25">
                  <c:v>114.75746801927278</c:v>
                </c:pt>
                <c:pt idx="26">
                  <c:v>134.11862046462525</c:v>
                </c:pt>
                <c:pt idx="27">
                  <c:v>134.12475594076784</c:v>
                </c:pt>
                <c:pt idx="28">
                  <c:v>7.8432566119493092</c:v>
                </c:pt>
                <c:pt idx="29">
                  <c:v>15.181375760176293</c:v>
                </c:pt>
                <c:pt idx="30">
                  <c:v>28.986899037992988</c:v>
                </c:pt>
                <c:pt idx="31">
                  <c:v>28.990111137374402</c:v>
                </c:pt>
                <c:pt idx="32">
                  <c:v>28.991174014441356</c:v>
                </c:pt>
                <c:pt idx="33">
                  <c:v>28.991766168807015</c:v>
                </c:pt>
                <c:pt idx="34">
                  <c:v>28.992053313992063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317888"/>
        <c:axId val="257278720"/>
      </c:barChart>
      <c:catAx>
        <c:axId val="257317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257278720"/>
        <c:crosses val="autoZero"/>
        <c:auto val="1"/>
        <c:lblAlgn val="ctr"/>
        <c:lblOffset val="100"/>
        <c:noMultiLvlLbl val="0"/>
      </c:catAx>
      <c:valAx>
        <c:axId val="257278720"/>
        <c:scaling>
          <c:orientation val="minMax"/>
          <c:max val="14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E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296296296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5731788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163194444444427E-2"/>
          <c:y val="0.17591697530864198"/>
          <c:w val="0.91032371031746029"/>
          <c:h val="0.605792586264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HOMO_NoT_PAPER_CHARTS!$J$100</c:f>
              <c:strCache>
                <c:ptCount val="1"/>
                <c:pt idx="0">
                  <c:v>Nanos</c:v>
                </c:pt>
              </c:strCache>
            </c:strRef>
          </c:tx>
          <c:invertIfNegative val="0"/>
          <c:cat>
            <c:multiLvlStrRef>
              <c:f>HOMO_NoT_PAPER_CHARTS!$A$140:$B$174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Cholesky128</c:v>
                  </c:pt>
                  <c:pt idx="14">
                    <c:v>Blackscholes</c:v>
                  </c:pt>
                  <c:pt idx="21">
                    <c:v>Canneal</c:v>
                  </c:pt>
                  <c:pt idx="28">
                    <c:v>Streamcluster</c:v>
                  </c:pt>
                </c:lvl>
              </c:multiLvlStrCache>
            </c:multiLvlStrRef>
          </c:cat>
          <c:val>
            <c:numRef>
              <c:f>HOMO_NoT_PAPER_CHARTS!$J$140:$J$174</c:f>
              <c:numCache>
                <c:formatCode>General</c:formatCode>
                <c:ptCount val="35"/>
                <c:pt idx="0">
                  <c:v>6.5385952070876492</c:v>
                </c:pt>
                <c:pt idx="1">
                  <c:v>10.520702085960542</c:v>
                </c:pt>
                <c:pt idx="2">
                  <c:v>11.155402286624289</c:v>
                </c:pt>
                <c:pt idx="3">
                  <c:v>11.155419416722943</c:v>
                </c:pt>
                <c:pt idx="4">
                  <c:v>11.155464835299105</c:v>
                </c:pt>
                <c:pt idx="5">
                  <c:v>11.155470936893957</c:v>
                </c:pt>
                <c:pt idx="6">
                  <c:v>11.155533774090086</c:v>
                </c:pt>
                <c:pt idx="7">
                  <c:v>7.9575580079437289</c:v>
                </c:pt>
                <c:pt idx="8">
                  <c:v>13.047572496982227</c:v>
                </c:pt>
                <c:pt idx="9">
                  <c:v>13.047614222732632</c:v>
                </c:pt>
                <c:pt idx="10">
                  <c:v>13.047641238381892</c:v>
                </c:pt>
                <c:pt idx="11">
                  <c:v>13.047722549726938</c:v>
                </c:pt>
                <c:pt idx="12">
                  <c:v>13.047647411545015</c:v>
                </c:pt>
                <c:pt idx="13">
                  <c:v>13.047726834892046</c:v>
                </c:pt>
                <c:pt idx="14">
                  <c:v>6.8466332806063441</c:v>
                </c:pt>
                <c:pt idx="15">
                  <c:v>13.700846890116326</c:v>
                </c:pt>
                <c:pt idx="16">
                  <c:v>15.604702553833031</c:v>
                </c:pt>
                <c:pt idx="17">
                  <c:v>15.604702553833031</c:v>
                </c:pt>
                <c:pt idx="18">
                  <c:v>15.604702553833031</c:v>
                </c:pt>
                <c:pt idx="19">
                  <c:v>15.604702553833031</c:v>
                </c:pt>
                <c:pt idx="20">
                  <c:v>15.604702553833031</c:v>
                </c:pt>
                <c:pt idx="21">
                  <c:v>4.8115943327128763</c:v>
                </c:pt>
                <c:pt idx="22">
                  <c:v>4.8136868707830738</c:v>
                </c:pt>
                <c:pt idx="23">
                  <c:v>4.8138900833072071</c:v>
                </c:pt>
                <c:pt idx="24">
                  <c:v>4.8139144579539082</c:v>
                </c:pt>
                <c:pt idx="25">
                  <c:v>4.8139694023373449</c:v>
                </c:pt>
                <c:pt idx="26">
                  <c:v>4.8140628453038312</c:v>
                </c:pt>
                <c:pt idx="27">
                  <c:v>4.8141719335451807</c:v>
                </c:pt>
                <c:pt idx="28">
                  <c:v>7.908084004378571</c:v>
                </c:pt>
                <c:pt idx="29">
                  <c:v>15.443156326178611</c:v>
                </c:pt>
                <c:pt idx="30">
                  <c:v>25.160485403847908</c:v>
                </c:pt>
                <c:pt idx="31">
                  <c:v>25.172539980306659</c:v>
                </c:pt>
                <c:pt idx="32">
                  <c:v>25.174796313393571</c:v>
                </c:pt>
                <c:pt idx="33">
                  <c:v>25.177592689427392</c:v>
                </c:pt>
                <c:pt idx="34">
                  <c:v>25.182393219939676</c:v>
                </c:pt>
              </c:numCache>
            </c:numRef>
          </c:val>
        </c:ser>
        <c:ser>
          <c:idx val="2"/>
          <c:order val="1"/>
          <c:tx>
            <c:strRef>
              <c:f>HOMO_NoT_PAPER_CHARTS!$L$100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HOMO_NoT_PAPER_CHARTS!$A$140:$B$174</c:f>
              <c:multiLvlStrCache>
                <c:ptCount val="35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  <c:pt idx="7">
                    <c:v>8</c:v>
                  </c:pt>
                  <c:pt idx="8">
                    <c:v>16</c:v>
                  </c:pt>
                  <c:pt idx="9">
                    <c:v>32</c:v>
                  </c:pt>
                  <c:pt idx="10">
                    <c:v>64</c:v>
                  </c:pt>
                  <c:pt idx="11">
                    <c:v>128</c:v>
                  </c:pt>
                  <c:pt idx="12">
                    <c:v>256</c:v>
                  </c:pt>
                  <c:pt idx="13">
                    <c:v>512</c:v>
                  </c:pt>
                  <c:pt idx="14">
                    <c:v>8</c:v>
                  </c:pt>
                  <c:pt idx="15">
                    <c:v>16</c:v>
                  </c:pt>
                  <c:pt idx="16">
                    <c:v>32</c:v>
                  </c:pt>
                  <c:pt idx="17">
                    <c:v>64</c:v>
                  </c:pt>
                  <c:pt idx="18">
                    <c:v>128</c:v>
                  </c:pt>
                  <c:pt idx="19">
                    <c:v>256</c:v>
                  </c:pt>
                  <c:pt idx="20">
                    <c:v>512</c:v>
                  </c:pt>
                  <c:pt idx="21">
                    <c:v>8</c:v>
                  </c:pt>
                  <c:pt idx="22">
                    <c:v>16</c:v>
                  </c:pt>
                  <c:pt idx="23">
                    <c:v>32</c:v>
                  </c:pt>
                  <c:pt idx="24">
                    <c:v>64</c:v>
                  </c:pt>
                  <c:pt idx="25">
                    <c:v>128</c:v>
                  </c:pt>
                  <c:pt idx="26">
                    <c:v>256</c:v>
                  </c:pt>
                  <c:pt idx="27">
                    <c:v>512</c:v>
                  </c:pt>
                  <c:pt idx="28">
                    <c:v>8</c:v>
                  </c:pt>
                  <c:pt idx="29">
                    <c:v>16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256</c:v>
                  </c:pt>
                  <c:pt idx="34">
                    <c:v>512</c:v>
                  </c:pt>
                </c:lvl>
                <c:lvl>
                  <c:pt idx="0">
                    <c:v>Average</c:v>
                  </c:pt>
                  <c:pt idx="7">
                    <c:v>Cholesky128</c:v>
                  </c:pt>
                  <c:pt idx="14">
                    <c:v>Blackscholes</c:v>
                  </c:pt>
                  <c:pt idx="21">
                    <c:v>Canneal</c:v>
                  </c:pt>
                  <c:pt idx="28">
                    <c:v>Streamcluster</c:v>
                  </c:pt>
                </c:lvl>
              </c:multiLvlStrCache>
            </c:multiLvlStrRef>
          </c:cat>
          <c:val>
            <c:numRef>
              <c:f>HOMO_NoT_PAPER_CHARTS!$L$140:$L$174</c:f>
              <c:numCache>
                <c:formatCode>General</c:formatCode>
                <c:ptCount val="35"/>
                <c:pt idx="0">
                  <c:v>8.6245851587468838</c:v>
                </c:pt>
                <c:pt idx="1">
                  <c:v>17.148683454735327</c:v>
                </c:pt>
                <c:pt idx="2">
                  <c:v>33.823999097890507</c:v>
                </c:pt>
                <c:pt idx="3">
                  <c:v>64.59203917599126</c:v>
                </c:pt>
                <c:pt idx="4">
                  <c:v>106.79139951622034</c:v>
                </c:pt>
                <c:pt idx="5">
                  <c:v>168.38337893781502</c:v>
                </c:pt>
                <c:pt idx="6">
                  <c:v>174.37155309351181</c:v>
                </c:pt>
                <c:pt idx="7">
                  <c:v>8.658113783993036</c:v>
                </c:pt>
                <c:pt idx="8">
                  <c:v>17.299973017299369</c:v>
                </c:pt>
                <c:pt idx="9">
                  <c:v>34.531080563690075</c:v>
                </c:pt>
                <c:pt idx="10">
                  <c:v>68.852319243221928</c:v>
                </c:pt>
                <c:pt idx="11">
                  <c:v>137.35118399689333</c:v>
                </c:pt>
                <c:pt idx="12">
                  <c:v>206.13069501718391</c:v>
                </c:pt>
                <c:pt idx="13">
                  <c:v>206.13270860475373</c:v>
                </c:pt>
                <c:pt idx="14">
                  <c:v>7.2487346836422661</c:v>
                </c:pt>
                <c:pt idx="15">
                  <c:v>14.497379778551515</c:v>
                </c:pt>
                <c:pt idx="16">
                  <c:v>28.994227626842317</c:v>
                </c:pt>
                <c:pt idx="17">
                  <c:v>57.985870826391903</c:v>
                </c:pt>
                <c:pt idx="18">
                  <c:v>115.95798630057146</c:v>
                </c:pt>
                <c:pt idx="19">
                  <c:v>231.83755830223762</c:v>
                </c:pt>
                <c:pt idx="20">
                  <c:v>249.65078324338072</c:v>
                </c:pt>
                <c:pt idx="21">
                  <c:v>9.9669070086053519</c:v>
                </c:pt>
                <c:pt idx="22">
                  <c:v>19.648697568355097</c:v>
                </c:pt>
                <c:pt idx="23">
                  <c:v>37.946689103139128</c:v>
                </c:pt>
                <c:pt idx="24">
                  <c:v>66.937927458359951</c:v>
                </c:pt>
                <c:pt idx="25">
                  <c:v>67.065028251196239</c:v>
                </c:pt>
                <c:pt idx="26">
                  <c:v>67.181883494023495</c:v>
                </c:pt>
                <c:pt idx="27">
                  <c:v>67.331167432400989</c:v>
                </c:pt>
                <c:pt idx="28">
                  <c:v>8.2387257828671547</c:v>
                </c:pt>
                <c:pt idx="29">
                  <c:v>16.158024480678666</c:v>
                </c:pt>
                <c:pt idx="30">
                  <c:v>30.966877512681236</c:v>
                </c:pt>
                <c:pt idx="31">
                  <c:v>56.947226342981246</c:v>
                </c:pt>
                <c:pt idx="32">
                  <c:v>97.927648233511476</c:v>
                </c:pt>
                <c:pt idx="33">
                  <c:v>161.63846719172679</c:v>
                </c:pt>
                <c:pt idx="34">
                  <c:v>192.24224896520352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379328"/>
        <c:axId val="257385216"/>
      </c:barChart>
      <c:catAx>
        <c:axId val="25737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400" b="1"/>
            </a:pPr>
            <a:endParaRPr lang="en-US"/>
          </a:p>
        </c:txPr>
        <c:crossAx val="257385216"/>
        <c:crosses val="autoZero"/>
        <c:auto val="1"/>
        <c:lblAlgn val="ctr"/>
        <c:lblOffset val="100"/>
        <c:noMultiLvlLbl val="0"/>
      </c:catAx>
      <c:valAx>
        <c:axId val="257385216"/>
        <c:scaling>
          <c:orientation val="minMax"/>
          <c:max val="25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E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296296296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25737932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44351851851853"/>
          <c:y val="0.17591697530864198"/>
          <c:w val="0.78740447530864199"/>
          <c:h val="0.605792586264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'canneal analysis'!$L$2</c:f>
              <c:strCache>
                <c:ptCount val="1"/>
                <c:pt idx="0">
                  <c:v>16×</c:v>
                </c:pt>
              </c:strCache>
            </c:strRef>
          </c:tx>
          <c:invertIfNegative val="0"/>
          <c:cat>
            <c:numRef>
              <c:f>'canneal analysis'!$B$3:$B$9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'canneal analysis'!$L$3:$L$9</c:f>
              <c:numCache>
                <c:formatCode>General</c:formatCode>
                <c:ptCount val="7"/>
                <c:pt idx="0">
                  <c:v>9.9669070086053519</c:v>
                </c:pt>
                <c:pt idx="1">
                  <c:v>19.648697568355097</c:v>
                </c:pt>
                <c:pt idx="2">
                  <c:v>37.946689103139128</c:v>
                </c:pt>
                <c:pt idx="3">
                  <c:v>66.937927458359951</c:v>
                </c:pt>
                <c:pt idx="4">
                  <c:v>67.065028251196239</c:v>
                </c:pt>
                <c:pt idx="5">
                  <c:v>67.181883494023495</c:v>
                </c:pt>
                <c:pt idx="6">
                  <c:v>67.331167432400989</c:v>
                </c:pt>
              </c:numCache>
            </c:numRef>
          </c:val>
        </c:ser>
        <c:ser>
          <c:idx val="1"/>
          <c:order val="1"/>
          <c:tx>
            <c:strRef>
              <c:f>'canneal analysis'!$M$2</c:f>
              <c:strCache>
                <c:ptCount val="1"/>
                <c:pt idx="0">
                  <c:v>64×</c:v>
                </c:pt>
              </c:strCache>
            </c:strRef>
          </c:tx>
          <c:invertIfNegative val="0"/>
          <c:cat>
            <c:numRef>
              <c:f>'canneal analysis'!$B$3:$B$9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'canneal analysis'!$M$3:$M$9</c:f>
              <c:numCache>
                <c:formatCode>General</c:formatCode>
                <c:ptCount val="7"/>
                <c:pt idx="0">
                  <c:v>9.9731378688417447</c:v>
                </c:pt>
                <c:pt idx="1">
                  <c:v>19.707743451957509</c:v>
                </c:pt>
                <c:pt idx="2">
                  <c:v>38.437397600157432</c:v>
                </c:pt>
                <c:pt idx="3">
                  <c:v>72.827302512716486</c:v>
                </c:pt>
                <c:pt idx="4">
                  <c:v>128.06100527969861</c:v>
                </c:pt>
                <c:pt idx="5">
                  <c:v>186.13610901506951</c:v>
                </c:pt>
                <c:pt idx="6">
                  <c:v>188.06148163123748</c:v>
                </c:pt>
              </c:numCache>
            </c:numRef>
          </c:val>
        </c:ser>
        <c:ser>
          <c:idx val="2"/>
          <c:order val="2"/>
          <c:tx>
            <c:strRef>
              <c:f>'canneal analysis'!$N$2</c:f>
              <c:strCache>
                <c:ptCount val="1"/>
                <c:pt idx="0">
                  <c:v>128×</c:v>
                </c:pt>
              </c:strCache>
            </c:strRef>
          </c:tx>
          <c:invertIfNegative val="0"/>
          <c:cat>
            <c:numRef>
              <c:f>'canneal analysis'!$B$3:$B$9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'canneal analysis'!$N$3:$N$9</c:f>
              <c:numCache>
                <c:formatCode>General</c:formatCode>
                <c:ptCount val="7"/>
                <c:pt idx="0">
                  <c:v>9.9735523861324697</c:v>
                </c:pt>
                <c:pt idx="1">
                  <c:v>19.709823447256284</c:v>
                </c:pt>
                <c:pt idx="2">
                  <c:v>38.505229249135418</c:v>
                </c:pt>
                <c:pt idx="3">
                  <c:v>73.507288952801446</c:v>
                </c:pt>
                <c:pt idx="4">
                  <c:v>133.5312293964528</c:v>
                </c:pt>
                <c:pt idx="5">
                  <c:v>214.33488514335397</c:v>
                </c:pt>
                <c:pt idx="6">
                  <c:v>262.29942794856169</c:v>
                </c:pt>
              </c:numCache>
            </c:numRef>
          </c:val>
        </c:ser>
        <c:ser>
          <c:idx val="3"/>
          <c:order val="3"/>
          <c:tx>
            <c:strRef>
              <c:f>'canneal analysis'!$O$2</c:f>
              <c:strCache>
                <c:ptCount val="1"/>
                <c:pt idx="0">
                  <c:v>256×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</c:spPr>
          <c:invertIfNegative val="0"/>
          <c:cat>
            <c:numRef>
              <c:f>'canneal analysis'!$B$3:$B$9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'canneal analysis'!$O$3:$O$9</c:f>
              <c:numCache>
                <c:formatCode>General</c:formatCode>
                <c:ptCount val="7"/>
                <c:pt idx="0">
                  <c:v>9.9737488090128839</c:v>
                </c:pt>
                <c:pt idx="1">
                  <c:v>19.710929057597603</c:v>
                </c:pt>
                <c:pt idx="2">
                  <c:v>38.509461283011973</c:v>
                </c:pt>
                <c:pt idx="3">
                  <c:v>73.785173929998322</c:v>
                </c:pt>
                <c:pt idx="4">
                  <c:v>136.12955511329383</c:v>
                </c:pt>
                <c:pt idx="5">
                  <c:v>231.25577197350191</c:v>
                </c:pt>
                <c:pt idx="6">
                  <c:v>323.26837991645306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435904"/>
        <c:axId val="257450368"/>
      </c:barChart>
      <c:catAx>
        <c:axId val="25743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cores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57450368"/>
        <c:crosses val="autoZero"/>
        <c:auto val="1"/>
        <c:lblAlgn val="ctr"/>
        <c:lblOffset val="100"/>
        <c:noMultiLvlLbl val="0"/>
      </c:catAx>
      <c:valAx>
        <c:axId val="257450368"/>
        <c:scaling>
          <c:orientation val="minMax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</a:t>
                </a:r>
              </a:p>
            </c:rich>
          </c:tx>
          <c:layout>
            <c:manualLayout>
              <c:xMode val="edge"/>
              <c:yMode val="edge"/>
              <c:x val="0"/>
              <c:y val="0.346446296296296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743590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98090190209994"/>
          <c:y val="0.13279969135802469"/>
          <c:w val="0.8850209280226502"/>
          <c:h val="0.50144691358024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HETERO_NoT_PAPER_CHARTS!$AD$2</c:f>
              <c:strCache>
                <c:ptCount val="1"/>
                <c:pt idx="0">
                  <c:v>Nanos</c:v>
                </c:pt>
              </c:strCache>
            </c:strRef>
          </c:tx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HETERO_NoT_PAPER_CHARTS!$AD$3:$AD$38</c:f>
              <c:numCache>
                <c:formatCode>General</c:formatCode>
                <c:ptCount val="36"/>
                <c:pt idx="0">
                  <c:v>15.843272279968161</c:v>
                </c:pt>
                <c:pt idx="1">
                  <c:v>21.729041513568493</c:v>
                </c:pt>
                <c:pt idx="2">
                  <c:v>31.412922737288397</c:v>
                </c:pt>
                <c:pt idx="3">
                  <c:v>33.157314129028627</c:v>
                </c:pt>
                <c:pt idx="4">
                  <c:v>40.609067831600818</c:v>
                </c:pt>
                <c:pt idx="5">
                  <c:v>53.030978315737968</c:v>
                </c:pt>
                <c:pt idx="6">
                  <c:v>56.018683150126805</c:v>
                </c:pt>
                <c:pt idx="7">
                  <c:v>65.485478780124893</c:v>
                </c:pt>
                <c:pt idx="8">
                  <c:v>82.592880564927512</c:v>
                </c:pt>
                <c:pt idx="9">
                  <c:v>83.792556549292556</c:v>
                </c:pt>
                <c:pt idx="10">
                  <c:v>98.819928820631262</c:v>
                </c:pt>
                <c:pt idx="11">
                  <c:v>117.24338666532641</c:v>
                </c:pt>
                <c:pt idx="12">
                  <c:v>109.14722792683595</c:v>
                </c:pt>
                <c:pt idx="13">
                  <c:v>123.85770355921856</c:v>
                </c:pt>
                <c:pt idx="14">
                  <c:v>153.36488506878183</c:v>
                </c:pt>
                <c:pt idx="15">
                  <c:v>137.91622488677663</c:v>
                </c:pt>
                <c:pt idx="16">
                  <c:v>148.40650491534532</c:v>
                </c:pt>
                <c:pt idx="17">
                  <c:v>165.24636409323622</c:v>
                </c:pt>
                <c:pt idx="18">
                  <c:v>14.273775964434767</c:v>
                </c:pt>
                <c:pt idx="19">
                  <c:v>18.20186384938744</c:v>
                </c:pt>
                <c:pt idx="20">
                  <c:v>22.99166068302236</c:v>
                </c:pt>
                <c:pt idx="21">
                  <c:v>24.273000133955026</c:v>
                </c:pt>
                <c:pt idx="22">
                  <c:v>29.106644043135883</c:v>
                </c:pt>
                <c:pt idx="23">
                  <c:v>35.499059869172235</c:v>
                </c:pt>
                <c:pt idx="24">
                  <c:v>36.671688241979233</c:v>
                </c:pt>
                <c:pt idx="25">
                  <c:v>42.959992855078873</c:v>
                </c:pt>
                <c:pt idx="26">
                  <c:v>54.548101139476927</c:v>
                </c:pt>
                <c:pt idx="27">
                  <c:v>54.487236812815134</c:v>
                </c:pt>
                <c:pt idx="28">
                  <c:v>60.866777691815059</c:v>
                </c:pt>
                <c:pt idx="29">
                  <c:v>73.622283649290509</c:v>
                </c:pt>
                <c:pt idx="30">
                  <c:v>60.378555279004139</c:v>
                </c:pt>
                <c:pt idx="31">
                  <c:v>65.324969362512761</c:v>
                </c:pt>
                <c:pt idx="32">
                  <c:v>77.652569240330109</c:v>
                </c:pt>
                <c:pt idx="33">
                  <c:v>63.642903375377735</c:v>
                </c:pt>
                <c:pt idx="34">
                  <c:v>71.799704463979197</c:v>
                </c:pt>
                <c:pt idx="35">
                  <c:v>80.835647406178666</c:v>
                </c:pt>
              </c:numCache>
            </c:numRef>
          </c:val>
        </c:ser>
        <c:ser>
          <c:idx val="1"/>
          <c:order val="1"/>
          <c:tx>
            <c:strRef>
              <c:f>HETERO_NoT_PAPER_CHARTS!$AF$2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HETERO_NoT_PAPER_CHARTS!$AF$3:$AF$38</c:f>
              <c:numCache>
                <c:formatCode>General</c:formatCode>
                <c:ptCount val="36"/>
                <c:pt idx="0">
                  <c:v>19.269355059360365</c:v>
                </c:pt>
                <c:pt idx="1">
                  <c:v>26.259779621579003</c:v>
                </c:pt>
                <c:pt idx="2">
                  <c:v>37.13194087359863</c:v>
                </c:pt>
                <c:pt idx="3">
                  <c:v>39.526924045797614</c:v>
                </c:pt>
                <c:pt idx="4">
                  <c:v>49.09426124454999</c:v>
                </c:pt>
                <c:pt idx="5">
                  <c:v>65.371643361026543</c:v>
                </c:pt>
                <c:pt idx="6">
                  <c:v>68.635585534694115</c:v>
                </c:pt>
                <c:pt idx="7">
                  <c:v>83.005065297928908</c:v>
                </c:pt>
                <c:pt idx="8">
                  <c:v>111.76316060852724</c:v>
                </c:pt>
                <c:pt idx="9">
                  <c:v>115.52935138362612</c:v>
                </c:pt>
                <c:pt idx="10">
                  <c:v>138.71478893052151</c:v>
                </c:pt>
                <c:pt idx="11">
                  <c:v>173.84490095677589</c:v>
                </c:pt>
                <c:pt idx="12">
                  <c:v>167.84267170453339</c:v>
                </c:pt>
                <c:pt idx="13">
                  <c:v>192.26769912054968</c:v>
                </c:pt>
                <c:pt idx="14">
                  <c:v>241.40276741256514</c:v>
                </c:pt>
                <c:pt idx="15">
                  <c:v>228.11397904448737</c:v>
                </c:pt>
                <c:pt idx="16">
                  <c:v>261.9068802669874</c:v>
                </c:pt>
                <c:pt idx="17">
                  <c:v>308.8762397439819</c:v>
                </c:pt>
                <c:pt idx="18">
                  <c:v>18.663713301717493</c:v>
                </c:pt>
                <c:pt idx="19">
                  <c:v>25.314140299506732</c:v>
                </c:pt>
                <c:pt idx="20">
                  <c:v>35.908786100478913</c:v>
                </c:pt>
                <c:pt idx="21">
                  <c:v>38.446449535466591</c:v>
                </c:pt>
                <c:pt idx="22">
                  <c:v>47.390562338701763</c:v>
                </c:pt>
                <c:pt idx="23">
                  <c:v>63.383735549194931</c:v>
                </c:pt>
                <c:pt idx="24">
                  <c:v>66.587560673249271</c:v>
                </c:pt>
                <c:pt idx="25">
                  <c:v>80.717091071171396</c:v>
                </c:pt>
                <c:pt idx="26">
                  <c:v>108.24283399943157</c:v>
                </c:pt>
                <c:pt idx="27">
                  <c:v>113.13834115902991</c:v>
                </c:pt>
                <c:pt idx="28">
                  <c:v>136.60273459326146</c:v>
                </c:pt>
                <c:pt idx="29">
                  <c:v>169.20182775425721</c:v>
                </c:pt>
                <c:pt idx="30">
                  <c:v>163.18671594435565</c:v>
                </c:pt>
                <c:pt idx="31">
                  <c:v>186.71745430786152</c:v>
                </c:pt>
                <c:pt idx="32">
                  <c:v>231.01449604209191</c:v>
                </c:pt>
                <c:pt idx="33">
                  <c:v>225.42321893524908</c:v>
                </c:pt>
                <c:pt idx="34">
                  <c:v>252.85991919399785</c:v>
                </c:pt>
                <c:pt idx="35">
                  <c:v>300.90060717268756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477248"/>
        <c:axId val="257483136"/>
      </c:barChart>
      <c:catAx>
        <c:axId val="257477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7483136"/>
        <c:crosses val="autoZero"/>
        <c:auto val="1"/>
        <c:lblAlgn val="ctr"/>
        <c:lblOffset val="100"/>
        <c:noMultiLvlLbl val="0"/>
      </c:catAx>
      <c:valAx>
        <c:axId val="257483136"/>
        <c:scaling>
          <c:orientation val="minMax"/>
          <c:max val="3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 over 1 Little</a:t>
                </a:r>
              </a:p>
            </c:rich>
          </c:tx>
          <c:layout>
            <c:manualLayout>
              <c:xMode val="edge"/>
              <c:yMode val="edge"/>
              <c:x val="0"/>
              <c:y val="0.123020370370370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747724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47269245342919"/>
          <c:y val="0.13279969135802469"/>
          <c:w val="0.80429009750955127"/>
          <c:h val="0.5849027966892174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comparison!$X$3</c:f>
              <c:strCache>
                <c:ptCount val="1"/>
                <c:pt idx="0">
                  <c:v>Deps</c:v>
                </c:pt>
              </c:strCache>
            </c:strRef>
          </c:tx>
          <c:invertIfNegative val="0"/>
          <c:dPt>
            <c:idx val="18"/>
            <c:invertIfNegative val="0"/>
            <c:bubble3D val="0"/>
          </c:dPt>
          <c:cat>
            <c:multiLvlStrRef>
              <c:f>comparison!$A$4:$B$10</c:f>
              <c:multiLvlStrCache>
                <c:ptCount val="7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</c:lvl>
                <c:lvl>
                  <c:pt idx="0">
                    <c:v>Number of Cores</c:v>
                  </c:pt>
                </c:lvl>
              </c:multiLvlStrCache>
            </c:multiLvlStrRef>
          </c:cat>
          <c:val>
            <c:numRef>
              <c:f>comparison!$X$4:$X$10</c:f>
              <c:numCache>
                <c:formatCode>General</c:formatCode>
                <c:ptCount val="7"/>
                <c:pt idx="0">
                  <c:v>1.0413740468077224</c:v>
                </c:pt>
                <c:pt idx="1">
                  <c:v>1.0291445388246536</c:v>
                </c:pt>
                <c:pt idx="2">
                  <c:v>1.0348823673510468</c:v>
                </c:pt>
                <c:pt idx="3">
                  <c:v>1.1278202670715158</c:v>
                </c:pt>
                <c:pt idx="4">
                  <c:v>1.2789264613375051</c:v>
                </c:pt>
                <c:pt idx="5">
                  <c:v>1.4723474951050128</c:v>
                </c:pt>
                <c:pt idx="6">
                  <c:v>1.5408783717410757</c:v>
                </c:pt>
              </c:numCache>
            </c:numRef>
          </c:val>
        </c:ser>
        <c:ser>
          <c:idx val="1"/>
          <c:order val="1"/>
          <c:tx>
            <c:strRef>
              <c:f>comparison!$W$3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cat>
            <c:multiLvlStrRef>
              <c:f>comparison!$A$4:$B$10</c:f>
              <c:multiLvlStrCache>
                <c:ptCount val="7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</c:lvl>
                <c:lvl>
                  <c:pt idx="0">
                    <c:v>Number of Cores</c:v>
                  </c:pt>
                </c:lvl>
              </c:multiLvlStrCache>
            </c:multiLvlStrRef>
          </c:cat>
          <c:val>
            <c:numRef>
              <c:f>comparison!$W$4:$W$10</c:f>
              <c:numCache>
                <c:formatCode>General</c:formatCode>
                <c:ptCount val="7"/>
                <c:pt idx="0">
                  <c:v>1.2182354973644474</c:v>
                </c:pt>
                <c:pt idx="1">
                  <c:v>1.4723233509969165</c:v>
                </c:pt>
                <c:pt idx="2">
                  <c:v>1.9037063225576376</c:v>
                </c:pt>
                <c:pt idx="3">
                  <c:v>2.3354774529159528</c:v>
                </c:pt>
                <c:pt idx="4">
                  <c:v>2.8060414845163475</c:v>
                </c:pt>
                <c:pt idx="5">
                  <c:v>3.1336155179699072</c:v>
                </c:pt>
                <c:pt idx="6">
                  <c:v>3.2909837585254995</c:v>
                </c:pt>
              </c:numCache>
            </c:numRef>
          </c:val>
        </c:ser>
        <c:ser>
          <c:idx val="0"/>
          <c:order val="2"/>
          <c:tx>
            <c:strRef>
              <c:f>comparison!$V$3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comparison!$A$4:$B$10</c:f>
              <c:multiLvlStrCache>
                <c:ptCount val="7"/>
                <c:lvl>
                  <c:pt idx="0">
                    <c:v>8</c:v>
                  </c:pt>
                  <c:pt idx="1">
                    <c:v>16</c:v>
                  </c:pt>
                  <c:pt idx="2">
                    <c:v>32</c:v>
                  </c:pt>
                  <c:pt idx="3">
                    <c:v>64</c:v>
                  </c:pt>
                  <c:pt idx="4">
                    <c:v>128</c:v>
                  </c:pt>
                  <c:pt idx="5">
                    <c:v>256</c:v>
                  </c:pt>
                  <c:pt idx="6">
                    <c:v>512</c:v>
                  </c:pt>
                </c:lvl>
                <c:lvl>
                  <c:pt idx="0">
                    <c:v>Number of Cores</c:v>
                  </c:pt>
                </c:lvl>
              </c:multiLvlStrCache>
            </c:multiLvlStrRef>
          </c:cat>
          <c:val>
            <c:numRef>
              <c:f>comparison!$V$4:$V$10</c:f>
              <c:numCache>
                <c:formatCode>General</c:formatCode>
                <c:ptCount val="7"/>
                <c:pt idx="0">
                  <c:v>1.1183571674747248</c:v>
                </c:pt>
                <c:pt idx="1">
                  <c:v>1.3239128434372072</c:v>
                </c:pt>
                <c:pt idx="2">
                  <c:v>1.8832521490452498</c:v>
                </c:pt>
                <c:pt idx="3">
                  <c:v>2.9623936239185737</c:v>
                </c:pt>
                <c:pt idx="4">
                  <c:v>4.0431221040696537</c:v>
                </c:pt>
                <c:pt idx="5">
                  <c:v>5.6419151611314682</c:v>
                </c:pt>
                <c:pt idx="6">
                  <c:v>6.3269757656109382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540480"/>
        <c:axId val="257542016"/>
      </c:barChart>
      <c:catAx>
        <c:axId val="257540480"/>
        <c:scaling>
          <c:orientation val="minMax"/>
        </c:scaling>
        <c:delete val="0"/>
        <c:axPos val="b"/>
        <c:majorTickMark val="out"/>
        <c:minorTickMark val="none"/>
        <c:tickLblPos val="nextTo"/>
        <c:crossAx val="257542016"/>
        <c:crosses val="autoZero"/>
        <c:auto val="1"/>
        <c:lblAlgn val="ctr"/>
        <c:lblOffset val="100"/>
        <c:noMultiLvlLbl val="0"/>
      </c:catAx>
      <c:valAx>
        <c:axId val="257542016"/>
        <c:scaling>
          <c:orientation val="minMax"/>
          <c:max val="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Improvement over baseline</a:t>
                </a:r>
              </a:p>
            </c:rich>
          </c:tx>
          <c:layout>
            <c:manualLayout>
              <c:xMode val="edge"/>
              <c:yMode val="edge"/>
              <c:x val="1.3299267380648301E-2"/>
              <c:y val="0.10811295313795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754048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Results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5828094674592214"/>
          <c:y val="0.23880025526483728"/>
          <c:w val="0.81515817884803754"/>
          <c:h val="0.479615726316052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HOMO_NoT_PAPER_CHARTS!$J$3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HOMO_NoT_PAPER_CHARTS!$J$4:$J$10</c:f>
              <c:numCache>
                <c:formatCode>General</c:formatCode>
                <c:ptCount val="7"/>
                <c:pt idx="0">
                  <c:v>7.1880606622870467</c:v>
                </c:pt>
                <c:pt idx="1">
                  <c:v>13.168802504730325</c:v>
                </c:pt>
                <c:pt idx="2">
                  <c:v>21.963252658575399</c:v>
                </c:pt>
                <c:pt idx="3">
                  <c:v>32.705715389882862</c:v>
                </c:pt>
                <c:pt idx="4">
                  <c:v>46.645752247859257</c:v>
                </c:pt>
                <c:pt idx="5">
                  <c:v>58.69964009136649</c:v>
                </c:pt>
                <c:pt idx="6">
                  <c:v>58.883739317924999</c:v>
                </c:pt>
              </c:numCache>
            </c:numRef>
          </c:val>
        </c:ser>
        <c:ser>
          <c:idx val="2"/>
          <c:order val="1"/>
          <c:tx>
            <c:strRef>
              <c:f>HOMO_NoT_PAPER_CHARTS!$L$3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numRef>
              <c:f>HOMO_NoT_PAPER_CHARTS!$B$4:$B$10</c:f>
              <c:numCache>
                <c:formatCode>General</c:formatCode>
                <c:ptCount val="7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  <c:pt idx="6">
                  <c:v>512</c:v>
                </c:pt>
              </c:numCache>
            </c:numRef>
          </c:cat>
          <c:val>
            <c:numRef>
              <c:f>HOMO_NoT_PAPER_CHARTS!$L$4:$L$10</c:f>
              <c:numCache>
                <c:formatCode>General</c:formatCode>
                <c:ptCount val="7"/>
                <c:pt idx="0">
                  <c:v>7.8172442782521463</c:v>
                </c:pt>
                <c:pt idx="1">
                  <c:v>15.112527120916376</c:v>
                </c:pt>
                <c:pt idx="2">
                  <c:v>28.915996160934551</c:v>
                </c:pt>
                <c:pt idx="3">
                  <c:v>51.666039344158158</c:v>
                </c:pt>
                <c:pt idx="4">
                  <c:v>87.085920993172579</c:v>
                </c:pt>
                <c:pt idx="5">
                  <c:v>136.53329529930934</c:v>
                </c:pt>
                <c:pt idx="6">
                  <c:v>182.96932713655505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359488"/>
        <c:axId val="259361408"/>
      </c:barChart>
      <c:catAx>
        <c:axId val="259359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Cores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361408"/>
        <c:crosses val="autoZero"/>
        <c:auto val="1"/>
        <c:lblAlgn val="ctr"/>
        <c:lblOffset val="100"/>
        <c:noMultiLvlLbl val="0"/>
      </c:catAx>
      <c:valAx>
        <c:axId val="259361408"/>
        <c:scaling>
          <c:orientation val="minMax"/>
          <c:max val="1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359488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98090190209994"/>
          <c:y val="0.13279969135802469"/>
          <c:w val="0.8850209280226502"/>
          <c:h val="0.50144691358024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HETERO_NoT_PAPER_CHARTS!$AD$2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HETERO_NoT_PAPER_CHARTS!$AD$3:$AD$38</c:f>
              <c:numCache>
                <c:formatCode>General</c:formatCode>
                <c:ptCount val="36"/>
                <c:pt idx="0">
                  <c:v>15.843272279968161</c:v>
                </c:pt>
                <c:pt idx="1">
                  <c:v>21.729041513568493</c:v>
                </c:pt>
                <c:pt idx="2">
                  <c:v>31.412922737288397</c:v>
                </c:pt>
                <c:pt idx="3">
                  <c:v>33.157314129028627</c:v>
                </c:pt>
                <c:pt idx="4">
                  <c:v>40.609067831600818</c:v>
                </c:pt>
                <c:pt idx="5">
                  <c:v>53.030978315737968</c:v>
                </c:pt>
                <c:pt idx="6">
                  <c:v>56.018683150126805</c:v>
                </c:pt>
                <c:pt idx="7">
                  <c:v>65.485478780124893</c:v>
                </c:pt>
                <c:pt idx="8">
                  <c:v>82.592880564927512</c:v>
                </c:pt>
                <c:pt idx="9">
                  <c:v>83.792556549292556</c:v>
                </c:pt>
                <c:pt idx="10">
                  <c:v>98.819928820631262</c:v>
                </c:pt>
                <c:pt idx="11">
                  <c:v>117.24338666532641</c:v>
                </c:pt>
                <c:pt idx="12">
                  <c:v>109.14722792683595</c:v>
                </c:pt>
                <c:pt idx="13">
                  <c:v>123.85770355921856</c:v>
                </c:pt>
                <c:pt idx="14">
                  <c:v>153.36488506878183</c:v>
                </c:pt>
                <c:pt idx="15">
                  <c:v>137.91622488677663</c:v>
                </c:pt>
                <c:pt idx="16">
                  <c:v>148.40650491534532</c:v>
                </c:pt>
                <c:pt idx="17">
                  <c:v>165.24636409323622</c:v>
                </c:pt>
                <c:pt idx="18">
                  <c:v>14.273775964434767</c:v>
                </c:pt>
                <c:pt idx="19">
                  <c:v>18.20186384938744</c:v>
                </c:pt>
                <c:pt idx="20">
                  <c:v>22.99166068302236</c:v>
                </c:pt>
                <c:pt idx="21">
                  <c:v>24.273000133955026</c:v>
                </c:pt>
                <c:pt idx="22">
                  <c:v>29.106644043135883</c:v>
                </c:pt>
                <c:pt idx="23">
                  <c:v>35.499059869172235</c:v>
                </c:pt>
                <c:pt idx="24">
                  <c:v>36.671688241979233</c:v>
                </c:pt>
                <c:pt idx="25">
                  <c:v>42.959992855078873</c:v>
                </c:pt>
                <c:pt idx="26">
                  <c:v>54.548101139476927</c:v>
                </c:pt>
                <c:pt idx="27">
                  <c:v>54.487236812815134</c:v>
                </c:pt>
                <c:pt idx="28">
                  <c:v>60.866777691815059</c:v>
                </c:pt>
                <c:pt idx="29">
                  <c:v>73.622283649290509</c:v>
                </c:pt>
                <c:pt idx="30">
                  <c:v>60.378555279004139</c:v>
                </c:pt>
                <c:pt idx="31">
                  <c:v>65.324969362512761</c:v>
                </c:pt>
                <c:pt idx="32">
                  <c:v>77.652569240330109</c:v>
                </c:pt>
                <c:pt idx="33">
                  <c:v>63.642903375377735</c:v>
                </c:pt>
                <c:pt idx="34">
                  <c:v>71.799704463979197</c:v>
                </c:pt>
                <c:pt idx="35">
                  <c:v>80.835647406178666</c:v>
                </c:pt>
              </c:numCache>
            </c:numRef>
          </c:val>
        </c:ser>
        <c:ser>
          <c:idx val="3"/>
          <c:order val="1"/>
          <c:tx>
            <c:strRef>
              <c:f>HETERO_NoT_PAPER_CHARTS!$AE$2</c:f>
              <c:strCache>
                <c:ptCount val="1"/>
                <c:pt idx="0">
                  <c:v>Baseline+RTopt</c:v>
                </c:pt>
              </c:strCache>
            </c:strRef>
          </c:tx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HETERO_NoT_PAPER_CHARTS!$AE$3:$AE$38</c:f>
              <c:numCache>
                <c:formatCode>General</c:formatCode>
                <c:ptCount val="36"/>
                <c:pt idx="0">
                  <c:v>16.99247983450978</c:v>
                </c:pt>
                <c:pt idx="1">
                  <c:v>22.271820039327345</c:v>
                </c:pt>
                <c:pt idx="2">
                  <c:v>30.110516079200046</c:v>
                </c:pt>
                <c:pt idx="3">
                  <c:v>32.09901129967384</c:v>
                </c:pt>
                <c:pt idx="4">
                  <c:v>39.672860065086681</c:v>
                </c:pt>
                <c:pt idx="5">
                  <c:v>50.437997545852674</c:v>
                </c:pt>
                <c:pt idx="6">
                  <c:v>53.08808112653449</c:v>
                </c:pt>
                <c:pt idx="7">
                  <c:v>64.660854810160899</c:v>
                </c:pt>
                <c:pt idx="8">
                  <c:v>80.333468730610036</c:v>
                </c:pt>
                <c:pt idx="9">
                  <c:v>82.248580125504589</c:v>
                </c:pt>
                <c:pt idx="10">
                  <c:v>95.737752840368913</c:v>
                </c:pt>
                <c:pt idx="11">
                  <c:v>115.11236932039043</c:v>
                </c:pt>
                <c:pt idx="12">
                  <c:v>106.18298594925032</c:v>
                </c:pt>
                <c:pt idx="13">
                  <c:v>121.37120324600846</c:v>
                </c:pt>
                <c:pt idx="14">
                  <c:v>149.16917395715035</c:v>
                </c:pt>
                <c:pt idx="15">
                  <c:v>135.23470909101837</c:v>
                </c:pt>
                <c:pt idx="16">
                  <c:v>145.85870358765249</c:v>
                </c:pt>
                <c:pt idx="17">
                  <c:v>158.36218306180265</c:v>
                </c:pt>
                <c:pt idx="18">
                  <c:v>14.789823617714633</c:v>
                </c:pt>
                <c:pt idx="19">
                  <c:v>18.49317015706303</c:v>
                </c:pt>
                <c:pt idx="20">
                  <c:v>23.424070977349519</c:v>
                </c:pt>
                <c:pt idx="21">
                  <c:v>24.906506178398743</c:v>
                </c:pt>
                <c:pt idx="22">
                  <c:v>29.504092344501714</c:v>
                </c:pt>
                <c:pt idx="23">
                  <c:v>35.422302793578304</c:v>
                </c:pt>
                <c:pt idx="24">
                  <c:v>36.931815845334782</c:v>
                </c:pt>
                <c:pt idx="25">
                  <c:v>42.881764059138227</c:v>
                </c:pt>
                <c:pt idx="26">
                  <c:v>54.228965470034403</c:v>
                </c:pt>
                <c:pt idx="27">
                  <c:v>54.3410015708182</c:v>
                </c:pt>
                <c:pt idx="28">
                  <c:v>61.104565080930072</c:v>
                </c:pt>
                <c:pt idx="29">
                  <c:v>70.80563705895446</c:v>
                </c:pt>
                <c:pt idx="30">
                  <c:v>59.471733147218735</c:v>
                </c:pt>
                <c:pt idx="31">
                  <c:v>66.699815972243215</c:v>
                </c:pt>
                <c:pt idx="32">
                  <c:v>77.665526374409325</c:v>
                </c:pt>
                <c:pt idx="33">
                  <c:v>64.217356793202256</c:v>
                </c:pt>
                <c:pt idx="34">
                  <c:v>71.547258352489251</c:v>
                </c:pt>
                <c:pt idx="35">
                  <c:v>80.588176879703283</c:v>
                </c:pt>
              </c:numCache>
            </c:numRef>
          </c:val>
        </c:ser>
        <c:ser>
          <c:idx val="1"/>
          <c:order val="2"/>
          <c:tx>
            <c:strRef>
              <c:f>HETERO_NoT_PAPER_CHARTS!$AF$2</c:f>
              <c:strCache>
                <c:ptCount val="1"/>
                <c:pt idx="0">
                  <c:v>TaskGenX</c:v>
                </c:pt>
              </c:strCache>
            </c:strRef>
          </c:tx>
          <c:invertIfNegative val="0"/>
          <c:cat>
            <c:multiLvlStrRef>
              <c:f>HETERO_NoT_PAPER_CHARTS!$AA$3:$AC$38</c:f>
              <c:multiLvlStrCache>
                <c:ptCount val="36"/>
                <c:lvl>
                  <c:pt idx="0">
                    <c:v>4</c:v>
                  </c:pt>
                  <c:pt idx="1">
                    <c:v>4</c:v>
                  </c:pt>
                  <c:pt idx="2">
                    <c:v>8</c:v>
                  </c:pt>
                  <c:pt idx="3">
                    <c:v>4</c:v>
                  </c:pt>
                  <c:pt idx="4">
                    <c:v>8</c:v>
                  </c:pt>
                  <c:pt idx="5">
                    <c:v>16</c:v>
                  </c:pt>
                  <c:pt idx="6">
                    <c:v>8</c:v>
                  </c:pt>
                  <c:pt idx="7">
                    <c:v>16</c:v>
                  </c:pt>
                  <c:pt idx="8">
                    <c:v>32</c:v>
                  </c:pt>
                  <c:pt idx="9">
                    <c:v>16</c:v>
                  </c:pt>
                  <c:pt idx="10">
                    <c:v>32</c:v>
                  </c:pt>
                  <c:pt idx="11">
                    <c:v>64</c:v>
                  </c:pt>
                  <c:pt idx="12">
                    <c:v>32</c:v>
                  </c:pt>
                  <c:pt idx="13">
                    <c:v>64</c:v>
                  </c:pt>
                  <c:pt idx="14">
                    <c:v>128</c:v>
                  </c:pt>
                  <c:pt idx="15">
                    <c:v>64</c:v>
                  </c:pt>
                  <c:pt idx="16">
                    <c:v>128</c:v>
                  </c:pt>
                  <c:pt idx="17">
                    <c:v>256</c:v>
                  </c:pt>
                  <c:pt idx="18">
                    <c:v>4</c:v>
                  </c:pt>
                  <c:pt idx="19">
                    <c:v>4</c:v>
                  </c:pt>
                  <c:pt idx="20">
                    <c:v>8</c:v>
                  </c:pt>
                  <c:pt idx="21">
                    <c:v>4</c:v>
                  </c:pt>
                  <c:pt idx="22">
                    <c:v>8</c:v>
                  </c:pt>
                  <c:pt idx="23">
                    <c:v>16</c:v>
                  </c:pt>
                  <c:pt idx="24">
                    <c:v>8</c:v>
                  </c:pt>
                  <c:pt idx="25">
                    <c:v>16</c:v>
                  </c:pt>
                  <c:pt idx="26">
                    <c:v>32</c:v>
                  </c:pt>
                  <c:pt idx="27">
                    <c:v>16</c:v>
                  </c:pt>
                  <c:pt idx="28">
                    <c:v>32</c:v>
                  </c:pt>
                  <c:pt idx="29">
                    <c:v>64</c:v>
                  </c:pt>
                  <c:pt idx="30">
                    <c:v>32</c:v>
                  </c:pt>
                  <c:pt idx="31">
                    <c:v>64</c:v>
                  </c:pt>
                  <c:pt idx="32">
                    <c:v>128</c:v>
                  </c:pt>
                  <c:pt idx="33">
                    <c:v>64</c:v>
                  </c:pt>
                  <c:pt idx="34">
                    <c:v>128</c:v>
                  </c:pt>
                  <c:pt idx="35">
                    <c:v>256</c:v>
                  </c:pt>
                </c:lvl>
                <c:lvl>
                  <c:pt idx="0">
                    <c:v>8</c:v>
                  </c:pt>
                  <c:pt idx="1">
                    <c:v>16</c:v>
                  </c:pt>
                  <c:pt idx="3">
                    <c:v>32</c:v>
                  </c:pt>
                  <c:pt idx="6">
                    <c:v>64</c:v>
                  </c:pt>
                  <c:pt idx="9">
                    <c:v>128</c:v>
                  </c:pt>
                  <c:pt idx="12">
                    <c:v>256</c:v>
                  </c:pt>
                  <c:pt idx="15">
                    <c:v>512</c:v>
                  </c:pt>
                  <c:pt idx="18">
                    <c:v>8</c:v>
                  </c:pt>
                  <c:pt idx="19">
                    <c:v>16</c:v>
                  </c:pt>
                  <c:pt idx="21">
                    <c:v>32</c:v>
                  </c:pt>
                  <c:pt idx="24">
                    <c:v>64</c:v>
                  </c:pt>
                  <c:pt idx="27">
                    <c:v>128</c:v>
                  </c:pt>
                  <c:pt idx="30">
                    <c:v>256</c:v>
                  </c:pt>
                  <c:pt idx="33">
                    <c:v>512</c:v>
                  </c:pt>
                </c:lvl>
                <c:lvl>
                  <c:pt idx="0">
                    <c:v>Master on Big</c:v>
                  </c:pt>
                  <c:pt idx="18">
                    <c:v>Master on Little</c:v>
                  </c:pt>
                </c:lvl>
              </c:multiLvlStrCache>
            </c:multiLvlStrRef>
          </c:cat>
          <c:val>
            <c:numRef>
              <c:f>HETERO_NoT_PAPER_CHARTS!$AF$3:$AF$38</c:f>
              <c:numCache>
                <c:formatCode>General</c:formatCode>
                <c:ptCount val="36"/>
                <c:pt idx="0">
                  <c:v>19.269355059360365</c:v>
                </c:pt>
                <c:pt idx="1">
                  <c:v>26.259779621579003</c:v>
                </c:pt>
                <c:pt idx="2">
                  <c:v>37.13194087359863</c:v>
                </c:pt>
                <c:pt idx="3">
                  <c:v>39.526924045797614</c:v>
                </c:pt>
                <c:pt idx="4">
                  <c:v>49.09426124454999</c:v>
                </c:pt>
                <c:pt idx="5">
                  <c:v>65.371643361026543</c:v>
                </c:pt>
                <c:pt idx="6">
                  <c:v>68.635585534694115</c:v>
                </c:pt>
                <c:pt idx="7">
                  <c:v>83.005065297928908</c:v>
                </c:pt>
                <c:pt idx="8">
                  <c:v>111.76316060852724</c:v>
                </c:pt>
                <c:pt idx="9">
                  <c:v>115.52935138362612</c:v>
                </c:pt>
                <c:pt idx="10">
                  <c:v>138.71478893052151</c:v>
                </c:pt>
                <c:pt idx="11">
                  <c:v>173.84490095677589</c:v>
                </c:pt>
                <c:pt idx="12">
                  <c:v>167.84267170453339</c:v>
                </c:pt>
                <c:pt idx="13">
                  <c:v>192.26769912054968</c:v>
                </c:pt>
                <c:pt idx="14">
                  <c:v>241.40276741256514</c:v>
                </c:pt>
                <c:pt idx="15">
                  <c:v>228.11397904448737</c:v>
                </c:pt>
                <c:pt idx="16">
                  <c:v>261.9068802669874</c:v>
                </c:pt>
                <c:pt idx="17">
                  <c:v>308.8762397439819</c:v>
                </c:pt>
                <c:pt idx="18">
                  <c:v>18.663713301717493</c:v>
                </c:pt>
                <c:pt idx="19">
                  <c:v>25.314140299506732</c:v>
                </c:pt>
                <c:pt idx="20">
                  <c:v>35.908786100478913</c:v>
                </c:pt>
                <c:pt idx="21">
                  <c:v>38.446449535466591</c:v>
                </c:pt>
                <c:pt idx="22">
                  <c:v>47.390562338701763</c:v>
                </c:pt>
                <c:pt idx="23">
                  <c:v>63.383735549194931</c:v>
                </c:pt>
                <c:pt idx="24">
                  <c:v>66.587560673249271</c:v>
                </c:pt>
                <c:pt idx="25">
                  <c:v>80.717091071171396</c:v>
                </c:pt>
                <c:pt idx="26">
                  <c:v>108.24283399943157</c:v>
                </c:pt>
                <c:pt idx="27">
                  <c:v>113.13834115902991</c:v>
                </c:pt>
                <c:pt idx="28">
                  <c:v>136.60273459326146</c:v>
                </c:pt>
                <c:pt idx="29">
                  <c:v>169.20182775425721</c:v>
                </c:pt>
                <c:pt idx="30">
                  <c:v>163.18671594435565</c:v>
                </c:pt>
                <c:pt idx="31">
                  <c:v>186.71745430786152</c:v>
                </c:pt>
                <c:pt idx="32">
                  <c:v>231.01449604209191</c:v>
                </c:pt>
                <c:pt idx="33">
                  <c:v>225.42321893524908</c:v>
                </c:pt>
                <c:pt idx="34">
                  <c:v>252.85991919399785</c:v>
                </c:pt>
                <c:pt idx="35">
                  <c:v>300.90060717268756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9422464"/>
        <c:axId val="259424256"/>
      </c:barChart>
      <c:catAx>
        <c:axId val="2594224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59424256"/>
        <c:crosses val="autoZero"/>
        <c:auto val="1"/>
        <c:lblAlgn val="ctr"/>
        <c:lblOffset val="100"/>
        <c:noMultiLvlLbl val="0"/>
      </c:catAx>
      <c:valAx>
        <c:axId val="259424256"/>
        <c:scaling>
          <c:orientation val="minMax"/>
          <c:max val="31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Speedup over 1 Little</a:t>
                </a:r>
              </a:p>
            </c:rich>
          </c:tx>
          <c:layout>
            <c:manualLayout>
              <c:xMode val="edge"/>
              <c:yMode val="edge"/>
              <c:x val="0"/>
              <c:y val="0.1230203703703703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5942246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0.89394</cdr:x>
      <cdr:y>0.13758</cdr:y>
    </cdr:from>
    <cdr:to>
      <cdr:x>0.97468</cdr:x>
      <cdr:y>0.26092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349005" y="500331"/>
          <a:ext cx="483080" cy="4485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3x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0.17439</cdr:x>
      <cdr:y>0.65686</cdr:y>
    </cdr:from>
    <cdr:to>
      <cdr:x>0.24231</cdr:x>
      <cdr:y>0.74378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043473" y="2445480"/>
          <a:ext cx="406393" cy="323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8%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0.29821</cdr:x>
      <cdr:y>0.6427</cdr:y>
    </cdr:from>
    <cdr:to>
      <cdr:x>0.36613</cdr:x>
      <cdr:y>0.72962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784386" y="2392763"/>
          <a:ext cx="406393" cy="323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14%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0.41355</cdr:x>
      <cdr:y>0.60563</cdr:y>
    </cdr:from>
    <cdr:to>
      <cdr:x>0.48146</cdr:x>
      <cdr:y>0.69255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474499" y="2254740"/>
          <a:ext cx="406393" cy="323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31%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0.53304</cdr:x>
      <cdr:y>0.53818</cdr:y>
    </cdr:from>
    <cdr:to>
      <cdr:x>0.60096</cdr:x>
      <cdr:y>0.6251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89533" y="2003615"/>
          <a:ext cx="406393" cy="323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58%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0.64533</cdr:x>
      <cdr:y>0.43365</cdr:y>
    </cdr:from>
    <cdr:to>
      <cdr:x>0.71325</cdr:x>
      <cdr:y>0.52057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3861435" y="1614468"/>
          <a:ext cx="406393" cy="323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86%</a:t>
          </a:r>
          <a:endParaRPr lang="en-US" sz="1600" dirty="0"/>
        </a:p>
      </cdr:txBody>
    </cdr:sp>
  </cdr:relSizeAnchor>
  <cdr:relSizeAnchor xmlns:cdr="http://schemas.openxmlformats.org/drawingml/2006/chartDrawing">
    <cdr:from>
      <cdr:x>0.7706</cdr:x>
      <cdr:y>0.27815</cdr:y>
    </cdr:from>
    <cdr:to>
      <cdr:x>0.83852</cdr:x>
      <cdr:y>0.36507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4610974" y="1035540"/>
          <a:ext cx="406393" cy="32360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dirty="0" smtClean="0"/>
            <a:t>2.3x</a:t>
          </a:r>
          <a:endParaRPr lang="en-US" sz="16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19342-17E7-4D38-B884-5958ADA5D130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06A55-42BF-4FC2-9976-E9064978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2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A98B-92B9-4661-8148-70A28B87BFA7}" type="datetimeFigureOut">
              <a:rPr lang="es-ES" smtClean="0"/>
              <a:t>08/06/2018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0EC59-92A8-49D9-A266-1F666DA847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826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C59-92A8-49D9-A266-1F666DA847F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64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C59-92A8-49D9-A266-1F666DA847F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92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C59-92A8-49D9-A266-1F666DA847F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92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C59-92A8-49D9-A266-1F666DA847F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66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0EC59-92A8-49D9-A266-1F666DA847F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3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017-Fir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3048000" y="6095685"/>
            <a:ext cx="6096000" cy="48753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916" y="1631730"/>
            <a:ext cx="5026945" cy="29988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200" b="1">
                <a:solidFill>
                  <a:srgbClr val="004890"/>
                </a:solidFill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22916" y="4900141"/>
            <a:ext cx="5026945" cy="82274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</a:t>
            </a:r>
            <a:r>
              <a:rPr lang="es-ES" dirty="0" err="1" smtClean="0"/>
              <a:t>click</a:t>
            </a:r>
            <a:r>
              <a:rPr lang="es-ES" dirty="0" smtClean="0"/>
              <a:t> aquí para modificar el subtítulo</a:t>
            </a:r>
          </a:p>
        </p:txBody>
      </p:sp>
      <p:sp>
        <p:nvSpPr>
          <p:cNvPr id="13" name="Rectángulo 12"/>
          <p:cNvSpPr/>
          <p:nvPr userDrawn="1"/>
        </p:nvSpPr>
        <p:spPr>
          <a:xfrm>
            <a:off x="1" y="6095685"/>
            <a:ext cx="3048000" cy="487533"/>
          </a:xfrm>
          <a:prstGeom prst="rect">
            <a:avLst/>
          </a:prstGeom>
          <a:solidFill>
            <a:srgbClr val="00489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244475" y="6095685"/>
            <a:ext cx="2441575" cy="4875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day</a:t>
            </a:r>
            <a:r>
              <a:rPr lang="es-ES" dirty="0" smtClean="0"/>
              <a:t>/</a:t>
            </a:r>
            <a:r>
              <a:rPr lang="es-ES" dirty="0" err="1" smtClean="0"/>
              <a:t>month</a:t>
            </a:r>
            <a:r>
              <a:rPr lang="es-ES" dirty="0" smtClean="0"/>
              <a:t>/</a:t>
            </a:r>
            <a:r>
              <a:rPr lang="es-ES" dirty="0" err="1" smtClean="0"/>
              <a:t>year</a:t>
            </a:r>
            <a:endParaRPr lang="es-ES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1" hasCustomPrompt="1"/>
          </p:nvPr>
        </p:nvSpPr>
        <p:spPr>
          <a:xfrm>
            <a:off x="3722916" y="6095684"/>
            <a:ext cx="5026946" cy="48753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rgbClr val="004890"/>
                </a:solidFill>
              </a:defRPr>
            </a:lvl1pPr>
          </a:lstStyle>
          <a:p>
            <a:pPr lvl="0"/>
            <a:r>
              <a:rPr lang="es-ES" dirty="0" err="1" smtClean="0"/>
              <a:t>Venue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10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017-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4803" y="217893"/>
            <a:ext cx="8229598" cy="838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5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64803" y="1215072"/>
            <a:ext cx="8229598" cy="483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9" y="6232144"/>
            <a:ext cx="1876425" cy="457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2000" y="877500"/>
            <a:ext cx="6840000" cy="3960000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175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017-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 userDrawn="1"/>
        </p:nvSpPr>
        <p:spPr>
          <a:xfrm>
            <a:off x="1991225" y="2636182"/>
            <a:ext cx="5161550" cy="901825"/>
          </a:xfrm>
          <a:prstGeom prst="rect">
            <a:avLst/>
          </a:prstGeom>
          <a:effectLst>
            <a:outerShdw blurRad="127000" algn="ctr" rotWithShape="0">
              <a:schemeClr val="accent1">
                <a:lumMod val="50000"/>
                <a:alpha val="8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ES" sz="7200" smtClean="0">
                <a:solidFill>
                  <a:schemeClr val="bg1"/>
                </a:solidFill>
              </a:rPr>
              <a:t>THANK YOU!</a:t>
            </a:r>
            <a:endParaRPr lang="es-ES" sz="720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 userDrawn="1"/>
        </p:nvSpPr>
        <p:spPr>
          <a:xfrm>
            <a:off x="3360099" y="5922083"/>
            <a:ext cx="2407901" cy="534158"/>
          </a:xfrm>
          <a:prstGeom prst="rect">
            <a:avLst/>
          </a:prstGeom>
          <a:noFill/>
          <a:effectLst>
            <a:outerShdw blurRad="127000" algn="ctr" rotWithShape="0">
              <a:schemeClr val="accent1">
                <a:lumMod val="50000"/>
                <a:alpha val="8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smtClean="0">
                <a:solidFill>
                  <a:schemeClr val="bg1"/>
                </a:solidFill>
              </a:rPr>
              <a:t>www.bsc.es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10318" y="4101711"/>
            <a:ext cx="7323364" cy="68893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YOUR-EMAIL@bsc.es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56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0DCA-92B7-4DE4-98FC-434CCA93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m.bsc.es/projects/ba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scuser\Documents\Research\Runtime%20Thread%20Migration\paper\rsm_paper\figures\communication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noProof="0" dirty="0" err="1" smtClean="0"/>
              <a:t>TaskGenX</a:t>
            </a:r>
            <a:r>
              <a:rPr lang="en-US" sz="3600" noProof="0" dirty="0" smtClean="0"/>
              <a:t>: </a:t>
            </a:r>
            <a:br>
              <a:rPr lang="en-US" sz="3600" noProof="0" dirty="0" smtClean="0"/>
            </a:br>
            <a:r>
              <a:rPr lang="en-US" sz="3600" noProof="0" dirty="0" smtClean="0"/>
              <a:t>A Hardware-Software Proposal for Accelerating Task Parallelism</a:t>
            </a:r>
            <a:endParaRPr lang="en-US" sz="3600" noProof="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noProof="0" dirty="0" err="1" smtClean="0"/>
              <a:t>Kallia</a:t>
            </a:r>
            <a:r>
              <a:rPr lang="en-US" sz="2400" noProof="0" dirty="0" smtClean="0"/>
              <a:t> </a:t>
            </a:r>
            <a:r>
              <a:rPr lang="en-US" sz="2400" noProof="0" dirty="0" err="1" smtClean="0"/>
              <a:t>Chronaki</a:t>
            </a:r>
            <a:r>
              <a:rPr lang="en-US" sz="2400" noProof="0" dirty="0" smtClean="0"/>
              <a:t>, </a:t>
            </a:r>
            <a:br>
              <a:rPr lang="en-US" sz="2400" noProof="0" dirty="0" smtClean="0"/>
            </a:br>
            <a:r>
              <a:rPr lang="en-US" sz="2400" noProof="0" dirty="0" smtClean="0"/>
              <a:t>Marc Casas, Miquel </a:t>
            </a:r>
            <a:r>
              <a:rPr lang="en-US" sz="2400" noProof="0" dirty="0" err="1" smtClean="0"/>
              <a:t>Moreto</a:t>
            </a:r>
            <a:r>
              <a:rPr lang="en-US" sz="2400" noProof="0" dirty="0" smtClean="0"/>
              <a:t>, </a:t>
            </a:r>
            <a:br>
              <a:rPr lang="en-US" sz="2400" noProof="0" dirty="0" smtClean="0"/>
            </a:br>
            <a:r>
              <a:rPr lang="en-US" sz="2400" noProof="0" dirty="0" err="1" smtClean="0"/>
              <a:t>Jaume</a:t>
            </a:r>
            <a:r>
              <a:rPr lang="en-US" sz="2400" noProof="0" dirty="0" smtClean="0"/>
              <a:t> Bosch, Rosa M. </a:t>
            </a:r>
            <a:r>
              <a:rPr lang="en-US" sz="2400" noProof="0" dirty="0" err="1" smtClean="0"/>
              <a:t>Badia</a:t>
            </a:r>
            <a:endParaRPr lang="en-US" sz="2400" noProof="0" dirty="0" smtClean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27/06/2018</a:t>
            </a:r>
            <a:endParaRPr lang="en-U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ISC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70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TaskGenX</a:t>
            </a:r>
            <a:r>
              <a:rPr lang="en-US" dirty="0" smtClean="0"/>
              <a:t>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361" y="1184592"/>
            <a:ext cx="5029200" cy="1177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compiler translates the task1 invocation to </a:t>
            </a:r>
            <a:r>
              <a:rPr lang="en-US" dirty="0" err="1" smtClean="0"/>
              <a:t>createTask</a:t>
            </a:r>
            <a:r>
              <a:rPr lang="en-US" dirty="0" smtClean="0"/>
              <a:t> call</a:t>
            </a:r>
          </a:p>
          <a:p>
            <a:r>
              <a:rPr lang="en-US" dirty="0" smtClean="0"/>
              <a:t>Instead of creating the task, </a:t>
            </a:r>
            <a:r>
              <a:rPr lang="en-US" dirty="0" err="1" smtClean="0"/>
              <a:t>TaskGenX</a:t>
            </a:r>
            <a:r>
              <a:rPr lang="en-US" dirty="0" smtClean="0"/>
              <a:t> inserts a work unit in the RRQ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7614"/>
              </p:ext>
            </p:extLst>
          </p:nvPr>
        </p:nvGraphicFramePr>
        <p:xfrm>
          <a:off x="4271998" y="1588770"/>
          <a:ext cx="3447062" cy="22402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447062"/>
              </a:tblGrid>
              <a:tr h="22402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//Master and Worker threads loop:</a:t>
                      </a:r>
                      <a:endParaRPr lang="en-US" sz="14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while( 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TASKQ.empty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)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execute(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TASKQ.pop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//SRT loop: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while( 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RRQ.empty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) {</a:t>
                      </a:r>
                      <a:b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work w =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RRQ.pop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execute( w 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43938"/>
              </p:ext>
            </p:extLst>
          </p:nvPr>
        </p:nvGraphicFramePr>
        <p:xfrm>
          <a:off x="9346105" y="2783205"/>
          <a:ext cx="3165122" cy="178707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65122"/>
              </a:tblGrid>
              <a:tr h="1584960">
                <a:tc>
                  <a:txBody>
                    <a:bodyPr/>
                    <a:lstStyle/>
                    <a:p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 </a:t>
                      </a:r>
                      <a:b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…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createTask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(task1,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…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waitUntilAllTasksDone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return 0;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b="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49755"/>
              </p:ext>
            </p:extLst>
          </p:nvPr>
        </p:nvGraphicFramePr>
        <p:xfrm>
          <a:off x="439138" y="1394460"/>
          <a:ext cx="3043202" cy="24801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43202"/>
              </a:tblGrid>
              <a:tr h="248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sz="14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sz="14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task in(x) out(y)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…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 </a:t>
                      </a:r>
                      <a:b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…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task1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…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sz="14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sz="14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taskwait</a:t>
                      </a:r>
                      <a:endParaRPr lang="en-US" sz="14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0;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2376"/>
              </p:ext>
            </p:extLst>
          </p:nvPr>
        </p:nvGraphicFramePr>
        <p:xfrm>
          <a:off x="3776698" y="2529840"/>
          <a:ext cx="2616482" cy="3581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16482"/>
              </a:tblGrid>
              <a:tr h="358140">
                <a:tc>
                  <a:txBody>
                    <a:bodyPr/>
                    <a:lstStyle/>
                    <a:p>
                      <a:r>
                        <a:rPr lang="en-US" sz="14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createTask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(task1,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>
            <a:endCxn id="7" idx="1"/>
          </p:cNvCxnSpPr>
          <p:nvPr/>
        </p:nvCxnSpPr>
        <p:spPr>
          <a:xfrm flipV="1">
            <a:off x="1828800" y="2708910"/>
            <a:ext cx="1947898" cy="14859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diamond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95230"/>
              </p:ext>
            </p:extLst>
          </p:nvPr>
        </p:nvGraphicFramePr>
        <p:xfrm>
          <a:off x="3756660" y="2931705"/>
          <a:ext cx="3162300" cy="94687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162300"/>
              </a:tblGrid>
              <a:tr h="946875">
                <a:tc>
                  <a:txBody>
                    <a:bodyPr/>
                    <a:lstStyle/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createTask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(task1,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work w(task1, </a:t>
                      </a:r>
                      <a:r>
                        <a:rPr lang="en-US" sz="1400" b="0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b="1" baseline="0" dirty="0" err="1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RRQ.push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w );</a:t>
                      </a:r>
                      <a:endParaRPr lang="en-US" sz="1400" b="0" baseline="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b="0" dirty="0" smtClean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72440" y="4232592"/>
            <a:ext cx="8145780" cy="197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threads iterate over their loops that provide them the work/task to execute until the application is finished</a:t>
            </a:r>
          </a:p>
          <a:p>
            <a:r>
              <a:rPr lang="en-US" dirty="0" smtClean="0"/>
              <a:t>We implement </a:t>
            </a:r>
            <a:r>
              <a:rPr lang="en-US" dirty="0" err="1" smtClean="0"/>
              <a:t>TaskGenX</a:t>
            </a:r>
            <a:r>
              <a:rPr lang="en-US" dirty="0" smtClean="0"/>
              <a:t> in Nanos++ runtime system[1] that serves as the </a:t>
            </a:r>
            <a:r>
              <a:rPr lang="en-US" dirty="0" err="1" smtClean="0"/>
              <a:t>OpenMP</a:t>
            </a:r>
            <a:r>
              <a:rPr lang="en-US" dirty="0" smtClean="0"/>
              <a:t> runtime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[1]Barcelona Supercomputing Center. </a:t>
            </a:r>
            <a:r>
              <a:rPr lang="en-US" sz="1600" dirty="0"/>
              <a:t>Nanos++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https://pm.bsc.es/nanox</a:t>
            </a:r>
            <a:endParaRPr lang="en-US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8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139" y="1181820"/>
            <a:ext cx="7369824" cy="3803209"/>
            <a:chOff x="1553671" y="3439114"/>
            <a:chExt cx="5041338" cy="2601590"/>
          </a:xfrm>
        </p:grpSpPr>
        <p:sp>
          <p:nvSpPr>
            <p:cNvPr id="5" name="Rounded Rectangle 4"/>
            <p:cNvSpPr/>
            <p:nvPr/>
          </p:nvSpPr>
          <p:spPr>
            <a:xfrm>
              <a:off x="1553671" y="3439114"/>
              <a:ext cx="5041338" cy="260159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TaskGenX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5514" y="4256411"/>
              <a:ext cx="1853074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Task-Based Runtime System</a:t>
              </a:r>
              <a:endParaRPr lang="en-US" sz="28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12459" y="4256410"/>
              <a:ext cx="1854000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RTopt</a:t>
              </a:r>
              <a:endParaRPr lang="en-US" sz="3200" b="1" dirty="0"/>
            </a:p>
          </p:txBody>
        </p:sp>
        <p:sp>
          <p:nvSpPr>
            <p:cNvPr id="8" name="Left-Right Arrow 7"/>
            <p:cNvSpPr/>
            <p:nvPr/>
          </p:nvSpPr>
          <p:spPr>
            <a:xfrm>
              <a:off x="3584772" y="4683265"/>
              <a:ext cx="1019596" cy="408648"/>
            </a:xfrm>
            <a:prstGeom prst="leftRightArrow">
              <a:avLst>
                <a:gd name="adj1" fmla="val 42983"/>
                <a:gd name="adj2" fmla="val 51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66139" y="0"/>
            <a:ext cx="3307453" cy="6857999"/>
          </a:xfrm>
          <a:prstGeom prst="rect">
            <a:avLst/>
          </a:prstGeom>
          <a:solidFill>
            <a:schemeClr val="tx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44809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RTopt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1215072"/>
            <a:ext cx="8429032" cy="76037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Analysis based on </a:t>
            </a:r>
            <a:r>
              <a:rPr lang="en-US" sz="2200" dirty="0" err="1" smtClean="0"/>
              <a:t>Etsion</a:t>
            </a:r>
            <a:r>
              <a:rPr lang="en-US" sz="2200" dirty="0" smtClean="0"/>
              <a:t> et.al. for the optimal utilization of the </a:t>
            </a:r>
            <a:r>
              <a:rPr lang="en-US" sz="2200" dirty="0" err="1" smtClean="0"/>
              <a:t>SoC</a:t>
            </a:r>
            <a:endParaRPr lang="en-US" sz="2200" dirty="0" smtClean="0"/>
          </a:p>
          <a:p>
            <a:pPr lvl="1"/>
            <a:r>
              <a:rPr lang="en-US" i="1" dirty="0" smtClean="0"/>
              <a:t>Task generation rate &gt; Task execution rate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9846" y="3266608"/>
            <a:ext cx="4542267" cy="1958378"/>
            <a:chOff x="2042915" y="1389211"/>
            <a:chExt cx="4951119" cy="2138501"/>
          </a:xfrm>
        </p:grpSpPr>
        <p:sp>
          <p:nvSpPr>
            <p:cNvPr id="5" name="Rectangle 4"/>
            <p:cNvSpPr/>
            <p:nvPr/>
          </p:nvSpPr>
          <p:spPr>
            <a:xfrm>
              <a:off x="2770719" y="3076560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70719" y="1389211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70719" y="1966003"/>
              <a:ext cx="4223315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70719" y="2527073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42915" y="1392891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42915" y="1967449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42915" y="252851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42915" y="307655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44878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90223" y="2619374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83088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223" y="1481510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00564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4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07985" y="1481509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5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5153" y="1481508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6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24867" y="1481507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7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33747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8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41749" y="1480995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9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51218" y="1480994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dirty="0" smtClean="0">
                  <a:solidFill>
                    <a:schemeClr val="bg1"/>
                  </a:solidFill>
                </a:rPr>
                <a:t>10</a:t>
              </a:r>
              <a:endParaRPr lang="en-US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72046" y="1481511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42588" y="205606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07985" y="205606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00564" y="3167413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1749" y="2621156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43663" y="2056067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55071" y="205549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56751" y="3167411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0506" y="3167412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15153" y="261072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93122" y="261458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00423" y="316741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09873" y="3167409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44403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38702" y="2621156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09897" y="20535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15251" y="2611575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56247" y="3165242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4445" y="2055498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3976646" y="5364900"/>
            <a:ext cx="876700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Runtime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20506" y="5364900"/>
            <a:ext cx="1411355" cy="27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Task Generation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71321" y="5364899"/>
            <a:ext cx="1352039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Task Execution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68623"/>
              </p:ext>
            </p:extLst>
          </p:nvPr>
        </p:nvGraphicFramePr>
        <p:xfrm>
          <a:off x="774455" y="1996479"/>
          <a:ext cx="769476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5397"/>
                <a:gridCol w="5279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core for</a:t>
                      </a:r>
                      <a:r>
                        <a:rPr lang="en-US" sz="2000" baseline="0" dirty="0" smtClean="0"/>
                        <a:t> tasks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 generation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time &lt; task execution time</a:t>
                      </a:r>
                      <a:br>
                        <a:rPr lang="en-US" sz="2000" dirty="0" smtClean="0"/>
                      </a:br>
                      <a:r>
                        <a:rPr lang="en-US" sz="2000" b="1" i="1" dirty="0" err="1" smtClean="0"/>
                        <a:t>GTime</a:t>
                      </a:r>
                      <a:r>
                        <a:rPr lang="en-US" sz="2000" b="1" baseline="0" dirty="0" smtClean="0"/>
                        <a:t> ≤ </a:t>
                      </a:r>
                      <a:r>
                        <a:rPr lang="en-US" sz="2000" b="1" i="1" baseline="0" dirty="0" err="1" smtClean="0"/>
                        <a:t>ETime</a:t>
                      </a:r>
                      <a:endParaRPr lang="en-US" sz="2000" b="1" i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 cores for</a:t>
                      </a:r>
                      <a:r>
                        <a:rPr lang="en-US" sz="2000" baseline="0" dirty="0" smtClean="0"/>
                        <a:t> tasks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× </a:t>
                      </a:r>
                      <a:r>
                        <a:rPr lang="en-US" sz="2000" b="1" i="1" dirty="0" err="1" smtClean="0"/>
                        <a:t>GTime</a:t>
                      </a:r>
                      <a:r>
                        <a:rPr lang="en-US" sz="2000" b="1" baseline="0" dirty="0" smtClean="0"/>
                        <a:t> ≤ </a:t>
                      </a:r>
                      <a:r>
                        <a:rPr lang="en-US" sz="2000" b="1" i="1" baseline="0" dirty="0" err="1" smtClean="0"/>
                        <a:t>ETime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Content Placeholder 2"/>
          <p:cNvSpPr txBox="1">
            <a:spLocks/>
          </p:cNvSpPr>
          <p:nvPr/>
        </p:nvSpPr>
        <p:spPr>
          <a:xfrm>
            <a:off x="407320" y="5884526"/>
            <a:ext cx="8429032" cy="380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[1] Y. </a:t>
            </a:r>
            <a:r>
              <a:rPr lang="en-US" sz="1600" dirty="0" err="1" smtClean="0"/>
              <a:t>Etsion</a:t>
            </a:r>
            <a:r>
              <a:rPr lang="en-US" sz="1600" dirty="0" smtClean="0"/>
              <a:t> et.al. “Task-superscalar: An out-of-order task pipeline”, MICRO’2010 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</a:t>
            </a:r>
            <a:r>
              <a:rPr lang="en-US" i="1" dirty="0" err="1" smtClean="0"/>
              <a:t>GTime</a:t>
            </a:r>
            <a:r>
              <a:rPr lang="en-US" i="1" dirty="0" smtClean="0"/>
              <a:t> </a:t>
            </a:r>
            <a:r>
              <a:rPr lang="en-US" dirty="0" smtClean="0"/>
              <a:t>for optimal </a:t>
            </a:r>
            <a:r>
              <a:rPr lang="en-US" dirty="0" err="1" smtClean="0"/>
              <a:t>SoC</a:t>
            </a:r>
            <a:r>
              <a:rPr lang="en-US" dirty="0" smtClean="0"/>
              <a:t>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2208362"/>
            <a:ext cx="8385900" cy="4218316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Question</a:t>
            </a:r>
            <a:r>
              <a:rPr lang="en-US" b="1" dirty="0"/>
              <a:t>: </a:t>
            </a:r>
            <a:r>
              <a:rPr lang="en-US" dirty="0"/>
              <a:t>How much faster should </a:t>
            </a:r>
            <a:r>
              <a:rPr lang="en-US" dirty="0" err="1"/>
              <a:t>RTopt</a:t>
            </a:r>
            <a:r>
              <a:rPr lang="en-US" dirty="0"/>
              <a:t> execute task generation compared to a general purpose core?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RTopt</a:t>
            </a:r>
            <a:r>
              <a:rPr lang="en-US" dirty="0" smtClean="0"/>
              <a:t> should perform task generation </a:t>
            </a:r>
            <a:r>
              <a:rPr lang="en-US" b="1" i="1" dirty="0" smtClean="0"/>
              <a:t>r </a:t>
            </a:r>
            <a:r>
              <a:rPr lang="en-US" b="1" dirty="0" smtClean="0"/>
              <a:t>times faster than a general purpose core</a:t>
            </a:r>
          </a:p>
          <a:p>
            <a:pPr lvl="1"/>
            <a:r>
              <a:rPr lang="en-US" dirty="0" smtClean="0"/>
              <a:t>For each application we observe different </a:t>
            </a:r>
            <a:r>
              <a:rPr lang="en-US" i="1" dirty="0" smtClean="0"/>
              <a:t>r </a:t>
            </a:r>
            <a:r>
              <a:rPr lang="en-US" dirty="0" smtClean="0"/>
              <a:t> values as they depend on the average task time of the application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r </a:t>
            </a:r>
            <a:r>
              <a:rPr lang="en-US" dirty="0" smtClean="0"/>
              <a:t> values observed in our workloads range from 0.01 to 197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31020"/>
              </p:ext>
            </p:extLst>
          </p:nvPr>
        </p:nvGraphicFramePr>
        <p:xfrm>
          <a:off x="724619" y="986790"/>
          <a:ext cx="7806906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891"/>
                <a:gridCol w="63590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i="1" dirty="0" err="1" smtClean="0"/>
                        <a:t>GTime</a:t>
                      </a:r>
                      <a:endParaRPr lang="en-US" sz="2000" b="0" i="1" baseline="-25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task</a:t>
                      </a:r>
                      <a:r>
                        <a:rPr lang="en-US" sz="2000" baseline="0" dirty="0" smtClean="0"/>
                        <a:t> generation time on a </a:t>
                      </a:r>
                      <a:r>
                        <a:rPr lang="en-US" sz="2000" b="1" baseline="0" dirty="0" smtClean="0"/>
                        <a:t>general purpose core</a:t>
                      </a:r>
                      <a:endParaRPr lang="en-US" sz="2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baseline="0" dirty="0" err="1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rgbClr val="62983E"/>
                          </a:solidFill>
                        </a:rPr>
                        <a:t>GTime</a:t>
                      </a:r>
                      <a:r>
                        <a:rPr lang="en-US" sz="2000" b="1" i="1" baseline="-25000" dirty="0" err="1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rgbClr val="62983E"/>
                          </a:solidFill>
                        </a:rPr>
                        <a:t>opt</a:t>
                      </a:r>
                      <a:r>
                        <a:rPr lang="en-US" sz="2000" b="1" i="1" baseline="0" dirty="0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rgbClr val="62983E"/>
                          </a:solidFill>
                        </a:rPr>
                        <a:t>(N)</a:t>
                      </a:r>
                      <a:endParaRPr lang="en-US" sz="2000" b="1" i="1" baseline="0" dirty="0"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  <a:solidFill>
                          <a:srgbClr val="62983E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 smtClean="0"/>
                        <a:t>Optimal</a:t>
                      </a:r>
                      <a:r>
                        <a:rPr lang="en-US" sz="2000" i="0" dirty="0" smtClean="0"/>
                        <a:t> task generation time in order to keep </a:t>
                      </a:r>
                      <a:r>
                        <a:rPr lang="en-US" sz="2000" i="1" dirty="0" smtClean="0"/>
                        <a:t>N</a:t>
                      </a:r>
                      <a:r>
                        <a:rPr lang="en-US" sz="2000" i="0" dirty="0" smtClean="0"/>
                        <a:t> cores busy</a:t>
                      </a:r>
                      <a:endParaRPr lang="en-US" sz="2000" i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baseline="0" dirty="0" err="1" smtClean="0"/>
                        <a:t>ETime</a:t>
                      </a:r>
                      <a:endParaRPr lang="en-US" sz="2000" i="1" baseline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Average task execution</a:t>
                      </a:r>
                      <a:r>
                        <a:rPr lang="en-US" sz="2000" i="0" baseline="0" dirty="0" smtClean="0"/>
                        <a:t> time</a:t>
                      </a:r>
                      <a:endParaRPr lang="en-US" sz="2000" i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661494"/>
                  </p:ext>
                </p:extLst>
              </p:nvPr>
            </p:nvGraphicFramePr>
            <p:xfrm>
              <a:off x="3105508" y="2825553"/>
              <a:ext cx="2794959" cy="6031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794959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𝐺𝑇𝑖𝑚𝑒</m:t>
                                </m:r>
                                <m:r>
                                  <a:rPr lang="en-US" b="0" i="1" baseline="-25000" smtClean="0">
                                    <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𝑜𝑝𝑡</m:t>
                                </m:r>
                                <m:r>
                                  <a:rPr lang="en-US" b="0" i="1" smtClean="0">
                                    <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n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</a:ln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)≤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ETime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i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661494"/>
                  </p:ext>
                </p:extLst>
              </p:nvPr>
            </p:nvGraphicFramePr>
            <p:xfrm>
              <a:off x="3105508" y="2825553"/>
              <a:ext cx="2794959" cy="60318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794959"/>
                  </a:tblGrid>
                  <a:tr h="6031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20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15552"/>
                  </p:ext>
                </p:extLst>
              </p:nvPr>
            </p:nvGraphicFramePr>
            <p:xfrm>
              <a:off x="2817963" y="3616309"/>
              <a:ext cx="3338424" cy="65551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338424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GTime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GTime</m:t>
                                    </m:r>
                                    <m:r>
                                      <a:rPr lang="en-US" sz="1800" b="0" i="1" baseline="-25000" dirty="0" smtClean="0">
                                        <a:latin typeface="Cambria Math"/>
                                      </a:rPr>
                                      <m:t>𝑜𝑝𝑡</m:t>
                                    </m:r>
                                    <m:r>
                                      <a:rPr lang="en-US" sz="1800" b="0" i="1" baseline="-25000" dirty="0" smtClean="0"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i="1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15552"/>
                  </p:ext>
                </p:extLst>
              </p:nvPr>
            </p:nvGraphicFramePr>
            <p:xfrm>
              <a:off x="2817963" y="3616309"/>
              <a:ext cx="3338424" cy="655511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338424"/>
                  </a:tblGrid>
                  <a:tr h="6555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1215072"/>
            <a:ext cx="8290397" cy="4833258"/>
          </a:xfrm>
        </p:spPr>
        <p:txBody>
          <a:bodyPr>
            <a:normAutofit/>
          </a:bodyPr>
          <a:lstStyle/>
          <a:p>
            <a:r>
              <a:rPr lang="en-US" b="1" dirty="0" smtClean="0"/>
              <a:t>11</a:t>
            </a:r>
            <a:r>
              <a:rPr lang="en-US" dirty="0" smtClean="0"/>
              <a:t> </a:t>
            </a:r>
            <a:r>
              <a:rPr lang="en-US" dirty="0" err="1" smtClean="0"/>
              <a:t>OpenMP</a:t>
            </a:r>
            <a:r>
              <a:rPr lang="en-US" dirty="0" smtClean="0"/>
              <a:t> workloads from BAR repository [1] and PARSECSs benchmark suite [2]</a:t>
            </a:r>
          </a:p>
          <a:p>
            <a:pPr lvl="1"/>
            <a:r>
              <a:rPr lang="en-US" dirty="0" smtClean="0"/>
              <a:t>Input sizes chosen so that there are enough tasks for up to 512 cores</a:t>
            </a:r>
          </a:p>
          <a:p>
            <a:endParaRPr lang="en-US" dirty="0"/>
          </a:p>
          <a:p>
            <a:r>
              <a:rPr lang="en-US" dirty="0" smtClean="0"/>
              <a:t>Modified version of </a:t>
            </a:r>
            <a:r>
              <a:rPr lang="en-US" dirty="0" err="1" smtClean="0"/>
              <a:t>TaskSim</a:t>
            </a:r>
            <a:r>
              <a:rPr lang="en-US" dirty="0" smtClean="0"/>
              <a:t> [3] simulator:</a:t>
            </a:r>
          </a:p>
          <a:p>
            <a:pPr lvl="1"/>
            <a:r>
              <a:rPr lang="en-US" dirty="0" smtClean="0"/>
              <a:t>Features one </a:t>
            </a:r>
            <a:r>
              <a:rPr lang="en-US" b="1" dirty="0" err="1" smtClean="0"/>
              <a:t>RTopt</a:t>
            </a:r>
            <a:r>
              <a:rPr lang="en-US" dirty="0" smtClean="0"/>
              <a:t> per multi-core</a:t>
            </a:r>
          </a:p>
          <a:p>
            <a:pPr lvl="2"/>
            <a:r>
              <a:rPr lang="en-US" dirty="0" smtClean="0"/>
              <a:t>16× faster </a:t>
            </a:r>
            <a:r>
              <a:rPr lang="en-US" dirty="0"/>
              <a:t>task generation </a:t>
            </a:r>
            <a:r>
              <a:rPr lang="en-US" dirty="0" smtClean="0"/>
              <a:t>than other cores</a:t>
            </a:r>
          </a:p>
          <a:p>
            <a:pPr lvl="1"/>
            <a:r>
              <a:rPr lang="en-US" dirty="0" smtClean="0"/>
              <a:t>Simulation of duration of runtime overheads:</a:t>
            </a:r>
          </a:p>
          <a:p>
            <a:pPr lvl="2"/>
            <a:r>
              <a:rPr lang="en-US" dirty="0" smtClean="0"/>
              <a:t>Task creation, dependence analysis, scheduling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/>
              <a:t>[1] BSC Application </a:t>
            </a:r>
            <a:r>
              <a:rPr lang="en-US" sz="1300" dirty="0"/>
              <a:t>Repository </a:t>
            </a:r>
            <a:r>
              <a:rPr lang="en-US" sz="1300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US" sz="1300" i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pm.bsc.es/projects/bar</a:t>
            </a:r>
            <a:r>
              <a:rPr lang="en-US" sz="13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/>
              <a:t>[2] D. </a:t>
            </a:r>
            <a:r>
              <a:rPr lang="en-US" sz="1300" dirty="0" err="1" smtClean="0"/>
              <a:t>Chasapis</a:t>
            </a:r>
            <a:r>
              <a:rPr lang="en-US" sz="1300" dirty="0"/>
              <a:t> </a:t>
            </a:r>
            <a:r>
              <a:rPr lang="en-US" sz="1300" dirty="0" smtClean="0"/>
              <a:t>et.al. “PARSECSs: Evaluating the Impact of Task Parallelism in the PARSEC Benchmark Suite”, TACO ‘15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 smtClean="0"/>
              <a:t>[3] A. Rico et.al. “On the Simulation of Large-Scale Architectures Using Multiple Application Abstraction Levels”, TACO ‘12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97696"/>
              </p:ext>
            </p:extLst>
          </p:nvPr>
        </p:nvGraphicFramePr>
        <p:xfrm>
          <a:off x="443538" y="1048838"/>
          <a:ext cx="8229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task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CPU Cycles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(thousands)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Per-T</a:t>
                      </a:r>
                      <a:r>
                        <a:rPr lang="en-US" baseline="0" dirty="0" smtClean="0"/>
                        <a:t>ask Generation CPU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10.34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83.74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707265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Blackscholes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488202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42.87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Bodytrack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Canneal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Dedup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Fluidanimate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Streamcluster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3184654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21.91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9154" y="1966823"/>
            <a:ext cx="1622445" cy="40544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9164"/>
              </p:ext>
            </p:extLst>
          </p:nvPr>
        </p:nvGraphicFramePr>
        <p:xfrm>
          <a:off x="1725022" y="1966823"/>
          <a:ext cx="5314132" cy="2622430"/>
        </p:xfrm>
        <a:graphic>
          <a:graphicData uri="http://schemas.openxmlformats.org/drawingml/2006/table">
            <a:tbl>
              <a:tblPr bandRow="1">
                <a:effectLst>
                  <a:innerShdw blurRad="241300">
                    <a:prstClr val="black">
                      <a:alpha val="65000"/>
                    </a:prstClr>
                  </a:innerShdw>
                </a:effectLst>
                <a:tableStyleId>{5C22544A-7EE6-4342-B048-85BDC9FD1C3A}</a:tableStyleId>
              </a:tblPr>
              <a:tblGrid>
                <a:gridCol w="5314132"/>
              </a:tblGrid>
              <a:tr h="2622430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 smtClean="0"/>
                        <a:t>Range</a:t>
                      </a:r>
                      <a:r>
                        <a:rPr lang="en-US" sz="2300" b="0" baseline="0" dirty="0" smtClean="0"/>
                        <a:t> of r</a:t>
                      </a:r>
                      <a:r>
                        <a:rPr lang="en-US" sz="2300" b="0" dirty="0" smtClean="0"/>
                        <a:t>: [0.01x – 197x)</a:t>
                      </a:r>
                    </a:p>
                    <a:p>
                      <a:pPr algn="ctr"/>
                      <a:endParaRPr lang="en-US" sz="3200" b="0" dirty="0" smtClean="0"/>
                    </a:p>
                    <a:p>
                      <a:pPr algn="ctr"/>
                      <a:r>
                        <a:rPr lang="en-US" sz="3200" b="1" dirty="0" smtClean="0"/>
                        <a:t>Use of r = 16x </a:t>
                      </a:r>
                      <a:r>
                        <a:rPr lang="en-US" sz="3200" b="1" dirty="0" smtClean="0"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algn="ctr"/>
                      <a:endParaRPr lang="en-US" sz="3200" dirty="0" smtClean="0"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en-US" sz="2300" dirty="0" smtClean="0">
                          <a:sym typeface="Wingdings" panose="05000000000000000000" pitchFamily="2" charset="2"/>
                        </a:rPr>
                        <a:t>(relatively</a:t>
                      </a:r>
                      <a:r>
                        <a:rPr lang="en-US" sz="2300" baseline="0" dirty="0" smtClean="0">
                          <a:sym typeface="Wingdings" panose="05000000000000000000" pitchFamily="2" charset="2"/>
                        </a:rPr>
                        <a:t> low realistic value among the observed ones)</a:t>
                      </a:r>
                      <a:endParaRPr lang="en-US" sz="2300" dirty="0"/>
                    </a:p>
                  </a:txBody>
                  <a:tcPr marL="104897" marR="104897" marT="52449" marB="52449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compare two different runtime systems:</a:t>
            </a:r>
          </a:p>
          <a:p>
            <a:pPr lvl="1"/>
            <a:r>
              <a:rPr lang="en-US" dirty="0" smtClean="0"/>
              <a:t>Nanos: The Nanos++ runtime system running on x cores</a:t>
            </a:r>
          </a:p>
          <a:p>
            <a:pPr lvl="1"/>
            <a:r>
              <a:rPr lang="en-US" dirty="0" err="1" smtClean="0"/>
              <a:t>TaskGenX</a:t>
            </a:r>
            <a:r>
              <a:rPr lang="en-US" dirty="0" smtClean="0"/>
              <a:t>: our proposed runtime system that takes advantage of </a:t>
            </a:r>
            <a:r>
              <a:rPr lang="en-US" dirty="0" err="1" smtClean="0"/>
              <a:t>RTopt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603431"/>
              </p:ext>
            </p:extLst>
          </p:nvPr>
        </p:nvGraphicFramePr>
        <p:xfrm>
          <a:off x="1500368" y="2363638"/>
          <a:ext cx="5983619" cy="372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Apps with low benefit (r&lt;1)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590598"/>
              </p:ext>
            </p:extLst>
          </p:nvPr>
        </p:nvGraphicFramePr>
        <p:xfrm>
          <a:off x="443538" y="1048838"/>
          <a:ext cx="8229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task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CPU Cycles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(thousands)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Per-T</a:t>
                      </a:r>
                      <a:r>
                        <a:rPr lang="en-US" baseline="0" dirty="0" smtClean="0"/>
                        <a:t>ask Generation CPU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10.34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83.74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707265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Blackscholes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488202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42.87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Bodytrack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Canneal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Dedup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Fluidanimate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Streamcluster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3184654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21.91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0800" y="4557600"/>
            <a:ext cx="8200800" cy="11160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00" y="2730000"/>
            <a:ext cx="8200800" cy="3588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 with Low Benefit (r&lt;1)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803" y="4655820"/>
            <a:ext cx="8229598" cy="139251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Applications with low task generation time compared to task time</a:t>
            </a:r>
          </a:p>
          <a:p>
            <a:r>
              <a:rPr lang="en-US" sz="2200" dirty="0" smtClean="0"/>
              <a:t>Same average performance</a:t>
            </a:r>
            <a:endParaRPr lang="en-US" sz="2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502383"/>
              </p:ext>
            </p:extLst>
          </p:nvPr>
        </p:nvGraphicFramePr>
        <p:xfrm>
          <a:off x="220980" y="944880"/>
          <a:ext cx="8692875" cy="358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Apps with high benefit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65630"/>
              </p:ext>
            </p:extLst>
          </p:nvPr>
        </p:nvGraphicFramePr>
        <p:xfrm>
          <a:off x="443538" y="1048838"/>
          <a:ext cx="8229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task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CPU Cycles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(thousands)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Per-T</a:t>
                      </a:r>
                      <a:r>
                        <a:rPr lang="en-US" baseline="0" dirty="0" smtClean="0"/>
                        <a:t>ask Generation CPU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10.34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83.74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707265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Blackscholes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488202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42.87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Bodytrack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Canneal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Dedup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Fluidanimate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Streamcluster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3184654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21.91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0800" y="4199460"/>
            <a:ext cx="8200800" cy="34968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00" y="2349000"/>
            <a:ext cx="8200800" cy="3588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800" y="3460320"/>
            <a:ext cx="8200800" cy="34968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800" y="5641415"/>
            <a:ext cx="8200800" cy="3588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Task Generation Costs!</a:t>
            </a:r>
            <a:endParaRPr lang="en-US" noProof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2042915" y="2193357"/>
            <a:ext cx="4951119" cy="2138501"/>
            <a:chOff x="2042915" y="1389211"/>
            <a:chExt cx="4951119" cy="2138501"/>
          </a:xfrm>
        </p:grpSpPr>
        <p:sp>
          <p:nvSpPr>
            <p:cNvPr id="102" name="Rectangle 101"/>
            <p:cNvSpPr/>
            <p:nvPr/>
          </p:nvSpPr>
          <p:spPr>
            <a:xfrm>
              <a:off x="2770719" y="3076560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770719" y="1389211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70719" y="1966003"/>
              <a:ext cx="4223315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0719" y="2527073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42915" y="1392891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042915" y="1967449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42915" y="252851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042915" y="307655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44878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90223" y="2619374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83088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90223" y="1481510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00564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4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07985" y="1481509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5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15153" y="1481508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6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724867" y="1481507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7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3747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8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41749" y="1480995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9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651218" y="1480994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</a:rPr>
                <a:t>10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872046" y="1481511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142588" y="205606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107985" y="205606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00564" y="3167413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41749" y="2621156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043663" y="2056067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955071" y="205549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656751" y="3167411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710506" y="3167412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15153" y="261072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193122" y="261458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500423" y="316741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09873" y="3167409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744403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038702" y="2621156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9897" y="20535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115251" y="2611575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356247" y="3165242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654445" y="2055498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3318890" y="4400624"/>
            <a:ext cx="2412268" cy="276999"/>
            <a:chOff x="3217506" y="3935908"/>
            <a:chExt cx="2412268" cy="276999"/>
          </a:xfrm>
        </p:grpSpPr>
        <p:sp>
          <p:nvSpPr>
            <p:cNvPr id="210" name="TextBox 209"/>
            <p:cNvSpPr txBox="1"/>
            <p:nvPr/>
          </p:nvSpPr>
          <p:spPr>
            <a:xfrm>
              <a:off x="4187838" y="3935908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time</a:t>
              </a:r>
              <a:endParaRPr lang="en-US" i="1" dirty="0"/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>
              <a:off x="3217506" y="3970541"/>
              <a:ext cx="2412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/>
          <p:cNvSpPr/>
          <p:nvPr/>
        </p:nvSpPr>
        <p:spPr>
          <a:xfrm>
            <a:off x="3986793" y="1330564"/>
            <a:ext cx="876700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Runtime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320507" y="1330564"/>
            <a:ext cx="1421502" cy="27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Task Generation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081468" y="1330563"/>
            <a:ext cx="1352039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Task Execution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872046" y="3964741"/>
            <a:ext cx="888719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874530" y="3414357"/>
            <a:ext cx="579100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853289" y="2856126"/>
            <a:ext cx="243179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113068" y="3417051"/>
            <a:ext cx="589476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965211" y="2287480"/>
            <a:ext cx="689234" cy="2700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261700" y="3399640"/>
            <a:ext cx="145640" cy="30297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486500" y="3963404"/>
            <a:ext cx="139955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580113" y="3958820"/>
            <a:ext cx="102057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194886" y="3414874"/>
            <a:ext cx="112263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890783" y="2851732"/>
            <a:ext cx="123489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925729" y="2851731"/>
            <a:ext cx="149422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05095" y="2861341"/>
            <a:ext cx="123489" cy="275427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597310" y="1330564"/>
            <a:ext cx="1216033" cy="278181"/>
          </a:xfrm>
          <a:prstGeom prst="rect">
            <a:avLst/>
          </a:prstGeom>
          <a:pattFill prst="dkUpDiag">
            <a:fgClr>
              <a:schemeClr val="tx1">
                <a:lumMod val="65000"/>
                <a:lumOff val="3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 Idle Time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166066"/>
              </p:ext>
            </p:extLst>
          </p:nvPr>
        </p:nvGraphicFramePr>
        <p:xfrm>
          <a:off x="140671" y="938570"/>
          <a:ext cx="8971471" cy="340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Benefit Workloads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803" y="5242416"/>
            <a:ext cx="8229598" cy="804701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Applications with high task generation time compared to task time</a:t>
            </a:r>
          </a:p>
          <a:p>
            <a:r>
              <a:rPr lang="en-US" sz="2200" dirty="0"/>
              <a:t>7</a:t>
            </a:r>
            <a:r>
              <a:rPr lang="en-US" sz="2200" dirty="0" smtClean="0"/>
              <a:t>x faster on average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643354" y="1522030"/>
            <a:ext cx="5341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15×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0471" y="1262919"/>
            <a:ext cx="5341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16×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3329" y="2386959"/>
            <a:ext cx="5341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14×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7111" y="1543637"/>
            <a:ext cx="4171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– </a:t>
            </a:r>
            <a:r>
              <a:rPr lang="en-US" dirty="0" err="1" smtClean="0"/>
              <a:t>Canneal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769023"/>
              </p:ext>
            </p:extLst>
          </p:nvPr>
        </p:nvGraphicFramePr>
        <p:xfrm>
          <a:off x="443538" y="1048838"/>
          <a:ext cx="8229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task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CPU Cycles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(thousands)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Per-T</a:t>
                      </a:r>
                      <a:r>
                        <a:rPr lang="en-US" baseline="0" dirty="0" smtClean="0"/>
                        <a:t>ask Generation CPU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10.34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83.74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707265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Blackscholes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488202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42.87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Bodytrack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Canneal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Dedup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Fluidanimate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Streamcluster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3184654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21.91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0800" y="4199460"/>
            <a:ext cx="8200800" cy="34968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4306186"/>
            <a:ext cx="8679198" cy="174214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r = 16: </a:t>
            </a:r>
            <a:r>
              <a:rPr lang="en-US" dirty="0" smtClean="0"/>
              <a:t>performance</a:t>
            </a:r>
            <a:r>
              <a:rPr lang="en-US" i="1" dirty="0" smtClean="0"/>
              <a:t> </a:t>
            </a:r>
            <a:r>
              <a:rPr lang="en-US" dirty="0" smtClean="0"/>
              <a:t>saturates on 64 cores 14x improvement</a:t>
            </a:r>
          </a:p>
          <a:p>
            <a:r>
              <a:rPr lang="en-US" dirty="0" smtClean="0"/>
              <a:t>For this app </a:t>
            </a:r>
            <a:r>
              <a:rPr lang="en-US" i="1" dirty="0" smtClean="0"/>
              <a:t>r = 197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i="1" dirty="0" smtClean="0"/>
              <a:t>r</a:t>
            </a:r>
            <a:r>
              <a:rPr lang="en-US" dirty="0" smtClean="0"/>
              <a:t> increases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759007"/>
              </p:ext>
            </p:extLst>
          </p:nvPr>
        </p:nvGraphicFramePr>
        <p:xfrm>
          <a:off x="1332802" y="960402"/>
          <a:ext cx="648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Multi-Core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4508204"/>
            <a:ext cx="8583505" cy="1594883"/>
          </a:xfrm>
        </p:spPr>
        <p:txBody>
          <a:bodyPr>
            <a:normAutofit/>
          </a:bodyPr>
          <a:lstStyle/>
          <a:p>
            <a:r>
              <a:rPr lang="en-US" dirty="0" smtClean="0"/>
              <a:t>Moving the </a:t>
            </a:r>
            <a:r>
              <a:rPr lang="en-US" b="1" dirty="0" smtClean="0"/>
              <a:t>master thread </a:t>
            </a:r>
            <a:r>
              <a:rPr lang="en-US" dirty="0" smtClean="0"/>
              <a:t>from a big to a slow core degrades performance due to slower task generation</a:t>
            </a:r>
          </a:p>
          <a:p>
            <a:r>
              <a:rPr lang="en-US" dirty="0" err="1" smtClean="0"/>
              <a:t>TaskGenX</a:t>
            </a:r>
            <a:r>
              <a:rPr lang="en-US" dirty="0" smtClean="0"/>
              <a:t> offers portability for asymmetric systems </a:t>
            </a:r>
          </a:p>
          <a:p>
            <a:pPr lvl="1"/>
            <a:r>
              <a:rPr lang="en-US" dirty="0" smtClean="0"/>
              <a:t>Does not matter the type of core that master thread executes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05638"/>
              </p:ext>
            </p:extLst>
          </p:nvPr>
        </p:nvGraphicFramePr>
        <p:xfrm>
          <a:off x="478465" y="893134"/>
          <a:ext cx="8399721" cy="3381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6362" y="1410217"/>
            <a:ext cx="1155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 to 86%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855" y="1377951"/>
            <a:ext cx="11474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 to 3.7x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4242390"/>
            <a:ext cx="8229598" cy="192639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Deps</a:t>
            </a:r>
            <a:r>
              <a:rPr lang="en-US" dirty="0" smtClean="0"/>
              <a:t>: acceleration of dependence analysis and scheduling occurred like </a:t>
            </a:r>
            <a:r>
              <a:rPr lang="en-US" dirty="0" err="1" smtClean="0"/>
              <a:t>Picos</a:t>
            </a:r>
            <a:r>
              <a:rPr lang="en-US" dirty="0" smtClean="0"/>
              <a:t>++, Nexus#</a:t>
            </a:r>
          </a:p>
          <a:p>
            <a:r>
              <a:rPr lang="en-US" b="1" dirty="0" smtClean="0"/>
              <a:t>Runtime</a:t>
            </a:r>
            <a:r>
              <a:rPr lang="en-US" dirty="0" smtClean="0"/>
              <a:t>: acceleration of scheduling, dependence analysis and task creation like Carbon, </a:t>
            </a:r>
            <a:r>
              <a:rPr lang="en-US" dirty="0" err="1" smtClean="0"/>
              <a:t>TaskSS</a:t>
            </a:r>
            <a:endParaRPr lang="en-US" dirty="0" smtClean="0"/>
          </a:p>
          <a:p>
            <a:r>
              <a:rPr lang="en-US" b="1" dirty="0" err="1" smtClean="0"/>
              <a:t>TaskGenX</a:t>
            </a:r>
            <a:r>
              <a:rPr lang="en-US" dirty="0" smtClean="0"/>
              <a:t>: acceleration of </a:t>
            </a:r>
            <a:r>
              <a:rPr lang="en-US" dirty="0"/>
              <a:t>task creation only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237327"/>
              </p:ext>
            </p:extLst>
          </p:nvPr>
        </p:nvGraphicFramePr>
        <p:xfrm>
          <a:off x="1664976" y="899824"/>
          <a:ext cx="5936827" cy="298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75825" y="4215947"/>
            <a:ext cx="8504265" cy="192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/>
              <a:t>Deps:</a:t>
            </a:r>
            <a:r>
              <a:rPr lang="en-US" sz="2200" dirty="0" smtClean="0"/>
              <a:t> serialization of parallel parts of the runtime</a:t>
            </a:r>
          </a:p>
          <a:p>
            <a:r>
              <a:rPr lang="en-US" sz="2200" b="1" dirty="0" smtClean="0"/>
              <a:t>Runtime: </a:t>
            </a:r>
            <a:r>
              <a:rPr lang="en-US" sz="2200" dirty="0" smtClean="0"/>
              <a:t>benefits on limited number of cores due to task creation acceleration </a:t>
            </a:r>
          </a:p>
          <a:p>
            <a:r>
              <a:rPr lang="en-US" sz="2200" b="1" dirty="0" err="1" smtClean="0"/>
              <a:t>TaskGenX</a:t>
            </a:r>
            <a:r>
              <a:rPr lang="en-US" sz="2200" b="1" dirty="0" smtClean="0"/>
              <a:t>:</a:t>
            </a:r>
            <a:r>
              <a:rPr lang="en-US" sz="2200" dirty="0" smtClean="0"/>
              <a:t> acceleration of task creation while running other runtime activities in parallel 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generation is a significant bottleneck of parallel runtimes</a:t>
            </a:r>
          </a:p>
          <a:p>
            <a:r>
              <a:rPr lang="en-US" dirty="0"/>
              <a:t>Most applications benefit from </a:t>
            </a:r>
            <a:r>
              <a:rPr lang="en-US" dirty="0" err="1" smtClean="0"/>
              <a:t>TaskGenX</a:t>
            </a:r>
            <a:endParaRPr lang="en-US" dirty="0" smtClean="0"/>
          </a:p>
          <a:p>
            <a:r>
              <a:rPr lang="en-US" dirty="0" err="1" smtClean="0"/>
              <a:t>TaskGenX</a:t>
            </a:r>
            <a:r>
              <a:rPr lang="en-US" dirty="0" smtClean="0"/>
              <a:t> achieves up to 3x improvement on average over the baseline for homogeneous systems</a:t>
            </a:r>
          </a:p>
          <a:p>
            <a:r>
              <a:rPr lang="en-US" dirty="0" smtClean="0"/>
              <a:t>Up to 3.7x improvement on asymmetric systems</a:t>
            </a:r>
          </a:p>
          <a:p>
            <a:pPr lvl="1"/>
            <a:r>
              <a:rPr lang="en-US" dirty="0" smtClean="0"/>
              <a:t>Portable solution</a:t>
            </a:r>
          </a:p>
          <a:p>
            <a:r>
              <a:rPr lang="en-US" dirty="0" smtClean="0"/>
              <a:t>Transferring a small but important part of the runtime system is critical to improve performance compared to other approaches</a:t>
            </a:r>
          </a:p>
          <a:p>
            <a:r>
              <a:rPr lang="en-US" dirty="0" smtClean="0"/>
              <a:t>Future plans: Combination of </a:t>
            </a:r>
            <a:r>
              <a:rPr lang="en-US" dirty="0" err="1" smtClean="0"/>
              <a:t>TaskGenX</a:t>
            </a:r>
            <a:r>
              <a:rPr lang="en-US" dirty="0" smtClean="0"/>
              <a:t> with Asymmetry-aware schedulers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0" y="1673525"/>
            <a:ext cx="3053751" cy="3312543"/>
          </a:xfrm>
          <a:prstGeom prst="rect">
            <a:avLst/>
          </a:prstGeom>
          <a:solidFill>
            <a:schemeClr val="accent3">
              <a:lumMod val="20000"/>
              <a:lumOff val="8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461655" y="1884276"/>
            <a:ext cx="5026945" cy="2998826"/>
          </a:xfrm>
        </p:spPr>
        <p:txBody>
          <a:bodyPr>
            <a:noAutofit/>
          </a:bodyPr>
          <a:lstStyle/>
          <a:p>
            <a:r>
              <a:rPr lang="en-US" sz="4400" dirty="0" err="1"/>
              <a:t>TaskGenX</a:t>
            </a:r>
            <a:r>
              <a:rPr lang="en-US" sz="4400" dirty="0"/>
              <a:t>: </a:t>
            </a:r>
            <a:br>
              <a:rPr lang="en-US" sz="4400" dirty="0"/>
            </a:br>
            <a:r>
              <a:rPr lang="en-US" sz="4400" dirty="0"/>
              <a:t>A Hardware-Software Proposal for Accelerating Task Parallelism</a:t>
            </a:r>
            <a:endParaRPr lang="en-US" sz="4400" b="0" noProof="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603066" y="6107242"/>
            <a:ext cx="4569950" cy="464416"/>
          </a:xfrm>
        </p:spPr>
        <p:txBody>
          <a:bodyPr/>
          <a:lstStyle/>
          <a:p>
            <a:pPr algn="ctr"/>
            <a:r>
              <a:rPr lang="en-US" sz="2800" b="1" dirty="0" err="1">
                <a:solidFill>
                  <a:srgbClr val="004890"/>
                </a:solidFill>
                <a:ea typeface="+mj-ea"/>
                <a:cs typeface="+mj-cs"/>
              </a:rPr>
              <a:t>k</a:t>
            </a:r>
            <a:r>
              <a:rPr lang="en-US" sz="2800" b="1" dirty="0" err="1" smtClean="0">
                <a:solidFill>
                  <a:srgbClr val="004890"/>
                </a:solidFill>
                <a:ea typeface="+mj-ea"/>
                <a:cs typeface="+mj-cs"/>
              </a:rPr>
              <a:t>allia.chronaki</a:t>
            </a:r>
            <a:r>
              <a:rPr lang="en-US" sz="2800" b="1" noProof="0" dirty="0" smtClean="0">
                <a:solidFill>
                  <a:srgbClr val="004890"/>
                </a:solidFill>
                <a:ea typeface="+mj-ea"/>
                <a:cs typeface="+mj-cs"/>
              </a:rPr>
              <a:t>@bsc.es</a:t>
            </a:r>
            <a:endParaRPr lang="en-US" sz="2800" b="1" noProof="0" dirty="0">
              <a:solidFill>
                <a:srgbClr val="004890"/>
              </a:solidFill>
              <a:ea typeface="+mj-ea"/>
              <a:cs typeface="+mj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42902" y="2021310"/>
            <a:ext cx="2666473" cy="2676678"/>
            <a:chOff x="3407715" y="1041187"/>
            <a:chExt cx="4970042" cy="4989065"/>
          </a:xfrm>
        </p:grpSpPr>
        <p:grpSp>
          <p:nvGrpSpPr>
            <p:cNvPr id="5" name="Group 4"/>
            <p:cNvGrpSpPr/>
            <p:nvPr/>
          </p:nvGrpSpPr>
          <p:grpSpPr>
            <a:xfrm>
              <a:off x="3407715" y="1041187"/>
              <a:ext cx="4951119" cy="2138501"/>
              <a:chOff x="2042915" y="1389211"/>
              <a:chExt cx="4951119" cy="213850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70719" y="3076560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770719" y="1389211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0719" y="1966003"/>
                <a:ext cx="4223315" cy="4466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70719" y="2527073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042915" y="1392891"/>
                <a:ext cx="727804" cy="4466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1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42915" y="1967449"/>
                <a:ext cx="727804" cy="4466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2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42915" y="2528519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3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42915" y="3076559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4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844878" y="205607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90223" y="2619374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83088" y="1481512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2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90223" y="1481510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3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00564" y="1481512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4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107985" y="1481509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5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15153" y="1481508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6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24867" y="1481507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7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33747" y="1481512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8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41749" y="1480995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9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651218" y="1480994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10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72046" y="1481511"/>
                <a:ext cx="270542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" b="1" dirty="0" smtClean="0">
                    <a:solidFill>
                      <a:schemeClr val="bg1"/>
                    </a:solidFill>
                  </a:rPr>
                  <a:t>1</a:t>
                </a:r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142588" y="2056069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107985" y="2056068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00564" y="3167413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341749" y="2621156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8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043663" y="2056067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955071" y="2055499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10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656751" y="3167411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9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10506" y="3167412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6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415153" y="2610728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93122" y="261458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00423" y="316741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409873" y="3167409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744403" y="205607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38702" y="2621156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9897" y="205357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115251" y="2611575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356247" y="3165242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54445" y="2055498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426638" y="3893197"/>
              <a:ext cx="4951119" cy="2137055"/>
              <a:chOff x="2061838" y="3893197"/>
              <a:chExt cx="4951119" cy="21370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789642" y="5579100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789642" y="3893985"/>
                <a:ext cx="4223315" cy="4466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9642" y="4472659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89642" y="5029613"/>
                <a:ext cx="4223315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061838" y="3893197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1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61838" y="4467755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2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061838" y="5031059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3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061838" y="5579099"/>
                <a:ext cx="727804" cy="4511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1F41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Core 4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83516" y="4558610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82116" y="5121914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84741" y="3984052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83496" y="3984050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184187" y="3984052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81958" y="3984049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80326" y="3984048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78066" y="3984047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74972" y="3984052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73324" y="3983535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773143" y="3983534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892239" y="3984051"/>
                <a:ext cx="58760" cy="269443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81511" y="4558609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767761" y="4557163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4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171487" y="5669956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3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54438" y="4554664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8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872351" y="3984986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7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57706" y="3982605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10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638129" y="5115648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9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951419" y="5669952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6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858709" y="5118030"/>
                <a:ext cx="666315" cy="2694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5</a:t>
                </a:r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782634" y="5119501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71346" y="5669953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650786" y="5669949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73091" y="3984989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253772" y="4554664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467292" y="4554665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558807" y="5116496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340649" y="5115647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364223" y="3982604"/>
                <a:ext cx="48099" cy="269443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3" name="Straight Connector 82"/>
            <p:cNvCxnSpPr/>
            <p:nvPr/>
          </p:nvCxnSpPr>
          <p:spPr>
            <a:xfrm>
              <a:off x="8119494" y="1041187"/>
              <a:ext cx="24050" cy="4989065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815744" y="3893985"/>
              <a:ext cx="0" cy="2136267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Left-Right Arrow 84"/>
            <p:cNvSpPr/>
            <p:nvPr/>
          </p:nvSpPr>
          <p:spPr>
            <a:xfrm>
              <a:off x="6842219" y="5579099"/>
              <a:ext cx="1296653" cy="429374"/>
            </a:xfrm>
            <a:prstGeom prst="leftRightArrow">
              <a:avLst>
                <a:gd name="adj1" fmla="val 42732"/>
                <a:gd name="adj2" fmla="val 3648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 smtClean="0">
                  <a:solidFill>
                    <a:schemeClr val="accent5">
                      <a:lumMod val="50000"/>
                    </a:schemeClr>
                  </a:solidFill>
                </a:rPr>
                <a:t>Improvement!</a:t>
              </a:r>
              <a:endParaRPr lang="en-US" sz="5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1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Generation Performance of </a:t>
            </a:r>
            <a:r>
              <a:rPr lang="en-US" dirty="0" err="1" smtClean="0"/>
              <a:t>RTopt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1215072"/>
            <a:ext cx="8304797" cy="48332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to reduce </a:t>
            </a:r>
            <a:r>
              <a:rPr lang="en-US" b="1" i="1" dirty="0" err="1" smtClean="0"/>
              <a:t>Time</a:t>
            </a:r>
            <a:r>
              <a:rPr lang="en-US" b="1" i="1" baseline="-25000" dirty="0" err="1" smtClean="0"/>
              <a:t>gen</a:t>
            </a:r>
            <a:r>
              <a:rPr lang="en-US" dirty="0" smtClean="0"/>
              <a:t> to reach optimal </a:t>
            </a:r>
            <a:r>
              <a:rPr lang="en-US" dirty="0" err="1" smtClean="0"/>
              <a:t>SoC</a:t>
            </a:r>
            <a:r>
              <a:rPr lang="en-US" dirty="0" smtClean="0"/>
              <a:t> utilization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How much faster should </a:t>
            </a:r>
            <a:r>
              <a:rPr lang="en-US" dirty="0" err="1" smtClean="0"/>
              <a:t>RTopt</a:t>
            </a:r>
            <a:r>
              <a:rPr lang="en-US" dirty="0" smtClean="0"/>
              <a:t> execute task generation compared to a general purpose core?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RTopt</a:t>
            </a:r>
            <a:r>
              <a:rPr lang="en-US" dirty="0" smtClean="0"/>
              <a:t> should perform task generation </a:t>
            </a:r>
            <a:r>
              <a:rPr lang="en-US" b="1" i="1" dirty="0" smtClean="0"/>
              <a:t>r </a:t>
            </a:r>
            <a:r>
              <a:rPr lang="en-US" b="1" dirty="0" smtClean="0"/>
              <a:t>times faster than a general purpose core</a:t>
            </a:r>
          </a:p>
          <a:p>
            <a:pPr lvl="1"/>
            <a:r>
              <a:rPr lang="en-US" dirty="0" smtClean="0"/>
              <a:t>For each application we observe different </a:t>
            </a:r>
            <a:r>
              <a:rPr lang="en-US" i="1" dirty="0" smtClean="0"/>
              <a:t>r </a:t>
            </a:r>
            <a:r>
              <a:rPr lang="en-US" dirty="0" smtClean="0"/>
              <a:t> values as they depend on the average task time of the application</a:t>
            </a:r>
          </a:p>
          <a:p>
            <a:pPr lvl="1"/>
            <a:r>
              <a:rPr lang="en-US" dirty="0" smtClean="0"/>
              <a:t>The non-zero </a:t>
            </a:r>
            <a:r>
              <a:rPr lang="en-US" i="1" dirty="0" smtClean="0"/>
              <a:t>r </a:t>
            </a:r>
            <a:r>
              <a:rPr lang="en-US" dirty="0" smtClean="0"/>
              <a:t> values observed in our workloads range from 3× to 197×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2831"/>
              </p:ext>
            </p:extLst>
          </p:nvPr>
        </p:nvGraphicFramePr>
        <p:xfrm>
          <a:off x="1473600" y="2315258"/>
          <a:ext cx="6194400" cy="76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3200"/>
                <a:gridCol w="537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C</a:t>
                      </a:r>
                      <a:r>
                        <a:rPr lang="en-US" sz="2000" i="1" baseline="-25000" dirty="0" smtClean="0"/>
                        <a:t>gp</a:t>
                      </a:r>
                      <a:endParaRPr lang="en-US" sz="20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Per-task</a:t>
                      </a:r>
                      <a:r>
                        <a:rPr lang="en-US" baseline="0" dirty="0" smtClean="0"/>
                        <a:t> generation time on a general purpose 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opt</a:t>
                      </a:r>
                      <a:r>
                        <a:rPr lang="en-US" i="1" baseline="0" dirty="0" smtClean="0"/>
                        <a:t>(N)</a:t>
                      </a:r>
                      <a:endParaRPr lang="en-US" i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Optimal task creation time in order to keep </a:t>
                      </a:r>
                      <a:r>
                        <a:rPr lang="en-US" i="1" dirty="0" smtClean="0"/>
                        <a:t>x</a:t>
                      </a:r>
                      <a:r>
                        <a:rPr lang="en-US" i="0" dirty="0" smtClean="0"/>
                        <a:t> cores busy</a:t>
                      </a:r>
                      <a:endParaRPr lang="en-US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11763"/>
              </p:ext>
            </p:extLst>
          </p:nvPr>
        </p:nvGraphicFramePr>
        <p:xfrm>
          <a:off x="3384000" y="3892058"/>
          <a:ext cx="226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 = C</a:t>
                      </a:r>
                      <a:r>
                        <a:rPr lang="en-US" i="1" baseline="-25000" dirty="0" smtClean="0"/>
                        <a:t>gp</a:t>
                      </a:r>
                      <a:r>
                        <a:rPr lang="en-US" i="1" dirty="0" smtClean="0"/>
                        <a:t> / C</a:t>
                      </a:r>
                      <a:r>
                        <a:rPr lang="en-US" i="1" baseline="-25000" dirty="0" smtClean="0"/>
                        <a:t>opt</a:t>
                      </a:r>
                      <a:r>
                        <a:rPr lang="en-US" i="1" dirty="0" smtClean="0"/>
                        <a:t>(N)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04572"/>
              </p:ext>
            </p:extLst>
          </p:nvPr>
        </p:nvGraphicFramePr>
        <p:xfrm>
          <a:off x="3088800" y="3317258"/>
          <a:ext cx="2916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+mn-lt"/>
                        </a:rPr>
                        <a:t>C</a:t>
                      </a:r>
                      <a:r>
                        <a:rPr lang="en-US" i="1" baseline="-25000" dirty="0" smtClean="0">
                          <a:latin typeface="+mn-lt"/>
                        </a:rPr>
                        <a:t>opt</a:t>
                      </a:r>
                      <a:r>
                        <a:rPr lang="en-US" i="1" dirty="0" smtClean="0">
                          <a:latin typeface="+mn-lt"/>
                        </a:rPr>
                        <a:t>(x) = avg. task time / N</a:t>
                      </a:r>
                      <a:endParaRPr lang="en-US" i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compare different runtime systems:</a:t>
            </a:r>
          </a:p>
          <a:p>
            <a:pPr lvl="1"/>
            <a:r>
              <a:rPr lang="en-US" dirty="0" smtClean="0"/>
              <a:t>Baseline: The Nanos++ runtime system running on x cores</a:t>
            </a:r>
          </a:p>
          <a:p>
            <a:pPr lvl="1"/>
            <a:r>
              <a:rPr lang="en-US" dirty="0" err="1" smtClean="0"/>
              <a:t>Baseline+RTopt</a:t>
            </a:r>
            <a:r>
              <a:rPr lang="en-US" dirty="0" smtClean="0"/>
              <a:t>: The Nanos++ runtime system running on </a:t>
            </a:r>
            <a:r>
              <a:rPr lang="en-US" dirty="0" err="1" smtClean="0"/>
              <a:t>x+RTopt</a:t>
            </a:r>
            <a:r>
              <a:rPr lang="en-US" dirty="0" smtClean="0"/>
              <a:t> cores (using </a:t>
            </a:r>
            <a:r>
              <a:rPr lang="en-US" dirty="0" err="1" smtClean="0"/>
              <a:t>RTopt</a:t>
            </a:r>
            <a:r>
              <a:rPr lang="en-US" dirty="0" smtClean="0"/>
              <a:t> as a slow general purpose core)</a:t>
            </a:r>
          </a:p>
          <a:p>
            <a:pPr lvl="1"/>
            <a:r>
              <a:rPr lang="en-US" dirty="0" err="1" smtClean="0"/>
              <a:t>TaskGenX</a:t>
            </a:r>
            <a:r>
              <a:rPr lang="en-US" dirty="0" smtClean="0"/>
              <a:t>: our proposed runtime system that takes advantage of </a:t>
            </a:r>
            <a:r>
              <a:rPr lang="en-US" dirty="0" err="1" smtClean="0"/>
              <a:t>RTopt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369697"/>
              </p:ext>
            </p:extLst>
          </p:nvPr>
        </p:nvGraphicFramePr>
        <p:xfrm>
          <a:off x="1897184" y="2950320"/>
          <a:ext cx="5259616" cy="319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2" y="4508204"/>
            <a:ext cx="8583505" cy="1594883"/>
          </a:xfrm>
        </p:spPr>
        <p:txBody>
          <a:bodyPr>
            <a:normAutofit/>
          </a:bodyPr>
          <a:lstStyle/>
          <a:p>
            <a:r>
              <a:rPr lang="en-US" dirty="0" smtClean="0"/>
              <a:t>Moving the </a:t>
            </a:r>
            <a:r>
              <a:rPr lang="en-US" b="1" dirty="0" smtClean="0"/>
              <a:t>master thread </a:t>
            </a:r>
            <a:r>
              <a:rPr lang="en-US" dirty="0" smtClean="0"/>
              <a:t>from a big to a slow core degrades performance due to slower task generation</a:t>
            </a:r>
          </a:p>
          <a:p>
            <a:r>
              <a:rPr lang="en-US" dirty="0" err="1" smtClean="0"/>
              <a:t>TaskGenX</a:t>
            </a:r>
            <a:r>
              <a:rPr lang="en-US" dirty="0" smtClean="0"/>
              <a:t> offers portability for asymmetric systems </a:t>
            </a:r>
          </a:p>
          <a:p>
            <a:pPr lvl="1"/>
            <a:r>
              <a:rPr lang="en-US" dirty="0" smtClean="0"/>
              <a:t>Does not matter the type of core that master thread executes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830595"/>
              </p:ext>
            </p:extLst>
          </p:nvPr>
        </p:nvGraphicFramePr>
        <p:xfrm>
          <a:off x="478465" y="893134"/>
          <a:ext cx="8399721" cy="3381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6362" y="1410217"/>
            <a:ext cx="1155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 to 86%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855" y="1377951"/>
            <a:ext cx="11474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 to 3.7x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Accelerating Task Generation</a:t>
            </a:r>
            <a:endParaRPr lang="en-US" noProof="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407715" y="1041187"/>
            <a:ext cx="4951119" cy="2138501"/>
            <a:chOff x="2042915" y="1389211"/>
            <a:chExt cx="4951119" cy="2138501"/>
          </a:xfrm>
        </p:grpSpPr>
        <p:sp>
          <p:nvSpPr>
            <p:cNvPr id="102" name="Rectangle 101"/>
            <p:cNvSpPr/>
            <p:nvPr/>
          </p:nvSpPr>
          <p:spPr>
            <a:xfrm>
              <a:off x="2770719" y="3076560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770719" y="1389211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70719" y="1966003"/>
              <a:ext cx="4223315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70719" y="2527073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42915" y="1392891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042915" y="1967449"/>
              <a:ext cx="727804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42915" y="252851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042915" y="307655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44878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90223" y="2619374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183088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90223" y="1481510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00564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4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07985" y="1481509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5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15153" y="1481508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6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724867" y="1481507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7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3747" y="1481512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8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41749" y="1480995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9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651218" y="1480994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</a:rPr>
                <a:t>10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872046" y="1481511"/>
              <a:ext cx="270542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142588" y="205606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107985" y="205606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00564" y="3167413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341749" y="2621156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043663" y="2056067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955071" y="205549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656751" y="3167411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710506" y="3167412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15153" y="261072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193122" y="261458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500423" y="316741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409873" y="3167409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744403" y="20560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038702" y="2621156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9897" y="205357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115251" y="2611575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356247" y="3165242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654445" y="2055498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26638" y="3893197"/>
            <a:ext cx="4951119" cy="2137055"/>
            <a:chOff x="2061838" y="3893197"/>
            <a:chExt cx="4951119" cy="2137055"/>
          </a:xfrm>
        </p:grpSpPr>
        <p:sp>
          <p:nvSpPr>
            <p:cNvPr id="169" name="Rectangle 168"/>
            <p:cNvSpPr/>
            <p:nvPr/>
          </p:nvSpPr>
          <p:spPr>
            <a:xfrm>
              <a:off x="2789642" y="5579100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89642" y="3893985"/>
              <a:ext cx="4223315" cy="4466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89642" y="4472659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89642" y="5029613"/>
              <a:ext cx="4223315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061838" y="3893197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2061838" y="4467755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061838" y="503105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061838" y="5579099"/>
              <a:ext cx="727804" cy="4511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683516" y="4558610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82116" y="5121914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984741" y="3984052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83496" y="3984050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184187" y="3984052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281958" y="3984049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380326" y="3984048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478066" y="3984047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574972" y="3984052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673324" y="3983535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773143" y="3983534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892239" y="3984051"/>
              <a:ext cx="58760" cy="26944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981511" y="4558609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767761" y="4557163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171487" y="5669956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554438" y="4554664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8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872351" y="3984986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657706" y="3982605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4638129" y="5115648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9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951419" y="5669952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58709" y="5118030"/>
              <a:ext cx="666315" cy="2694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782634" y="5119501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871346" y="5669953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650786" y="5669949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573091" y="3984989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253772" y="4554664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467292" y="4554665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558807" y="5116496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340649" y="5115647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364223" y="3982604"/>
              <a:ext cx="48099" cy="26944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8119494" y="1041187"/>
            <a:ext cx="24050" cy="498906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815744" y="3893985"/>
            <a:ext cx="0" cy="213626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Left-Right Arrow 207"/>
          <p:cNvSpPr/>
          <p:nvPr/>
        </p:nvSpPr>
        <p:spPr>
          <a:xfrm>
            <a:off x="6842219" y="5579099"/>
            <a:ext cx="1296653" cy="429374"/>
          </a:xfrm>
          <a:prstGeom prst="leftRightArrow">
            <a:avLst>
              <a:gd name="adj1" fmla="val 42732"/>
              <a:gd name="adj2" fmla="val 364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</a:rPr>
              <a:t>Improvement!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-163773" y="3480179"/>
            <a:ext cx="93077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own Arrow Callout 99"/>
          <p:cNvSpPr/>
          <p:nvPr/>
        </p:nvSpPr>
        <p:spPr>
          <a:xfrm>
            <a:off x="493934" y="2180495"/>
            <a:ext cx="1936846" cy="258962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008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Fast Task Generation</a:t>
            </a:r>
          </a:p>
          <a:p>
            <a:pPr algn="ctr"/>
            <a:r>
              <a:rPr lang="en-US" sz="2000" b="1" dirty="0" smtClean="0">
                <a:solidFill>
                  <a:schemeClr val="accent1"/>
                </a:solidFill>
                <a:sym typeface="Wingdings"/>
              </a:rPr>
              <a:t></a:t>
            </a:r>
            <a:r>
              <a:rPr lang="en-US" sz="20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/>
            </a:r>
            <a:br>
              <a:rPr lang="en-US" sz="20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sz="2000" b="1" dirty="0" smtClean="0">
                <a:solidFill>
                  <a:schemeClr val="accent1"/>
                </a:solidFill>
              </a:rPr>
              <a:t> Improved Scheduling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837680" y="6402896"/>
            <a:ext cx="876700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Runtime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361166" y="6402896"/>
            <a:ext cx="1421502" cy="27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Task Generation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77087" y="6402895"/>
            <a:ext cx="1352039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Task Execution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180791" y="6402896"/>
            <a:ext cx="1216033" cy="278181"/>
          </a:xfrm>
          <a:prstGeom prst="rect">
            <a:avLst/>
          </a:prstGeom>
          <a:pattFill prst="dkUpDiag">
            <a:fgClr>
              <a:schemeClr val="tx1">
                <a:lumMod val="65000"/>
                <a:lumOff val="3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CPU Idle Time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57039" y="2815015"/>
            <a:ext cx="858365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57039" y="2268762"/>
            <a:ext cx="561391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212024" y="1712542"/>
            <a:ext cx="277614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290927" y="1701176"/>
            <a:ext cx="158756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60900" y="2261838"/>
            <a:ext cx="107363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635964" y="2253966"/>
            <a:ext cx="107363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944027" y="2819979"/>
            <a:ext cx="107363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854998" y="2817111"/>
            <a:ext cx="142900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198377" y="1710115"/>
            <a:ext cx="88730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45442" y="1707247"/>
            <a:ext cx="142900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499232" y="2273695"/>
            <a:ext cx="596929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819486" y="2822891"/>
            <a:ext cx="278472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11508" y="1129118"/>
            <a:ext cx="794512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89896" y="5665579"/>
            <a:ext cx="679283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57252" y="5663321"/>
            <a:ext cx="261895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244137" y="5125641"/>
            <a:ext cx="178877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41848" y="4563178"/>
            <a:ext cx="75862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693960" y="4552793"/>
            <a:ext cx="100972" cy="27818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accent6">
                <a:lumMod val="20000"/>
                <a:lumOff val="80000"/>
              </a:schemeClr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 with Low Benefit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803" y="4655820"/>
            <a:ext cx="8229598" cy="139251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Applications with low task generation time compared to task time</a:t>
            </a:r>
          </a:p>
          <a:p>
            <a:r>
              <a:rPr lang="en-US" sz="2200" dirty="0" smtClean="0"/>
              <a:t>Same average performance</a:t>
            </a:r>
            <a:endParaRPr lang="en-US" sz="2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643335"/>
              </p:ext>
            </p:extLst>
          </p:nvPr>
        </p:nvGraphicFramePr>
        <p:xfrm>
          <a:off x="220980" y="944880"/>
          <a:ext cx="8692875" cy="358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compare different runtime systems:</a:t>
            </a:r>
          </a:p>
          <a:p>
            <a:pPr lvl="1"/>
            <a:r>
              <a:rPr lang="en-US" dirty="0" smtClean="0"/>
              <a:t>Baseline: The Nanos++ runtime system running on x cores</a:t>
            </a:r>
          </a:p>
          <a:p>
            <a:pPr lvl="1"/>
            <a:r>
              <a:rPr lang="en-US" dirty="0" err="1" smtClean="0"/>
              <a:t>Baseline+RTopt</a:t>
            </a:r>
            <a:r>
              <a:rPr lang="en-US" dirty="0" smtClean="0"/>
              <a:t>: The Nanos++ runtime system running on </a:t>
            </a:r>
            <a:r>
              <a:rPr lang="en-US" dirty="0" err="1" smtClean="0"/>
              <a:t>x+RTopt</a:t>
            </a:r>
            <a:r>
              <a:rPr lang="en-US" dirty="0" smtClean="0"/>
              <a:t> cores (using </a:t>
            </a:r>
            <a:r>
              <a:rPr lang="en-US" dirty="0" err="1" smtClean="0"/>
              <a:t>RTopt</a:t>
            </a:r>
            <a:r>
              <a:rPr lang="en-US" dirty="0" smtClean="0"/>
              <a:t> as a slow general purpose core)</a:t>
            </a:r>
          </a:p>
          <a:p>
            <a:pPr lvl="1"/>
            <a:r>
              <a:rPr lang="en-US" dirty="0" err="1" smtClean="0"/>
              <a:t>TaskGenX</a:t>
            </a:r>
            <a:r>
              <a:rPr lang="en-US" dirty="0" smtClean="0"/>
              <a:t>: our proposed runtime system that takes advantage of </a:t>
            </a:r>
            <a:r>
              <a:rPr lang="en-US" dirty="0" err="1" smtClean="0"/>
              <a:t>RTopt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62703"/>
              </p:ext>
            </p:extLst>
          </p:nvPr>
        </p:nvGraphicFramePr>
        <p:xfrm>
          <a:off x="1897184" y="2950320"/>
          <a:ext cx="5259616" cy="319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Bodytrack</a:t>
            </a:r>
            <a:r>
              <a:rPr lang="en-US" dirty="0" smtClean="0"/>
              <a:t> – Nested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4369980"/>
            <a:ext cx="8540974" cy="1678349"/>
          </a:xfrm>
        </p:spPr>
        <p:txBody>
          <a:bodyPr/>
          <a:lstStyle/>
          <a:p>
            <a:r>
              <a:rPr lang="en-US" dirty="0" smtClean="0"/>
              <a:t>Application with nested parallelism</a:t>
            </a:r>
          </a:p>
          <a:p>
            <a:r>
              <a:rPr lang="en-US" dirty="0" smtClean="0"/>
              <a:t>There are tasks that create other tasks </a:t>
            </a:r>
            <a:r>
              <a:rPr lang="en-US" dirty="0" smtClean="0">
                <a:sym typeface="Wingdings" panose="05000000000000000000" pitchFamily="2" charset="2"/>
              </a:rPr>
              <a:t> Parallel task generation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TaskGenX</a:t>
            </a:r>
            <a:r>
              <a:rPr lang="en-US" dirty="0" smtClean="0">
                <a:sym typeface="Wingdings" panose="05000000000000000000" pitchFamily="2" charset="2"/>
              </a:rPr>
              <a:t> still improves the baseline by 20% on average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228469"/>
              </p:ext>
            </p:extLst>
          </p:nvPr>
        </p:nvGraphicFramePr>
        <p:xfrm>
          <a:off x="1959476" y="954411"/>
          <a:ext cx="5368428" cy="3213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55293"/>
              </p:ext>
            </p:extLst>
          </p:nvPr>
        </p:nvGraphicFramePr>
        <p:xfrm>
          <a:off x="443538" y="1048838"/>
          <a:ext cx="822960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task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CPU Cycles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(thousands)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Per-T</a:t>
                      </a:r>
                      <a:r>
                        <a:rPr lang="en-US" baseline="0" dirty="0" smtClean="0"/>
                        <a:t>ask Generation CPU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10.34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Cholesky128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2829058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83.74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518570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QR128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707265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3.11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Blackscholes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488202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42.87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Bodytrack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329123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12.70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Canneal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25781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197.01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Dedup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0.43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Ferret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0.68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Fluidanimate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Streamcluster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3184654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21.91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0800" y="4557600"/>
            <a:ext cx="8200800" cy="11160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0800" y="2730000"/>
            <a:ext cx="8200800" cy="3588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890651"/>
              </p:ext>
            </p:extLst>
          </p:nvPr>
        </p:nvGraphicFramePr>
        <p:xfrm>
          <a:off x="152400" y="844352"/>
          <a:ext cx="8864600" cy="302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498560"/>
              </p:ext>
            </p:extLst>
          </p:nvPr>
        </p:nvGraphicFramePr>
        <p:xfrm>
          <a:off x="144182" y="3834735"/>
          <a:ext cx="8864600" cy="302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4985719" y="2531651"/>
            <a:ext cx="2840681" cy="5571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TaskGenX</a:t>
            </a:r>
            <a:r>
              <a:rPr lang="en-US" dirty="0" smtClean="0"/>
              <a:t> Runtime System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307536" y="1851826"/>
            <a:ext cx="1091905" cy="37001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Master &amp; Worker Threads</a:t>
            </a:r>
            <a:endParaRPr lang="en-US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1518" y="2068181"/>
            <a:ext cx="495953" cy="495953"/>
            <a:chOff x="5952195" y="2314322"/>
            <a:chExt cx="833480" cy="833480"/>
          </a:xfrm>
        </p:grpSpPr>
        <p:sp>
          <p:nvSpPr>
            <p:cNvPr id="5" name="Oval 4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11520" y="2700675"/>
            <a:ext cx="495953" cy="495953"/>
            <a:chOff x="5952195" y="2314322"/>
            <a:chExt cx="833480" cy="833480"/>
          </a:xfrm>
        </p:grpSpPr>
        <p:sp>
          <p:nvSpPr>
            <p:cNvPr id="8" name="Oval 7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11520" y="3323759"/>
            <a:ext cx="495953" cy="495953"/>
            <a:chOff x="5952195" y="2314322"/>
            <a:chExt cx="833480" cy="833480"/>
          </a:xfrm>
        </p:grpSpPr>
        <p:sp>
          <p:nvSpPr>
            <p:cNvPr id="11" name="Oval 10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11519" y="3949299"/>
            <a:ext cx="495953" cy="495953"/>
            <a:chOff x="5952195" y="2314322"/>
            <a:chExt cx="833480" cy="833480"/>
          </a:xfrm>
        </p:grpSpPr>
        <p:sp>
          <p:nvSpPr>
            <p:cNvPr id="14" name="Oval 13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29" idx="0"/>
            <a:endCxn id="16" idx="1"/>
          </p:cNvCxnSpPr>
          <p:nvPr/>
        </p:nvCxnSpPr>
        <p:spPr>
          <a:xfrm rot="5400000" flipH="1" flipV="1">
            <a:off x="3045206" y="2157695"/>
            <a:ext cx="431004" cy="1736065"/>
          </a:xfrm>
          <a:prstGeom prst="curvedConnector4">
            <a:avLst>
              <a:gd name="adj1" fmla="val 109286"/>
              <a:gd name="adj2" fmla="val 58141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88037" y="2531273"/>
            <a:ext cx="5453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</a:t>
            </a:r>
            <a:r>
              <a:rPr lang="en-US" sz="1400" b="1" dirty="0" smtClean="0"/>
              <a:t>ush</a:t>
            </a:r>
            <a:br>
              <a:rPr lang="en-US" sz="1400" b="1" dirty="0" smtClean="0"/>
            </a:br>
            <a:r>
              <a:rPr lang="en-US" sz="1400" b="1" dirty="0" smtClean="0"/>
              <a:t>task</a:t>
            </a:r>
            <a:endParaRPr lang="en-US" sz="1400" b="1" dirty="0"/>
          </a:p>
        </p:txBody>
      </p:sp>
      <p:sp>
        <p:nvSpPr>
          <p:cNvPr id="29" name="Arc 28"/>
          <p:cNvSpPr/>
          <p:nvPr/>
        </p:nvSpPr>
        <p:spPr>
          <a:xfrm>
            <a:off x="2392241" y="1907922"/>
            <a:ext cx="4248011" cy="2721678"/>
          </a:xfrm>
          <a:prstGeom prst="arc">
            <a:avLst>
              <a:gd name="adj1" fmla="val 10844566"/>
              <a:gd name="adj2" fmla="val 20212726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479005" y="1677201"/>
            <a:ext cx="4923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pop</a:t>
            </a:r>
            <a:br>
              <a:rPr lang="en-US" sz="1400" b="1" dirty="0" smtClean="0"/>
            </a:br>
            <a:r>
              <a:rPr lang="en-US" sz="1400" b="1" dirty="0" smtClean="0"/>
              <a:t>task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4128741" y="2531651"/>
            <a:ext cx="853659" cy="5571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TASKQ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09607" y="2605216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856201" y="2598162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288099" y="2601942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91610" y="2605216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523915" y="2605216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970509" y="2605216"/>
            <a:ext cx="403098" cy="403098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3901" y="3866360"/>
            <a:ext cx="1032982" cy="1685652"/>
            <a:chOff x="4086218" y="4658786"/>
            <a:chExt cx="1032982" cy="1685652"/>
          </a:xfrm>
        </p:grpSpPr>
        <p:sp>
          <p:nvSpPr>
            <p:cNvPr id="86" name="Rounded Rectangle 85"/>
            <p:cNvSpPr/>
            <p:nvPr/>
          </p:nvSpPr>
          <p:spPr>
            <a:xfrm>
              <a:off x="4086218" y="4658786"/>
              <a:ext cx="1032982" cy="16856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Special Runtime Thread</a:t>
              </a:r>
              <a:endPara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365282" y="4854553"/>
              <a:ext cx="495953" cy="495953"/>
              <a:chOff x="5952195" y="2314322"/>
              <a:chExt cx="833480" cy="8334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5" name="Oval 74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grp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4131538" y="3361189"/>
            <a:ext cx="3697659" cy="557149"/>
            <a:chOff x="4131538" y="3361189"/>
            <a:chExt cx="3697659" cy="557149"/>
          </a:xfrm>
        </p:grpSpPr>
        <p:sp>
          <p:nvSpPr>
            <p:cNvPr id="85" name="Rectangle 84"/>
            <p:cNvSpPr/>
            <p:nvPr/>
          </p:nvSpPr>
          <p:spPr>
            <a:xfrm>
              <a:off x="4988516" y="3361189"/>
              <a:ext cx="2840681" cy="5571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31538" y="3361189"/>
              <a:ext cx="853659" cy="5571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RRQ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412404" y="3434754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6858998" y="3427700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290896" y="3431480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094407" y="3434754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526712" y="3434754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973306" y="3434754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Arc 97"/>
          <p:cNvSpPr/>
          <p:nvPr/>
        </p:nvSpPr>
        <p:spPr>
          <a:xfrm rot="10457127">
            <a:off x="2815560" y="3379622"/>
            <a:ext cx="4248011" cy="1541266"/>
          </a:xfrm>
          <a:prstGeom prst="arc">
            <a:avLst>
              <a:gd name="adj1" fmla="val 10844566"/>
              <a:gd name="adj2" fmla="val 202127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127422" y="4565280"/>
            <a:ext cx="56310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pop</a:t>
            </a:r>
            <a:br>
              <a:rPr lang="en-US" sz="1400" b="1" dirty="0" smtClean="0"/>
            </a:br>
            <a:r>
              <a:rPr lang="en-US" sz="1400" b="1" dirty="0" smtClean="0"/>
              <a:t>work</a:t>
            </a:r>
            <a:endParaRPr lang="en-US" sz="1400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392241" y="3124326"/>
            <a:ext cx="1739297" cy="523220"/>
            <a:chOff x="2392241" y="3124326"/>
            <a:chExt cx="1739297" cy="523220"/>
          </a:xfrm>
        </p:grpSpPr>
        <p:cxnSp>
          <p:nvCxnSpPr>
            <p:cNvPr id="100" name="Straight Arrow Connector 34"/>
            <p:cNvCxnSpPr/>
            <p:nvPr/>
          </p:nvCxnSpPr>
          <p:spPr>
            <a:xfrm>
              <a:off x="2392241" y="3238281"/>
              <a:ext cx="1739297" cy="371003"/>
            </a:xfrm>
            <a:prstGeom prst="curvedConnector3">
              <a:avLst>
                <a:gd name="adj1" fmla="val 19367"/>
              </a:avLst>
            </a:pr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2676213" y="3124326"/>
              <a:ext cx="5631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p</a:t>
              </a:r>
              <a:r>
                <a:rPr lang="en-US" sz="1400" b="1" dirty="0" smtClean="0"/>
                <a:t>ush</a:t>
              </a:r>
              <a:br>
                <a:rPr lang="en-US" sz="1400" b="1" dirty="0" smtClean="0"/>
              </a:br>
              <a:r>
                <a:rPr lang="en-US" sz="1400" b="1" dirty="0" smtClean="0"/>
                <a:t>work</a:t>
              </a:r>
              <a:endParaRPr lang="en-US" sz="1400" b="1" dirty="0"/>
            </a:p>
          </p:txBody>
        </p:sp>
      </p:grpSp>
      <p:sp>
        <p:nvSpPr>
          <p:cNvPr id="116" name="Content Placeholder 2"/>
          <p:cNvSpPr>
            <a:spLocks noGrp="1"/>
          </p:cNvSpPr>
          <p:nvPr>
            <p:ph idx="1"/>
          </p:nvPr>
        </p:nvSpPr>
        <p:spPr>
          <a:xfrm>
            <a:off x="4555570" y="4382024"/>
            <a:ext cx="4428410" cy="95959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TaskGenX</a:t>
            </a:r>
            <a:r>
              <a:rPr lang="en-US" sz="2000" dirty="0" smtClean="0"/>
              <a:t> creates one extra SW thread</a:t>
            </a:r>
          </a:p>
          <a:p>
            <a:r>
              <a:rPr lang="en-US" sz="2000" dirty="0" smtClean="0"/>
              <a:t>Special Runtime Thread (SRT)</a:t>
            </a:r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296752" y="992091"/>
            <a:ext cx="4428410" cy="70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Master and/or worker threads push work to the RRQ</a:t>
            </a: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4641996" y="5251671"/>
            <a:ext cx="4428410" cy="70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SRT pops a work unit and executes it</a:t>
            </a: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4426047" y="4310103"/>
            <a:ext cx="4428410" cy="70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Runtime Request Queue (RRQ) is used to store task creation work units</a:t>
            </a: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4128740" y="3316792"/>
            <a:ext cx="4657119" cy="707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smtClean="0"/>
              <a:t>TASKQ</a:t>
            </a:r>
            <a:r>
              <a:rPr lang="en-US" sz="2000" dirty="0" smtClean="0"/>
              <a:t>: the runtime system maintains this queue</a:t>
            </a:r>
            <a:r>
              <a:rPr lang="el-GR" sz="2000" i="1" dirty="0" smtClean="0"/>
              <a:t> </a:t>
            </a:r>
            <a:r>
              <a:rPr lang="en-US" sz="2000" dirty="0" smtClean="0"/>
              <a:t>to store the tasks that are ready for execution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16" grpId="0" uiExpand="1" build="p"/>
      <p:bldP spid="116" grpId="1" uiExpand="1" build="p"/>
      <p:bldP spid="116" grpId="2" uiExpand="1" build="p"/>
      <p:bldP spid="117" grpId="0" build="p"/>
      <p:bldP spid="118" grpId="0" build="p"/>
      <p:bldP spid="120" grpId="0" build="p"/>
      <p:bldP spid="120" grpId="1" build="allAtOnce"/>
      <p:bldP spid="122" grpId="0" build="p"/>
      <p:bldP spid="122" grpI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1215072"/>
            <a:ext cx="8229598" cy="119284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36890"/>
              </p:ext>
            </p:extLst>
          </p:nvPr>
        </p:nvGraphicFramePr>
        <p:xfrm>
          <a:off x="463754" y="2813050"/>
          <a:ext cx="7890128" cy="274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TaskGenX</a:t>
            </a:r>
            <a:r>
              <a:rPr lang="en-US" dirty="0" smtClean="0"/>
              <a:t> 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of Special Runtime Thread (SRT) </a:t>
            </a:r>
          </a:p>
          <a:p>
            <a:pPr lvl="1"/>
            <a:r>
              <a:rPr lang="en-US" dirty="0" smtClean="0"/>
              <a:t>Bound to run on the accelerator</a:t>
            </a:r>
          </a:p>
          <a:p>
            <a:r>
              <a:rPr lang="en-US" dirty="0" smtClean="0"/>
              <a:t>Runtime Requests Queue (RRQ) to store runtime system requests</a:t>
            </a:r>
          </a:p>
          <a:p>
            <a:r>
              <a:rPr lang="en-US" dirty="0" smtClean="0"/>
              <a:t>When the master thread encounters a task creation:</a:t>
            </a:r>
          </a:p>
          <a:p>
            <a:pPr lvl="1"/>
            <a:r>
              <a:rPr lang="en-US" dirty="0" smtClean="0"/>
              <a:t>Instead of directly create the task, it creates a runtime request</a:t>
            </a:r>
          </a:p>
          <a:p>
            <a:pPr lvl="1"/>
            <a:r>
              <a:rPr lang="en-US" dirty="0" smtClean="0"/>
              <a:t>It inserts it in the RRQ</a:t>
            </a:r>
          </a:p>
          <a:p>
            <a:r>
              <a:rPr lang="en-US" dirty="0" smtClean="0"/>
              <a:t>The SRT looks for available runtime requests in the RRQ and executes them whenever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  <a:br>
              <a:rPr lang="en-US" dirty="0" smtClean="0"/>
            </a:br>
            <a:r>
              <a:rPr lang="en-US" dirty="0" smtClean="0"/>
              <a:t>Runtime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Management:</a:t>
            </a:r>
          </a:p>
          <a:p>
            <a:pPr lvl="1"/>
            <a:r>
              <a:rPr lang="en-US" dirty="0" smtClean="0"/>
              <a:t>1 software thread per core (pinned)</a:t>
            </a:r>
          </a:p>
          <a:p>
            <a:r>
              <a:rPr lang="en-US" dirty="0" smtClean="0"/>
              <a:t>Task Manipulation</a:t>
            </a:r>
          </a:p>
          <a:p>
            <a:pPr lvl="1"/>
            <a:r>
              <a:rPr lang="en-US" dirty="0" smtClean="0"/>
              <a:t>Task Creation</a:t>
            </a:r>
          </a:p>
          <a:p>
            <a:pPr lvl="1"/>
            <a:r>
              <a:rPr lang="en-US" dirty="0" smtClean="0"/>
              <a:t>Task Scheduling among SW threads</a:t>
            </a:r>
          </a:p>
          <a:p>
            <a:r>
              <a:rPr lang="en-US" dirty="0" smtClean="0"/>
              <a:t>Dependence Analysis</a:t>
            </a:r>
          </a:p>
          <a:p>
            <a:pPr lvl="1"/>
            <a:r>
              <a:rPr lang="en-US" dirty="0" smtClean="0"/>
              <a:t>Inter-task dependency tracking</a:t>
            </a:r>
          </a:p>
          <a:p>
            <a:pPr lvl="1"/>
            <a:r>
              <a:rPr lang="en-US" dirty="0" smtClean="0"/>
              <a:t>Update readers/writers of each task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737716" y="1396079"/>
            <a:ext cx="2834784" cy="2298979"/>
            <a:chOff x="5737716" y="1396079"/>
            <a:chExt cx="2834784" cy="2298979"/>
          </a:xfrm>
        </p:grpSpPr>
        <p:sp>
          <p:nvSpPr>
            <p:cNvPr id="44" name="Rounded Rectangle 43"/>
            <p:cNvSpPr/>
            <p:nvPr/>
          </p:nvSpPr>
          <p:spPr>
            <a:xfrm>
              <a:off x="5737716" y="1396079"/>
              <a:ext cx="2834784" cy="153344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62000">
                  <a:schemeClr val="accent3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Multi-core System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955821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3426" y="21868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99228" y="3198139"/>
              <a:ext cx="495953" cy="495953"/>
              <a:chOff x="5952195" y="2314322"/>
              <a:chExt cx="833480" cy="83348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5907985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22642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26790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19" idx="2"/>
              <a:endCxn id="15" idx="0"/>
            </p:cNvCxnSpPr>
            <p:nvPr/>
          </p:nvCxnSpPr>
          <p:spPr>
            <a:xfrm flipH="1">
              <a:off x="6147205" y="2634532"/>
              <a:ext cx="1" cy="563607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518063" y="3199105"/>
              <a:ext cx="495953" cy="495953"/>
              <a:chOff x="5952195" y="2314322"/>
              <a:chExt cx="833480" cy="83348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326461" y="3197757"/>
              <a:ext cx="495953" cy="495953"/>
              <a:chOff x="5952195" y="2314322"/>
              <a:chExt cx="833480" cy="83348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955821" y="3198343"/>
              <a:ext cx="495953" cy="495953"/>
              <a:chOff x="5952195" y="2314322"/>
              <a:chExt cx="833480" cy="83348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>
              <a:stCxn id="20" idx="2"/>
              <a:endCxn id="27" idx="0"/>
            </p:cNvCxnSpPr>
            <p:nvPr/>
          </p:nvCxnSpPr>
          <p:spPr>
            <a:xfrm>
              <a:off x="6761863" y="2634532"/>
              <a:ext cx="4177" cy="564573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30" idx="0"/>
            </p:cNvCxnSpPr>
            <p:nvPr/>
          </p:nvCxnSpPr>
          <p:spPr>
            <a:xfrm>
              <a:off x="7566011" y="2634532"/>
              <a:ext cx="8427" cy="563225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  <a:endCxn id="33" idx="0"/>
            </p:cNvCxnSpPr>
            <p:nvPr/>
          </p:nvCxnSpPr>
          <p:spPr>
            <a:xfrm>
              <a:off x="8195042" y="2634532"/>
              <a:ext cx="8756" cy="563811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14016" y="325265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490516" y="2077486"/>
            <a:ext cx="2834784" cy="15334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3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90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Multi-core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708621" y="2870877"/>
            <a:ext cx="478441" cy="445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90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736226" y="2868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2652028" y="3879546"/>
            <a:ext cx="495953" cy="495953"/>
            <a:chOff x="5952195" y="2314322"/>
            <a:chExt cx="833480" cy="833480"/>
          </a:xfrm>
        </p:grpSpPr>
        <p:sp>
          <p:nvSpPr>
            <p:cNvPr id="88" name="Oval 87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2660785" y="2870877"/>
            <a:ext cx="478441" cy="445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90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3275442" y="2870877"/>
            <a:ext cx="478441" cy="445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90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079590" y="2870877"/>
            <a:ext cx="478441" cy="4450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2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190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0" idx="2"/>
            <a:endCxn id="88" idx="0"/>
          </p:cNvCxnSpPr>
          <p:nvPr/>
        </p:nvCxnSpPr>
        <p:spPr>
          <a:xfrm flipH="1">
            <a:off x="2900005" y="3315939"/>
            <a:ext cx="1" cy="563607"/>
          </a:xfrm>
          <a:prstGeom prst="straightConnector1">
            <a:avLst/>
          </a:prstGeom>
          <a:ln w="34925" cmpd="dbl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270863" y="3880512"/>
            <a:ext cx="495953" cy="495953"/>
            <a:chOff x="5952195" y="2314322"/>
            <a:chExt cx="833480" cy="833480"/>
          </a:xfrm>
        </p:grpSpPr>
        <p:sp>
          <p:nvSpPr>
            <p:cNvPr id="95" name="Oval 94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079261" y="3879164"/>
            <a:ext cx="495953" cy="495953"/>
            <a:chOff x="5952195" y="2314322"/>
            <a:chExt cx="833480" cy="833480"/>
          </a:xfrm>
        </p:grpSpPr>
        <p:sp>
          <p:nvSpPr>
            <p:cNvPr id="98" name="Oval 97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08621" y="3879750"/>
            <a:ext cx="495953" cy="495953"/>
            <a:chOff x="5952195" y="2314322"/>
            <a:chExt cx="833480" cy="833480"/>
          </a:xfrm>
        </p:grpSpPr>
        <p:sp>
          <p:nvSpPr>
            <p:cNvPr id="101" name="Oval 100"/>
            <p:cNvSpPr/>
            <p:nvPr/>
          </p:nvSpPr>
          <p:spPr>
            <a:xfrm>
              <a:off x="5952195" y="2314322"/>
              <a:ext cx="833480" cy="833480"/>
            </a:xfrm>
            <a:prstGeom prst="ellipse">
              <a:avLst/>
            </a:prstGeom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35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3500000" scaled="1"/>
            </a:gra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282708" y="2413905"/>
              <a:ext cx="172455" cy="601491"/>
            </a:xfrm>
            <a:custGeom>
              <a:avLst/>
              <a:gdLst>
                <a:gd name="connsiteX0" fmla="*/ 98813 w 172454"/>
                <a:gd name="connsiteY0" fmla="*/ 0 h 601492"/>
                <a:gd name="connsiteX1" fmla="*/ 1709 w 172454"/>
                <a:gd name="connsiteY1" fmla="*/ 153749 h 601492"/>
                <a:gd name="connsiteX2" fmla="*/ 171641 w 172454"/>
                <a:gd name="connsiteY2" fmla="*/ 412694 h 601492"/>
                <a:gd name="connsiteX3" fmla="*/ 66445 w 172454"/>
                <a:gd name="connsiteY3" fmla="*/ 590719 h 601492"/>
                <a:gd name="connsiteX4" fmla="*/ 74537 w 172454"/>
                <a:gd name="connsiteY4" fmla="*/ 566443 h 60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4" h="601492">
                  <a:moveTo>
                    <a:pt x="98813" y="0"/>
                  </a:moveTo>
                  <a:cubicBezTo>
                    <a:pt x="44192" y="42483"/>
                    <a:pt x="-10429" y="84967"/>
                    <a:pt x="1709" y="153749"/>
                  </a:cubicBezTo>
                  <a:cubicBezTo>
                    <a:pt x="13847" y="222531"/>
                    <a:pt x="160852" y="339866"/>
                    <a:pt x="171641" y="412694"/>
                  </a:cubicBezTo>
                  <a:cubicBezTo>
                    <a:pt x="182430" y="485522"/>
                    <a:pt x="82629" y="565094"/>
                    <a:pt x="66445" y="590719"/>
                  </a:cubicBezTo>
                  <a:cubicBezTo>
                    <a:pt x="50261" y="616344"/>
                    <a:pt x="62399" y="591393"/>
                    <a:pt x="74537" y="566443"/>
                  </a:cubicBezTo>
                </a:path>
              </a:pathLst>
            </a:custGeom>
            <a:noFill/>
            <a:ln w="28575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Straight Arrow Connector 102"/>
          <p:cNvCxnSpPr>
            <a:stCxn id="91" idx="2"/>
            <a:endCxn id="95" idx="0"/>
          </p:cNvCxnSpPr>
          <p:nvPr/>
        </p:nvCxnSpPr>
        <p:spPr>
          <a:xfrm>
            <a:off x="3514663" y="3315939"/>
            <a:ext cx="4177" cy="564573"/>
          </a:xfrm>
          <a:prstGeom prst="straightConnector1">
            <a:avLst/>
          </a:prstGeom>
          <a:ln w="34925" cmpd="dbl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2"/>
            <a:endCxn id="98" idx="0"/>
          </p:cNvCxnSpPr>
          <p:nvPr/>
        </p:nvCxnSpPr>
        <p:spPr>
          <a:xfrm>
            <a:off x="4318811" y="3315939"/>
            <a:ext cx="8427" cy="563225"/>
          </a:xfrm>
          <a:prstGeom prst="straightConnector1">
            <a:avLst/>
          </a:prstGeom>
          <a:ln w="34925" cmpd="dbl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5" idx="2"/>
            <a:endCxn id="101" idx="0"/>
          </p:cNvCxnSpPr>
          <p:nvPr/>
        </p:nvCxnSpPr>
        <p:spPr>
          <a:xfrm>
            <a:off x="4947842" y="3315939"/>
            <a:ext cx="8756" cy="563811"/>
          </a:xfrm>
          <a:prstGeom prst="straightConnector1">
            <a:avLst/>
          </a:prstGeom>
          <a:ln w="34925" cmpd="dbl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52416" y="39340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</a:p>
          <a:p>
            <a:r>
              <a:rPr lang="en-US" dirty="0" err="1" smtClean="0"/>
              <a:t>TaskGenX</a:t>
            </a:r>
            <a:r>
              <a:rPr lang="en-US" dirty="0" smtClean="0"/>
              <a:t>: </a:t>
            </a:r>
            <a:r>
              <a:rPr lang="en-US" b="1" dirty="0"/>
              <a:t>Task</a:t>
            </a:r>
            <a:r>
              <a:rPr lang="en-US" dirty="0"/>
              <a:t> </a:t>
            </a:r>
            <a:r>
              <a:rPr lang="en-US" b="1" dirty="0"/>
              <a:t>Gen</a:t>
            </a:r>
            <a:r>
              <a:rPr lang="en-US" dirty="0"/>
              <a:t>eration </a:t>
            </a:r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press</a:t>
            </a:r>
            <a:endParaRPr lang="en-US" dirty="0" smtClean="0"/>
          </a:p>
          <a:p>
            <a:r>
              <a:rPr lang="en-US" dirty="0" smtClean="0"/>
              <a:t>HW Requirements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in </a:t>
            </a:r>
            <a:r>
              <a:rPr lang="en-US" dirty="0" err="1" smtClean="0"/>
              <a:t>TaskGenX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34523"/>
              </p:ext>
            </p:extLst>
          </p:nvPr>
        </p:nvGraphicFramePr>
        <p:xfrm>
          <a:off x="766145" y="1077941"/>
          <a:ext cx="756285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Acrobat Document" r:id="rId3" imgW="7562642" imgH="1952557" progId="AcroExch.Document.DC">
                  <p:link updateAutomatic="1"/>
                </p:oleObj>
              </mc:Choice>
              <mc:Fallback>
                <p:oleObj name="Acrobat Document" r:id="rId3" imgW="7562642" imgH="1952557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145" y="1077941"/>
                        <a:ext cx="7562850" cy="195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4803" y="3139710"/>
            <a:ext cx="8229598" cy="2908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TaskGenX</a:t>
            </a:r>
            <a:r>
              <a:rPr lang="en-US" dirty="0" smtClean="0"/>
              <a:t> maintains two queues:</a:t>
            </a:r>
          </a:p>
          <a:p>
            <a:pPr lvl="1"/>
            <a:r>
              <a:rPr lang="en-US" dirty="0" smtClean="0"/>
              <a:t>TASKQ: Keeps the ready tasks </a:t>
            </a:r>
          </a:p>
          <a:p>
            <a:pPr lvl="1"/>
            <a:r>
              <a:rPr lang="en-US" dirty="0" smtClean="0"/>
              <a:t>RRQ: Keeps the runtime requests</a:t>
            </a:r>
          </a:p>
          <a:p>
            <a:r>
              <a:rPr lang="en-US" dirty="0" smtClean="0"/>
              <a:t>General purpose threads (Master and Worker threads):</a:t>
            </a:r>
          </a:p>
          <a:p>
            <a:pPr lvl="1"/>
            <a:r>
              <a:rPr lang="en-US" dirty="0" smtClean="0"/>
              <a:t>Push and pop tasks from TASKQ</a:t>
            </a:r>
          </a:p>
          <a:p>
            <a:pPr lvl="1"/>
            <a:r>
              <a:rPr lang="en-US" dirty="0" smtClean="0"/>
              <a:t>Push runtime requests in the RRQ</a:t>
            </a:r>
          </a:p>
          <a:p>
            <a:r>
              <a:rPr lang="en-US" dirty="0" smtClean="0"/>
              <a:t>Special Runtime Thread (SRT):</a:t>
            </a:r>
          </a:p>
          <a:p>
            <a:pPr lvl="1"/>
            <a:r>
              <a:rPr lang="en-US" dirty="0" smtClean="0"/>
              <a:t>Pops work from the RRQ and executes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High level of abstraction through #pragma directives</a:t>
            </a:r>
          </a:p>
          <a:p>
            <a:r>
              <a:rPr lang="en-US" dirty="0" smtClean="0"/>
              <a:t>Create work units of a program that can run in parallel</a:t>
            </a:r>
          </a:p>
          <a:p>
            <a:r>
              <a:rPr lang="en-US" dirty="0" smtClean="0"/>
              <a:t>User-defined dependencies between tasks by using in/out</a:t>
            </a:r>
          </a:p>
          <a:p>
            <a:endParaRPr lang="en-US" dirty="0"/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High task creation overheads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54339"/>
              </p:ext>
            </p:extLst>
          </p:nvPr>
        </p:nvGraphicFramePr>
        <p:xfrm>
          <a:off x="4788024" y="3212976"/>
          <a:ext cx="4211960" cy="31683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4211960"/>
              </a:tblGrid>
              <a:tr h="3168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task in(x) out(y)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…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 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&lt;10;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j = 0; j&lt;10; j++)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endParaRPr lang="en-US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return 0;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4616"/>
              </p:ext>
            </p:extLst>
          </p:nvPr>
        </p:nvGraphicFramePr>
        <p:xfrm>
          <a:off x="2408966" y="3026859"/>
          <a:ext cx="4211960" cy="316835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4211960"/>
              </a:tblGrid>
              <a:tr h="31683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task in(x) out(y)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…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 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&lt;10; 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j = 0; j&lt;10; j++)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endParaRPr lang="en-US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return 0;</a:t>
                      </a:r>
                    </a:p>
                    <a:p>
                      <a:r>
                        <a:rPr lang="en-US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88863"/>
              </p:ext>
            </p:extLst>
          </p:nvPr>
        </p:nvGraphicFramePr>
        <p:xfrm>
          <a:off x="453154" y="1040950"/>
          <a:ext cx="81648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050"/>
                <a:gridCol w="3236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 </a:t>
                      </a:r>
                      <a:r>
                        <a:rPr lang="en-US" sz="1800" dirty="0" smtClean="0">
                          <a:solidFill>
                            <a:srgbClr val="008000"/>
                          </a:solidFill>
                          <a:sym typeface="Wingdings"/>
                        </a:rPr>
                        <a:t>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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use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High task creation overheads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r>
                        <a:rPr lang="en-US" baseline="0" dirty="0" smtClean="0"/>
                        <a:t> grained parallelism and scheduling flexibility through tasks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inter-task dependencies support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5042" y="3893985"/>
            <a:ext cx="4223315" cy="4466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7238" y="3893197"/>
            <a:ext cx="727804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Core 1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411" y="3984052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4546" y="3984050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3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4887" y="3984052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4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2308" y="3984049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5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9476" y="3984048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6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9190" y="3984047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7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8070" y="3984052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8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6072" y="3983535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9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5541" y="3983534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10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16369" y="3984051"/>
            <a:ext cx="58760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43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1949570" y="1621766"/>
            <a:ext cx="501570" cy="1587260"/>
          </a:xfrm>
          <a:prstGeom prst="rightBrace">
            <a:avLst>
              <a:gd name="adj1" fmla="val 39291"/>
              <a:gd name="adj2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Background </a:t>
            </a:r>
            <a:br>
              <a:rPr lang="en-US" noProof="0" dirty="0" smtClean="0"/>
            </a:br>
            <a:r>
              <a:rPr lang="en-US" noProof="0" dirty="0" smtClean="0"/>
              <a:t>Task-Based Programming Models</a:t>
            </a:r>
            <a:endParaRPr lang="en-US" noProof="0" dirty="0"/>
          </a:p>
        </p:txBody>
      </p:sp>
      <p:grpSp>
        <p:nvGrpSpPr>
          <p:cNvPr id="50" name="Group 49"/>
          <p:cNvGrpSpPr/>
          <p:nvPr/>
        </p:nvGrpSpPr>
        <p:grpSpPr>
          <a:xfrm>
            <a:off x="2016000" y="1190632"/>
            <a:ext cx="5631009" cy="2137055"/>
            <a:chOff x="1120201" y="1833250"/>
            <a:chExt cx="6953999" cy="2639150"/>
          </a:xfrm>
        </p:grpSpPr>
        <p:sp>
          <p:nvSpPr>
            <p:cNvPr id="4" name="Rectangle 3"/>
            <p:cNvSpPr/>
            <p:nvPr/>
          </p:nvSpPr>
          <p:spPr>
            <a:xfrm>
              <a:off x="2019000" y="1833251"/>
              <a:ext cx="6055200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19000" y="2542800"/>
              <a:ext cx="6055200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19000" y="3238451"/>
              <a:ext cx="6055200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9000" y="3915251"/>
              <a:ext cx="6055200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20201" y="1833250"/>
              <a:ext cx="898799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1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0201" y="2542799"/>
              <a:ext cx="898799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2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0201" y="3238450"/>
              <a:ext cx="898799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3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201" y="3915250"/>
              <a:ext cx="898799" cy="5571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1F41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Core 4</a:t>
              </a:r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06600" y="1945451"/>
              <a:ext cx="3077400" cy="33274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1000" y="2654999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43400" y="2654999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1400" y="33506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93100" y="4027451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2700" y="2646852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44600" y="4027451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32100" y="1945451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30900" y="2654999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78100" y="33506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44700" y="40274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16300" y="40274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03800" y="40274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02600" y="2654052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94200" y="1945451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86200" y="3350650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48500" y="4027451"/>
              <a:ext cx="2405100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94825" y="1945451"/>
              <a:ext cx="59400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29402" y="2654052"/>
              <a:ext cx="1824396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15018" y="3347046"/>
              <a:ext cx="822864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83762" y="3348246"/>
              <a:ext cx="932577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68300" y="3350651"/>
              <a:ext cx="1547700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61605" y="3350651"/>
              <a:ext cx="274027" cy="332748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09132" y="3350651"/>
              <a:ext cx="461268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07500" y="2655000"/>
              <a:ext cx="414300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40934" y="2658677"/>
              <a:ext cx="358565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35000" y="1945451"/>
              <a:ext cx="414300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09725" y="1945451"/>
              <a:ext cx="193575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07868" y="4030450"/>
              <a:ext cx="612348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31725" y="4033449"/>
              <a:ext cx="311475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75764" y="2651477"/>
              <a:ext cx="1594597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89965" y="1945451"/>
              <a:ext cx="1478771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96426" y="3347046"/>
              <a:ext cx="612348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02668" y="2658677"/>
              <a:ext cx="612348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94400" y="4023676"/>
              <a:ext cx="1052736" cy="3327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90341" y="3352650"/>
            <a:ext cx="2412268" cy="276999"/>
            <a:chOff x="3217506" y="3935908"/>
            <a:chExt cx="2412268" cy="276999"/>
          </a:xfrm>
        </p:grpSpPr>
        <p:sp>
          <p:nvSpPr>
            <p:cNvPr id="51" name="TextBox 50"/>
            <p:cNvSpPr txBox="1"/>
            <p:nvPr/>
          </p:nvSpPr>
          <p:spPr>
            <a:xfrm>
              <a:off x="4187838" y="3935908"/>
              <a:ext cx="4716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/>
                <a:t>time</a:t>
              </a:r>
              <a:endParaRPr lang="en-US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217506" y="3970541"/>
              <a:ext cx="24122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743804" y="3629650"/>
            <a:ext cx="4903205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743804" y="4204208"/>
            <a:ext cx="4903205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43804" y="4767512"/>
            <a:ext cx="4903205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F4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43804" y="5315552"/>
            <a:ext cx="4903205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F4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16000" y="3629649"/>
            <a:ext cx="727804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Core 1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016000" y="4204207"/>
            <a:ext cx="727804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Core 2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16000" y="4767511"/>
            <a:ext cx="727804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F4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Core 3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16000" y="5315551"/>
            <a:ext cx="727804" cy="451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1F41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Core 4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14738" y="3720504"/>
            <a:ext cx="440909" cy="26944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87429" y="3720503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702345" y="3720503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31598" y="485836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45131" y="540640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400189" y="4288464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453660" y="540640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391565" y="3720504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22916" y="3723482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6287" y="485836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529291" y="5406405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639253" y="5406405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032943" y="540334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792880" y="4294294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581241" y="3723482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442099" y="4858366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01387" y="5403348"/>
            <a:ext cx="973767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286146" y="3723482"/>
            <a:ext cx="48099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70678" y="4294294"/>
            <a:ext cx="1477307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07405" y="4855447"/>
            <a:ext cx="666315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503438" y="3718556"/>
            <a:ext cx="755155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132003" y="4858366"/>
            <a:ext cx="1253252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7197" y="4295061"/>
            <a:ext cx="221894" cy="269443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816788" y="4858366"/>
            <a:ext cx="373512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9375" y="3720504"/>
            <a:ext cx="335480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781324" y="3723482"/>
            <a:ext cx="290348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59639" y="4295062"/>
            <a:ext cx="335480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211497" y="3720504"/>
            <a:ext cx="156748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938065" y="5408834"/>
            <a:ext cx="495850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730677" y="5403347"/>
            <a:ext cx="252217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75547" y="4292209"/>
            <a:ext cx="1291227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363185" y="3723482"/>
            <a:ext cx="1197437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11332" y="5408834"/>
            <a:ext cx="495850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873910" y="4298040"/>
            <a:ext cx="495850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130802" y="5403349"/>
            <a:ext cx="852454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091847" y="4855447"/>
            <a:ext cx="973766" cy="269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Slide Number Placeholder 1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1215072"/>
            <a:ext cx="4312937" cy="4833258"/>
          </a:xfrm>
        </p:spPr>
        <p:txBody>
          <a:bodyPr/>
          <a:lstStyle/>
          <a:p>
            <a:r>
              <a:rPr lang="en-US" dirty="0" smtClean="0"/>
              <a:t>Widely spread programming models for parallel applications</a:t>
            </a:r>
          </a:p>
          <a:p>
            <a:r>
              <a:rPr lang="en-US" b="1" dirty="0" smtClean="0"/>
              <a:t>Task annotations </a:t>
            </a:r>
            <a:r>
              <a:rPr lang="en-US" dirty="0" smtClean="0"/>
              <a:t>with dependency tracking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Runtime system: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set of SW threads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1 thread per core (pinned)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These threads perform: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Task Execution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Task Creation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>
                <a:sym typeface="Wingdings" panose="05000000000000000000" pitchFamily="2" charset="2"/>
              </a:rPr>
              <a:t>ask Scheduling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Dependence analysis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00485"/>
              </p:ext>
            </p:extLst>
          </p:nvPr>
        </p:nvGraphicFramePr>
        <p:xfrm>
          <a:off x="5338798" y="1143000"/>
          <a:ext cx="3693800" cy="248013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693800"/>
              </a:tblGrid>
              <a:tr h="248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sz="14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sz="14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task in(x) out(y)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y) {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…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main() { 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for(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 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&lt;10; 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for(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j = 0; j&lt;10; j++)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1400" b="1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task1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j);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#pragma </a:t>
                      </a:r>
                      <a:r>
                        <a:rPr lang="en-US" sz="140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omp</a:t>
                      </a:r>
                      <a:r>
                        <a:rPr lang="en-US" sz="1400" baseline="0" dirty="0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taskwait</a:t>
                      </a:r>
                      <a:endParaRPr lang="en-US" sz="1400" b="0" baseline="0" dirty="0" smtClean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return 0;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191" marR="80191" marT="40095" marB="400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52532" y="3926612"/>
            <a:ext cx="2834784" cy="2298979"/>
            <a:chOff x="5737716" y="1396079"/>
            <a:chExt cx="2834784" cy="2298979"/>
          </a:xfrm>
        </p:grpSpPr>
        <p:sp>
          <p:nvSpPr>
            <p:cNvPr id="6" name="Rounded Rectangle 5"/>
            <p:cNvSpPr/>
            <p:nvPr/>
          </p:nvSpPr>
          <p:spPr>
            <a:xfrm>
              <a:off x="5737716" y="1396079"/>
              <a:ext cx="2834784" cy="153344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62000">
                  <a:schemeClr val="accent3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Multi-core System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955821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83426" y="218687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99228" y="3198139"/>
              <a:ext cx="495953" cy="495953"/>
              <a:chOff x="5952195" y="2314322"/>
              <a:chExt cx="833480" cy="83348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5907985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522642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26790" y="2189470"/>
              <a:ext cx="478441" cy="4450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62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 w="19050"/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0" idx="2"/>
              <a:endCxn id="27" idx="0"/>
            </p:cNvCxnSpPr>
            <p:nvPr/>
          </p:nvCxnSpPr>
          <p:spPr>
            <a:xfrm flipH="1">
              <a:off x="6147205" y="2634532"/>
              <a:ext cx="1" cy="563607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518063" y="3199105"/>
              <a:ext cx="495953" cy="495953"/>
              <a:chOff x="5952195" y="2314322"/>
              <a:chExt cx="833480" cy="83348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326461" y="3197757"/>
              <a:ext cx="495953" cy="495953"/>
              <a:chOff x="5952195" y="2314322"/>
              <a:chExt cx="833480" cy="83348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955821" y="3198343"/>
              <a:ext cx="495953" cy="495953"/>
              <a:chOff x="5952195" y="2314322"/>
              <a:chExt cx="833480" cy="83348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11" idx="2"/>
              <a:endCxn id="25" idx="0"/>
            </p:cNvCxnSpPr>
            <p:nvPr/>
          </p:nvCxnSpPr>
          <p:spPr>
            <a:xfrm>
              <a:off x="6761863" y="2634532"/>
              <a:ext cx="4177" cy="564573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23" idx="0"/>
            </p:cNvCxnSpPr>
            <p:nvPr/>
          </p:nvCxnSpPr>
          <p:spPr>
            <a:xfrm>
              <a:off x="7566011" y="2634532"/>
              <a:ext cx="8427" cy="563225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2"/>
              <a:endCxn id="21" idx="0"/>
            </p:cNvCxnSpPr>
            <p:nvPr/>
          </p:nvCxnSpPr>
          <p:spPr>
            <a:xfrm>
              <a:off x="8195042" y="2634532"/>
              <a:ext cx="8756" cy="563811"/>
            </a:xfrm>
            <a:prstGeom prst="straightConnector1">
              <a:avLst/>
            </a:prstGeom>
            <a:ln w="34925" cmpd="dbl">
              <a:headEnd type="diamond" w="sm" len="med"/>
              <a:tailEnd type="diamond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14016" y="325265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30" name="Curved Connector 29"/>
          <p:cNvCxnSpPr/>
          <p:nvPr/>
        </p:nvCxnSpPr>
        <p:spPr>
          <a:xfrm flipV="1">
            <a:off x="3543300" y="1272540"/>
            <a:ext cx="1821180" cy="1196340"/>
          </a:xfrm>
          <a:prstGeom prst="curvedConnector3">
            <a:avLst>
              <a:gd name="adj1" fmla="val 62134"/>
            </a:avLst>
          </a:prstGeom>
          <a:ln w="19050">
            <a:solidFill>
              <a:schemeClr val="accent4">
                <a:lumMod val="75000"/>
              </a:schemeClr>
            </a:solidFill>
            <a:headEnd type="diamond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3873949" y="4010224"/>
            <a:ext cx="2227609" cy="1654464"/>
          </a:xfrm>
          <a:prstGeom prst="curvedConnector2">
            <a:avLst/>
          </a:prstGeom>
          <a:ln w="19050">
            <a:solidFill>
              <a:schemeClr val="accent4">
                <a:lumMod val="75000"/>
              </a:schemeClr>
            </a:solidFill>
            <a:headEnd type="diamond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lide Number Placeholder 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1215072"/>
            <a:ext cx="8229598" cy="1228723"/>
          </a:xfrm>
        </p:spPr>
        <p:txBody>
          <a:bodyPr/>
          <a:lstStyle/>
          <a:p>
            <a:r>
              <a:rPr lang="en-US" dirty="0" smtClean="0"/>
              <a:t>High task generation overheads</a:t>
            </a:r>
          </a:p>
          <a:p>
            <a:r>
              <a:rPr lang="en-US" dirty="0" smtClean="0"/>
              <a:t>Task generation percentage increases as we increase the number of cores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927277"/>
              </p:ext>
            </p:extLst>
          </p:nvPr>
        </p:nvGraphicFramePr>
        <p:xfrm>
          <a:off x="1275224" y="2396277"/>
          <a:ext cx="6502112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23160" y="29145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96%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5540" y="341861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54%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5540" y="392116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28%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160" y="440537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15%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540" y="490886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  <a:r>
              <a:rPr lang="en-US" b="1" dirty="0" smtClean="0">
                <a:solidFill>
                  <a:schemeClr val="bg1"/>
                </a:solidFill>
              </a:rPr>
              <a:t>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03" y="1215072"/>
            <a:ext cx="8229598" cy="268194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HW-SW proposal to overcome task creation overheads in task-based runtime systems</a:t>
            </a:r>
          </a:p>
          <a:p>
            <a:r>
              <a:rPr lang="en-US" sz="2200" dirty="0" err="1" smtClean="0"/>
              <a:t>TaskGenX</a:t>
            </a:r>
            <a:r>
              <a:rPr lang="en-US" sz="2200" dirty="0" smtClean="0"/>
              <a:t> consists of:</a:t>
            </a:r>
          </a:p>
          <a:p>
            <a:pPr lvl="1"/>
            <a:r>
              <a:rPr lang="en-US" dirty="0" smtClean="0"/>
              <a:t>A task-based </a:t>
            </a:r>
            <a:r>
              <a:rPr lang="en-US" b="1" dirty="0" smtClean="0"/>
              <a:t>runtime system </a:t>
            </a:r>
            <a:r>
              <a:rPr lang="en-US" dirty="0" smtClean="0"/>
              <a:t>with dependence analysis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specialized hardware </a:t>
            </a:r>
            <a:r>
              <a:rPr lang="en-US" dirty="0" smtClean="0"/>
              <a:t>for task creation</a:t>
            </a:r>
          </a:p>
          <a:p>
            <a:r>
              <a:rPr lang="en-US" sz="2200" dirty="0" err="1" smtClean="0"/>
              <a:t>TaskGenX</a:t>
            </a:r>
            <a:r>
              <a:rPr lang="en-US" sz="2200" dirty="0" smtClean="0"/>
              <a:t> decouples task </a:t>
            </a:r>
            <a:r>
              <a:rPr lang="en-US" sz="2200" dirty="0"/>
              <a:t>creation from </a:t>
            </a:r>
            <a:r>
              <a:rPr lang="en-US" sz="2200" dirty="0" smtClean="0"/>
              <a:t>the other runtime activities and executes it on the </a:t>
            </a:r>
            <a:r>
              <a:rPr lang="en-US" sz="2200" b="1" i="1" dirty="0" smtClean="0"/>
              <a:t>Runtime Optimized core (</a:t>
            </a:r>
            <a:r>
              <a:rPr lang="en-US" sz="2200" b="1" i="1" dirty="0" err="1" smtClean="0"/>
              <a:t>RTopt</a:t>
            </a:r>
            <a:r>
              <a:rPr lang="en-US" sz="2200" b="1" i="1" dirty="0" smtClean="0"/>
              <a:t>)</a:t>
            </a:r>
            <a:endParaRPr lang="en-US" sz="2200" b="1" i="1" dirty="0"/>
          </a:p>
          <a:p>
            <a:pPr lvl="1"/>
            <a:endParaRPr lang="en-US" sz="1850" dirty="0" smtClean="0"/>
          </a:p>
          <a:p>
            <a:endParaRPr lang="en-US" sz="1850" dirty="0" smtClean="0"/>
          </a:p>
          <a:p>
            <a:endParaRPr lang="en-US" sz="185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Solution: </a:t>
            </a:r>
            <a:r>
              <a:rPr lang="en-US" dirty="0" err="1" smtClean="0"/>
              <a:t>TaskGenX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30705" y="3897017"/>
            <a:ext cx="4314875" cy="2226698"/>
            <a:chOff x="1553671" y="3439114"/>
            <a:chExt cx="5041338" cy="2601590"/>
          </a:xfrm>
        </p:grpSpPr>
        <p:sp>
          <p:nvSpPr>
            <p:cNvPr id="6" name="Rounded Rectangle 5"/>
            <p:cNvSpPr/>
            <p:nvPr/>
          </p:nvSpPr>
          <p:spPr>
            <a:xfrm>
              <a:off x="1553671" y="3439114"/>
              <a:ext cx="5041338" cy="260159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TaskGenX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715514" y="4256411"/>
              <a:ext cx="1853074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Task-Based Runtime System</a:t>
              </a:r>
              <a:endParaRPr lang="en-US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612459" y="4256410"/>
              <a:ext cx="1854000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RTopt</a:t>
              </a:r>
              <a:endParaRPr lang="en-US" b="1" dirty="0"/>
            </a:p>
          </p:txBody>
        </p:sp>
        <p:sp>
          <p:nvSpPr>
            <p:cNvPr id="7" name="Left-Right Arrow 6"/>
            <p:cNvSpPr/>
            <p:nvPr/>
          </p:nvSpPr>
          <p:spPr>
            <a:xfrm>
              <a:off x="3584772" y="4683265"/>
              <a:ext cx="1019596" cy="408648"/>
            </a:xfrm>
            <a:prstGeom prst="leftRightArrow">
              <a:avLst>
                <a:gd name="adj1" fmla="val 42983"/>
                <a:gd name="adj2" fmla="val 51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139" y="1181820"/>
            <a:ext cx="7369824" cy="3803209"/>
            <a:chOff x="1553671" y="3439114"/>
            <a:chExt cx="5041338" cy="2601590"/>
          </a:xfrm>
        </p:grpSpPr>
        <p:sp>
          <p:nvSpPr>
            <p:cNvPr id="5" name="Rounded Rectangle 4"/>
            <p:cNvSpPr/>
            <p:nvPr/>
          </p:nvSpPr>
          <p:spPr>
            <a:xfrm>
              <a:off x="1553671" y="3439114"/>
              <a:ext cx="5041338" cy="260159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TaskGenX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5514" y="4256411"/>
              <a:ext cx="1853074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Task-Based Runtime System</a:t>
              </a:r>
              <a:endParaRPr lang="en-US" sz="28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12459" y="4256410"/>
              <a:ext cx="1854000" cy="11814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 smtClean="0"/>
                <a:t>RTopt</a:t>
              </a:r>
              <a:endParaRPr lang="en-US" sz="3200" b="1" dirty="0"/>
            </a:p>
          </p:txBody>
        </p:sp>
        <p:sp>
          <p:nvSpPr>
            <p:cNvPr id="8" name="Left-Right Arrow 7"/>
            <p:cNvSpPr/>
            <p:nvPr/>
          </p:nvSpPr>
          <p:spPr>
            <a:xfrm>
              <a:off x="3584772" y="4683265"/>
              <a:ext cx="1019596" cy="408648"/>
            </a:xfrm>
            <a:prstGeom prst="leftRightArrow">
              <a:avLst>
                <a:gd name="adj1" fmla="val 42983"/>
                <a:gd name="adj2" fmla="val 517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66139" y="0"/>
            <a:ext cx="3307453" cy="6857999"/>
          </a:xfrm>
          <a:prstGeom prst="rect">
            <a:avLst/>
          </a:prstGeom>
          <a:solidFill>
            <a:schemeClr val="tx2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TaskGenX</a:t>
            </a:r>
            <a:r>
              <a:rPr lang="en-US" dirty="0" smtClean="0"/>
              <a:t> Runtime System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442751" y="1457185"/>
            <a:ext cx="3700186" cy="1091905"/>
            <a:chOff x="1766791" y="1409011"/>
            <a:chExt cx="3700186" cy="1091905"/>
          </a:xfrm>
        </p:grpSpPr>
        <p:sp>
          <p:nvSpPr>
            <p:cNvPr id="42" name="Rounded Rectangle 41"/>
            <p:cNvSpPr/>
            <p:nvPr/>
          </p:nvSpPr>
          <p:spPr>
            <a:xfrm rot="5400000">
              <a:off x="3070931" y="104871"/>
              <a:ext cx="1091905" cy="370018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  <a:t>Master &amp;</a:t>
              </a:r>
              <a:b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  <a:t>Worker </a:t>
              </a:r>
              <a:b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8100000">
                      <a:prstClr val="black">
                        <a:alpha val="50000"/>
                      </a:prstClr>
                    </a:innerShdw>
                  </a:effectLst>
                </a:rPr>
                <a:t>Threads</a:t>
              </a:r>
              <a:endPara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790371" y="1706987"/>
              <a:ext cx="495953" cy="495953"/>
              <a:chOff x="5952195" y="2314322"/>
              <a:chExt cx="833480" cy="83348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157877" y="1706989"/>
              <a:ext cx="495953" cy="495953"/>
              <a:chOff x="5952195" y="2314322"/>
              <a:chExt cx="833480" cy="83348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34793" y="1706989"/>
              <a:ext cx="495953" cy="495953"/>
              <a:chOff x="5952195" y="2314322"/>
              <a:chExt cx="833480" cy="83348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09253" y="1706988"/>
              <a:ext cx="495953" cy="495953"/>
              <a:chOff x="5952195" y="2314322"/>
              <a:chExt cx="833480" cy="83348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35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no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Arc 28"/>
          <p:cNvSpPr/>
          <p:nvPr/>
        </p:nvSpPr>
        <p:spPr>
          <a:xfrm rot="6438189">
            <a:off x="7214456" y="2337910"/>
            <a:ext cx="1636694" cy="565254"/>
          </a:xfrm>
          <a:prstGeom prst="arc">
            <a:avLst>
              <a:gd name="adj1" fmla="val 10363454"/>
              <a:gd name="adj2" fmla="val 20151767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451076" y="3198565"/>
            <a:ext cx="3697659" cy="557149"/>
            <a:chOff x="5725464" y="4849976"/>
            <a:chExt cx="3697659" cy="557149"/>
          </a:xfrm>
        </p:grpSpPr>
        <p:sp>
          <p:nvSpPr>
            <p:cNvPr id="73" name="Rectangle 72"/>
            <p:cNvSpPr/>
            <p:nvPr/>
          </p:nvSpPr>
          <p:spPr>
            <a:xfrm>
              <a:off x="6582442" y="4849976"/>
              <a:ext cx="2840681" cy="5571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25464" y="4849976"/>
              <a:ext cx="853659" cy="5571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TASKQ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8006330" y="4923541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8452924" y="4916487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884822" y="4920267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88333" y="4923541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20638" y="4923541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567232" y="4923541"/>
              <a:ext cx="403098" cy="403098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21863" y="1486648"/>
            <a:ext cx="1685652" cy="1032982"/>
            <a:chOff x="20382" y="1763049"/>
            <a:chExt cx="1685652" cy="1032982"/>
          </a:xfrm>
        </p:grpSpPr>
        <p:sp>
          <p:nvSpPr>
            <p:cNvPr id="86" name="Rounded Rectangle 85"/>
            <p:cNvSpPr/>
            <p:nvPr/>
          </p:nvSpPr>
          <p:spPr>
            <a:xfrm rot="5400000">
              <a:off x="346717" y="1436714"/>
              <a:ext cx="1032982" cy="168565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 anchorCtr="0"/>
            <a:lstStyle/>
            <a:p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Special </a:t>
              </a:r>
              <a:b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Runtime </a:t>
              </a:r>
              <a:b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</a:br>
              <a:r>
                <a:rPr 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chemeClr val="accent1">
                      <a:lumMod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Thread</a:t>
              </a:r>
              <a:endPara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014314" y="2042113"/>
              <a:ext cx="495953" cy="495953"/>
              <a:chOff x="5952195" y="2314322"/>
              <a:chExt cx="833480" cy="8334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5" name="Oval 74"/>
              <p:cNvSpPr/>
              <p:nvPr/>
            </p:nvSpPr>
            <p:spPr>
              <a:xfrm>
                <a:off x="5952195" y="2314322"/>
                <a:ext cx="833480" cy="833480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6282708" y="2413905"/>
                <a:ext cx="172455" cy="601491"/>
              </a:xfrm>
              <a:custGeom>
                <a:avLst/>
                <a:gdLst>
                  <a:gd name="connsiteX0" fmla="*/ 98813 w 172454"/>
                  <a:gd name="connsiteY0" fmla="*/ 0 h 601492"/>
                  <a:gd name="connsiteX1" fmla="*/ 1709 w 172454"/>
                  <a:gd name="connsiteY1" fmla="*/ 153749 h 601492"/>
                  <a:gd name="connsiteX2" fmla="*/ 171641 w 172454"/>
                  <a:gd name="connsiteY2" fmla="*/ 412694 h 601492"/>
                  <a:gd name="connsiteX3" fmla="*/ 66445 w 172454"/>
                  <a:gd name="connsiteY3" fmla="*/ 590719 h 601492"/>
                  <a:gd name="connsiteX4" fmla="*/ 74537 w 172454"/>
                  <a:gd name="connsiteY4" fmla="*/ 566443 h 60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454" h="601492">
                    <a:moveTo>
                      <a:pt x="98813" y="0"/>
                    </a:moveTo>
                    <a:cubicBezTo>
                      <a:pt x="44192" y="42483"/>
                      <a:pt x="-10429" y="84967"/>
                      <a:pt x="1709" y="153749"/>
                    </a:cubicBezTo>
                    <a:cubicBezTo>
                      <a:pt x="13847" y="222531"/>
                      <a:pt x="160852" y="339866"/>
                      <a:pt x="171641" y="412694"/>
                    </a:cubicBezTo>
                    <a:cubicBezTo>
                      <a:pt x="182430" y="485522"/>
                      <a:pt x="82629" y="565094"/>
                      <a:pt x="66445" y="590719"/>
                    </a:cubicBezTo>
                    <a:cubicBezTo>
                      <a:pt x="50261" y="616344"/>
                      <a:pt x="62399" y="591393"/>
                      <a:pt x="74537" y="566443"/>
                    </a:cubicBezTo>
                  </a:path>
                </a:pathLst>
              </a:custGeom>
              <a:grpFill/>
              <a:ln w="28575"/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4451076" y="4153647"/>
            <a:ext cx="3697659" cy="557149"/>
            <a:chOff x="4451076" y="4153647"/>
            <a:chExt cx="3697659" cy="557149"/>
          </a:xfrm>
        </p:grpSpPr>
        <p:sp>
          <p:nvSpPr>
            <p:cNvPr id="85" name="Rectangle 84"/>
            <p:cNvSpPr/>
            <p:nvPr/>
          </p:nvSpPr>
          <p:spPr>
            <a:xfrm>
              <a:off x="5308054" y="4153647"/>
              <a:ext cx="2840681" cy="5571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51076" y="4153647"/>
              <a:ext cx="853659" cy="5571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RRQ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6731942" y="4227212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178536" y="4220158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610434" y="4223938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413945" y="4227212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846250" y="4227212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292844" y="4227212"/>
              <a:ext cx="403098" cy="403098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8900000" scaled="1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Arc 97"/>
          <p:cNvSpPr/>
          <p:nvPr/>
        </p:nvSpPr>
        <p:spPr>
          <a:xfrm rot="14701422">
            <a:off x="2969104" y="2929990"/>
            <a:ext cx="2078913" cy="949688"/>
          </a:xfrm>
          <a:prstGeom prst="arc">
            <a:avLst>
              <a:gd name="adj1" fmla="val 10884950"/>
              <a:gd name="adj2" fmla="val 21273935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348645" y="3344854"/>
            <a:ext cx="56310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pop</a:t>
            </a:r>
            <a:br>
              <a:rPr lang="en-US" sz="1400" b="1" dirty="0" smtClean="0"/>
            </a:br>
            <a:r>
              <a:rPr lang="en-US" sz="1400" b="1" dirty="0" smtClean="0"/>
              <a:t>work</a:t>
            </a:r>
            <a:endParaRPr lang="en-US" sz="1400" b="1" dirty="0"/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356723" y="4142085"/>
            <a:ext cx="3718403" cy="566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Master and/or worker threads </a:t>
            </a:r>
            <a:r>
              <a:rPr lang="en-US" sz="1700" b="1" dirty="0" smtClean="0"/>
              <a:t>push</a:t>
            </a:r>
            <a:r>
              <a:rPr lang="en-US" sz="1700" dirty="0" smtClean="0"/>
              <a:t> work to the </a:t>
            </a:r>
            <a:r>
              <a:rPr lang="en-US" sz="1700" i="1" dirty="0" smtClean="0"/>
              <a:t>RRQ</a:t>
            </a:r>
          </a:p>
        </p:txBody>
      </p:sp>
      <p:sp>
        <p:nvSpPr>
          <p:cNvPr id="88" name="Arc 87"/>
          <p:cNvSpPr/>
          <p:nvPr/>
        </p:nvSpPr>
        <p:spPr>
          <a:xfrm rot="3965863" flipV="1">
            <a:off x="3857134" y="2407479"/>
            <a:ext cx="1511150" cy="583960"/>
          </a:xfrm>
          <a:prstGeom prst="arc">
            <a:avLst>
              <a:gd name="adj1" fmla="val 10210106"/>
              <a:gd name="adj2" fmla="val 19924158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001361" y="2512347"/>
            <a:ext cx="4923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pop</a:t>
            </a:r>
            <a:br>
              <a:rPr lang="en-US" sz="1400" b="1" dirty="0" smtClean="0"/>
            </a:br>
            <a:r>
              <a:rPr lang="en-US" sz="1400" b="1" dirty="0" smtClean="0"/>
              <a:t>task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190212" y="2339547"/>
            <a:ext cx="54534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push</a:t>
            </a:r>
            <a:br>
              <a:rPr lang="en-US" sz="1400" b="1" dirty="0" smtClean="0"/>
            </a:br>
            <a:r>
              <a:rPr lang="en-US" sz="1400" b="1" dirty="0" smtClean="0"/>
              <a:t>task</a:t>
            </a:r>
            <a:endParaRPr lang="en-US" sz="1400" b="1" dirty="0"/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56651" y="3104706"/>
            <a:ext cx="3682976" cy="89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i="1" dirty="0" smtClean="0"/>
              <a:t>TASKQ</a:t>
            </a:r>
            <a:r>
              <a:rPr lang="en-US" sz="1700" dirty="0" smtClean="0"/>
              <a:t>: the runtime system maintains this queue</a:t>
            </a:r>
            <a:r>
              <a:rPr lang="el-GR" sz="1700" i="1" dirty="0" smtClean="0"/>
              <a:t> </a:t>
            </a:r>
            <a:r>
              <a:rPr lang="en-US" sz="1700" dirty="0" smtClean="0"/>
              <a:t>to store the tasks that are ready for execution</a:t>
            </a:r>
          </a:p>
        </p:txBody>
      </p:sp>
      <p:sp>
        <p:nvSpPr>
          <p:cNvPr id="91" name="Content Placeholder 2"/>
          <p:cNvSpPr>
            <a:spLocks noGrp="1"/>
          </p:cNvSpPr>
          <p:nvPr>
            <p:ph idx="1"/>
          </p:nvPr>
        </p:nvSpPr>
        <p:spPr>
          <a:xfrm>
            <a:off x="359374" y="1494767"/>
            <a:ext cx="2062489" cy="103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 smtClean="0"/>
              <a:t>TaskGenX</a:t>
            </a:r>
            <a:r>
              <a:rPr lang="en-US" sz="1700" dirty="0" smtClean="0"/>
              <a:t> creates one extra SW thread, </a:t>
            </a:r>
            <a:br>
              <a:rPr lang="en-US" sz="1700" dirty="0" smtClean="0"/>
            </a:br>
            <a:r>
              <a:rPr lang="en-US" sz="1700" dirty="0" smtClean="0"/>
              <a:t>the </a:t>
            </a:r>
            <a:r>
              <a:rPr lang="en-US" sz="1700" i="1" dirty="0" smtClean="0"/>
              <a:t>Special Runtime Thread</a:t>
            </a:r>
            <a:r>
              <a:rPr lang="en-US" sz="1700" dirty="0" smtClean="0"/>
              <a:t> </a:t>
            </a:r>
            <a:r>
              <a:rPr lang="en-US" sz="1700" i="1" dirty="0" smtClean="0"/>
              <a:t>(</a:t>
            </a:r>
            <a:r>
              <a:rPr lang="en-US" sz="1700" b="1" i="1" dirty="0" smtClean="0"/>
              <a:t>SRT</a:t>
            </a:r>
            <a:r>
              <a:rPr lang="en-US" sz="1700" i="1" dirty="0" smtClean="0"/>
              <a:t>)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370494" y="4139247"/>
            <a:ext cx="3732374" cy="58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smtClean="0"/>
              <a:t>A </a:t>
            </a:r>
            <a:r>
              <a:rPr lang="en-US" sz="1700" i="1" dirty="0" smtClean="0"/>
              <a:t>Runtime Request Queue (</a:t>
            </a:r>
            <a:r>
              <a:rPr lang="en-US" sz="1700" b="1" i="1" dirty="0" smtClean="0"/>
              <a:t>RRQ</a:t>
            </a:r>
            <a:r>
              <a:rPr lang="en-US" sz="1700" i="1" dirty="0" smtClean="0"/>
              <a:t>) </a:t>
            </a:r>
            <a:r>
              <a:rPr lang="en-US" sz="1700" dirty="0" smtClean="0"/>
              <a:t>is used to store task-creation </a:t>
            </a:r>
            <a:r>
              <a:rPr lang="en-US" sz="1700" i="1" dirty="0" smtClean="0"/>
              <a:t>work units</a:t>
            </a:r>
          </a:p>
        </p:txBody>
      </p:sp>
      <p:sp>
        <p:nvSpPr>
          <p:cNvPr id="93" name="Arc 92"/>
          <p:cNvSpPr/>
          <p:nvPr/>
        </p:nvSpPr>
        <p:spPr>
          <a:xfrm rot="6438189">
            <a:off x="6617110" y="2084644"/>
            <a:ext cx="2884923" cy="1659094"/>
          </a:xfrm>
          <a:prstGeom prst="arc">
            <a:avLst>
              <a:gd name="adj1" fmla="val 10001225"/>
              <a:gd name="adj2" fmla="val 20256739"/>
            </a:avLst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362848" y="3143224"/>
            <a:ext cx="7236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</a:t>
            </a:r>
            <a:r>
              <a:rPr lang="en-US" sz="1400" b="1" dirty="0" smtClean="0"/>
              <a:t>ush</a:t>
            </a:r>
            <a:br>
              <a:rPr lang="en-US" sz="1400" b="1" dirty="0" smtClean="0"/>
            </a:br>
            <a:r>
              <a:rPr lang="en-US" sz="1400" b="1" dirty="0" smtClean="0"/>
              <a:t>work</a:t>
            </a:r>
            <a:endParaRPr lang="en-US" sz="1400" b="1" dirty="0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371123" y="4742797"/>
            <a:ext cx="3718403" cy="343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i="1" dirty="0" smtClean="0"/>
              <a:t>SRT</a:t>
            </a:r>
            <a:r>
              <a:rPr lang="en-US" sz="1700" dirty="0" smtClean="0"/>
              <a:t> </a:t>
            </a:r>
            <a:r>
              <a:rPr lang="en-US" sz="1700" b="1" dirty="0" smtClean="0"/>
              <a:t>pops</a:t>
            </a:r>
            <a:r>
              <a:rPr lang="en-US" sz="1700" dirty="0" smtClean="0"/>
              <a:t> work units and executes them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90DCA-92B7-4DE4-98FC-434CCA93F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17" grpId="0"/>
      <p:bldP spid="90" grpId="0" build="p"/>
      <p:bldP spid="90" grpId="1" build="allAtOnce"/>
      <p:bldP spid="91" grpId="0" build="p"/>
      <p:bldP spid="91" grpId="1" build="p"/>
      <p:bldP spid="92" grpId="0" build="p"/>
      <p:bldP spid="92" grpId="1" build="allAtOnce"/>
      <p:bldP spid="93" grpId="0" animBg="1"/>
      <p:bldP spid="101" grpId="0" animBg="1"/>
      <p:bldP spid="94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448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14416</TotalTime>
  <Words>2451</Words>
  <Application>Microsoft Office PowerPoint</Application>
  <PresentationFormat>On-screen Show (4:3)</PresentationFormat>
  <Paragraphs>868</Paragraphs>
  <Slides>44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Tema de Office</vt:lpstr>
      <vt:lpstr>C:\Users\bscuser\Documents\Research\Runtime Thread Migration\paper\rsm_paper\figures\communication2.pdf</vt:lpstr>
      <vt:lpstr>TaskGenX:  A Hardware-Software Proposal for Accelerating Task Parallelism</vt:lpstr>
      <vt:lpstr>Task Generation Costs!</vt:lpstr>
      <vt:lpstr>Accelerating Task Generation</vt:lpstr>
      <vt:lpstr>Outline</vt:lpstr>
      <vt:lpstr>Task-Based Programming Models</vt:lpstr>
      <vt:lpstr>Task-Based Programming Models</vt:lpstr>
      <vt:lpstr>Our Solution: TaskGenX</vt:lpstr>
      <vt:lpstr>PowerPoint Presentation</vt:lpstr>
      <vt:lpstr>TaskGenX Runtime System</vt:lpstr>
      <vt:lpstr>TaskGenX Runtime System</vt:lpstr>
      <vt:lpstr>PowerPoint Presentation</vt:lpstr>
      <vt:lpstr>RTopt Requirements</vt:lpstr>
      <vt:lpstr>Reducing GTime for optimal SoC utilization</vt:lpstr>
      <vt:lpstr>Experimental Methodology</vt:lpstr>
      <vt:lpstr>Experimental Methodology</vt:lpstr>
      <vt:lpstr>Evaluation</vt:lpstr>
      <vt:lpstr>Evaluation – Apps with low benefit (r&lt;1)</vt:lpstr>
      <vt:lpstr>Workloads with Low Benefit (r&lt;1)</vt:lpstr>
      <vt:lpstr>Evaluation – Apps with high benefit</vt:lpstr>
      <vt:lpstr>High Benefit Workloads</vt:lpstr>
      <vt:lpstr>Evaluation – Canneal</vt:lpstr>
      <vt:lpstr>Canneal</vt:lpstr>
      <vt:lpstr>Asymmetric Multi-Core Systems</vt:lpstr>
      <vt:lpstr>Comparison to Other approaches</vt:lpstr>
      <vt:lpstr>Conclusions</vt:lpstr>
      <vt:lpstr>TaskGenX:  A Hardware-Software Proposal for Accelerating Task Parallelism</vt:lpstr>
      <vt:lpstr>Task Generation Performance of RTopt</vt:lpstr>
      <vt:lpstr>Evaluation</vt:lpstr>
      <vt:lpstr>Asymmetric Systems</vt:lpstr>
      <vt:lpstr>Workloads with Low Benefit</vt:lpstr>
      <vt:lpstr>Evaluation</vt:lpstr>
      <vt:lpstr>Bodytrack – Nested Parallelism</vt:lpstr>
      <vt:lpstr>Experimental Methodology</vt:lpstr>
      <vt:lpstr>PowerPoint Presentation</vt:lpstr>
      <vt:lpstr>TaskGenX Runtime System</vt:lpstr>
      <vt:lpstr>PowerPoint Presentation</vt:lpstr>
      <vt:lpstr>TaskGenX Runtime System</vt:lpstr>
      <vt:lpstr>Task-Based Programming Models Runtime System</vt:lpstr>
      <vt:lpstr>PowerPoint Presentation</vt:lpstr>
      <vt:lpstr>Communication in TaskGenX</vt:lpstr>
      <vt:lpstr>Task-Based Programming Models</vt:lpstr>
      <vt:lpstr>Task-Based Programming Models</vt:lpstr>
      <vt:lpstr>PowerPoint Presentation</vt:lpstr>
      <vt:lpstr>Background  Task-Based Programming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Slides v.1</dc:title>
  <dc:creator>BSC-CNS</dc:creator>
  <cp:lastModifiedBy>bscuser</cp:lastModifiedBy>
  <cp:revision>448</cp:revision>
  <dcterms:created xsi:type="dcterms:W3CDTF">2016-07-07T10:13:32Z</dcterms:created>
  <dcterms:modified xsi:type="dcterms:W3CDTF">2018-06-08T15:56:42Z</dcterms:modified>
</cp:coreProperties>
</file>