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F9AD6-D4DC-4D46-9D2F-3BBA9F94A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B27034C-74B6-46CE-97FC-01B9B3D9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BC40F12-190B-48D7-955C-FF492F3A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FCDC-7A64-4636-B9CE-334256AA00A7}" type="datetimeFigureOut">
              <a:rPr lang="uk-UA" smtClean="0"/>
              <a:t>29.07.2019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5D9207B-283E-4191-8FFE-6DE77346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4D875F3-A5F1-4ED9-8201-0D30DE1E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5CB0-6248-4362-A78B-0EE2BAF531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327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D2FB7-6C28-4F9A-B760-9F0919C2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A32E51F-1477-44A7-AF70-82E710970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6038EC8-0EEA-4896-A6C7-1925D3E0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FCDC-7A64-4636-B9CE-334256AA00A7}" type="datetimeFigureOut">
              <a:rPr lang="uk-UA" smtClean="0"/>
              <a:t>29.07.2019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D164871-E258-4C66-9CD3-44EFDEC8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B41B60C-D3FB-4314-A23E-92F609D8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5CB0-6248-4362-A78B-0EE2BAF531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963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AE978C32-71EF-47A6-B78C-D5ABD81C2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AFA8514-8EF2-4DAF-8CF3-24517DEB0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D19FB2D-56DB-4DC7-8AE6-4A37E8A0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FCDC-7A64-4636-B9CE-334256AA00A7}" type="datetimeFigureOut">
              <a:rPr lang="uk-UA" smtClean="0"/>
              <a:t>29.07.2019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7D2CB70-AFC6-4900-B1B9-C0A0DBCF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79A5B04-F5E7-493C-9804-9F35DC54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5CB0-6248-4362-A78B-0EE2BAF531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99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F1507-10D4-4BB0-B489-A7A38275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DB5AC5E-1F00-4253-B3B9-3BD8F4D6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C0CDD31-AB54-4235-8A1F-E827D58B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FCDC-7A64-4636-B9CE-334256AA00A7}" type="datetimeFigureOut">
              <a:rPr lang="uk-UA" smtClean="0"/>
              <a:t>29.07.2019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68992CF-21C6-46BE-A08A-440AABBA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05EF05F-C38D-4899-ADBE-B23349EF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5CB0-6248-4362-A78B-0EE2BAF531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049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D7FF3-C6E6-4423-B6DC-95567425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296C737-8DA5-4114-83CA-AE0D482C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6EC8925-E5D8-4AE4-A032-357D2AA5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FCDC-7A64-4636-B9CE-334256AA00A7}" type="datetimeFigureOut">
              <a:rPr lang="uk-UA" smtClean="0"/>
              <a:t>29.07.2019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85B0901-B9F5-446C-99E5-542052F1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7F85399-D003-4A74-B16C-9911FB76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5CB0-6248-4362-A78B-0EE2BAF531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574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A8056-8EFD-4AD5-8976-5E765E65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CA8CC30-4288-4E1E-A18A-2FD36B600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F274AD5-8519-478A-A0FF-DA3101AA0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03A8BEF-DC5D-49CE-8248-AC9C7DDA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FCDC-7A64-4636-B9CE-334256AA00A7}" type="datetimeFigureOut">
              <a:rPr lang="uk-UA" smtClean="0"/>
              <a:t>29.07.2019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AB2D431-B323-4435-8415-7D7362CA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B17FE82-59FA-4418-AD02-1CDDE78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5CB0-6248-4362-A78B-0EE2BAF531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414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CC185-5B2E-445E-A0BF-07DA4513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4EBB90A-7C7B-43E1-A7D4-2ED64BBF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984371E-BA7B-483E-92B4-E5159D5D9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A053CD4-5908-474C-88CD-30058FFB9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5F00BEF9-8723-4138-B58F-83D223BD0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688DAF76-DF27-454A-80E7-33AF5D59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FCDC-7A64-4636-B9CE-334256AA00A7}" type="datetimeFigureOut">
              <a:rPr lang="uk-UA" smtClean="0"/>
              <a:t>29.07.2019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90B0DDEF-B863-4402-9FFB-F9C0FC39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D68FA981-EC8C-49B0-9869-C3CA225A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5CB0-6248-4362-A78B-0EE2BAF531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099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E0E50-9794-41B6-B498-82F34F0E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1157EB04-3E4E-4C64-9D9E-804B9047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FCDC-7A64-4636-B9CE-334256AA00A7}" type="datetimeFigureOut">
              <a:rPr lang="uk-UA" smtClean="0"/>
              <a:t>29.07.2019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FA55C99F-80EC-4486-A3D0-14860F40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93B9238-A00A-45FD-9E86-E0482928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5CB0-6248-4362-A78B-0EE2BAF531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6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394DE608-30CB-4AC8-AE95-43033CED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FCDC-7A64-4636-B9CE-334256AA00A7}" type="datetimeFigureOut">
              <a:rPr lang="uk-UA" smtClean="0"/>
              <a:t>29.07.2019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D848B262-12D6-4C63-B8E4-DA14FD62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ED6B8297-24C2-4D43-94BC-B911C323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5CB0-6248-4362-A78B-0EE2BAF531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840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4CFF7-35A2-45C1-97F9-44C96025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98EB838-53A6-43FE-812C-92522200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DB26230-3068-453D-8298-2257BED79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4710452-4768-4589-AABE-FF309EB7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FCDC-7A64-4636-B9CE-334256AA00A7}" type="datetimeFigureOut">
              <a:rPr lang="uk-UA" smtClean="0"/>
              <a:t>29.07.2019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126504F-B65B-4108-A164-C7761CBB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C8BC5B3-B12F-4FBF-84CC-31B6CB36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5CB0-6248-4362-A78B-0EE2BAF531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556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375C1-C605-41A9-91F9-9130F356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C4C401D6-B40E-430A-A929-D5C68798E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F798CF8-023B-458B-BABD-6DC727451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0813BFC-7E09-40F9-B8C3-1C85291D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FCDC-7A64-4636-B9CE-334256AA00A7}" type="datetimeFigureOut">
              <a:rPr lang="uk-UA" smtClean="0"/>
              <a:t>29.07.2019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B9264C0-CC43-4E5A-9579-FA4B931C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88749E7-7A72-4D80-ABFE-4CAE7BAC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5CB0-6248-4362-A78B-0EE2BAF531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449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FE6F27FE-0F3E-475B-9595-4F39BEC5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64789F8-6C7F-46A9-9B25-26CBA17D9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2433E3F-3858-41E2-AF53-CED2DB44E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DFCDC-7A64-4636-B9CE-334256AA00A7}" type="datetimeFigureOut">
              <a:rPr lang="uk-UA" smtClean="0"/>
              <a:t>29.07.2019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FAC27B2-06FC-4B48-B376-BCA96A7BF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10A04E6-7F79-4909-B843-EE22B2D7F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5CB0-6248-4362-A78B-0EE2BAF531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302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12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800B6-41E3-40F3-B3D1-A334ABAD2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How and where to build new kindergartens in Lviv?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FA81349-04FA-4619-BB1B-7A97BC7D4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System of analysis and forecasting</a:t>
            </a:r>
          </a:p>
          <a:p>
            <a:r>
              <a:rPr lang="en-US" dirty="0"/>
              <a:t>the overload of kindergartens in the city</a:t>
            </a:r>
            <a:endParaRPr lang="uk-UA" dirty="0"/>
          </a:p>
        </p:txBody>
      </p:sp>
      <p:pic>
        <p:nvPicPr>
          <p:cNvPr id="5" name="Рисунок 4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A96F72FE-CA12-4C95-86E6-D7DEBD79D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33" y="5965485"/>
            <a:ext cx="1471360" cy="670069"/>
          </a:xfrm>
          <a:prstGeom prst="rect">
            <a:avLst/>
          </a:prstGeom>
        </p:spPr>
      </p:pic>
      <p:pic>
        <p:nvPicPr>
          <p:cNvPr id="7" name="Рисунок 6" descr="Зображення, що містить предмет&#10;&#10;Автоматично згенерований опис">
            <a:extLst>
              <a:ext uri="{FF2B5EF4-FFF2-40B4-BE49-F238E27FC236}">
                <a16:creationId xmlns:a16="http://schemas.microsoft.com/office/drawing/2014/main" id="{EEC9B288-DDE8-47C1-974D-AF578FCAB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26" y="5965485"/>
            <a:ext cx="1386819" cy="7407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76B74C-441F-4536-894B-BFBC9C738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78" y="5945398"/>
            <a:ext cx="576322" cy="86340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DBE769C-D769-4E17-8932-D58E01D71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233" y="5873570"/>
            <a:ext cx="832666" cy="8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B0119-0478-4BA2-81EA-FA948908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9BDB694-E71A-41FD-A8B3-C52BD8C2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115 </a:t>
            </a:r>
            <a:r>
              <a:rPr lang="en-US" dirty="0"/>
              <a:t>city kindergartens</a:t>
            </a:r>
            <a:endParaRPr lang="uk-UA" dirty="0"/>
          </a:p>
          <a:p>
            <a:r>
              <a:rPr lang="uk-UA" dirty="0"/>
              <a:t>5420 </a:t>
            </a:r>
            <a:r>
              <a:rPr lang="en-US" dirty="0"/>
              <a:t>places</a:t>
            </a:r>
            <a:endParaRPr lang="uk-UA" dirty="0"/>
          </a:p>
          <a:p>
            <a:r>
              <a:rPr lang="uk-UA" dirty="0"/>
              <a:t>16915 </a:t>
            </a:r>
            <a:r>
              <a:rPr lang="en-US" dirty="0"/>
              <a:t>applications</a:t>
            </a:r>
          </a:p>
          <a:p>
            <a:r>
              <a:rPr lang="uk-UA" dirty="0"/>
              <a:t>16915 / 5420 = 3,12 </a:t>
            </a:r>
            <a:r>
              <a:rPr lang="en-US" dirty="0"/>
              <a:t>child</a:t>
            </a:r>
            <a:r>
              <a:rPr lang="uk-UA" dirty="0"/>
              <a:t> </a:t>
            </a:r>
            <a:r>
              <a:rPr lang="en-US" dirty="0"/>
              <a:t>on</a:t>
            </a:r>
            <a:r>
              <a:rPr lang="uk-UA" dirty="0"/>
              <a:t> 1 </a:t>
            </a:r>
            <a:r>
              <a:rPr lang="en-US" dirty="0"/>
              <a:t>place</a:t>
            </a:r>
            <a:endParaRPr lang="uk-UA" dirty="0"/>
          </a:p>
          <a:p>
            <a:r>
              <a:rPr lang="en-US" dirty="0"/>
              <a:t>Community requires new kindergartens</a:t>
            </a:r>
          </a:p>
          <a:p>
            <a:r>
              <a:rPr lang="en-US" dirty="0"/>
              <a:t>How to solve this problem correctly and reasonably?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831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956C2-305A-481A-AFE1-AE50A6CD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of analysis and forecasting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5D4F218-4CFC-41F2-B080-E836FD30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12" y="2836880"/>
            <a:ext cx="4597866" cy="2159146"/>
          </a:xfrm>
        </p:spPr>
        <p:txBody>
          <a:bodyPr>
            <a:normAutofit/>
          </a:bodyPr>
          <a:lstStyle/>
          <a:p>
            <a:r>
              <a:rPr lang="en-US" dirty="0"/>
              <a:t>Most applications are submitted to Kindergarten #1 - city need to open additional groups in Kindergarten #1</a:t>
            </a:r>
            <a:endParaRPr lang="uk-UA" dirty="0"/>
          </a:p>
        </p:txBody>
      </p:sp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id="{D8D22BCE-0C5A-4154-B7E3-67D64BFAE500}"/>
              </a:ext>
            </a:extLst>
          </p:cNvPr>
          <p:cNvSpPr txBox="1">
            <a:spLocks/>
          </p:cNvSpPr>
          <p:nvPr/>
        </p:nvSpPr>
        <p:spPr>
          <a:xfrm>
            <a:off x="6398002" y="1825625"/>
            <a:ext cx="47761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Maybe city should create 1 additional group in the Kindergarten #2 and #3, which will remove the load from #5 other kindergartens?</a:t>
            </a:r>
          </a:p>
          <a:p>
            <a:r>
              <a:rPr lang="en-US" dirty="0"/>
              <a:t>Short-distance city strategy - all necessary infrastructure is available to the citizen within their neighborhood.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35D60-B2A4-4795-B338-27BA1685EAB5}"/>
              </a:ext>
            </a:extLst>
          </p:cNvPr>
          <p:cNvSpPr txBox="1"/>
          <p:nvPr/>
        </p:nvSpPr>
        <p:spPr>
          <a:xfrm>
            <a:off x="5440771" y="3429000"/>
            <a:ext cx="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VS</a:t>
            </a:r>
            <a:endParaRPr lang="uk-UA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4" descr="Школа">
            <a:extLst>
              <a:ext uri="{FF2B5EF4-FFF2-40B4-BE49-F238E27FC236}">
                <a16:creationId xmlns:a16="http://schemas.microsoft.com/office/drawing/2014/main" id="{CDB46B82-3E7E-47EC-B6E2-5A02B6C36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3658" y="3097635"/>
            <a:ext cx="914400" cy="914400"/>
          </a:xfrm>
          <a:prstGeom prst="rect">
            <a:avLst/>
          </a:prstGeom>
        </p:spPr>
      </p:pic>
      <p:pic>
        <p:nvPicPr>
          <p:cNvPr id="5" name="Графіка 4" descr="Батьки з донькою">
            <a:extLst>
              <a:ext uri="{FF2B5EF4-FFF2-40B4-BE49-F238E27FC236}">
                <a16:creationId xmlns:a16="http://schemas.microsoft.com/office/drawing/2014/main" id="{7C189472-E8AD-4ED8-ABD9-A7E92223B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8176" y="1827636"/>
            <a:ext cx="588818" cy="588818"/>
          </a:xfrm>
          <a:prstGeom prst="rect">
            <a:avLst/>
          </a:prstGeom>
        </p:spPr>
      </p:pic>
      <p:pic>
        <p:nvPicPr>
          <p:cNvPr id="6" name="Графіка 5" descr="Батьки з донькою">
            <a:extLst>
              <a:ext uri="{FF2B5EF4-FFF2-40B4-BE49-F238E27FC236}">
                <a16:creationId xmlns:a16="http://schemas.microsoft.com/office/drawing/2014/main" id="{9A80EC1E-A0BC-4C87-820E-9956473EA1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3676" y="2416454"/>
            <a:ext cx="588818" cy="588818"/>
          </a:xfrm>
          <a:prstGeom prst="rect">
            <a:avLst/>
          </a:prstGeom>
        </p:spPr>
      </p:pic>
      <p:pic>
        <p:nvPicPr>
          <p:cNvPr id="7" name="Графіка 6" descr="Батьки з донькою">
            <a:extLst>
              <a:ext uri="{FF2B5EF4-FFF2-40B4-BE49-F238E27FC236}">
                <a16:creationId xmlns:a16="http://schemas.microsoft.com/office/drawing/2014/main" id="{A73B198D-8532-4F79-AEEF-0DC2B8433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8058" y="2416454"/>
            <a:ext cx="588818" cy="588818"/>
          </a:xfrm>
          <a:prstGeom prst="rect">
            <a:avLst/>
          </a:prstGeom>
        </p:spPr>
      </p:pic>
      <p:pic>
        <p:nvPicPr>
          <p:cNvPr id="8" name="Графіка 7" descr="Батьки з донькою">
            <a:extLst>
              <a:ext uri="{FF2B5EF4-FFF2-40B4-BE49-F238E27FC236}">
                <a16:creationId xmlns:a16="http://schemas.microsoft.com/office/drawing/2014/main" id="{1F2CCD8F-BE3A-45E4-A3EB-F5C5F7B47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92467" y="3260426"/>
            <a:ext cx="588818" cy="588818"/>
          </a:xfrm>
          <a:prstGeom prst="rect">
            <a:avLst/>
          </a:prstGeom>
        </p:spPr>
      </p:pic>
      <p:pic>
        <p:nvPicPr>
          <p:cNvPr id="9" name="Графіка 8" descr="Батьки з донькою">
            <a:extLst>
              <a:ext uri="{FF2B5EF4-FFF2-40B4-BE49-F238E27FC236}">
                <a16:creationId xmlns:a16="http://schemas.microsoft.com/office/drawing/2014/main" id="{3EEDD30F-0CA5-46AA-945D-18663C5E8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2658" y="4012035"/>
            <a:ext cx="588818" cy="588818"/>
          </a:xfrm>
          <a:prstGeom prst="rect">
            <a:avLst/>
          </a:prstGeom>
        </p:spPr>
      </p:pic>
      <p:pic>
        <p:nvPicPr>
          <p:cNvPr id="10" name="Графіка 9" descr="Батьки з донькою">
            <a:extLst>
              <a:ext uri="{FF2B5EF4-FFF2-40B4-BE49-F238E27FC236}">
                <a16:creationId xmlns:a16="http://schemas.microsoft.com/office/drawing/2014/main" id="{38EE7BFB-7181-4B52-B18F-C954C5AD5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6449" y="4312795"/>
            <a:ext cx="588818" cy="588818"/>
          </a:xfrm>
          <a:prstGeom prst="rect">
            <a:avLst/>
          </a:prstGeom>
        </p:spPr>
      </p:pic>
      <p:pic>
        <p:nvPicPr>
          <p:cNvPr id="11" name="Графіка 10" descr="Батьки з донькою">
            <a:extLst>
              <a:ext uri="{FF2B5EF4-FFF2-40B4-BE49-F238E27FC236}">
                <a16:creationId xmlns:a16="http://schemas.microsoft.com/office/drawing/2014/main" id="{A73559B4-77DC-46FB-B081-2C28D76EC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6059" y="5019595"/>
            <a:ext cx="588818" cy="588818"/>
          </a:xfrm>
          <a:prstGeom prst="rect">
            <a:avLst/>
          </a:prstGeom>
        </p:spPr>
      </p:pic>
      <p:pic>
        <p:nvPicPr>
          <p:cNvPr id="12" name="Графіка 11" descr="Батьки з донькою">
            <a:extLst>
              <a:ext uri="{FF2B5EF4-FFF2-40B4-BE49-F238E27FC236}">
                <a16:creationId xmlns:a16="http://schemas.microsoft.com/office/drawing/2014/main" id="{82705403-F06C-4BAD-BC56-8C80A1CC78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3221" y="4012035"/>
            <a:ext cx="588818" cy="588818"/>
          </a:xfrm>
          <a:prstGeom prst="rect">
            <a:avLst/>
          </a:prstGeom>
        </p:spPr>
      </p:pic>
      <p:pic>
        <p:nvPicPr>
          <p:cNvPr id="13" name="Графіка 12" descr="Батьки з донькою">
            <a:extLst>
              <a:ext uri="{FF2B5EF4-FFF2-40B4-BE49-F238E27FC236}">
                <a16:creationId xmlns:a16="http://schemas.microsoft.com/office/drawing/2014/main" id="{54C88181-AFA9-48BC-80C1-D06FC90B9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9249" y="5018798"/>
            <a:ext cx="588818" cy="588818"/>
          </a:xfrm>
          <a:prstGeom prst="rect">
            <a:avLst/>
          </a:prstGeom>
        </p:spPr>
      </p:pic>
      <p:pic>
        <p:nvPicPr>
          <p:cNvPr id="14" name="Графіка 13" descr="Батьки з донькою">
            <a:extLst>
              <a:ext uri="{FF2B5EF4-FFF2-40B4-BE49-F238E27FC236}">
                <a16:creationId xmlns:a16="http://schemas.microsoft.com/office/drawing/2014/main" id="{F38D5AD5-EA3C-4B61-94AE-573641504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858" y="1677256"/>
            <a:ext cx="588818" cy="588818"/>
          </a:xfrm>
          <a:prstGeom prst="rect">
            <a:avLst/>
          </a:prstGeom>
        </p:spPr>
      </p:pic>
      <p:pic>
        <p:nvPicPr>
          <p:cNvPr id="15" name="Графіка 14" descr="Батьки з донькою">
            <a:extLst>
              <a:ext uri="{FF2B5EF4-FFF2-40B4-BE49-F238E27FC236}">
                <a16:creationId xmlns:a16="http://schemas.microsoft.com/office/drawing/2014/main" id="{3F4FBAC5-F60A-47FB-8C57-619C8099D7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2575" y="1008488"/>
            <a:ext cx="588818" cy="588818"/>
          </a:xfrm>
          <a:prstGeom prst="rect">
            <a:avLst/>
          </a:prstGeom>
        </p:spPr>
      </p:pic>
      <p:sp>
        <p:nvSpPr>
          <p:cNvPr id="16" name="Стрілка: угору-вниз 15">
            <a:extLst>
              <a:ext uri="{FF2B5EF4-FFF2-40B4-BE49-F238E27FC236}">
                <a16:creationId xmlns:a16="http://schemas.microsoft.com/office/drawing/2014/main" id="{4762F8B3-343F-448F-86CA-EE3AC2A3FCE5}"/>
              </a:ext>
            </a:extLst>
          </p:cNvPr>
          <p:cNvSpPr/>
          <p:nvPr/>
        </p:nvSpPr>
        <p:spPr>
          <a:xfrm>
            <a:off x="3984771" y="1008488"/>
            <a:ext cx="319809" cy="4801174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C4F0F-14E6-4AA2-B1C8-14228DC82C2B}"/>
              </a:ext>
            </a:extLst>
          </p:cNvPr>
          <p:cNvSpPr txBox="1"/>
          <p:nvPr/>
        </p:nvSpPr>
        <p:spPr>
          <a:xfrm>
            <a:off x="4377892" y="3185503"/>
            <a:ext cx="101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uk-UA" b="1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b="1" dirty="0">
                <a:solidFill>
                  <a:schemeClr val="bg1">
                    <a:lumMod val="50000"/>
                  </a:schemeClr>
                </a:solidFill>
              </a:rPr>
              <a:t>КМ?</a:t>
            </a:r>
          </a:p>
        </p:txBody>
      </p:sp>
      <p:sp>
        <p:nvSpPr>
          <p:cNvPr id="18" name="Місце для вмісту 48">
            <a:extLst>
              <a:ext uri="{FF2B5EF4-FFF2-40B4-BE49-F238E27FC236}">
                <a16:creationId xmlns:a16="http://schemas.microsoft.com/office/drawing/2014/main" id="{99062030-14DF-4A26-802D-965DB594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841" y="1934786"/>
            <a:ext cx="5799715" cy="2870766"/>
          </a:xfrm>
        </p:spPr>
        <p:txBody>
          <a:bodyPr/>
          <a:lstStyle/>
          <a:p>
            <a:r>
              <a:rPr lang="en-US" dirty="0"/>
              <a:t>There is no geographic binding of children to a kindergarten</a:t>
            </a:r>
          </a:p>
          <a:p>
            <a:r>
              <a:rPr lang="en-US" dirty="0"/>
              <a:t>Creating new groups in a kindergarten is due to the possibility of a building</a:t>
            </a:r>
            <a:endParaRPr lang="uk-UA" dirty="0"/>
          </a:p>
        </p:txBody>
      </p:sp>
      <p:pic>
        <p:nvPicPr>
          <p:cNvPr id="19" name="Графіка 18" descr="Батьки з донькою">
            <a:extLst>
              <a:ext uri="{FF2B5EF4-FFF2-40B4-BE49-F238E27FC236}">
                <a16:creationId xmlns:a16="http://schemas.microsoft.com/office/drawing/2014/main" id="{BCDD31D7-2949-422D-B356-B17449CF84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1362" y="1008488"/>
            <a:ext cx="588818" cy="588818"/>
          </a:xfrm>
          <a:prstGeom prst="rect">
            <a:avLst/>
          </a:prstGeom>
        </p:spPr>
      </p:pic>
      <p:pic>
        <p:nvPicPr>
          <p:cNvPr id="20" name="Графіка 19" descr="Батьки з донькою">
            <a:extLst>
              <a:ext uri="{FF2B5EF4-FFF2-40B4-BE49-F238E27FC236}">
                <a16:creationId xmlns:a16="http://schemas.microsoft.com/office/drawing/2014/main" id="{08878146-BB26-4777-8573-FF67FA181E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2544" y="5849512"/>
            <a:ext cx="588818" cy="588818"/>
          </a:xfrm>
          <a:prstGeom prst="rect">
            <a:avLst/>
          </a:prstGeom>
        </p:spPr>
      </p:pic>
      <p:pic>
        <p:nvPicPr>
          <p:cNvPr id="21" name="Графіка 20" descr="Батьки з донькою">
            <a:extLst>
              <a:ext uri="{FF2B5EF4-FFF2-40B4-BE49-F238E27FC236}">
                <a16:creationId xmlns:a16="http://schemas.microsoft.com/office/drawing/2014/main" id="{E6299562-350D-4AAA-A195-42BCBCF54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436" y="4831183"/>
            <a:ext cx="588818" cy="588818"/>
          </a:xfrm>
          <a:prstGeom prst="rect">
            <a:avLst/>
          </a:prstGeom>
        </p:spPr>
      </p:pic>
      <p:pic>
        <p:nvPicPr>
          <p:cNvPr id="22" name="Графіка 21" descr="Батьки з донькою">
            <a:extLst>
              <a:ext uri="{FF2B5EF4-FFF2-40B4-BE49-F238E27FC236}">
                <a16:creationId xmlns:a16="http://schemas.microsoft.com/office/drawing/2014/main" id="{D39A3403-8803-431B-B37E-449118CFCA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227" y="5793681"/>
            <a:ext cx="588818" cy="588818"/>
          </a:xfrm>
          <a:prstGeom prst="rect">
            <a:avLst/>
          </a:prstGeom>
        </p:spPr>
      </p:pic>
      <p:pic>
        <p:nvPicPr>
          <p:cNvPr id="23" name="Графіка 22" descr="Батьки з донькою">
            <a:extLst>
              <a:ext uri="{FF2B5EF4-FFF2-40B4-BE49-F238E27FC236}">
                <a16:creationId xmlns:a16="http://schemas.microsoft.com/office/drawing/2014/main" id="{CEE49FB4-1B8C-48DE-8494-23865FE9E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0754" y="2966017"/>
            <a:ext cx="588818" cy="588818"/>
          </a:xfrm>
          <a:prstGeom prst="rect">
            <a:avLst/>
          </a:prstGeom>
        </p:spPr>
      </p:pic>
      <p:pic>
        <p:nvPicPr>
          <p:cNvPr id="24" name="Графіка 23" descr="Батьки з донькою">
            <a:extLst>
              <a:ext uri="{FF2B5EF4-FFF2-40B4-BE49-F238E27FC236}">
                <a16:creationId xmlns:a16="http://schemas.microsoft.com/office/drawing/2014/main" id="{60489A40-8525-41A2-B8FD-9C1BFA70C6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788" y="1020558"/>
            <a:ext cx="588818" cy="588818"/>
          </a:xfrm>
          <a:prstGeom prst="rect">
            <a:avLst/>
          </a:prstGeom>
        </p:spPr>
      </p:pic>
      <p:pic>
        <p:nvPicPr>
          <p:cNvPr id="25" name="Графіка 24" descr="Батьки з донькою">
            <a:extLst>
              <a:ext uri="{FF2B5EF4-FFF2-40B4-BE49-F238E27FC236}">
                <a16:creationId xmlns:a16="http://schemas.microsoft.com/office/drawing/2014/main" id="{EC317229-3BD7-472F-8989-155FD506D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446" y="2507795"/>
            <a:ext cx="588818" cy="5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Місце для вмісту 4" descr="Школа">
            <a:extLst>
              <a:ext uri="{FF2B5EF4-FFF2-40B4-BE49-F238E27FC236}">
                <a16:creationId xmlns:a16="http://schemas.microsoft.com/office/drawing/2014/main" id="{EEE1A078-D297-46DA-BC60-E392C8D7E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027" y="3226954"/>
            <a:ext cx="914400" cy="914400"/>
          </a:xfrm>
          <a:prstGeom prst="rect">
            <a:avLst/>
          </a:prstGeom>
        </p:spPr>
      </p:pic>
      <p:pic>
        <p:nvPicPr>
          <p:cNvPr id="23" name="Графіка 22" descr="Батьки з донькою">
            <a:extLst>
              <a:ext uri="{FF2B5EF4-FFF2-40B4-BE49-F238E27FC236}">
                <a16:creationId xmlns:a16="http://schemas.microsoft.com/office/drawing/2014/main" id="{1AC5DEC1-13FD-4F16-9566-B2907DEB5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545" y="1956955"/>
            <a:ext cx="588818" cy="588818"/>
          </a:xfrm>
          <a:prstGeom prst="rect">
            <a:avLst/>
          </a:prstGeom>
        </p:spPr>
      </p:pic>
      <p:pic>
        <p:nvPicPr>
          <p:cNvPr id="24" name="Графіка 23" descr="Батьки з донькою">
            <a:extLst>
              <a:ext uri="{FF2B5EF4-FFF2-40B4-BE49-F238E27FC236}">
                <a16:creationId xmlns:a16="http://schemas.microsoft.com/office/drawing/2014/main" id="{B5DE2754-6049-42B6-BA20-5870789770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668" y="2405334"/>
            <a:ext cx="588818" cy="588818"/>
          </a:xfrm>
          <a:prstGeom prst="rect">
            <a:avLst/>
          </a:prstGeom>
        </p:spPr>
      </p:pic>
      <p:pic>
        <p:nvPicPr>
          <p:cNvPr id="25" name="Графіка 24" descr="Батьки з донькою">
            <a:extLst>
              <a:ext uri="{FF2B5EF4-FFF2-40B4-BE49-F238E27FC236}">
                <a16:creationId xmlns:a16="http://schemas.microsoft.com/office/drawing/2014/main" id="{3EB6DA6E-67F5-4C3D-AA58-EBBF0DEDDF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59941" y="2305787"/>
            <a:ext cx="588818" cy="588818"/>
          </a:xfrm>
          <a:prstGeom prst="rect">
            <a:avLst/>
          </a:prstGeom>
        </p:spPr>
      </p:pic>
      <p:pic>
        <p:nvPicPr>
          <p:cNvPr id="26" name="Графіка 25" descr="Батьки з донькою">
            <a:extLst>
              <a:ext uri="{FF2B5EF4-FFF2-40B4-BE49-F238E27FC236}">
                <a16:creationId xmlns:a16="http://schemas.microsoft.com/office/drawing/2014/main" id="{AA84AFBD-F41E-4EFB-8C9A-DC7CD7547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6445" y="3389745"/>
            <a:ext cx="588818" cy="588818"/>
          </a:xfrm>
          <a:prstGeom prst="rect">
            <a:avLst/>
          </a:prstGeom>
        </p:spPr>
      </p:pic>
      <p:pic>
        <p:nvPicPr>
          <p:cNvPr id="27" name="Графіка 26" descr="Батьки з донькою">
            <a:extLst>
              <a:ext uri="{FF2B5EF4-FFF2-40B4-BE49-F238E27FC236}">
                <a16:creationId xmlns:a16="http://schemas.microsoft.com/office/drawing/2014/main" id="{99CA5F0C-F568-4231-A7F6-C6A1EA5B2E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24027" y="4141354"/>
            <a:ext cx="588818" cy="588818"/>
          </a:xfrm>
          <a:prstGeom prst="rect">
            <a:avLst/>
          </a:prstGeom>
        </p:spPr>
      </p:pic>
      <p:pic>
        <p:nvPicPr>
          <p:cNvPr id="28" name="Графіка 27" descr="Батьки з донькою">
            <a:extLst>
              <a:ext uri="{FF2B5EF4-FFF2-40B4-BE49-F238E27FC236}">
                <a16:creationId xmlns:a16="http://schemas.microsoft.com/office/drawing/2014/main" id="{B8978DE9-3815-4DEB-95FE-2ED79F4E95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5118" y="4304145"/>
            <a:ext cx="588818" cy="588818"/>
          </a:xfrm>
          <a:prstGeom prst="rect">
            <a:avLst/>
          </a:prstGeom>
        </p:spPr>
      </p:pic>
      <p:pic>
        <p:nvPicPr>
          <p:cNvPr id="29" name="Графіка 28" descr="Батьки з донькою">
            <a:extLst>
              <a:ext uri="{FF2B5EF4-FFF2-40B4-BE49-F238E27FC236}">
                <a16:creationId xmlns:a16="http://schemas.microsoft.com/office/drawing/2014/main" id="{BA8BA388-1576-4890-AC1A-77B09904A8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9276" y="5256852"/>
            <a:ext cx="588818" cy="588818"/>
          </a:xfrm>
          <a:prstGeom prst="rect">
            <a:avLst/>
          </a:prstGeom>
        </p:spPr>
      </p:pic>
      <p:pic>
        <p:nvPicPr>
          <p:cNvPr id="30" name="Графіка 29" descr="Батьки з донькою">
            <a:extLst>
              <a:ext uri="{FF2B5EF4-FFF2-40B4-BE49-F238E27FC236}">
                <a16:creationId xmlns:a16="http://schemas.microsoft.com/office/drawing/2014/main" id="{7AE86132-B6AF-4DD6-AEED-C342B93E60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4714" y="3846945"/>
            <a:ext cx="588818" cy="588818"/>
          </a:xfrm>
          <a:prstGeom prst="rect">
            <a:avLst/>
          </a:prstGeom>
        </p:spPr>
      </p:pic>
      <p:pic>
        <p:nvPicPr>
          <p:cNvPr id="31" name="Графіка 30" descr="Батьки з донькою">
            <a:extLst>
              <a:ext uri="{FF2B5EF4-FFF2-40B4-BE49-F238E27FC236}">
                <a16:creationId xmlns:a16="http://schemas.microsoft.com/office/drawing/2014/main" id="{7D6E7799-AF13-4E16-9C74-7630C4CF34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97818" y="5925973"/>
            <a:ext cx="588818" cy="588818"/>
          </a:xfrm>
          <a:prstGeom prst="rect">
            <a:avLst/>
          </a:prstGeom>
        </p:spPr>
      </p:pic>
      <p:pic>
        <p:nvPicPr>
          <p:cNvPr id="32" name="Графіка 31" descr="Батьки з донькою">
            <a:extLst>
              <a:ext uri="{FF2B5EF4-FFF2-40B4-BE49-F238E27FC236}">
                <a16:creationId xmlns:a16="http://schemas.microsoft.com/office/drawing/2014/main" id="{06285B20-0C5F-4A5E-A9B7-638E4BE79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2251" y="1700115"/>
            <a:ext cx="588818" cy="588818"/>
          </a:xfrm>
          <a:prstGeom prst="rect">
            <a:avLst/>
          </a:prstGeom>
        </p:spPr>
      </p:pic>
      <p:pic>
        <p:nvPicPr>
          <p:cNvPr id="33" name="Графіка 32" descr="Батьки з донькою">
            <a:extLst>
              <a:ext uri="{FF2B5EF4-FFF2-40B4-BE49-F238E27FC236}">
                <a16:creationId xmlns:a16="http://schemas.microsoft.com/office/drawing/2014/main" id="{1188A234-65A0-413A-BF33-C2CF95521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0618" y="1137807"/>
            <a:ext cx="588818" cy="588818"/>
          </a:xfrm>
          <a:prstGeom prst="rect">
            <a:avLst/>
          </a:prstGeom>
        </p:spPr>
      </p:pic>
      <p:pic>
        <p:nvPicPr>
          <p:cNvPr id="34" name="Місце для вмісту 4" descr="Школа">
            <a:extLst>
              <a:ext uri="{FF2B5EF4-FFF2-40B4-BE49-F238E27FC236}">
                <a16:creationId xmlns:a16="http://schemas.microsoft.com/office/drawing/2014/main" id="{326CE0E5-E1AE-42D0-9E13-47C5F41AAC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75454" y="1432216"/>
            <a:ext cx="914400" cy="914400"/>
          </a:xfrm>
          <a:prstGeom prst="rect">
            <a:avLst/>
          </a:prstGeom>
        </p:spPr>
      </p:pic>
      <p:pic>
        <p:nvPicPr>
          <p:cNvPr id="35" name="Графіка 34" descr="Батьки з донькою">
            <a:extLst>
              <a:ext uri="{FF2B5EF4-FFF2-40B4-BE49-F238E27FC236}">
                <a16:creationId xmlns:a16="http://schemas.microsoft.com/office/drawing/2014/main" id="{38A0B6C4-88D7-4951-A691-2A1C88D4B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8094" y="981269"/>
            <a:ext cx="588818" cy="588818"/>
          </a:xfrm>
          <a:prstGeom prst="rect">
            <a:avLst/>
          </a:prstGeom>
        </p:spPr>
      </p:pic>
      <p:pic>
        <p:nvPicPr>
          <p:cNvPr id="36" name="Графіка 35" descr="Батьки з донькою">
            <a:extLst>
              <a:ext uri="{FF2B5EF4-FFF2-40B4-BE49-F238E27FC236}">
                <a16:creationId xmlns:a16="http://schemas.microsoft.com/office/drawing/2014/main" id="{5B8319AC-2ADE-4FFE-9A27-D63FD343B8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89830" y="962603"/>
            <a:ext cx="588818" cy="588818"/>
          </a:xfrm>
          <a:prstGeom prst="rect">
            <a:avLst/>
          </a:prstGeom>
        </p:spPr>
      </p:pic>
      <p:pic>
        <p:nvPicPr>
          <p:cNvPr id="37" name="Місце для вмісту 4" descr="Школа">
            <a:extLst>
              <a:ext uri="{FF2B5EF4-FFF2-40B4-BE49-F238E27FC236}">
                <a16:creationId xmlns:a16="http://schemas.microsoft.com/office/drawing/2014/main" id="{598BD428-21E0-4F3D-B6D4-EB272CF243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3300" y="765279"/>
            <a:ext cx="914400" cy="914400"/>
          </a:xfrm>
          <a:prstGeom prst="rect">
            <a:avLst/>
          </a:prstGeom>
        </p:spPr>
      </p:pic>
      <p:pic>
        <p:nvPicPr>
          <p:cNvPr id="38" name="Графіка 37" descr="Батьки з донькою">
            <a:extLst>
              <a:ext uri="{FF2B5EF4-FFF2-40B4-BE49-F238E27FC236}">
                <a16:creationId xmlns:a16="http://schemas.microsoft.com/office/drawing/2014/main" id="{EAA50253-7510-4314-8DF0-F021DDDFF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1272" y="1845830"/>
            <a:ext cx="588818" cy="588818"/>
          </a:xfrm>
          <a:prstGeom prst="rect">
            <a:avLst/>
          </a:prstGeom>
        </p:spPr>
      </p:pic>
      <p:pic>
        <p:nvPicPr>
          <p:cNvPr id="39" name="Місце для вмісту 4" descr="Школа">
            <a:extLst>
              <a:ext uri="{FF2B5EF4-FFF2-40B4-BE49-F238E27FC236}">
                <a16:creationId xmlns:a16="http://schemas.microsoft.com/office/drawing/2014/main" id="{6500EA7C-345C-4282-91E7-CA3957C1A4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75630" y="4932218"/>
            <a:ext cx="914400" cy="914400"/>
          </a:xfrm>
          <a:prstGeom prst="rect">
            <a:avLst/>
          </a:prstGeom>
        </p:spPr>
      </p:pic>
      <p:pic>
        <p:nvPicPr>
          <p:cNvPr id="40" name="Графіка 39" descr="Батьки з донькою">
            <a:extLst>
              <a:ext uri="{FF2B5EF4-FFF2-40B4-BE49-F238E27FC236}">
                <a16:creationId xmlns:a16="http://schemas.microsoft.com/office/drawing/2014/main" id="{27832231-8396-44F7-96B3-489363D263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67700" y="6048664"/>
            <a:ext cx="588818" cy="588818"/>
          </a:xfrm>
          <a:prstGeom prst="rect">
            <a:avLst/>
          </a:prstGeom>
        </p:spPr>
      </p:pic>
      <p:sp>
        <p:nvSpPr>
          <p:cNvPr id="41" name="Стрілка: угору-вниз 40">
            <a:extLst>
              <a:ext uri="{FF2B5EF4-FFF2-40B4-BE49-F238E27FC236}">
                <a16:creationId xmlns:a16="http://schemas.microsoft.com/office/drawing/2014/main" id="{7E03A79B-C88E-40F2-922E-1C869E296478}"/>
              </a:ext>
            </a:extLst>
          </p:cNvPr>
          <p:cNvSpPr/>
          <p:nvPr/>
        </p:nvSpPr>
        <p:spPr>
          <a:xfrm>
            <a:off x="6639356" y="795916"/>
            <a:ext cx="319809" cy="1811769"/>
          </a:xfrm>
          <a:prstGeom prst="upDownArrow">
            <a:avLst>
              <a:gd name="adj1" fmla="val 50000"/>
              <a:gd name="adj2" fmla="val 5000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C5C9CC-968D-475E-936D-7E665FEC6AEC}"/>
              </a:ext>
            </a:extLst>
          </p:cNvPr>
          <p:cNvSpPr txBox="1"/>
          <p:nvPr/>
        </p:nvSpPr>
        <p:spPr>
          <a:xfrm>
            <a:off x="5381994" y="1432216"/>
            <a:ext cx="122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accent2"/>
                </a:solidFill>
              </a:rPr>
              <a:t>300-400 М</a:t>
            </a:r>
          </a:p>
        </p:txBody>
      </p:sp>
      <p:sp>
        <p:nvSpPr>
          <p:cNvPr id="43" name="Стрілка: угору-вниз 42">
            <a:extLst>
              <a:ext uri="{FF2B5EF4-FFF2-40B4-BE49-F238E27FC236}">
                <a16:creationId xmlns:a16="http://schemas.microsoft.com/office/drawing/2014/main" id="{C9F48F9A-E96B-4015-BED9-2E8FE75E674A}"/>
              </a:ext>
            </a:extLst>
          </p:cNvPr>
          <p:cNvSpPr/>
          <p:nvPr/>
        </p:nvSpPr>
        <p:spPr>
          <a:xfrm>
            <a:off x="7598803" y="3134591"/>
            <a:ext cx="319809" cy="1811769"/>
          </a:xfrm>
          <a:prstGeom prst="upDownArrow">
            <a:avLst>
              <a:gd name="adj1" fmla="val 50000"/>
              <a:gd name="adj2" fmla="val 5000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A019EC-CE7D-4444-95B1-3535A322536A}"/>
              </a:ext>
            </a:extLst>
          </p:cNvPr>
          <p:cNvSpPr txBox="1"/>
          <p:nvPr/>
        </p:nvSpPr>
        <p:spPr>
          <a:xfrm>
            <a:off x="6096000" y="3875510"/>
            <a:ext cx="122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accent1"/>
                </a:solidFill>
              </a:rPr>
              <a:t>300-400 М</a:t>
            </a:r>
          </a:p>
        </p:txBody>
      </p:sp>
      <p:sp>
        <p:nvSpPr>
          <p:cNvPr id="45" name="Стрілка: угору-вниз 44">
            <a:extLst>
              <a:ext uri="{FF2B5EF4-FFF2-40B4-BE49-F238E27FC236}">
                <a16:creationId xmlns:a16="http://schemas.microsoft.com/office/drawing/2014/main" id="{242626CB-6E89-41B2-81D0-9B6CE92B2204}"/>
              </a:ext>
            </a:extLst>
          </p:cNvPr>
          <p:cNvSpPr/>
          <p:nvPr/>
        </p:nvSpPr>
        <p:spPr>
          <a:xfrm>
            <a:off x="10283248" y="5032985"/>
            <a:ext cx="319809" cy="1811769"/>
          </a:xfrm>
          <a:prstGeom prst="upDownArrow">
            <a:avLst>
              <a:gd name="adj1" fmla="val 50000"/>
              <a:gd name="adj2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7A46BB-A79C-4ECC-8F9B-3D81AA71D6CE}"/>
              </a:ext>
            </a:extLst>
          </p:cNvPr>
          <p:cNvSpPr txBox="1"/>
          <p:nvPr/>
        </p:nvSpPr>
        <p:spPr>
          <a:xfrm>
            <a:off x="10746454" y="5839378"/>
            <a:ext cx="122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accent5"/>
                </a:solidFill>
              </a:rPr>
              <a:t>300-400 М</a:t>
            </a:r>
          </a:p>
        </p:txBody>
      </p:sp>
      <p:sp>
        <p:nvSpPr>
          <p:cNvPr id="47" name="Стрілка: угору-вниз 46">
            <a:extLst>
              <a:ext uri="{FF2B5EF4-FFF2-40B4-BE49-F238E27FC236}">
                <a16:creationId xmlns:a16="http://schemas.microsoft.com/office/drawing/2014/main" id="{0BB1F4C8-C37D-48E6-B708-7119590F418A}"/>
              </a:ext>
            </a:extLst>
          </p:cNvPr>
          <p:cNvSpPr/>
          <p:nvPr/>
        </p:nvSpPr>
        <p:spPr>
          <a:xfrm>
            <a:off x="11688488" y="962603"/>
            <a:ext cx="319809" cy="1932002"/>
          </a:xfrm>
          <a:prstGeom prst="upDownArrow">
            <a:avLst>
              <a:gd name="adj1" fmla="val 50000"/>
              <a:gd name="adj2" fmla="val 50000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A1D5FF-09F0-4D19-8F3F-8DBF7D37009E}"/>
              </a:ext>
            </a:extLst>
          </p:cNvPr>
          <p:cNvSpPr txBox="1"/>
          <p:nvPr/>
        </p:nvSpPr>
        <p:spPr>
          <a:xfrm>
            <a:off x="10275454" y="394490"/>
            <a:ext cx="122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accent6"/>
                </a:solidFill>
              </a:rPr>
              <a:t>300-400 М</a:t>
            </a:r>
          </a:p>
        </p:txBody>
      </p:sp>
      <p:sp>
        <p:nvSpPr>
          <p:cNvPr id="49" name="Місце для вмісту 48">
            <a:extLst>
              <a:ext uri="{FF2B5EF4-FFF2-40B4-BE49-F238E27FC236}">
                <a16:creationId xmlns:a16="http://schemas.microsoft.com/office/drawing/2014/main" id="{BA53C636-5BA6-43D1-A2A2-AC918B4D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66" y="1139764"/>
            <a:ext cx="4503154" cy="4799105"/>
          </a:xfrm>
        </p:spPr>
        <p:txBody>
          <a:bodyPr/>
          <a:lstStyle/>
          <a:p>
            <a:r>
              <a:rPr lang="en-US" dirty="0"/>
              <a:t>Where do we need to build new kindergartens / open additional groups of those already existing?</a:t>
            </a:r>
          </a:p>
          <a:p>
            <a:r>
              <a:rPr lang="en-US" dirty="0"/>
              <a:t>How many additional places in kindergartens are needed to cover the needs of the city?</a:t>
            </a:r>
          </a:p>
          <a:p>
            <a:r>
              <a:rPr lang="en-US" dirty="0"/>
              <a:t>How the situation will change in the future?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6236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B16A9-2792-4717-A294-867D39F1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612B5F3-53CD-43D7-B267-D603DEC4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about kindergartens (name, address, number of places)</a:t>
            </a:r>
          </a:p>
          <a:p>
            <a:r>
              <a:rPr lang="en-US" dirty="0"/>
              <a:t>Information about registration of children in kindergartens in 2019 (in the context of each separate application)</a:t>
            </a:r>
            <a:r>
              <a:rPr lang="uk-UA" dirty="0"/>
              <a:t>: </a:t>
            </a:r>
          </a:p>
          <a:p>
            <a:pPr lvl="1"/>
            <a:r>
              <a:rPr lang="en-US" dirty="0"/>
              <a:t>Child ID</a:t>
            </a:r>
          </a:p>
          <a:p>
            <a:pPr lvl="1"/>
            <a:r>
              <a:rPr lang="en-US" dirty="0"/>
              <a:t>Residence address (street, house)</a:t>
            </a:r>
          </a:p>
          <a:p>
            <a:pPr lvl="1"/>
            <a:r>
              <a:rPr lang="en-US" dirty="0"/>
              <a:t>Registration Date</a:t>
            </a:r>
          </a:p>
          <a:p>
            <a:pPr lvl="1"/>
            <a:r>
              <a:rPr lang="en-US" dirty="0"/>
              <a:t>Year of enrollment</a:t>
            </a:r>
          </a:p>
          <a:p>
            <a:pPr lvl="1"/>
            <a:r>
              <a:rPr lang="en-US" dirty="0"/>
              <a:t>Selected kindergartens (1-3 priority institutions)</a:t>
            </a:r>
            <a:endParaRPr lang="uk-UA" dirty="0"/>
          </a:p>
          <a:p>
            <a:pPr marL="263525" lvl="1"/>
            <a:r>
              <a:rPr lang="en-US" sz="2800" dirty="0"/>
              <a:t>Information about registered residents of the city (address, age group, gender)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0215789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267</Words>
  <Application>Microsoft Office PowerPoint</Application>
  <PresentationFormat>Широкий екран</PresentationFormat>
  <Paragraphs>34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How and where to build new kindergartens in Lviv?</vt:lpstr>
      <vt:lpstr>Problem</vt:lpstr>
      <vt:lpstr>System of analysis and forecasting</vt:lpstr>
      <vt:lpstr>Презентація PowerPoint</vt:lpstr>
      <vt:lpstr>Презентація PowerPoint</vt:lpstr>
      <vt:lpstr>Available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Як і де будувати нові дитячі садочки у Львові?</dc:title>
  <dc:creator>Olena Gunko</dc:creator>
  <cp:lastModifiedBy>Olena Gunko</cp:lastModifiedBy>
  <cp:revision>10</cp:revision>
  <dcterms:created xsi:type="dcterms:W3CDTF">2019-07-29T07:46:36Z</dcterms:created>
  <dcterms:modified xsi:type="dcterms:W3CDTF">2019-07-29T11:13:15Z</dcterms:modified>
</cp:coreProperties>
</file>