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d75efe90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1d75efe905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d75efe90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1d75efe905_2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d75efe905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잘 안보여서 애니메이션으로 하나씩 보이게 하는게 나을 것 같아 수정했습니다!</a:t>
            </a:r>
            <a:endParaRPr/>
          </a:p>
        </p:txBody>
      </p:sp>
      <p:sp>
        <p:nvSpPr>
          <p:cNvPr id="152" name="Google Shape;152;g21d75efe905_6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76fc51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슬라이드도 그래프가 잘 보이게 그래프 하나만 보여도 괜찮을 것 같아 바꿔봤습니다.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보시고 슬라이드 둘중 하나만 남겨서 사용하면 될 것 같아요.</a:t>
            </a:r>
            <a:endParaRPr/>
          </a:p>
        </p:txBody>
      </p:sp>
      <p:sp>
        <p:nvSpPr>
          <p:cNvPr id="163" name="Google Shape;163;g23a76fc516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75efe90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1d75efe905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d75efe905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g21d75efe905_6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906cd0f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d906cd0f8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75efe9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d75efe905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d75efe90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소량의 데이터만을 이용한 모델 학습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충분한 데이터가 없는 문제에 대한 학습을 최적화 하는 연구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1d75efe905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d75efe90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1d75efe905_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d75efe905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1d75efe905_6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d75efe905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1d75efe905_6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d75efe90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1d75efe905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d75efe905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d75efe905_6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906cd0f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n-shot 마다 3개의 dataset 추출, 실험할 split 비율 선정, split 비율마다 실험 10회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n개 데이터를 다르게하고 seed를 0~9까지 평균치를 활용했다는 것을 설명하는게 더 좋지 않을까 싶습니다!</a:t>
            </a:r>
            <a:endParaRPr/>
          </a:p>
        </p:txBody>
      </p:sp>
      <p:sp>
        <p:nvSpPr>
          <p:cNvPr id="130" name="Google Shape;130;g21d906cd0f8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7490421" y="4951667"/>
            <a:ext cx="164612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7490421" y="4951667"/>
            <a:ext cx="164612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7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660542" y="3863970"/>
            <a:ext cx="3822917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극소량 학습에서의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 데이터 분석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6"/>
          <p:cNvGrpSpPr/>
          <p:nvPr/>
        </p:nvGrpSpPr>
        <p:grpSpPr>
          <a:xfrm>
            <a:off x="3323108" y="766649"/>
            <a:ext cx="2497783" cy="2392137"/>
            <a:chOff x="3973795" y="1022198"/>
            <a:chExt cx="3954724" cy="3787456"/>
          </a:xfrm>
        </p:grpSpPr>
        <p:sp>
          <p:nvSpPr>
            <p:cNvPr id="72" name="Google Shape;72;p16"/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" name="Google Shape;74;p16"/>
          <p:cNvCxnSpPr/>
          <p:nvPr/>
        </p:nvCxnSpPr>
        <p:spPr>
          <a:xfrm>
            <a:off x="4072983" y="3713356"/>
            <a:ext cx="970156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2294366" y="3809436"/>
            <a:ext cx="455526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현재 구현 상황</a:t>
            </a:r>
            <a:endParaRPr sz="1100"/>
          </a:p>
        </p:txBody>
      </p:sp>
      <p:cxnSp>
        <p:nvCxnSpPr>
          <p:cNvPr id="148" name="Google Shape;148;p25"/>
          <p:cNvCxnSpPr/>
          <p:nvPr/>
        </p:nvCxnSpPr>
        <p:spPr>
          <a:xfrm>
            <a:off x="4086922" y="3375093"/>
            <a:ext cx="970156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4003701" y="692740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900">
                <a:solidFill>
                  <a:schemeClr val="accent2"/>
                </a:solidFill>
              </a:rPr>
              <a:t>4</a:t>
            </a:r>
            <a:endParaRPr b="1" i="0" sz="14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6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35545" y="321650"/>
            <a:ext cx="495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현재 구현 상황</a:t>
            </a:r>
            <a:endParaRPr sz="1100"/>
          </a:p>
        </p:txBody>
      </p:sp>
      <p:sp>
        <p:nvSpPr>
          <p:cNvPr id="156" name="Google Shape;156;p26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results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753525" y="829200"/>
            <a:ext cx="73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train/dev 비율 split 진행 예시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25" y="1307000"/>
            <a:ext cx="7989750" cy="31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6550500" y="4560050"/>
            <a:ext cx="201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sst2 N=10 5:5 split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300" y="1307013"/>
            <a:ext cx="7667975" cy="3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7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7"/>
          <p:cNvSpPr txBox="1"/>
          <p:nvPr/>
        </p:nvSpPr>
        <p:spPr>
          <a:xfrm>
            <a:off x="967842" y="321658"/>
            <a:ext cx="233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sst2</a:t>
            </a:r>
            <a:endParaRPr sz="1100"/>
          </a:p>
        </p:txBody>
      </p:sp>
      <p:sp>
        <p:nvSpPr>
          <p:cNvPr id="167" name="Google Shape;167;p27"/>
          <p:cNvSpPr txBox="1"/>
          <p:nvPr/>
        </p:nvSpPr>
        <p:spPr>
          <a:xfrm>
            <a:off x="200727" y="398600"/>
            <a:ext cx="91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results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25" y="966600"/>
            <a:ext cx="6483348" cy="38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2294366" y="3809436"/>
            <a:ext cx="455526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앞으로의 진행 계획</a:t>
            </a:r>
            <a:endParaRPr sz="1100"/>
          </a:p>
        </p:txBody>
      </p:sp>
      <p:cxnSp>
        <p:nvCxnSpPr>
          <p:cNvPr id="174" name="Google Shape;174;p28"/>
          <p:cNvCxnSpPr/>
          <p:nvPr/>
        </p:nvCxnSpPr>
        <p:spPr>
          <a:xfrm>
            <a:off x="4086922" y="3375093"/>
            <a:ext cx="970156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8"/>
          <p:cNvSpPr txBox="1"/>
          <p:nvPr/>
        </p:nvSpPr>
        <p:spPr>
          <a:xfrm>
            <a:off x="4003701" y="692740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900">
                <a:solidFill>
                  <a:schemeClr val="accent2"/>
                </a:solidFill>
              </a:rPr>
              <a:t>5</a:t>
            </a:r>
            <a:endParaRPr b="1" i="0" sz="14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9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9"/>
          <p:cNvSpPr txBox="1"/>
          <p:nvPr/>
        </p:nvSpPr>
        <p:spPr>
          <a:xfrm>
            <a:off x="1168250" y="321650"/>
            <a:ext cx="331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앞으로의 진행 계획</a:t>
            </a:r>
            <a:endParaRPr sz="1100"/>
          </a:p>
        </p:txBody>
      </p:sp>
      <p:sp>
        <p:nvSpPr>
          <p:cNvPr id="182" name="Google Shape;182;p29"/>
          <p:cNvSpPr txBox="1"/>
          <p:nvPr/>
        </p:nvSpPr>
        <p:spPr>
          <a:xfrm>
            <a:off x="200725" y="398600"/>
            <a:ext cx="1076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Schedule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678180" y="1500356"/>
            <a:ext cx="1531200" cy="263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78180" y="1500354"/>
            <a:ext cx="1531200" cy="453300"/>
          </a:xfrm>
          <a:prstGeom prst="rect">
            <a:avLst/>
          </a:prstGeom>
          <a:solidFill>
            <a:srgbClr val="BED5FA"/>
          </a:solidFill>
          <a:ln cap="flat" cmpd="sng" w="12700">
            <a:solidFill>
              <a:srgbClr val="80AB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884936" y="1500356"/>
            <a:ext cx="1531200" cy="263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747099" y="1500356"/>
            <a:ext cx="1531200" cy="263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816017" y="1500356"/>
            <a:ext cx="1531200" cy="263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332004" y="2765750"/>
            <a:ext cx="415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412654" y="2765750"/>
            <a:ext cx="415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458068" y="2765750"/>
            <a:ext cx="42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050323" y="1586575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747098" y="1500354"/>
            <a:ext cx="1531200" cy="453300"/>
          </a:xfrm>
          <a:prstGeom prst="rect">
            <a:avLst/>
          </a:prstGeom>
          <a:solidFill>
            <a:srgbClr val="80ABF4"/>
          </a:solidFill>
          <a:ln cap="flat" cmpd="sng" w="12700">
            <a:solidFill>
              <a:srgbClr val="80AB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63002" y="1586575"/>
            <a:ext cx="89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816016" y="1500354"/>
            <a:ext cx="1531200" cy="453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720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131916" y="1586575"/>
            <a:ext cx="89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6884933" y="1500354"/>
            <a:ext cx="1531200" cy="453300"/>
          </a:xfrm>
          <a:prstGeom prst="rect">
            <a:avLst/>
          </a:prstGeom>
          <a:solidFill>
            <a:srgbClr val="002942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200847" y="1586575"/>
            <a:ext cx="89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78175" y="2815400"/>
            <a:ext cx="1531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sst2 실험 완료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747100" y="2427500"/>
            <a:ext cx="15312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2개의 데이터셋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AG NEWS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IMDB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실험 진행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950562" y="2443691"/>
            <a:ext cx="12621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실험 결과를 바탕으로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rgbClr val="595959"/>
                </a:solidFill>
              </a:rPr>
              <a:t>1차 method 고안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7031116" y="2641841"/>
            <a:ext cx="1262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1차 method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rgbClr val="595959"/>
                </a:solidFill>
              </a:rPr>
              <a:t>분석 및 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rgbClr val="595959"/>
                </a:solidFill>
              </a:rPr>
              <a:t>결과 도출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2660542" y="3863970"/>
            <a:ext cx="3822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</a:rPr>
              <a:t>감사합니다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30"/>
          <p:cNvGrpSpPr/>
          <p:nvPr/>
        </p:nvGrpSpPr>
        <p:grpSpPr>
          <a:xfrm>
            <a:off x="3323129" y="766654"/>
            <a:ext cx="2497882" cy="2392236"/>
            <a:chOff x="3973795" y="1022198"/>
            <a:chExt cx="3954848" cy="3787580"/>
          </a:xfrm>
        </p:grpSpPr>
        <p:sp>
          <p:nvSpPr>
            <p:cNvPr id="208" name="Google Shape;208;p30"/>
            <p:cNvSpPr/>
            <p:nvPr/>
          </p:nvSpPr>
          <p:spPr>
            <a:xfrm>
              <a:off x="4267443" y="1148578"/>
              <a:ext cx="3661200" cy="3661200"/>
            </a:xfrm>
            <a:prstGeom prst="ellipse">
              <a:avLst/>
            </a:prstGeom>
            <a:solidFill>
              <a:schemeClr val="lt1">
                <a:alpha val="9800"/>
              </a:schemeClr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973795" y="1022198"/>
              <a:ext cx="3661200" cy="3661200"/>
            </a:xfrm>
            <a:prstGeom prst="ellipse">
              <a:avLst/>
            </a:prstGeom>
            <a:solidFill>
              <a:schemeClr val="lt1">
                <a:alpha val="9800"/>
              </a:schemeClr>
            </a:solidFill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" name="Google Shape;210;p30"/>
          <p:cNvCxnSpPr/>
          <p:nvPr/>
        </p:nvCxnSpPr>
        <p:spPr>
          <a:xfrm>
            <a:off x="4072983" y="3713356"/>
            <a:ext cx="970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294366" y="3809436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</a:rPr>
              <a:t>연구 목표</a:t>
            </a:r>
            <a:endParaRPr sz="1100"/>
          </a:p>
        </p:txBody>
      </p:sp>
      <p:cxnSp>
        <p:nvCxnSpPr>
          <p:cNvPr id="80" name="Google Shape;80;p17"/>
          <p:cNvCxnSpPr/>
          <p:nvPr/>
        </p:nvCxnSpPr>
        <p:spPr>
          <a:xfrm>
            <a:off x="4086922" y="3375093"/>
            <a:ext cx="9702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/>
        </p:nvSpPr>
        <p:spPr>
          <a:xfrm>
            <a:off x="4003701" y="692740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900">
                <a:solidFill>
                  <a:schemeClr val="accent2"/>
                </a:solidFill>
              </a:rPr>
              <a:t>1</a:t>
            </a:r>
            <a:endParaRPr b="1" i="0" sz="14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8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8"/>
          <p:cNvSpPr txBox="1"/>
          <p:nvPr/>
        </p:nvSpPr>
        <p:spPr>
          <a:xfrm>
            <a:off x="908776" y="321650"/>
            <a:ext cx="579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극소량 학습에서의 dev 데이터 분석</a:t>
            </a:r>
            <a:endParaRPr sz="1100"/>
          </a:p>
        </p:txBody>
      </p:sp>
      <p:sp>
        <p:nvSpPr>
          <p:cNvPr id="88" name="Google Shape;88;p18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Subject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51600" y="1086675"/>
            <a:ext cx="7590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극소량 학습이란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: 소량의 데이터만을 이용한 모델 학습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dev 데이터 분석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: 클래스 개수, label 특징(multi-label, hierarchical label)에 따른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training/dev 데이터의 비율 비교 및 분석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-&gt; </a:t>
            </a:r>
            <a:r>
              <a:rPr b="1" lang="ko" sz="1800">
                <a:solidFill>
                  <a:schemeClr val="dk1"/>
                </a:solidFill>
              </a:rPr>
              <a:t>최적의 dev set 방법론 추론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294366" y="3809436"/>
            <a:ext cx="455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</a:rPr>
              <a:t>연구 필요성</a:t>
            </a:r>
            <a:endParaRPr sz="1100"/>
          </a:p>
        </p:txBody>
      </p:sp>
      <p:cxnSp>
        <p:nvCxnSpPr>
          <p:cNvPr id="95" name="Google Shape;95;p19"/>
          <p:cNvCxnSpPr/>
          <p:nvPr/>
        </p:nvCxnSpPr>
        <p:spPr>
          <a:xfrm>
            <a:off x="4086922" y="3375093"/>
            <a:ext cx="970156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9"/>
          <p:cNvSpPr txBox="1"/>
          <p:nvPr/>
        </p:nvSpPr>
        <p:spPr>
          <a:xfrm>
            <a:off x="4003701" y="692740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900">
                <a:solidFill>
                  <a:schemeClr val="accent2"/>
                </a:solidFill>
              </a:rPr>
              <a:t>2</a:t>
            </a:r>
            <a:endParaRPr b="1" i="0" sz="14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0"/>
          <p:cNvSpPr txBox="1"/>
          <p:nvPr/>
        </p:nvSpPr>
        <p:spPr>
          <a:xfrm>
            <a:off x="908770" y="321650"/>
            <a:ext cx="495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극소량 학습 환경</a:t>
            </a:r>
            <a:endParaRPr sz="1100"/>
          </a:p>
        </p:txBody>
      </p:sp>
      <p:sp>
        <p:nvSpPr>
          <p:cNvPr id="103" name="Google Shape;103;p20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Issues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42550" y="1122875"/>
            <a:ext cx="7326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데이터 부족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-</a:t>
            </a:r>
            <a:r>
              <a:rPr lang="ko" sz="1800">
                <a:solidFill>
                  <a:srgbClr val="595959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많은 양질의 데이터 수집 문제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cost 문제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라벨링 수고스러운 작업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많은 비용과 시간이 필요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1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1"/>
          <p:cNvSpPr txBox="1"/>
          <p:nvPr/>
        </p:nvSpPr>
        <p:spPr>
          <a:xfrm>
            <a:off x="908770" y="321650"/>
            <a:ext cx="495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기존 연구와의 차별성</a:t>
            </a:r>
            <a:endParaRPr sz="1100"/>
          </a:p>
        </p:txBody>
      </p:sp>
      <p:sp>
        <p:nvSpPr>
          <p:cNvPr id="111" name="Google Shape;111;p21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Issues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51600" y="1086675"/>
            <a:ext cx="73260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극소량 환경(few-shot): 데이터 증강 기법 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AI 모델을 학습 시키는 방법론이 활발히 연구되어 옴.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</a:t>
            </a:r>
            <a:r>
              <a:rPr b="1" lang="ko">
                <a:solidFill>
                  <a:schemeClr val="dk1"/>
                </a:solidFill>
              </a:rPr>
              <a:t>그러나 데이터 증강 기법을 활용하지 않은 환경에서의 연구는 미비함.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training/dev 비율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연구자, 모델마다 다른 비율을 활용함.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최적의 비율이 존재하지 않을까?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-&gt; </a:t>
            </a:r>
            <a:r>
              <a:rPr lang="ko">
                <a:solidFill>
                  <a:schemeClr val="dk1"/>
                </a:solidFill>
              </a:rPr>
              <a:t> training/dev 데이터의 비율 분</a:t>
            </a:r>
            <a:r>
              <a:rPr lang="ko">
                <a:solidFill>
                  <a:schemeClr val="dk1"/>
                </a:solidFill>
              </a:rPr>
              <a:t>석을 통한 모델의 훈련과정 개선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294366" y="3809436"/>
            <a:ext cx="4555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기존 </a:t>
            </a:r>
            <a:r>
              <a:rPr b="1" lang="ko" sz="2400">
                <a:solidFill>
                  <a:schemeClr val="accent2"/>
                </a:solidFill>
              </a:rPr>
              <a:t>연구 </a:t>
            </a:r>
            <a:r>
              <a:rPr b="1" i="0" lang="ko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대비 향상을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위한 방법론</a:t>
            </a:r>
            <a:endParaRPr sz="1100"/>
          </a:p>
        </p:txBody>
      </p:sp>
      <p:cxnSp>
        <p:nvCxnSpPr>
          <p:cNvPr id="118" name="Google Shape;118;p22"/>
          <p:cNvCxnSpPr/>
          <p:nvPr/>
        </p:nvCxnSpPr>
        <p:spPr>
          <a:xfrm>
            <a:off x="4086922" y="3375093"/>
            <a:ext cx="970156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4003701" y="692740"/>
            <a:ext cx="1108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900">
                <a:solidFill>
                  <a:schemeClr val="accent2"/>
                </a:solidFill>
              </a:rPr>
              <a:t>3</a:t>
            </a:r>
            <a:endParaRPr b="1" i="0" sz="14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1035545" y="321650"/>
            <a:ext cx="495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실험 방법</a:t>
            </a:r>
            <a:endParaRPr sz="1100"/>
          </a:p>
        </p:txBody>
      </p:sp>
      <p:sp>
        <p:nvSpPr>
          <p:cNvPr id="126" name="Google Shape;126;p23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methods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751600" y="1086675"/>
            <a:ext cx="73260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활용 모델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BERT-base-uncased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활용 데이터셋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</a:t>
            </a:r>
            <a:r>
              <a:rPr lang="ko">
                <a:solidFill>
                  <a:schemeClr val="dk1"/>
                </a:solidFill>
              </a:rPr>
              <a:t>SST-2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</a:t>
            </a:r>
            <a:r>
              <a:rPr lang="ko">
                <a:solidFill>
                  <a:schemeClr val="dk1"/>
                </a:solidFill>
              </a:rPr>
              <a:t>AG News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</a:t>
            </a:r>
            <a:r>
              <a:rPr lang="ko">
                <a:solidFill>
                  <a:schemeClr val="dk1"/>
                </a:solidFill>
              </a:rPr>
              <a:t>IMDB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4"/>
          <p:cNvCxnSpPr/>
          <p:nvPr/>
        </p:nvCxnSpPr>
        <p:spPr>
          <a:xfrm>
            <a:off x="200722" y="242539"/>
            <a:ext cx="89433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4"/>
          <p:cNvSpPr/>
          <p:nvPr/>
        </p:nvSpPr>
        <p:spPr>
          <a:xfrm>
            <a:off x="600160" y="1549406"/>
            <a:ext cx="2312400" cy="2312400"/>
          </a:xfrm>
          <a:prstGeom prst="ellipse">
            <a:avLst/>
          </a:prstGeom>
          <a:solidFill>
            <a:srgbClr val="BED5FA"/>
          </a:solidFill>
          <a:ln cap="flat" cmpd="sng" w="12700">
            <a:solidFill>
              <a:srgbClr val="80AB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3415842" y="1549406"/>
            <a:ext cx="2312400" cy="23124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0720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6231524" y="1549406"/>
            <a:ext cx="2312400" cy="2312400"/>
          </a:xfrm>
          <a:prstGeom prst="ellipse">
            <a:avLst/>
          </a:prstGeom>
          <a:solidFill>
            <a:srgbClr val="002942"/>
          </a:solidFill>
          <a:ln cap="flat" cmpd="sng" w="127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035397" y="2555523"/>
            <a:ext cx="25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851079" y="2571750"/>
            <a:ext cx="25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99355" y="2456250"/>
            <a:ext cx="151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F3F3F"/>
                </a:solidFill>
              </a:rPr>
              <a:t>class 당 n개 데이터 추출</a:t>
            </a:r>
            <a:endParaRPr sz="1100"/>
          </a:p>
        </p:txBody>
      </p:sp>
      <p:sp>
        <p:nvSpPr>
          <p:cNvPr id="139" name="Google Shape;139;p24"/>
          <p:cNvSpPr txBox="1"/>
          <p:nvPr/>
        </p:nvSpPr>
        <p:spPr>
          <a:xfrm>
            <a:off x="3815038" y="2324525"/>
            <a:ext cx="151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split 비율 선정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및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모델 학습 진행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449775" y="2340750"/>
            <a:ext cx="187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모델 정확도 측정 후 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split 비율에 따른 결과 도출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035545" y="321650"/>
            <a:ext cx="495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3F3F3F"/>
                </a:solidFill>
              </a:rPr>
              <a:t>실험 방법</a:t>
            </a:r>
            <a:endParaRPr sz="1100"/>
          </a:p>
        </p:txBody>
      </p:sp>
      <p:sp>
        <p:nvSpPr>
          <p:cNvPr id="142" name="Google Shape;142;p24"/>
          <p:cNvSpPr txBox="1"/>
          <p:nvPr/>
        </p:nvSpPr>
        <p:spPr>
          <a:xfrm>
            <a:off x="200725" y="398600"/>
            <a:ext cx="108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</a:rPr>
              <a:t>methods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210722_지루함은파란색으로덮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