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NanumGothic" panose="020D0604000000000000" pitchFamily="34" charset="-127"/>
      <p:regular r:id="rId39"/>
      <p:bold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Nanum Gothic" panose="020D0604000000000000" pitchFamily="34" charset="-127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김한솔(인공지능융합대학 컴퓨터과학과)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E9ABF8-8A8E-4329-8BFD-612C1422B05F}">
  <a:tblStyle styleId="{33E9ABF8-8A8E-4329-8BFD-612C1422B0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407267-6222-479C-93BF-0B9BA714A37D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tcBdr/>
        <a:fill>
          <a:solidFill>
            <a:srgbClr val="E4CA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4CA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07"/>
  </p:normalViewPr>
  <p:slideViewPr>
    <p:cSldViewPr snapToGrid="0">
      <p:cViewPr varScale="1">
        <p:scale>
          <a:sx n="155" d="100"/>
          <a:sy n="155" d="100"/>
        </p:scale>
        <p:origin x="4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anumGothic" panose="020D0604000000000000" pitchFamily="34" charset="-127"/>
        <a:ea typeface="NanumGothic" panose="020D0604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57138b9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47" name="Google Shape;247;g2257138b9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57138b9c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32" name="Google Shape;332;g2257138b9c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57138b9c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2" name="Google Shape;342;g2257138b9c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57138b9c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52" name="Google Shape;352;g2257138b9c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57138b9c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68" name="Google Shape;368;g2257138b9c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57138b9c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77" name="Google Shape;377;g2257138b9c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57138b9c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따라서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본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연구를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통해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극소량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학습에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대한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새로운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인사이트를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발견할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수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있고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효과적인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train-dev split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방법론을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제시할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수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있다고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생각됩니다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91" name="Google Shape;391;g2257138b9c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57138b9c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따라서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본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연구를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통해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극소량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학습에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대한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새로운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인사이트를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발견할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수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있고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효과적인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train-dev split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방법론을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제시할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수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있다고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800" u="none" strike="noStrik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생각됩니다</a:t>
            </a:r>
            <a:r>
              <a:rPr lang="en-US" sz="1800" u="none" strike="noStrik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02" name="Google Shape;402;g2257138b9c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57138b9c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14" name="Google Shape;414;g2257138b9c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257138b9c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25" name="Google Shape;425;g2257138b9c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257138b9c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7" name="Google Shape;437;g2257138b9c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57138b9c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7" name="Google Shape;257;g2257138b9c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257138b9c7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47" name="Google Shape;447;g2257138b9c7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57138b9c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58" name="Google Shape;458;g2257138b9c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257138b9c7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70" name="Google Shape;470;g2257138b9c7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57138b9c7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79" name="Google Shape;479;g2257138b9c7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257138b9c7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89" name="Google Shape;489;g2257138b9c7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257138b9c7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99" name="Google Shape;499;g2257138b9c7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57138b9c7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09" name="Google Shape;509;g2257138b9c7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257138b9c7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19" name="Google Shape;519;g2257138b9c7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257138b9c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29" name="Google Shape;529;g2257138b9c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257138b9c7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38" name="Google Shape;538;g2257138b9c7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57138b9c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6" name="Google Shape;266;g2257138b9c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57138b9c7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52" name="Google Shape;552;g2257138b9c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257138b9c7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64" name="Google Shape;564;g2257138b9c7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257138b9c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75" name="Google Shape;575;g2257138b9c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257138b9c7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85" name="Google Shape;585;g2257138b9c7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257138b9c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02" name="Google Shape;602;g2257138b9c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257138b9c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12" name="Google Shape;612;g2257138b9c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257138b9c7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22" name="Google Shape;622;g2257138b9c7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57138b9c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75" name="Google Shape;275;g2257138b9c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57138b9c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5" name="Google Shape;285;g2257138b9c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57138b9c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4" name="Google Shape;294;g2257138b9c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57138b9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03" name="Google Shape;303;g2257138b9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57138b9c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3" name="Google Shape;313;g2257138b9c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57138b9c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3" name="Google Shape;323;g2257138b9c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50"/>
              <a:buFont typeface="Century Gothic"/>
              <a:buNone/>
              <a:defRPr sz="40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0" i="0" cap="none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7619239" y="134416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6713982" y="2420874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30" name="Google Shape;30;p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파노라마 그림">
  <p:cSld name="캡션 있는 파노라마 그림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866215" y="4152499"/>
            <a:ext cx="6619244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 b="0" i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36" name="Google Shape;136;p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캡션">
  <p:cSld name="제목 및 캡션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866216" y="2657475"/>
            <a:ext cx="6619244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53" name="Google Shape;153;p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인용문">
  <p:cSld name="캡션 있는 인용문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661175" y="455502"/>
            <a:ext cx="6014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  <a:t>“</a:t>
            </a: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7413344" y="1960341"/>
            <a:ext cx="48957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  <a:t>”</a:t>
            </a: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459459" y="2759074"/>
            <a:ext cx="5798414" cy="25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 cap="small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 panose="020D0604000000000000" pitchFamily="34" charset="-127"/>
                <a:sym typeface="Century Gothic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866216" y="3771899"/>
            <a:ext cx="6933673" cy="74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73" name="Google Shape;173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명함">
  <p:cSld name="명함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i="0" cap="none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0" i="0" cap="none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90" name="Google Shape;190;p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열">
  <p:cSld name="3열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866215" y="2384823"/>
            <a:ext cx="2356409" cy="213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3384541" y="1952625"/>
            <a:ext cx="236025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3384541" y="2384823"/>
            <a:ext cx="2360257" cy="213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5916101" y="1952626"/>
            <a:ext cx="235929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5916247" y="2384822"/>
            <a:ext cx="2359152" cy="213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cxnSp>
        <p:nvCxnSpPr>
          <p:cNvPr id="200" name="Google Shape;200;p15"/>
          <p:cNvCxnSpPr/>
          <p:nvPr/>
        </p:nvCxnSpPr>
        <p:spPr>
          <a:xfrm>
            <a:off x="3302978" y="1927225"/>
            <a:ext cx="0" cy="2619374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5829301" y="1927225"/>
            <a:ext cx="0" cy="2619374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열 3개">
  <p:cSld name="그림 열 3개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866215" y="3831830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3426649" y="3399634"/>
            <a:ext cx="228782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3427629" y="3831829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5987082" y="3399634"/>
            <a:ext cx="228832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5987081" y="3831828"/>
            <a:ext cx="2288322" cy="68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cxnSp>
        <p:nvCxnSpPr>
          <p:cNvPr id="216" name="Google Shape;216;p16"/>
          <p:cNvCxnSpPr/>
          <p:nvPr/>
        </p:nvCxnSpPr>
        <p:spPr>
          <a:xfrm>
            <a:off x="3304373" y="1927225"/>
            <a:ext cx="0" cy="2619374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5848352" y="1927225"/>
            <a:ext cx="0" cy="2619374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733212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2894726" y="-75885"/>
            <a:ext cx="2562225" cy="661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 dirty="0"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8021580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텍스트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5186943" y="2210835"/>
            <a:ext cx="3561443" cy="105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431504" y="393562"/>
            <a:ext cx="3561443" cy="46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 dirty="0"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4101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243" name="Google Shape;243;p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866216" y="1952625"/>
            <a:ext cx="6619244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i="0" cap="none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0" i="0" cap="none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54" name="Google Shape;54;p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866215" y="1952625"/>
            <a:ext cx="3618869" cy="256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 dirty="0"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4656535" y="1952625"/>
            <a:ext cx="3618869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866215" y="2384822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 dirty="0"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4656535" y="1952625"/>
            <a:ext cx="361886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4656535" y="2384822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>
            <a:endParaRPr dirty="0"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80" name="Google Shape;80;p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4335859" y="1085850"/>
            <a:ext cx="38925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 dirty="0"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866215" y="2346961"/>
            <a:ext cx="2094869" cy="217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99" name="Google Shape;99;p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289440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>
                <a:solidFill>
                  <a:srgbClr val="EE52A4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 dirty="0"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ore-KR" altLang="en-US" dirty="0"/>
          </a:p>
        </p:txBody>
      </p:sp>
      <p:sp>
        <p:nvSpPr>
          <p:cNvPr id="118" name="Google Shape;118;p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ore-KR" altLang="en-US" dirty="0"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ore-KR" altLang="en-US" dirty="0"/>
          </a:p>
        </p:txBody>
      </p:sp>
      <p:sp>
        <p:nvSpPr>
          <p:cNvPr id="20" name="Google Shape;20;p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anumGothic" panose="020D0604000000000000" pitchFamily="34" charset="-127"/>
          <a:ea typeface="NanumGothic" panose="020D0604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anumGothic" panose="020D0604000000000000" pitchFamily="34" charset="-127"/>
          <a:ea typeface="NanumGothic" panose="020D0604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4057650" y="0"/>
            <a:ext cx="50865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51" name="Google Shape;251;p19"/>
          <p:cNvSpPr txBox="1">
            <a:spLocks noGrp="1"/>
          </p:cNvSpPr>
          <p:nvPr>
            <p:ph type="ctrTitle"/>
          </p:nvPr>
        </p:nvSpPr>
        <p:spPr>
          <a:xfrm>
            <a:off x="4769230" y="968451"/>
            <a:ext cx="3691840" cy="183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4074"/>
              <a:buFont typeface="Arial"/>
              <a:buNone/>
            </a:pPr>
            <a:r>
              <a:rPr lang="en-US" b="1" cap="none" dirty="0" err="1">
                <a:solidFill>
                  <a:schemeClr val="lt2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  <a:t>극소량</a:t>
            </a:r>
            <a:r>
              <a:rPr lang="en-US" b="1" cap="none" dirty="0">
                <a:solidFill>
                  <a:schemeClr val="lt2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  <a:t> </a:t>
            </a:r>
            <a:br>
              <a:rPr lang="en-US" b="1" cap="none" dirty="0">
                <a:solidFill>
                  <a:schemeClr val="lt2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</a:br>
            <a:r>
              <a:rPr lang="en-US" b="1" cap="none" dirty="0" err="1">
                <a:solidFill>
                  <a:schemeClr val="lt2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  <a:t>학습에서의</a:t>
            </a:r>
            <a:r>
              <a:rPr lang="en-US" b="1" cap="none" dirty="0">
                <a:solidFill>
                  <a:schemeClr val="lt2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  <a:t> DEV </a:t>
            </a:r>
            <a:r>
              <a:rPr lang="en-US" b="1" cap="none" dirty="0" err="1">
                <a:solidFill>
                  <a:schemeClr val="lt2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  <a:t>데이터</a:t>
            </a:r>
            <a:r>
              <a:rPr lang="en-US" b="1" cap="none" dirty="0">
                <a:solidFill>
                  <a:schemeClr val="lt2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  <a:t> </a:t>
            </a:r>
            <a:r>
              <a:rPr lang="en-US" b="1" cap="none" dirty="0" err="1">
                <a:solidFill>
                  <a:schemeClr val="lt2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/>
                <a:sym typeface="Arial"/>
              </a:rPr>
              <a:t>분석</a:t>
            </a:r>
            <a:endParaRPr b="1" dirty="0"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5086350" y="3086100"/>
            <a:ext cx="305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762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-82550" algn="ctr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</a:pPr>
            <a:r>
              <a:rPr lang="en-US" dirty="0" err="1">
                <a:solidFill>
                  <a:schemeClr val="lt1"/>
                </a:solidFill>
              </a:rPr>
              <a:t>박준우</a:t>
            </a:r>
            <a:r>
              <a:rPr lang="en-US" dirty="0">
                <a:solidFill>
                  <a:schemeClr val="lt1"/>
                </a:solidFill>
              </a:rPr>
              <a:t>/2019147603</a:t>
            </a:r>
            <a:endParaRPr dirty="0"/>
          </a:p>
          <a:p>
            <a:pPr marL="0" lvl="0" indent="-82550" algn="ctr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</a:pPr>
            <a:r>
              <a:rPr lang="en-US" dirty="0" err="1">
                <a:solidFill>
                  <a:schemeClr val="lt1"/>
                </a:solidFill>
              </a:rPr>
              <a:t>김한솔</a:t>
            </a:r>
            <a:r>
              <a:rPr lang="en-US" dirty="0">
                <a:solidFill>
                  <a:schemeClr val="lt1"/>
                </a:solidFill>
              </a:rPr>
              <a:t>/2018147510</a:t>
            </a:r>
            <a:endParaRPr dirty="0"/>
          </a:p>
          <a:p>
            <a:pPr marL="0" lvl="0" indent="-82550" algn="ctr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</a:pPr>
            <a:r>
              <a:rPr lang="en-US" dirty="0" err="1">
                <a:solidFill>
                  <a:schemeClr val="lt1"/>
                </a:solidFill>
              </a:rPr>
              <a:t>김현준</a:t>
            </a:r>
            <a:r>
              <a:rPr lang="en-US" dirty="0">
                <a:solidFill>
                  <a:schemeClr val="lt1"/>
                </a:solidFill>
              </a:rPr>
              <a:t>/2018147569</a:t>
            </a:r>
            <a:endParaRPr dirty="0"/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1" y="1037813"/>
            <a:ext cx="3067875" cy="30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9"/>
          <p:cNvSpPr txBox="1"/>
          <p:nvPr/>
        </p:nvSpPr>
        <p:spPr>
          <a:xfrm>
            <a:off x="4168378" y="237351"/>
            <a:ext cx="43290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 err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소프트웨어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종합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설계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(1) | 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최종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발표</a:t>
            </a:r>
            <a:endParaRPr sz="1500" b="0" i="0" u="none" strike="noStrike" cap="none" dirty="0">
              <a:solidFill>
                <a:schemeClr val="lt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35"/>
    </mc:Choice>
    <mc:Fallback>
      <p:transition spd="slow" advTm="72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4017600" y="705701"/>
            <a:ext cx="11088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0"/>
              <a:buFont typeface="Arial"/>
              <a:buNone/>
            </a:pPr>
            <a:r>
              <a:rPr lang="en-US" sz="14900" u="none" strike="noStrike" cap="none" dirty="0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3</a:t>
            </a:r>
            <a:endParaRPr sz="14900" u="none" strike="noStrike" cap="none" dirty="0">
              <a:solidFill>
                <a:srgbClr val="537272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cxnSp>
        <p:nvCxnSpPr>
          <p:cNvPr id="338" name="Google Shape;338;p28"/>
          <p:cNvCxnSpPr/>
          <p:nvPr/>
        </p:nvCxnSpPr>
        <p:spPr>
          <a:xfrm>
            <a:off x="4086900" y="2862627"/>
            <a:ext cx="970200" cy="0"/>
          </a:xfrm>
          <a:prstGeom prst="straightConnector1">
            <a:avLst/>
          </a:prstGeom>
          <a:noFill/>
          <a:ln w="76200" cap="flat" cmpd="sng">
            <a:solidFill>
              <a:srgbClr val="53727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9" name="Google Shape;339;p28"/>
          <p:cNvSpPr txBox="1"/>
          <p:nvPr/>
        </p:nvSpPr>
        <p:spPr>
          <a:xfrm>
            <a:off x="2294400" y="3040552"/>
            <a:ext cx="4555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실험</a:t>
            </a:r>
            <a:r>
              <a:rPr lang="en-US" sz="2400" dirty="0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방법</a:t>
            </a:r>
            <a:endParaRPr sz="1100" u="none" strike="noStrike" cap="none" dirty="0">
              <a:solidFill>
                <a:srgbClr val="537272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6"/>
    </mc:Choice>
    <mc:Fallback>
      <p:transition spd="slow" advTm="40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45" name="Google Shape;345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body" idx="1"/>
          </p:nvPr>
        </p:nvSpPr>
        <p:spPr>
          <a:xfrm>
            <a:off x="1084200" y="936450"/>
            <a:ext cx="6975600" cy="3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</a:pPr>
            <a:r>
              <a:rPr lang="en-US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활용</a:t>
            </a:r>
            <a:r>
              <a:rPr 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모델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SzPts val="1360"/>
              <a:buNone/>
            </a:pPr>
            <a:r>
              <a:rPr lang="en-US" sz="17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</a:t>
            </a:r>
            <a:r>
              <a:rPr lang="en-US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BERT-base-uncased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040"/>
              <a:buNone/>
            </a:pPr>
            <a:r>
              <a:rPr lang="en-US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대상</a:t>
            </a:r>
            <a:r>
              <a:rPr 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데이터셋</a:t>
            </a:r>
            <a:r>
              <a:rPr 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: SST-2, IMDB, AG News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040"/>
              <a:buNone/>
            </a:pP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040"/>
              <a:buNone/>
            </a:pP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040"/>
              <a:buNone/>
            </a:pP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040"/>
              <a:buNone/>
            </a:pP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Hyperparameter: </a:t>
            </a:r>
            <a:r>
              <a:rPr lang="en-US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batch size: 10       epoch: 30       </a:t>
            </a:r>
            <a:r>
              <a:rPr lang="en-US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lr</a:t>
            </a:r>
            <a:r>
              <a:rPr lang="en-US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: 1e-5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-US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max-length = {SST-2:32, AG news: 128, IMDB: 256</a:t>
            </a:r>
            <a:r>
              <a:rPr lang="en-US" dirty="0"/>
              <a:t>}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514350" y="514350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1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graphicFrame>
        <p:nvGraphicFramePr>
          <p:cNvPr id="349" name="Google Shape;349;p29"/>
          <p:cNvGraphicFramePr/>
          <p:nvPr/>
        </p:nvGraphicFramePr>
        <p:xfrm>
          <a:off x="4809575" y="1762400"/>
          <a:ext cx="3121350" cy="1618700"/>
        </p:xfrm>
        <a:graphic>
          <a:graphicData uri="http://schemas.openxmlformats.org/drawingml/2006/table">
            <a:tbl>
              <a:tblPr>
                <a:noFill/>
                <a:tableStyleId>{33E9ABF8-8A8E-4329-8BFD-612C1422B05F}</a:tableStyleId>
              </a:tblPr>
              <a:tblGrid>
                <a:gridCol w="104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Dataset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#Classes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#Test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SST-2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6.9K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IMDB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250K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AG News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120K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8"/>
    </mc:Choice>
    <mc:Fallback>
      <p:transition spd="slow" advTm="40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514350" y="514350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1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600160" y="1549406"/>
            <a:ext cx="2312400" cy="2312400"/>
          </a:xfrm>
          <a:prstGeom prst="ellipse">
            <a:avLst/>
          </a:prstGeom>
          <a:solidFill>
            <a:srgbClr val="C5D3D3"/>
          </a:solidFill>
          <a:ln w="12700" cap="flat" cmpd="sng">
            <a:solidFill>
              <a:srgbClr val="C5D3D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3415842" y="1549406"/>
            <a:ext cx="2312400" cy="2312400"/>
          </a:xfrm>
          <a:prstGeom prst="ellipse">
            <a:avLst/>
          </a:prstGeom>
          <a:solidFill>
            <a:srgbClr val="9BB1B1"/>
          </a:solidFill>
          <a:ln w="12700" cap="flat" cmpd="sng">
            <a:solidFill>
              <a:srgbClr val="9BB1B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231524" y="1549406"/>
            <a:ext cx="2312400" cy="2312400"/>
          </a:xfrm>
          <a:prstGeom prst="ellipse">
            <a:avLst/>
          </a:prstGeom>
          <a:solidFill>
            <a:srgbClr val="537272"/>
          </a:solidFill>
          <a:ln w="12700" cap="flat" cmpd="sng">
            <a:solidFill>
              <a:srgbClr val="53727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3035397" y="2555523"/>
            <a:ext cx="257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u="none" strike="noStrike" cap="none" dirty="0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&gt;</a:t>
            </a:r>
            <a:endParaRPr sz="1500" u="none" strike="noStrike" cap="none" dirty="0">
              <a:solidFill>
                <a:srgbClr val="3F3F3F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5845649" y="2555523"/>
            <a:ext cx="257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u="none" strike="noStrike" cap="none" dirty="0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&gt;</a:t>
            </a:r>
            <a:endParaRPr sz="1500" u="none" strike="noStrike" cap="none" dirty="0">
              <a:solidFill>
                <a:srgbClr val="3F3F3F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999355" y="2456250"/>
            <a:ext cx="1513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u="none" strike="noStrike" cap="none" dirty="0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class </a:t>
            </a:r>
            <a:r>
              <a:rPr lang="en-US" sz="1500" u="none" strike="noStrike" cap="none" dirty="0" err="1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당</a:t>
            </a:r>
            <a:r>
              <a:rPr lang="en-US" sz="1500" u="none" strike="noStrike" cap="none" dirty="0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500" u="none" strike="noStrike" cap="none" dirty="0" err="1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n개</a:t>
            </a:r>
            <a:r>
              <a:rPr lang="en-US" sz="1500" u="none" strike="noStrike" cap="none" dirty="0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u="none" strike="noStrike" cap="none" dirty="0" err="1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데이터</a:t>
            </a:r>
            <a:r>
              <a:rPr lang="en-US" sz="1500" u="none" strike="noStrike" cap="none" dirty="0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500" u="none" strike="noStrike" cap="none" dirty="0" err="1">
                <a:solidFill>
                  <a:srgbClr val="3F3F3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추출</a:t>
            </a:r>
            <a:endParaRPr sz="11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3815038" y="2324525"/>
            <a:ext cx="151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lang="en-US" sz="15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split</a:t>
            </a:r>
            <a:endParaRPr sz="15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및</a:t>
            </a:r>
            <a:endParaRPr sz="15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u="none" strike="noStrike" cap="none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모델</a:t>
            </a:r>
            <a:r>
              <a:rPr lang="en-US" sz="1500" u="none" strike="noStrike" cap="none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500" u="none" strike="noStrike" cap="none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학습</a:t>
            </a:r>
            <a:r>
              <a:rPr lang="en-US" sz="1500" u="none" strike="noStrike" cap="none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500" u="none" strike="noStrike" cap="none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진행</a:t>
            </a:r>
            <a:endParaRPr sz="1500" u="none" strike="noStrike" cap="none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6449775" y="2340750"/>
            <a:ext cx="1875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u="none" strike="noStrike" cap="none" dirty="0" err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모델</a:t>
            </a:r>
            <a:r>
              <a:rPr lang="en-US" sz="1500" u="none" strike="noStrike" cap="none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500" u="none" strike="noStrike" cap="none" dirty="0" err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정확도</a:t>
            </a:r>
            <a:r>
              <a:rPr lang="en-US" sz="1500" u="none" strike="noStrike" cap="none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500" u="none" strike="noStrike" cap="none" dirty="0" err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측정</a:t>
            </a:r>
            <a:r>
              <a:rPr lang="en-US" sz="1500" u="none" strike="noStrike" cap="none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500" u="none" strike="noStrike" cap="none" dirty="0" err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후</a:t>
            </a:r>
            <a:r>
              <a:rPr lang="en-US" sz="1500" u="none" strike="noStrike" cap="none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endParaRPr sz="15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u="none" strike="noStrike" cap="none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split </a:t>
            </a:r>
            <a:r>
              <a:rPr lang="en-US" sz="1500" u="none" strike="noStrike" cap="none" dirty="0" err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비율에</a:t>
            </a:r>
            <a:r>
              <a:rPr lang="en-US" sz="1500" u="none" strike="noStrike" cap="none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500" u="none" strike="noStrike" cap="none" dirty="0" err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따른</a:t>
            </a:r>
            <a:r>
              <a:rPr lang="en-US" sz="1500" u="none" strike="noStrike" cap="none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u="none" strike="noStrike" cap="none" dirty="0" err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결과</a:t>
            </a:r>
            <a:r>
              <a:rPr lang="en-US" sz="1500" u="none" strike="noStrike" cap="none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500" u="none" strike="noStrike" cap="none" dirty="0" err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도출</a:t>
            </a:r>
            <a:endParaRPr sz="15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1"/>
    </mc:Choice>
    <mc:Fallback>
      <p:transition spd="slow" advTm="42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71" name="Google Shape;371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73" name="Google Shape;373;p31"/>
          <p:cNvSpPr txBox="1">
            <a:spLocks noGrp="1"/>
          </p:cNvSpPr>
          <p:nvPr>
            <p:ph type="body" idx="1"/>
          </p:nvPr>
        </p:nvSpPr>
        <p:spPr>
          <a:xfrm>
            <a:off x="1086225" y="1077375"/>
            <a:ext cx="6912900" cy="3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040"/>
              <a:buNone/>
            </a:pPr>
            <a:r>
              <a:rPr lang="en-US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데이터셋</a:t>
            </a:r>
            <a:r>
              <a:rPr 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SST-2, IMDB, AG </a:t>
            </a:r>
            <a:r>
              <a:rPr lang="en-US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News를</a:t>
            </a:r>
            <a:r>
              <a:rPr 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활용한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SzPts val="1120"/>
              <a:buNone/>
            </a:pP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1) </a:t>
            </a:r>
            <a:r>
              <a:rPr lang="en-US" sz="14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다양한</a:t>
            </a: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n-shot</a:t>
            </a:r>
            <a:endParaRPr sz="1400"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SzPts val="1120"/>
              <a:buNone/>
            </a:pP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</a:t>
            </a:r>
            <a:r>
              <a:rPr lang="en-US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n = 10 / 20/ 50/ 100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SzPts val="1120"/>
              <a:buNone/>
            </a:pP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2) </a:t>
            </a:r>
            <a:r>
              <a:rPr lang="en-US" sz="14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다양한</a:t>
            </a: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split </a:t>
            </a:r>
            <a:r>
              <a:rPr lang="en-US" sz="14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비율의</a:t>
            </a: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split에</a:t>
            </a: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대한</a:t>
            </a: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성능</a:t>
            </a: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분석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SzPts val="1120"/>
              <a:buNone/>
            </a:pPr>
            <a:r>
              <a:rPr lang="en-US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</a:t>
            </a:r>
            <a:r>
              <a:rPr lang="en-US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split </a:t>
            </a:r>
            <a:r>
              <a:rPr lang="en-US" sz="1400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비율</a:t>
            </a:r>
            <a:r>
              <a:rPr lang="en-US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: 9:1 / 8:2 / … / 1:9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514350" y="514350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1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6"/>
    </mc:Choice>
    <mc:Fallback>
      <p:transition spd="slow" advTm="40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89012" y="99425"/>
            <a:ext cx="1585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1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533400" y="552855"/>
            <a:ext cx="80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SST-2</a:t>
            </a: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graphicFrame>
        <p:nvGraphicFramePr>
          <p:cNvPr id="384" name="Google Shape;384;p32"/>
          <p:cNvGraphicFramePr/>
          <p:nvPr/>
        </p:nvGraphicFramePr>
        <p:xfrm>
          <a:off x="1135250" y="853753"/>
          <a:ext cx="6873500" cy="993910"/>
        </p:xfrm>
        <a:graphic>
          <a:graphicData uri="http://schemas.openxmlformats.org/drawingml/2006/table">
            <a:tbl>
              <a:tblPr>
                <a:noFill/>
                <a:tableStyleId>{AC407267-6222-479C-93BF-0B9BA714A37D}</a:tableStyleId>
              </a:tblPr>
              <a:tblGrid>
                <a:gridCol w="6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9:01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8:02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7:03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6:04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5:05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4:06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3:07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2:08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1:09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0.51786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0.52502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0.51625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0.48978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0.53215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0.53459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0.52958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0.52499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0.51378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20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0.56078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0.55367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0.57984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0.56253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0.56682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0.57402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0.57082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0.57394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0.56896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50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0.64086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0.66325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0.64828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0.64816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0.60054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0.52757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0.51439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0.52176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n=100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0.798509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0.82741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0.807454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0.819266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0.798624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0.803555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0.757225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0.637385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0.552294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5" name="Google Shape;385;p32"/>
          <p:cNvSpPr txBox="1"/>
          <p:nvPr/>
        </p:nvSpPr>
        <p:spPr>
          <a:xfrm>
            <a:off x="533400" y="1910016"/>
            <a:ext cx="70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IMDB</a:t>
            </a: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graphicFrame>
        <p:nvGraphicFramePr>
          <p:cNvPr id="386" name="Google Shape;386;p32"/>
          <p:cNvGraphicFramePr/>
          <p:nvPr/>
        </p:nvGraphicFramePr>
        <p:xfrm>
          <a:off x="1135250" y="2244444"/>
          <a:ext cx="6873500" cy="1047750"/>
        </p:xfrm>
        <a:graphic>
          <a:graphicData uri="http://schemas.openxmlformats.org/drawingml/2006/table">
            <a:tbl>
              <a:tblPr>
                <a:noFill/>
                <a:tableStyleId>{AC407267-6222-479C-93BF-0B9BA714A37D}</a:tableStyleId>
              </a:tblPr>
              <a:tblGrid>
                <a:gridCol w="6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9:01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8:02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7:03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6:04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5:05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4:06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3:07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2:08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1:09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0.624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0.56715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0.60697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0.64905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0.58739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0.64326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0.56598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0.5677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20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0.60138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0.64044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0.63739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0.6355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0.65768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0.61697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0.53845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0.51568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0.51502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50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0.79209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0.77838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0.7677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0.66444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0.66117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0.66092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0.66444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0.66117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100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0.83446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0.83761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0.85706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0.83446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0.83902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0.84378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0.84928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0.85698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0.83887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7" name="Google Shape;387;p32"/>
          <p:cNvSpPr txBox="1"/>
          <p:nvPr/>
        </p:nvSpPr>
        <p:spPr>
          <a:xfrm>
            <a:off x="533400" y="3391619"/>
            <a:ext cx="10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AG news</a:t>
            </a: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graphicFrame>
        <p:nvGraphicFramePr>
          <p:cNvPr id="388" name="Google Shape;388;p32"/>
          <p:cNvGraphicFramePr/>
          <p:nvPr/>
        </p:nvGraphicFramePr>
        <p:xfrm>
          <a:off x="1135250" y="3798821"/>
          <a:ext cx="6873500" cy="1047750"/>
        </p:xfrm>
        <a:graphic>
          <a:graphicData uri="http://schemas.openxmlformats.org/drawingml/2006/table">
            <a:tbl>
              <a:tblPr>
                <a:noFill/>
                <a:tableStyleId>{AC407267-6222-479C-93BF-0B9BA714A37D}</a:tableStyleId>
              </a:tblPr>
              <a:tblGrid>
                <a:gridCol w="6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9:01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8:02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7:03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6:04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5:05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4:06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3:07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2:08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1:09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0.765428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0.78811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0.772605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0.745638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0.669276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0.658323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0.565349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0.477664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0.385408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n=20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0.83814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0.836789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0.810599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0.809934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0.777165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0.76711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0.713211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0.605204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0.276928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n=50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0.851131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0.85253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0.841395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0.831105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0.831973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0.823908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0.81925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0.780921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0.689382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n=100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0.867902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0.86823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0.864987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0.86173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0.859237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0.860309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0.857118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0.820539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0.753349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53"/>
    </mc:Choice>
    <mc:Fallback>
      <p:transition spd="slow" advTm="445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89012" y="106850"/>
            <a:ext cx="139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1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397" name="Google Shape;39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069" y="527369"/>
            <a:ext cx="3825000" cy="22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8960" y="2765663"/>
            <a:ext cx="3806100" cy="21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44692" y="527382"/>
            <a:ext cx="3612600" cy="22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0"/>
    </mc:Choice>
    <mc:Fallback>
      <p:transition spd="slow" advTm="508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89012" y="106850"/>
            <a:ext cx="139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1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408" name="Google Shape;4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75" y="2765669"/>
            <a:ext cx="3620606" cy="21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700" y="545450"/>
            <a:ext cx="3612595" cy="21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75" y="543050"/>
            <a:ext cx="3620600" cy="217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0700" y="2763275"/>
            <a:ext cx="3620600" cy="217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5"/>
    </mc:Choice>
    <mc:Fallback>
      <p:transition spd="slow" advTm="518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89012" y="106850"/>
            <a:ext cx="139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1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420" name="Google Shape;4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514350"/>
            <a:ext cx="73152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514350"/>
            <a:ext cx="73152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400" y="514350"/>
            <a:ext cx="7315200" cy="41148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17"/>
    </mc:Choice>
    <mc:Fallback>
      <p:transition spd="slow" advTm="19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89012" y="99425"/>
            <a:ext cx="1585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1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431" name="Google Shape;4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571500"/>
            <a:ext cx="71628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600" y="571500"/>
            <a:ext cx="71628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600" y="576263"/>
            <a:ext cx="7162800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1825" y="55675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42"/>
    </mc:Choice>
    <mc:Fallback>
      <p:transition spd="slow" advTm="12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290147" y="193431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514350" y="514350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514350" y="334107"/>
            <a:ext cx="8115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8001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Direction) </a:t>
            </a:r>
            <a:r>
              <a:rPr lang="en-US" sz="1600" u="none" strike="noStrike" cap="none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주어진</a:t>
            </a:r>
            <a:r>
              <a:rPr lang="en-US" sz="160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split </a:t>
            </a:r>
            <a:r>
              <a:rPr lang="en-US" sz="1600" u="none" strike="noStrike" cap="none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비율에서</a:t>
            </a:r>
            <a:r>
              <a:rPr lang="en-US" sz="160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, </a:t>
            </a:r>
            <a:r>
              <a:rPr lang="en-US" sz="1600" u="none" strike="noStrike" cap="none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random보다</a:t>
            </a:r>
            <a:r>
              <a:rPr lang="en-US" sz="160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더</a:t>
            </a:r>
            <a:r>
              <a:rPr lang="en-US" sz="160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잘</a:t>
            </a:r>
            <a:r>
              <a:rPr lang="en-US" sz="160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나누기</a:t>
            </a:r>
            <a:endParaRPr sz="16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현재의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문제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split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비율이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정해진다고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안에서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random으로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나누는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것도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문제라고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할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있음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예를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들어서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,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나눴을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train과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dev가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너무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다른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성질의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구성되어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있다면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, 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dev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set으로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측정하는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성능이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의미가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없을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수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가능한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방법론</a:t>
            </a:r>
            <a:endParaRPr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유사도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이용하여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train과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dev가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비슷하게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분배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하면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더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좋은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성능을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얻을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수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있지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않을까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방법을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각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split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비율별로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적용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성능을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다시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관측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85"/>
    </mc:Choice>
    <mc:Fallback>
      <p:transition spd="slow" advTm="39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514349" y="513323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1607343" y="939401"/>
            <a:ext cx="7586700" cy="4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Lab :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계산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이론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연구실</a:t>
            </a:r>
            <a:endParaRPr sz="1400" b="1" i="0" u="none" strike="noStrike" cap="none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Prof: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한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요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섭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교수님</a:t>
            </a:r>
            <a:endParaRPr sz="1400" b="1" i="0" u="none" strike="noStrike" cap="none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T A :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김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영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욱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조교님</a:t>
            </a:r>
            <a:endParaRPr sz="1800" b="1" i="0" u="none" strike="noStrike" cap="none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	</a:t>
            </a:r>
            <a:endParaRPr sz="11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Team Member :</a:t>
            </a:r>
            <a:endParaRPr sz="11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컴퓨터과학과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박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준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우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스케줄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관리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보고서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제작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자료조사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개발</a:t>
            </a:r>
            <a:endParaRPr sz="1400" b="0" i="0" u="none" strike="noStrike" cap="none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컴퓨터과학과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김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한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솔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자료조사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및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보고서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제작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, PPT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제작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개발</a:t>
            </a:r>
            <a:endParaRPr sz="1400" b="0" i="0" u="none" strike="noStrike" cap="none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컴퓨터과학과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김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현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준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자료조사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및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보고서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제작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, PPT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제작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개발</a:t>
            </a:r>
            <a:endParaRPr sz="1400" b="0" i="0" u="none" strike="noStrike" cap="none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	</a:t>
            </a:r>
            <a:endParaRPr sz="11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u="none" strike="noStrike" cap="none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	</a:t>
            </a:r>
            <a:endParaRPr sz="11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514349" y="513323"/>
            <a:ext cx="2441122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Team Member</a:t>
            </a:r>
            <a:endParaRPr sz="2400" b="1" i="0" u="none" strike="noStrike" cap="none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16"/>
    </mc:Choice>
    <mc:Fallback>
      <p:transition spd="slow" advTm="831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290147" y="193431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53" name="Google Shape;453;p38"/>
          <p:cNvSpPr txBox="1"/>
          <p:nvPr/>
        </p:nvSpPr>
        <p:spPr>
          <a:xfrm>
            <a:off x="514350" y="514350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744194" y="952950"/>
            <a:ext cx="7262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목표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: Dev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set이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보다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정확한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일반화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성능을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측정할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수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있도록</a:t>
            </a:r>
            <a:endParaRPr sz="16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      🡪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Split된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train/dev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set이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보다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높은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성능의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모델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학습을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가능케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하도록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endParaRPr sz="16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핵심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생각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) Dev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set이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Train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set을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대표할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수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있어야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함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 </a:t>
            </a: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	 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또는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“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배운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것을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잘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확인할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수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있는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” dev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set이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4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필요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함</a:t>
            </a: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pic>
        <p:nvPicPr>
          <p:cNvPr id="455" name="Google Shape;45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058" y="2613147"/>
            <a:ext cx="4421885" cy="200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9"/>
    </mc:Choice>
    <mc:Fallback>
      <p:transition spd="slow" advTm="333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290147" y="193431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514350" y="514350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465" name="Google Shape;46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583" y="1318846"/>
            <a:ext cx="3453134" cy="11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9"/>
          <p:cNvSpPr txBox="1"/>
          <p:nvPr/>
        </p:nvSpPr>
        <p:spPr>
          <a:xfrm>
            <a:off x="4272500" y="1251722"/>
            <a:ext cx="41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“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W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e find that directly clustering high-quality sentence embeddings can generate as good topics as NTMs, providing a simple and efficient solution to uncover latent topics among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documents.”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-8803" y="3158794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SimCSE와</a:t>
            </a:r>
            <a:r>
              <a:rPr lang="en-US" sz="20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같은</a:t>
            </a:r>
            <a:r>
              <a:rPr lang="en-US" sz="20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high-quality sentence </a:t>
            </a: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embedding을</a:t>
            </a:r>
            <a:r>
              <a:rPr lang="en-US" sz="20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활용해서</a:t>
            </a:r>
            <a:endParaRPr sz="20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Dev </a:t>
            </a: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set이</a:t>
            </a:r>
            <a:r>
              <a:rPr lang="en-US" sz="20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Train </a:t>
            </a: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set을</a:t>
            </a:r>
            <a:r>
              <a:rPr lang="en-US" sz="20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대표할</a:t>
            </a:r>
            <a:r>
              <a:rPr lang="en-US" sz="20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수</a:t>
            </a:r>
            <a:r>
              <a:rPr lang="en-US" sz="20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있도록</a:t>
            </a:r>
            <a:r>
              <a:rPr lang="en-US" sz="20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20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해보자</a:t>
            </a: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8"/>
    </mc:Choice>
    <mc:Fallback>
      <p:transition spd="slow" advTm="402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290147" y="193431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580292" y="287164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580292" y="726483"/>
            <a:ext cx="75453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가장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가까운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pair를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분리하는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식으로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dev set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구성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Hypothesis)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분리하여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dev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set이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train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잘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대표할수록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일반화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성능이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ko-KR" alt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잘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측정되고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따라서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최종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높다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set에서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가까운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pair를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구하고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하나를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dev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set으로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설정하는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식으로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비율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split을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만듦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과정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)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n=10, 20, 50, 100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개의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sample을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random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추출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간의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유사도를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simcse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모델을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활용해서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구함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1)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에서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추출한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set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A에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대하여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이전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실험에서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best split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A_train과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A_dev로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split.</a:t>
            </a:r>
            <a:b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</a:b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단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,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이때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random이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아닌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가장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가까운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분리하는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방식으로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split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함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set A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내에서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유사한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pair </a:t>
            </a:r>
            <a:r>
              <a:rPr 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선택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가장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가까운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중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하나를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dev set(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A_dev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)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에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포함시키고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set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A에서는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제외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주어진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충족될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까지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1,2를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반복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3"/>
    </mc:Choice>
    <mc:Fallback>
      <p:transition spd="slow" advTm="482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298950" y="189000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84" name="Google Shape;484;p41"/>
          <p:cNvSpPr txBox="1"/>
          <p:nvPr/>
        </p:nvSpPr>
        <p:spPr>
          <a:xfrm>
            <a:off x="580292" y="287164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485" name="Google Shape;485;p41"/>
          <p:cNvSpPr txBox="1"/>
          <p:nvPr/>
        </p:nvSpPr>
        <p:spPr>
          <a:xfrm>
            <a:off x="580292" y="726483"/>
            <a:ext cx="7545300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 A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내에서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pair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선택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가장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가까운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중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하나를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dev set(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A_dev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)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에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포함시키고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set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A에서는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제외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주어진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충족될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까지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1,2를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반복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86" name="Google Shape;48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3389" y="2012338"/>
            <a:ext cx="5917222" cy="18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57"/>
    </mc:Choice>
    <mc:Fallback>
      <p:transition spd="slow" advTm="445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290147" y="193431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580292" y="287164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580292" y="726483"/>
            <a:ext cx="7545300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 A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내에서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pair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선택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가까운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dev set(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A_dev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포함시키고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set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A에서는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제외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주어진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충족될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까지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1,2를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반복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96" name="Google Shape;49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4986" y="2036086"/>
            <a:ext cx="6074028" cy="18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7"/>
    </mc:Choice>
    <mc:Fallback>
      <p:transition spd="slow" advTm="416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290147" y="193431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580292" y="287164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505" name="Google Shape;5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070" y="1963999"/>
            <a:ext cx="6101861" cy="176408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3"/>
          <p:cNvSpPr txBox="1"/>
          <p:nvPr/>
        </p:nvSpPr>
        <p:spPr>
          <a:xfrm>
            <a:off x="580292" y="726483"/>
            <a:ext cx="7545300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 A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내에서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pair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선택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가장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가까운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중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하나를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dev set(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A_dev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)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에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포함시키고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set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A에서는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제외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주어진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충족될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까지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1,2를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반복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7"/>
    </mc:Choice>
    <mc:Fallback>
      <p:transition spd="slow" advTm="403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290147" y="193431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580292" y="287164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515" name="Google Shape;51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162" y="2014887"/>
            <a:ext cx="5855676" cy="1772199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4"/>
          <p:cNvSpPr txBox="1"/>
          <p:nvPr/>
        </p:nvSpPr>
        <p:spPr>
          <a:xfrm>
            <a:off x="580292" y="726483"/>
            <a:ext cx="7545300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 A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내에서</a:t>
            </a:r>
            <a:r>
              <a:rPr lang="ko-KR" alt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pair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선택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가까운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dev set(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A_dev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포함시키고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set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A에서는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제외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주어진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충족될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까지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1,2를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반복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98"/>
    </mc:Choice>
    <mc:Fallback>
      <p:transition spd="slow" advTm="419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22" name="Google Shape;522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23" name="Google Shape;523;p45"/>
          <p:cNvSpPr/>
          <p:nvPr/>
        </p:nvSpPr>
        <p:spPr>
          <a:xfrm>
            <a:off x="290147" y="193431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24" name="Google Shape;524;p45"/>
          <p:cNvSpPr txBox="1"/>
          <p:nvPr/>
        </p:nvSpPr>
        <p:spPr>
          <a:xfrm>
            <a:off x="580292" y="287164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>
            <a:off x="580292" y="726483"/>
            <a:ext cx="7545300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 A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내에서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pair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선택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가장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가까운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중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하나를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dev set(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A_dev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)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에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포함시키고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set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A에서는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제외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주어진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비율이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충족될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까지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1,2를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26" name="Google Shape;52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3724" y="2097712"/>
            <a:ext cx="6036552" cy="1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24"/>
    </mc:Choice>
    <mc:Fallback>
      <p:transition spd="slow" advTm="422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32" name="Google Shape;532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33" name="Google Shape;533;p46"/>
          <p:cNvSpPr/>
          <p:nvPr/>
        </p:nvSpPr>
        <p:spPr>
          <a:xfrm>
            <a:off x="290147" y="193431"/>
            <a:ext cx="8546100" cy="4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34" name="Google Shape;534;p46"/>
          <p:cNvSpPr txBox="1"/>
          <p:nvPr/>
        </p:nvSpPr>
        <p:spPr>
          <a:xfrm>
            <a:off x="580292" y="287164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Experiment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535" name="Google Shape;535;p46"/>
          <p:cNvSpPr txBox="1"/>
          <p:nvPr/>
        </p:nvSpPr>
        <p:spPr>
          <a:xfrm>
            <a:off x="580292" y="726483"/>
            <a:ext cx="7545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가장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가까운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pair를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분리하는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식으로</a:t>
            </a:r>
            <a:r>
              <a:rPr lang="en-US" sz="16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dev set 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구성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Hypothesis)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분리하여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dev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set이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train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잘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대표할수록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marL="4572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ko-KR" alt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일반화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성능이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잘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측정되고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따라서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최종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높다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set에서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가까운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pair를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구하고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하나를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dev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set으로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설정하는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식으로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marL="4572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비율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split을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만듦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과정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)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-US" sz="1200" u="none" strike="noStrike" cap="none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n=10, 20, 50, 100 </a:t>
            </a:r>
            <a:r>
              <a:rPr lang="en-US" sz="1200" u="none" strike="noStrike" cap="none" dirty="0" err="1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개의</a:t>
            </a:r>
            <a:r>
              <a:rPr lang="en-US" sz="1200" u="none" strike="noStrike" cap="none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sample을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random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추출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간의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유사도를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simcse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모델을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활용해서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구함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1)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에서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추출한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set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A에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대하여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이전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실험에서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best split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A_train과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A_dev로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split.</a:t>
            </a:r>
            <a:b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</a:b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단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,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이때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random이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아닌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가장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가까운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분리하는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방식으로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split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함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set A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내에서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유사한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샘플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pair </a:t>
            </a:r>
            <a:r>
              <a:rPr lang="en-US" sz="1200" dirty="0" err="1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선택</a:t>
            </a:r>
            <a:r>
              <a:rPr lang="en-US" sz="1200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sz="12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17145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가장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가까운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샘플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중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하나를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dev set(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A_dev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)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에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포함시키고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set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A에서는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제외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주어진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비율이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충족될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때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까지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1,2를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반복</a:t>
            </a:r>
            <a:r>
              <a:rPr lang="en-US" sz="12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0"/>
    </mc:Choice>
    <mc:Fallback>
      <p:transition spd="slow" advTm="473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42" name="Google Shape;542;p47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88977" y="99425"/>
            <a:ext cx="4603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1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533400" y="552855"/>
            <a:ext cx="80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SST-2</a:t>
            </a: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graphicFrame>
        <p:nvGraphicFramePr>
          <p:cNvPr id="545" name="Google Shape;545;p47"/>
          <p:cNvGraphicFramePr/>
          <p:nvPr/>
        </p:nvGraphicFramePr>
        <p:xfrm>
          <a:off x="1135250" y="853753"/>
          <a:ext cx="6873500" cy="993910"/>
        </p:xfrm>
        <a:graphic>
          <a:graphicData uri="http://schemas.openxmlformats.org/drawingml/2006/table">
            <a:tbl>
              <a:tblPr>
                <a:noFill/>
                <a:tableStyleId>{AC407267-6222-479C-93BF-0B9BA714A37D}</a:tableStyleId>
              </a:tblPr>
              <a:tblGrid>
                <a:gridCol w="6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9:01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8:02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7:03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6:04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5:05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4:06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3:07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2:08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1:09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0.51786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0.52502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0.51625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0.48978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0.53215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0.53459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0.52958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0.52499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0.51378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20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0.56078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0.55367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0.57984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0.56253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0.56682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0.57402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0.57082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0.57394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0.56896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50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0.64086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0.66325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0.64828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0.64816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0.60054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0.52757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0.51439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0.52176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n=100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0.798509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0.82741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0.807454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0.819266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0.798624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0.803555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0.757225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0.637385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0.552294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6" name="Google Shape;546;p47"/>
          <p:cNvSpPr txBox="1"/>
          <p:nvPr/>
        </p:nvSpPr>
        <p:spPr>
          <a:xfrm>
            <a:off x="533400" y="1910016"/>
            <a:ext cx="70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IMDB</a:t>
            </a: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graphicFrame>
        <p:nvGraphicFramePr>
          <p:cNvPr id="547" name="Google Shape;547;p47"/>
          <p:cNvGraphicFramePr/>
          <p:nvPr/>
        </p:nvGraphicFramePr>
        <p:xfrm>
          <a:off x="1135250" y="2244444"/>
          <a:ext cx="6873500" cy="1047750"/>
        </p:xfrm>
        <a:graphic>
          <a:graphicData uri="http://schemas.openxmlformats.org/drawingml/2006/table">
            <a:tbl>
              <a:tblPr>
                <a:noFill/>
                <a:tableStyleId>{AC407267-6222-479C-93BF-0B9BA714A37D}</a:tableStyleId>
              </a:tblPr>
              <a:tblGrid>
                <a:gridCol w="6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9:01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8:02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7:03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6:04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5:05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4:06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3:07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2:08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1:09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0.624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0.56715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0.60697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0.64905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0.58739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0.64326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0.56598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0.5677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20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0.60138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0.64044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0.63739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0.6355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0.65768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0.61697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0.53845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0.51568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0.51502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50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0.79209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0.77838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0.7677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0.66444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0.66117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0.66092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0.66444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0.66117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 = 100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0.83446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0.83761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0.85706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0.83446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0.83902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0.84378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0.84928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0.85698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0.83887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8" name="Google Shape;548;p47"/>
          <p:cNvSpPr txBox="1"/>
          <p:nvPr/>
        </p:nvSpPr>
        <p:spPr>
          <a:xfrm>
            <a:off x="533400" y="3391619"/>
            <a:ext cx="10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AG news</a:t>
            </a: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graphicFrame>
        <p:nvGraphicFramePr>
          <p:cNvPr id="549" name="Google Shape;549;p47"/>
          <p:cNvGraphicFramePr/>
          <p:nvPr/>
        </p:nvGraphicFramePr>
        <p:xfrm>
          <a:off x="1135250" y="3798821"/>
          <a:ext cx="6873500" cy="1047750"/>
        </p:xfrm>
        <a:graphic>
          <a:graphicData uri="http://schemas.openxmlformats.org/drawingml/2006/table">
            <a:tbl>
              <a:tblPr>
                <a:noFill/>
                <a:tableStyleId>{AC407267-6222-479C-93BF-0B9BA714A37D}</a:tableStyleId>
              </a:tblPr>
              <a:tblGrid>
                <a:gridCol w="6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9:01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8:02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7:03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6:04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5:05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4:06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3:07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2:08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1:09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0.765428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0.78811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0.772605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0.745638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0.669276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0.658323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0.565349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0.477664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0.385408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n=20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0.83814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0.836789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0.810599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0.809934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0.777165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0.76711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0.713211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0.605204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0.276928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n=50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0.851131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0.85253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0.841395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0.831105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0.831973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0.823908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0.81925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0.780921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0.689382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n=100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0.867902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0.86823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0.864987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0.86173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0.859237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0.860309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0.857118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0.820539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0.753349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5"/>
    </mc:Choice>
    <mc:Fallback>
      <p:transition spd="slow" advTm="45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514349" y="513323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3066325" y="960750"/>
            <a:ext cx="3879600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1.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연구</a:t>
            </a: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목표</a:t>
            </a: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 </a:t>
            </a:r>
            <a:endParaRPr sz="110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2.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연구</a:t>
            </a: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필요성</a:t>
            </a:r>
            <a:endParaRPr sz="110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3.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연구</a:t>
            </a: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내용</a:t>
            </a:r>
            <a:endParaRPr sz="110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4. </a:t>
            </a:r>
            <a:r>
              <a:rPr lang="en-US" sz="2400" b="1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Result</a:t>
            </a:r>
            <a:endParaRPr sz="110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5. </a:t>
            </a:r>
            <a:r>
              <a:rPr lang="en-US" sz="2400" b="1" dirty="0" err="1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향후</a:t>
            </a:r>
            <a:r>
              <a:rPr lang="en-US" sz="2400" b="1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방향성</a:t>
            </a:r>
            <a:endParaRPr sz="110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514349" y="513323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Contents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9"/>
    </mc:Choice>
    <mc:Fallback>
      <p:transition spd="slow" advTm="403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55" name="Google Shape;555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56" name="Google Shape;556;p48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57" name="Google Shape;557;p48"/>
          <p:cNvSpPr txBox="1"/>
          <p:nvPr/>
        </p:nvSpPr>
        <p:spPr>
          <a:xfrm>
            <a:off x="89012" y="106850"/>
            <a:ext cx="139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558" name="Google Shape;5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000" y="570688"/>
            <a:ext cx="2658977" cy="19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925" y="545438"/>
            <a:ext cx="2871700" cy="197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0175" y="2492951"/>
            <a:ext cx="2704319" cy="192225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8"/>
          <p:cNvSpPr txBox="1"/>
          <p:nvPr/>
        </p:nvSpPr>
        <p:spPr>
          <a:xfrm>
            <a:off x="1878138" y="4511540"/>
            <a:ext cx="538772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예상과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다르게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SimCSE를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활용한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성능이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대체로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random보다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떨어짐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36"/>
    </mc:Choice>
    <mc:Fallback>
      <p:transition spd="slow" advTm="423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67" name="Google Shape;56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68" name="Google Shape;568;p49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69" name="Google Shape;569;p49"/>
          <p:cNvSpPr txBox="1"/>
          <p:nvPr/>
        </p:nvSpPr>
        <p:spPr>
          <a:xfrm>
            <a:off x="89012" y="106850"/>
            <a:ext cx="139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570" name="Google Shape;57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025" y="570712"/>
            <a:ext cx="5317949" cy="38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4675" y="570712"/>
            <a:ext cx="5596306" cy="38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6126" y="570711"/>
            <a:ext cx="5408648" cy="384450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88"/>
    </mc:Choice>
    <mc:Fallback>
      <p:transition spd="slow" advTm="11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78" name="Google Shape;578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79" name="Google Shape;579;p50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80" name="Google Shape;580;p50"/>
          <p:cNvSpPr txBox="1"/>
          <p:nvPr/>
        </p:nvSpPr>
        <p:spPr>
          <a:xfrm>
            <a:off x="89012" y="106850"/>
            <a:ext cx="139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581" name="Google Shape;581;p50"/>
          <p:cNvSpPr txBox="1"/>
          <p:nvPr/>
        </p:nvSpPr>
        <p:spPr>
          <a:xfrm>
            <a:off x="985250" y="1039550"/>
            <a:ext cx="712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  <p:sp>
        <p:nvSpPr>
          <p:cNvPr id="582" name="Google Shape;582;p50"/>
          <p:cNvSpPr txBox="1"/>
          <p:nvPr/>
        </p:nvSpPr>
        <p:spPr>
          <a:xfrm>
            <a:off x="790050" y="822350"/>
            <a:ext cx="7843204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why?</a:t>
            </a:r>
            <a:endParaRPr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가까운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sample을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dev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set으로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보내다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보니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다음과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같은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문제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발생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가능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1) train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set에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남아있는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가장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가까운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sample에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overfitting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되는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식으로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학습이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될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수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있음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2)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sample들이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몰려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있는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경우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계속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비슷한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sample을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validation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set에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보내면서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다양성이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떨어짐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8"/>
    </mc:Choice>
    <mc:Fallback>
      <p:transition spd="slow" advTm="431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89" name="Google Shape;589;p51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590" name="Google Shape;590;p51"/>
          <p:cNvSpPr txBox="1"/>
          <p:nvPr/>
        </p:nvSpPr>
        <p:spPr>
          <a:xfrm>
            <a:off x="89012" y="106850"/>
            <a:ext cx="139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591" name="Google Shape;591;p51"/>
          <p:cNvSpPr txBox="1"/>
          <p:nvPr/>
        </p:nvSpPr>
        <p:spPr>
          <a:xfrm>
            <a:off x="985250" y="1039550"/>
            <a:ext cx="712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  <p:pic>
        <p:nvPicPr>
          <p:cNvPr id="592" name="Google Shape;5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5" y="687425"/>
            <a:ext cx="3556351" cy="28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87425"/>
            <a:ext cx="3518153" cy="28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1"/>
          <p:cNvSpPr txBox="1"/>
          <p:nvPr/>
        </p:nvSpPr>
        <p:spPr>
          <a:xfrm>
            <a:off x="1295300" y="3810475"/>
            <a:ext cx="72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  <p:sp>
        <p:nvSpPr>
          <p:cNvPr id="595" name="Google Shape;595;p51"/>
          <p:cNvSpPr txBox="1"/>
          <p:nvPr/>
        </p:nvSpPr>
        <p:spPr>
          <a:xfrm>
            <a:off x="1660000" y="3684700"/>
            <a:ext cx="10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Random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  <p:sp>
        <p:nvSpPr>
          <p:cNvPr id="596" name="Google Shape;596;p51"/>
          <p:cNvSpPr txBox="1"/>
          <p:nvPr/>
        </p:nvSpPr>
        <p:spPr>
          <a:xfrm>
            <a:off x="5962400" y="3684700"/>
            <a:ext cx="10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SimCSE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  <p:sp>
        <p:nvSpPr>
          <p:cNvPr id="597" name="Google Shape;597;p51"/>
          <p:cNvSpPr txBox="1"/>
          <p:nvPr/>
        </p:nvSpPr>
        <p:spPr>
          <a:xfrm>
            <a:off x="1481000" y="160975"/>
            <a:ext cx="6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IMDB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5545925" y="1358175"/>
            <a:ext cx="1043700" cy="9936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99" name="Google Shape;599;p51"/>
          <p:cNvSpPr txBox="1"/>
          <p:nvPr/>
        </p:nvSpPr>
        <p:spPr>
          <a:xfrm>
            <a:off x="1588550" y="4150025"/>
            <a:ext cx="650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SimCSE의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데이터가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뭉쳐있는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것을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확인할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수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있음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(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다양성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부족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-&gt; Dev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set이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Train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set을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대표하지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못함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-&gt;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성능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저하의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원인으로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 </a:t>
            </a:r>
            <a:r>
              <a:rPr lang="en-US" dirty="0" err="1">
                <a:latin typeface="NanumGothic" panose="020D0604000000000000" pitchFamily="34" charset="-127"/>
                <a:ea typeface="NanumGothic" panose="020D0604000000000000" pitchFamily="34" charset="-127"/>
                <a:cs typeface="Century Gothic"/>
                <a:sym typeface="Century Gothic"/>
              </a:rPr>
              <a:t>추정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9"/>
    </mc:Choice>
    <mc:Fallback>
      <p:transition spd="slow" advTm="421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606" name="Google Shape;606;p52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607" name="Google Shape;607;p52"/>
          <p:cNvSpPr txBox="1"/>
          <p:nvPr/>
        </p:nvSpPr>
        <p:spPr>
          <a:xfrm>
            <a:off x="4017600" y="705701"/>
            <a:ext cx="11088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0"/>
              <a:buFont typeface="Arial"/>
              <a:buNone/>
            </a:pPr>
            <a:r>
              <a:rPr lang="en-US" sz="14900" dirty="0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endParaRPr sz="14900" u="none" strike="noStrike" cap="none" dirty="0">
              <a:solidFill>
                <a:srgbClr val="537272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cxnSp>
        <p:nvCxnSpPr>
          <p:cNvPr id="608" name="Google Shape;608;p52"/>
          <p:cNvCxnSpPr/>
          <p:nvPr/>
        </p:nvCxnSpPr>
        <p:spPr>
          <a:xfrm>
            <a:off x="4156200" y="2862627"/>
            <a:ext cx="970200" cy="0"/>
          </a:xfrm>
          <a:prstGeom prst="straightConnector1">
            <a:avLst/>
          </a:prstGeom>
          <a:noFill/>
          <a:ln w="76200" cap="flat" cmpd="sng">
            <a:solidFill>
              <a:srgbClr val="53727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9" name="Google Shape;609;p52"/>
          <p:cNvSpPr txBox="1"/>
          <p:nvPr/>
        </p:nvSpPr>
        <p:spPr>
          <a:xfrm>
            <a:off x="2363700" y="3040552"/>
            <a:ext cx="4555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향후</a:t>
            </a:r>
            <a:r>
              <a:rPr lang="en-US" sz="2400" dirty="0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방향성</a:t>
            </a:r>
            <a:endParaRPr sz="1100" u="none" strike="noStrike" cap="none" dirty="0">
              <a:solidFill>
                <a:srgbClr val="537272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3"/>
    </mc:Choice>
    <mc:Fallback>
      <p:transition spd="slow" advTm="335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615" name="Google Shape;615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616" name="Google Shape;616;p53"/>
          <p:cNvSpPr/>
          <p:nvPr/>
        </p:nvSpPr>
        <p:spPr>
          <a:xfrm>
            <a:off x="89012" y="99425"/>
            <a:ext cx="8966100" cy="4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617" name="Google Shape;617;p53"/>
          <p:cNvSpPr txBox="1"/>
          <p:nvPr/>
        </p:nvSpPr>
        <p:spPr>
          <a:xfrm>
            <a:off x="89012" y="106850"/>
            <a:ext cx="139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Results 2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618" name="Google Shape;618;p53"/>
          <p:cNvSpPr txBox="1"/>
          <p:nvPr/>
        </p:nvSpPr>
        <p:spPr>
          <a:xfrm>
            <a:off x="985250" y="1039550"/>
            <a:ext cx="712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  <p:sp>
        <p:nvSpPr>
          <p:cNvPr id="619" name="Google Shape;619;p53"/>
          <p:cNvSpPr txBox="1"/>
          <p:nvPr/>
        </p:nvSpPr>
        <p:spPr>
          <a:xfrm>
            <a:off x="453050" y="733562"/>
            <a:ext cx="81939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따라서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cluster를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활용하는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방식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등을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통해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다양하고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endParaRPr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overfitting을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방지할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수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있는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split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방법론을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future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work로</a:t>
            </a: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설정</a:t>
            </a:r>
            <a:endParaRPr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8"/>
    </mc:Choice>
    <mc:Fallback>
      <p:transition spd="slow" advTm="455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625" name="Google Shape;625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626" name="Google Shape;626;p54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627" name="Google Shape;627;p54"/>
          <p:cNvSpPr txBox="1">
            <a:spLocks noGrp="1"/>
          </p:cNvSpPr>
          <p:nvPr>
            <p:ph type="title"/>
          </p:nvPr>
        </p:nvSpPr>
        <p:spPr>
          <a:xfrm>
            <a:off x="1014412" y="1947007"/>
            <a:ext cx="71151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Nanum Gothic"/>
              <a:buNone/>
            </a:pPr>
            <a:r>
              <a:rPr lang="en-US" sz="2700">
                <a:latin typeface="NanumGothic"/>
                <a:ea typeface="NanumGothic"/>
                <a:cs typeface="NanumGothic"/>
                <a:sym typeface="Nanum Gothic"/>
              </a:rPr>
              <a:t>감사합니다!</a:t>
            </a:r>
            <a:endParaRPr sz="2700"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2"/>
    </mc:Choice>
    <mc:Fallback>
      <p:transition spd="slow" advTm="31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4017600" y="705701"/>
            <a:ext cx="11088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0"/>
              <a:buFont typeface="Arial"/>
              <a:buNone/>
            </a:pPr>
            <a:r>
              <a:rPr lang="en-US" sz="14900" u="none" strike="noStrike" cap="none" dirty="0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1</a:t>
            </a:r>
            <a:endParaRPr sz="14900" u="none" strike="noStrike" cap="none" dirty="0">
              <a:solidFill>
                <a:srgbClr val="537272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cxnSp>
        <p:nvCxnSpPr>
          <p:cNvPr id="281" name="Google Shape;281;p22"/>
          <p:cNvCxnSpPr/>
          <p:nvPr/>
        </p:nvCxnSpPr>
        <p:spPr>
          <a:xfrm>
            <a:off x="4156200" y="2862627"/>
            <a:ext cx="970200" cy="0"/>
          </a:xfrm>
          <a:prstGeom prst="straightConnector1">
            <a:avLst/>
          </a:prstGeom>
          <a:noFill/>
          <a:ln w="76200" cap="flat" cmpd="sng">
            <a:solidFill>
              <a:srgbClr val="53727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22"/>
          <p:cNvSpPr txBox="1"/>
          <p:nvPr/>
        </p:nvSpPr>
        <p:spPr>
          <a:xfrm>
            <a:off x="2363700" y="3040552"/>
            <a:ext cx="4555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none" strike="noStrike" cap="none" dirty="0" err="1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연구</a:t>
            </a:r>
            <a:r>
              <a:rPr lang="en-US" sz="2400" u="none" strike="noStrike" cap="none" dirty="0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2400" u="none" strike="noStrike" cap="none" dirty="0" err="1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목표</a:t>
            </a:r>
            <a:endParaRPr sz="1100" u="none" strike="noStrike" cap="none" dirty="0">
              <a:solidFill>
                <a:srgbClr val="537272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86"/>
    </mc:Choice>
    <mc:Fallback>
      <p:transition spd="slow" advTm="45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90" name="Google Shape;290;p23"/>
          <p:cNvSpPr txBox="1">
            <a:spLocks noGrp="1"/>
          </p:cNvSpPr>
          <p:nvPr>
            <p:ph type="body" idx="1"/>
          </p:nvPr>
        </p:nvSpPr>
        <p:spPr>
          <a:xfrm>
            <a:off x="1607343" y="2057879"/>
            <a:ext cx="71151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en-US" sz="27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극소량</a:t>
            </a:r>
            <a:r>
              <a:rPr lang="en-US" sz="27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27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학습에서의</a:t>
            </a:r>
            <a:r>
              <a:rPr lang="en-US" sz="27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dev </a:t>
            </a:r>
            <a:r>
              <a:rPr lang="en-US" sz="27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데이터</a:t>
            </a:r>
            <a:r>
              <a:rPr lang="en-US" sz="27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27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분석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514350" y="514350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Subject</a:t>
            </a:r>
            <a:endParaRPr sz="2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29"/>
    </mc:Choice>
    <mc:Fallback>
      <p:transition spd="slow" advTm="42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14350" y="514350"/>
            <a:ext cx="7861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Subject </a:t>
            </a:r>
            <a:r>
              <a:rPr lang="en-US" sz="1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극소량 학습에서의 dev 데이터 분석 </a:t>
            </a:r>
            <a:endParaRPr sz="14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1086225" y="1309650"/>
            <a:ext cx="68730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극소량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학습이란</a:t>
            </a:r>
            <a:endParaRPr sz="1800" b="1" i="0" u="none" strike="noStrike" cap="none" dirty="0">
              <a:solidFill>
                <a:srgbClr val="000000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소량의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데이터만을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이용한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모델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최적화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학습</a:t>
            </a:r>
            <a:endParaRPr sz="1400" b="0" i="0" u="none" strike="noStrike" cap="none" dirty="0">
              <a:solidFill>
                <a:srgbClr val="000000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dev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데이터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분석</a:t>
            </a:r>
            <a:endParaRPr sz="1800" b="1" i="0" u="none" strike="noStrike" cap="none" dirty="0">
              <a:solidFill>
                <a:srgbClr val="000000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NanumGothic"/>
                <a:ea typeface="NanumGothic"/>
                <a:cs typeface="NanumGothic"/>
                <a:sym typeface="Nanum Gothic"/>
              </a:rPr>
              <a:t>: training/dev </a:t>
            </a:r>
            <a:r>
              <a:rPr lang="en-US" dirty="0" err="1">
                <a:latin typeface="NanumGothic"/>
                <a:ea typeface="NanumGothic"/>
                <a:cs typeface="NanumGothic"/>
                <a:sym typeface="Nanum Gothic"/>
              </a:rPr>
              <a:t>데이터</a:t>
            </a:r>
            <a:r>
              <a:rPr lang="en-US" dirty="0">
                <a:latin typeface="NanumGothic"/>
                <a:ea typeface="NanumGothic"/>
                <a:cs typeface="NanumGothic"/>
                <a:sym typeface="Nanum Gothic"/>
              </a:rPr>
              <a:t> split </a:t>
            </a:r>
            <a:r>
              <a:rPr lang="en-US" dirty="0" err="1">
                <a:latin typeface="NanumGothic"/>
                <a:ea typeface="NanumGothic"/>
                <a:cs typeface="NanumGothic"/>
                <a:sym typeface="Nanum Gothic"/>
              </a:rPr>
              <a:t>비율에</a:t>
            </a:r>
            <a:r>
              <a:rPr lang="en-US" dirty="0"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dirty="0" err="1">
                <a:latin typeface="NanumGothic"/>
                <a:ea typeface="NanumGothic"/>
                <a:cs typeface="NanumGothic"/>
                <a:sym typeface="Nanum Gothic"/>
              </a:rPr>
              <a:t>따른</a:t>
            </a:r>
            <a:r>
              <a:rPr lang="en-US" dirty="0">
                <a:latin typeface="NanumGothic"/>
                <a:ea typeface="NanumGothic"/>
                <a:cs typeface="NanumGothic"/>
                <a:sym typeface="Nanum Gothic"/>
              </a:rPr>
              <a:t> model </a:t>
            </a:r>
            <a:r>
              <a:rPr lang="en-US" dirty="0" err="1">
                <a:latin typeface="NanumGothic"/>
                <a:ea typeface="NanumGothic"/>
                <a:cs typeface="NanumGothic"/>
                <a:sym typeface="Nanum Gothic"/>
              </a:rPr>
              <a:t>결과</a:t>
            </a:r>
            <a:r>
              <a:rPr lang="en-US" dirty="0"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dirty="0" err="1">
                <a:latin typeface="NanumGothic"/>
                <a:ea typeface="NanumGothic"/>
                <a:cs typeface="NanumGothic"/>
                <a:sym typeface="Nanum Gothic"/>
              </a:rPr>
              <a:t>비교</a:t>
            </a:r>
            <a:r>
              <a:rPr lang="en-US" dirty="0"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dirty="0" err="1">
                <a:latin typeface="NanumGothic"/>
                <a:ea typeface="NanumGothic"/>
                <a:cs typeface="NanumGothic"/>
                <a:sym typeface="Nanum Gothic"/>
              </a:rPr>
              <a:t>및</a:t>
            </a:r>
            <a:r>
              <a:rPr lang="en-US" dirty="0"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dirty="0" err="1">
                <a:latin typeface="NanumGothic"/>
                <a:ea typeface="NanumGothic"/>
                <a:cs typeface="NanumGothic"/>
                <a:sym typeface="Nanum Gothic"/>
              </a:rPr>
              <a:t>분석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-&gt;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최적의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dev set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방법론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추론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endParaRPr sz="1800" b="1" i="0" u="none" strike="noStrike" cap="none" dirty="0">
              <a:solidFill>
                <a:srgbClr val="000000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8"/>
    </mc:Choice>
    <mc:Fallback>
      <p:transition spd="slow" advTm="433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4017600" y="705701"/>
            <a:ext cx="11088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0"/>
              <a:buFont typeface="Arial"/>
              <a:buNone/>
            </a:pPr>
            <a:r>
              <a:rPr lang="en-US" sz="14900" u="none" strike="noStrike" cap="none" dirty="0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2</a:t>
            </a:r>
            <a:endParaRPr sz="14900" u="none" strike="noStrike" cap="none" dirty="0">
              <a:solidFill>
                <a:srgbClr val="537272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cxnSp>
        <p:nvCxnSpPr>
          <p:cNvPr id="309" name="Google Shape;309;p25"/>
          <p:cNvCxnSpPr/>
          <p:nvPr/>
        </p:nvCxnSpPr>
        <p:spPr>
          <a:xfrm>
            <a:off x="4086900" y="2862627"/>
            <a:ext cx="970200" cy="0"/>
          </a:xfrm>
          <a:prstGeom prst="straightConnector1">
            <a:avLst/>
          </a:prstGeom>
          <a:noFill/>
          <a:ln w="76200" cap="flat" cmpd="sng">
            <a:solidFill>
              <a:srgbClr val="53727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25"/>
          <p:cNvSpPr txBox="1"/>
          <p:nvPr/>
        </p:nvSpPr>
        <p:spPr>
          <a:xfrm>
            <a:off x="2294400" y="3040552"/>
            <a:ext cx="4555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none" strike="noStrike" cap="none" dirty="0" err="1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연구</a:t>
            </a:r>
            <a:r>
              <a:rPr lang="en-US" sz="2400" u="none" strike="noStrike" cap="none" dirty="0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</a:t>
            </a:r>
            <a:r>
              <a:rPr lang="en-US" sz="2400" u="none" strike="noStrike" cap="none" dirty="0" err="1">
                <a:solidFill>
                  <a:srgbClr val="537272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필요성</a:t>
            </a:r>
            <a:endParaRPr sz="1100" u="none" strike="noStrike" cap="none" dirty="0">
              <a:solidFill>
                <a:srgbClr val="537272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1"/>
    </mc:Choice>
    <mc:Fallback>
      <p:transition spd="slow" advTm="403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18" name="Google Shape;318;p26"/>
          <p:cNvSpPr txBox="1">
            <a:spLocks noGrp="1"/>
          </p:cNvSpPr>
          <p:nvPr>
            <p:ph type="body" idx="1"/>
          </p:nvPr>
        </p:nvSpPr>
        <p:spPr>
          <a:xfrm>
            <a:off x="1104450" y="932550"/>
            <a:ext cx="68469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극소량 환경(few-shot) 실험 방법</a:t>
            </a:r>
            <a:endParaRPr sz="14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514350" y="514350"/>
            <a:ext cx="802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Issues </a:t>
            </a:r>
            <a:r>
              <a:rPr lang="en-US" sz="1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dev 데이터 분석</a:t>
            </a: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endParaRPr sz="20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320" name="Google Shape;32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3165" y="1317398"/>
            <a:ext cx="6329474" cy="25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3"/>
    </mc:Choice>
    <mc:Fallback>
      <p:transition spd="slow" advTm="41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28" name="Google Shape;328;p27"/>
          <p:cNvSpPr txBox="1">
            <a:spLocks noGrp="1"/>
          </p:cNvSpPr>
          <p:nvPr>
            <p:ph type="body" idx="1"/>
          </p:nvPr>
        </p:nvSpPr>
        <p:spPr>
          <a:xfrm>
            <a:off x="1104450" y="932550"/>
            <a:ext cx="68469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en-US" b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극소량 환경(few-shot)</a:t>
            </a:r>
            <a:endParaRPr b="1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sz="14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en-US" sz="14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</a:t>
            </a:r>
            <a:r>
              <a:rPr lang="en-US" sz="1400" b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데이터 증강 기법을 적용하지 않은 환경에서의 연구 미비</a:t>
            </a:r>
            <a:endParaRPr sz="1400" b="1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en-US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	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en-US" b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training/dev 비율</a:t>
            </a:r>
            <a:endParaRPr b="1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en-US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</a:t>
            </a:r>
            <a:r>
              <a:rPr lang="en-US" sz="14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연구, 모델마다 다른 비율을 활용함.</a:t>
            </a:r>
            <a:endParaRPr sz="14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sz="14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en-US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</a:t>
            </a:r>
            <a:r>
              <a:rPr lang="en-US" sz="14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최적의 비율이 존재하지 않을까?</a:t>
            </a:r>
            <a:endParaRPr sz="14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sz="14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en-US" sz="14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-&gt; dev 데이터 분석을 통한 모델의 훈련과정 개선</a:t>
            </a:r>
            <a:endParaRPr sz="14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514350" y="514350"/>
            <a:ext cx="802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Issues </a:t>
            </a:r>
            <a:r>
              <a:rPr lang="en-US" sz="1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dev 데이터 분석</a:t>
            </a:r>
            <a:r>
              <a:rPr lang="en-US" sz="2400" b="1" i="0" u="none" strike="noStrike" cap="none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endParaRPr sz="20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3"/>
    </mc:Choice>
    <mc:Fallback>
      <p:transition spd="slow" advTm="430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.9|4.4|0.5|3.8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4|2.9|0.4|2.7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0.7|3.2|0.4"/>
</p:tagLst>
</file>

<file path=ppt/theme/theme1.xml><?xml version="1.0" encoding="utf-8"?>
<a:theme xmlns:a="http://schemas.openxmlformats.org/drawingml/2006/main" name="이온(회의실)">
  <a:themeElements>
    <a:clrScheme name="이온(회의실)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1605</Words>
  <Application>Microsoft Macintosh PowerPoint</Application>
  <PresentationFormat>화면 슬라이드 쇼(16:9)</PresentationFormat>
  <Paragraphs>516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NanumGothic</vt:lpstr>
      <vt:lpstr>Nanum Gothic</vt:lpstr>
      <vt:lpstr>Century Gothic</vt:lpstr>
      <vt:lpstr>Arial</vt:lpstr>
      <vt:lpstr>Noto Sans Symbols</vt:lpstr>
      <vt:lpstr>이온(회의실)</vt:lpstr>
      <vt:lpstr>극소량  학습에서의 DEV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극소량  학습에서의 DEV 데이터 분석</dc:title>
  <cp:lastModifiedBy>김 한솔</cp:lastModifiedBy>
  <cp:revision>3</cp:revision>
  <dcterms:modified xsi:type="dcterms:W3CDTF">2023-05-24T16:24:47Z</dcterms:modified>
</cp:coreProperties>
</file>