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6" r:id="rId2"/>
    <p:sldId id="284" r:id="rId3"/>
    <p:sldId id="288" r:id="rId4"/>
    <p:sldId id="285" r:id="rId5"/>
    <p:sldId id="28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31" autoAdjust="0"/>
  </p:normalViewPr>
  <p:slideViewPr>
    <p:cSldViewPr snapToGrid="0">
      <p:cViewPr varScale="1">
        <p:scale>
          <a:sx n="64" d="100"/>
          <a:sy n="64" d="100"/>
        </p:scale>
        <p:origin x="4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10D90-1354-4D36-8BBA-1C019490806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03826-D118-4469-8F41-2EE272831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1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03826-D118-4469-8F41-2EE2728312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67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03826-D118-4469-8F41-2EE2728312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366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03826-D118-4469-8F41-2EE2728312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94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85274-FD86-4197-A921-37692BC85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5998D0-4D11-4595-B6AB-EDB129B7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891F4-B9A3-4368-9A58-9FD7C005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870-9A0A-46F1-9282-888918E7AC27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6D2B9-399E-4798-955C-572EC997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247EC-4E3C-4FE8-8349-6AFD7634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8F3A-6209-49B8-A920-35E530BE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3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284DF-6448-4A73-93A8-9DD99515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240280-A8D1-46B9-AD6E-763FB46A8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D8953-DDE1-469C-823F-CB8EF2F3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870-9A0A-46F1-9282-888918E7AC27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7C5D9-1280-401B-B0B1-115D9B0D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AB140-431D-4CB5-B527-30B3E15A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8F3A-6209-49B8-A920-35E530BE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9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EC229B-C69D-47BC-B3CD-343E08A5B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4DB8A0-93A6-4BFD-B458-8404F3027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B85FF-A8BF-4B8B-A414-B1895EDE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870-9A0A-46F1-9282-888918E7AC27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982EEC-0233-4BDD-9AA4-7547AEDA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5764B-C4EE-4A1F-8D1B-54B8AA0A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8F3A-6209-49B8-A920-35E530BE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81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A563F-1612-4E34-B102-B7E48F24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E44D3-AE47-49F2-A2AB-3D0ECFACA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700C2-C3CA-42AF-A7F3-E5BA981C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870-9A0A-46F1-9282-888918E7AC27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A00FA-1338-49F4-84D5-C6C8042E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778C5-13EA-4EBB-922D-46ADC5A9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8F3A-6209-49B8-A920-35E530BE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80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C51DB-DEC6-4E84-A8B3-2D6906CC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AA94B0-8AF7-4B2D-88CD-7FE54562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A2961-59B0-4A71-83D0-B6738F9F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870-9A0A-46F1-9282-888918E7AC27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56D15-0F2B-40A7-8F13-88600E14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5844C-E422-4982-B5FF-A6E04060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8F3A-6209-49B8-A920-35E530BE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7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DE170-E44D-4928-A85A-5AD8BFEA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55CA4-9C61-4ACB-84FB-447A701E0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30D55E-094A-4CEC-9C17-FB9E98A7C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F4A04E-A9B8-497E-8678-80E15D41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870-9A0A-46F1-9282-888918E7AC27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8AC48A-8D80-4896-A595-DD50897F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E65610-6830-41B7-8CFC-CE66741C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8F3A-6209-49B8-A920-35E530BE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1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71CB2-4841-4680-B91F-C6525543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50DF41-DA20-4860-87CC-5526EF62C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3A2EBE-5BAD-4FCA-8AD7-41568E087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14CA7C-B1DB-4B90-9130-57687D2A6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7C306D-1D77-47DE-9418-65CC5CCBA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146511-2A79-4DC0-B744-269D72AD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870-9A0A-46F1-9282-888918E7AC27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F6E2EF-530D-4EC9-9DE2-08F2FD4A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5F08B0-5D40-461A-B931-F4ABEBE5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8F3A-6209-49B8-A920-35E530BE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37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FBB44-F685-4DA9-A9D3-B982657E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BA6D1E-8E9F-4CBC-B785-EAA9ABC7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870-9A0A-46F1-9282-888918E7AC27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86C8DA-9BCB-489B-8AC8-44A49B18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1F7137-56F2-4FB6-9B9B-9136802F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8F3A-6209-49B8-A920-35E530BE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81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C44078-BE01-464E-BC9E-F4865802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870-9A0A-46F1-9282-888918E7AC27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061B93-65B2-4325-BB69-0A70E63D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7C8648-2705-4D88-AFF4-5AD6F3C6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8F3A-6209-49B8-A920-35E530BE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61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1899F-9C0F-4576-84F2-10647C28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B77CB-9D5C-4E98-ABC0-653F71FA9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98352C-A93D-4A71-879D-AD0D4BAE5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C6594B-6E71-4103-80BF-7059E7C8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870-9A0A-46F1-9282-888918E7AC27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3FB15F-315C-43FF-8CE4-D231E360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914BCF-172B-4212-8076-5E500D89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8F3A-6209-49B8-A920-35E530BE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2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3EBA7-CDCB-4B2E-A749-19147C44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FAC601-3690-4CC1-9D41-F5ADB3F69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3C9006-C671-4437-9FF7-FF2DB10DB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125277-3220-40F5-9F5F-EA4D93E4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870-9A0A-46F1-9282-888918E7AC27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4C3EDE-EB7A-4057-BB27-ED75FBBF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7BD1AF-E31C-4211-A593-524D13C4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8F3A-6209-49B8-A920-35E530BE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02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D91F6A-B723-438A-9D25-BF5C62D9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E554D3-A9E1-4404-929A-29C64A1CF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DF2992-F647-4C93-88E4-C9D751E35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C3870-9A0A-46F1-9282-888918E7AC27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E30FD-FC0B-4E51-B8BF-704F798AE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99F5F-2FDE-441F-AB5C-BE70FA2C2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78F3A-6209-49B8-A920-35E530BE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92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C4E34-C2B9-4FB0-8CF3-A942E6C4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1995"/>
          </a:xfrm>
        </p:spPr>
        <p:txBody>
          <a:bodyPr/>
          <a:lstStyle/>
          <a:p>
            <a:pPr algn="ctr"/>
            <a:r>
              <a:rPr lang="ko-KR" altLang="en-US" dirty="0"/>
              <a:t>고유벡터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고유값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6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1DC19-72D6-4AC4-B7F7-60D01184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278" y="425466"/>
            <a:ext cx="10249093" cy="1325563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4</a:t>
            </a:r>
            <a:r>
              <a:rPr lang="ko-KR" altLang="en-US" sz="1800" dirty="0"/>
              <a:t>장  </a:t>
            </a:r>
            <a:r>
              <a:rPr lang="ko-KR" altLang="en-US" sz="1800" dirty="0" err="1"/>
              <a:t>고유값</a:t>
            </a:r>
            <a:r>
              <a:rPr lang="en-US" altLang="ko-KR" sz="1800" dirty="0"/>
              <a:t>,</a:t>
            </a:r>
            <a:r>
              <a:rPr lang="ko-KR" altLang="en-US" sz="1800" dirty="0"/>
              <a:t> 대각화</a:t>
            </a:r>
            <a:r>
              <a:rPr lang="en-US" altLang="ko-KR" sz="1800" dirty="0"/>
              <a:t>, </a:t>
            </a:r>
            <a:r>
              <a:rPr lang="ko-KR" altLang="en-US" sz="1800" dirty="0"/>
              <a:t>요르단 표준형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B0165-EF0B-463B-A400-93E60019E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62" y="6182619"/>
            <a:ext cx="2636442" cy="499829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sz="1600" i="1" dirty="0">
                <a:latin typeface="Britannic Bold" panose="020B0903060703020204" pitchFamily="34" charset="0"/>
              </a:rPr>
              <a:t>LIM HEE SEO</a:t>
            </a:r>
            <a:endParaRPr lang="ko-KR" altLang="en-US" sz="1600" i="1" dirty="0">
              <a:latin typeface="Britannic Bold" panose="020B0903060703020204" pitchFamily="34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1D3E11A-B116-4AA7-B738-128D180646C1}"/>
              </a:ext>
            </a:extLst>
          </p:cNvPr>
          <p:cNvSpPr txBox="1">
            <a:spLocks/>
          </p:cNvSpPr>
          <p:nvPr/>
        </p:nvSpPr>
        <p:spPr>
          <a:xfrm>
            <a:off x="8655857" y="305548"/>
            <a:ext cx="2859240" cy="499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>
                <a:latin typeface="Rockwell Extra Bold" panose="02060903040505020403" pitchFamily="18" charset="0"/>
              </a:rPr>
              <a:t>Linear Algebra</a:t>
            </a:r>
            <a:endParaRPr lang="ko-KR" altLang="en-US" sz="1800" dirty="0">
              <a:latin typeface="Rockwell Extra Bold" panose="02060903040505020403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7F0397-4876-4C97-8815-7DC7C67AE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03" y="6126946"/>
            <a:ext cx="1120896" cy="3903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CF5BA938-E5EF-499F-8751-BE8426BA86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9303" y="5068761"/>
                <a:ext cx="10704117" cy="8073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b="1" i="1" dirty="0"/>
                  <a:t>“ </a:t>
                </a:r>
                <a:r>
                  <a:rPr lang="ko-KR" altLang="en-US" b="1" i="1" dirty="0"/>
                  <a:t>행렬 </a:t>
                </a:r>
                <a:r>
                  <a:rPr lang="en-US" altLang="ko-KR" b="1" i="1" dirty="0"/>
                  <a:t>A</a:t>
                </a:r>
                <a:r>
                  <a:rPr lang="ko-KR" altLang="en-US" b="1" i="1" dirty="0"/>
                  <a:t>에 의해 변환된 고유벡터 </a:t>
                </a:r>
                <a:r>
                  <a:rPr lang="en-US" altLang="ko-KR" b="1" i="1" dirty="0"/>
                  <a:t>x</a:t>
                </a:r>
                <a:r>
                  <a:rPr lang="ko-KR" altLang="en-US" b="1" i="1" dirty="0"/>
                  <a:t>는 원래의 벡터에 어떤 상수 람다를 곱한 것과 같다＂ </a:t>
                </a:r>
                <a:r>
                  <a:rPr lang="en-US" altLang="ko-KR" b="1" i="1" dirty="0"/>
                  <a:t>=&gt; Ax =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b="1" i="1" dirty="0"/>
                  <a:t>x</a:t>
                </a:r>
                <a:endParaRPr lang="ko-KR" altLang="en-US" b="1" i="1" dirty="0"/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CF5BA938-E5EF-499F-8751-BE8426BA8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03" y="5068761"/>
                <a:ext cx="10704117" cy="807329"/>
              </a:xfrm>
              <a:prstGeom prst="rect">
                <a:avLst/>
              </a:prstGeom>
              <a:blipFill>
                <a:blip r:embed="rId5"/>
                <a:stretch>
                  <a:fillRect t="-18045" b="-16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3BE0F7C-6B4B-491B-9522-CC20887F6BB6}"/>
              </a:ext>
            </a:extLst>
          </p:cNvPr>
          <p:cNvSpPr txBox="1"/>
          <p:nvPr/>
        </p:nvSpPr>
        <p:spPr>
          <a:xfrm>
            <a:off x="1139252" y="1623190"/>
            <a:ext cx="46964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오른쪽 그림에서 보면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의 고유벡터 </a:t>
            </a:r>
            <a:r>
              <a:rPr lang="en-US" altLang="ko-KR" dirty="0"/>
              <a:t>x1</a:t>
            </a:r>
            <a:r>
              <a:rPr lang="ko-KR" altLang="en-US" dirty="0"/>
              <a:t>과 </a:t>
            </a:r>
            <a:r>
              <a:rPr lang="en-US" altLang="ko-KR" dirty="0"/>
              <a:t>x2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에 의해 변환된 이후와 원래 자기자신과 비교했을 때 방향이 바뀌지 않는지 본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 x2</a:t>
            </a:r>
            <a:r>
              <a:rPr lang="ko-KR" altLang="en-US" dirty="0"/>
              <a:t>와 </a:t>
            </a:r>
            <a:r>
              <a:rPr lang="en-US" altLang="ko-KR" dirty="0"/>
              <a:t>Ax2</a:t>
            </a:r>
            <a:r>
              <a:rPr lang="ko-KR" altLang="en-US" dirty="0"/>
              <a:t>는 같은 방향을 향한다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x1</a:t>
            </a:r>
            <a:r>
              <a:rPr lang="ko-KR" altLang="en-US" dirty="0"/>
              <a:t>과 </a:t>
            </a:r>
            <a:r>
              <a:rPr lang="en-US" altLang="ko-KR" dirty="0"/>
              <a:t>Ax1</a:t>
            </a:r>
            <a:r>
              <a:rPr lang="ko-KR" altLang="en-US" dirty="0"/>
              <a:t>은 반대방향을 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/>
              <a:t>원래와 완전히 </a:t>
            </a:r>
            <a:r>
              <a:rPr lang="ko-KR" altLang="en-US" b="1" dirty="0" err="1"/>
              <a:t>같아지기</a:t>
            </a:r>
            <a:r>
              <a:rPr lang="ko-KR" altLang="en-US" b="1" dirty="0"/>
              <a:t> 위해서는 </a:t>
            </a:r>
            <a:r>
              <a:rPr lang="ko-KR" altLang="en-US" b="1" dirty="0" err="1"/>
              <a:t>고유값인</a:t>
            </a:r>
            <a:r>
              <a:rPr lang="ko-KR" altLang="en-US" b="1" dirty="0"/>
              <a:t> 람다를 곱해줘야 한다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BCF452C-78A6-4E3E-8074-5E1EBFFAF6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1361" y="1321343"/>
            <a:ext cx="4268592" cy="352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9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1DC19-72D6-4AC4-B7F7-60D01184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278" y="425466"/>
            <a:ext cx="10249093" cy="1325563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4</a:t>
            </a:r>
            <a:r>
              <a:rPr lang="ko-KR" altLang="en-US" sz="1800" dirty="0"/>
              <a:t>장  </a:t>
            </a:r>
            <a:r>
              <a:rPr lang="ko-KR" altLang="en-US" sz="1800" dirty="0" err="1"/>
              <a:t>고유값</a:t>
            </a:r>
            <a:r>
              <a:rPr lang="en-US" altLang="ko-KR" sz="1800" dirty="0"/>
              <a:t>,</a:t>
            </a:r>
            <a:r>
              <a:rPr lang="ko-KR" altLang="en-US" sz="1800" dirty="0"/>
              <a:t> 대각화</a:t>
            </a:r>
            <a:r>
              <a:rPr lang="en-US" altLang="ko-KR" sz="1800" dirty="0"/>
              <a:t>, </a:t>
            </a:r>
            <a:r>
              <a:rPr lang="ko-KR" altLang="en-US" sz="1800" dirty="0"/>
              <a:t>요르단 표준형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B0165-EF0B-463B-A400-93E60019E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62" y="6182619"/>
            <a:ext cx="2636442" cy="499829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sz="1600" i="1" dirty="0">
                <a:latin typeface="Britannic Bold" panose="020B0903060703020204" pitchFamily="34" charset="0"/>
              </a:rPr>
              <a:t>LIM HEE SEO</a:t>
            </a:r>
            <a:endParaRPr lang="ko-KR" altLang="en-US" sz="1600" i="1" dirty="0">
              <a:latin typeface="Britannic Bold" panose="020B0903060703020204" pitchFamily="34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1D3E11A-B116-4AA7-B738-128D180646C1}"/>
              </a:ext>
            </a:extLst>
          </p:cNvPr>
          <p:cNvSpPr txBox="1">
            <a:spLocks/>
          </p:cNvSpPr>
          <p:nvPr/>
        </p:nvSpPr>
        <p:spPr>
          <a:xfrm>
            <a:off x="8655857" y="305548"/>
            <a:ext cx="2859240" cy="499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>
                <a:latin typeface="Rockwell Extra Bold" panose="02060903040505020403" pitchFamily="18" charset="0"/>
              </a:rPr>
              <a:t>Linear Algebra</a:t>
            </a:r>
            <a:endParaRPr lang="ko-KR" altLang="en-US" sz="1800" dirty="0">
              <a:latin typeface="Rockwell Extra Bold" panose="02060903040505020403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7F0397-4876-4C97-8815-7DC7C67AE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03" y="6126946"/>
            <a:ext cx="1120896" cy="390322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AF9B259D-7CAF-473D-A6CF-9A9C73411AF8}"/>
              </a:ext>
            </a:extLst>
          </p:cNvPr>
          <p:cNvSpPr txBox="1">
            <a:spLocks/>
          </p:cNvSpPr>
          <p:nvPr/>
        </p:nvSpPr>
        <p:spPr>
          <a:xfrm>
            <a:off x="838200" y="5539727"/>
            <a:ext cx="10515600" cy="573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b="1" i="1" dirty="0"/>
              <a:t> </a:t>
            </a:r>
            <a:r>
              <a:rPr lang="en-US" altLang="ko-KR" sz="2400" b="1" i="1" dirty="0"/>
              <a:t>“ </a:t>
            </a:r>
            <a:r>
              <a:rPr lang="ko-KR" altLang="en-US" sz="2400" b="1" i="1" dirty="0" err="1"/>
              <a:t>고유값은</a:t>
            </a:r>
            <a:r>
              <a:rPr lang="ko-KR" altLang="en-US" sz="2400" b="1" i="1" dirty="0"/>
              <a:t> 유일하며</a:t>
            </a:r>
            <a:r>
              <a:rPr lang="en-US" altLang="ko-KR" sz="2400" b="1" i="1" dirty="0"/>
              <a:t>, </a:t>
            </a:r>
            <a:r>
              <a:rPr lang="ko-KR" altLang="en-US" sz="2400" b="1" i="1" dirty="0"/>
              <a:t>고유벡터는 무수히 많다</a:t>
            </a:r>
            <a:r>
              <a:rPr lang="en-US" altLang="ko-KR" sz="2400" b="1" i="1" dirty="0"/>
              <a:t>. “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FF30774-A66D-41DA-B94B-D3F601F1B569}"/>
              </a:ext>
            </a:extLst>
          </p:cNvPr>
          <p:cNvSpPr txBox="1">
            <a:spLocks/>
          </p:cNvSpPr>
          <p:nvPr/>
        </p:nvSpPr>
        <p:spPr>
          <a:xfrm>
            <a:off x="838200" y="1361778"/>
            <a:ext cx="10515600" cy="3466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고유벡터들이 형성하는 부분공간이 바로 고유공간</a:t>
            </a:r>
            <a:r>
              <a:rPr lang="en-US" altLang="ko-KR" sz="2000" dirty="0"/>
              <a:t>(eigenspace)</a:t>
            </a:r>
          </a:p>
          <a:p>
            <a:r>
              <a:rPr lang="ko-KR" altLang="en-US" sz="2000" dirty="0"/>
              <a:t>고유공간 </a:t>
            </a:r>
            <a:r>
              <a:rPr lang="en-US" altLang="ko-KR" sz="2000" dirty="0"/>
              <a:t>: </a:t>
            </a:r>
            <a:r>
              <a:rPr lang="ko-KR" altLang="en-US" sz="2000" dirty="0"/>
              <a:t>어떤 </a:t>
            </a:r>
            <a:r>
              <a:rPr lang="en-US" altLang="ko-KR" sz="2000" dirty="0"/>
              <a:t>n*n</a:t>
            </a:r>
            <a:r>
              <a:rPr lang="ko-KR" altLang="en-US" sz="2000" dirty="0"/>
              <a:t>크기의 행렬에서 동일한 </a:t>
            </a:r>
            <a:r>
              <a:rPr lang="ko-KR" altLang="en-US" sz="2000" dirty="0" err="1"/>
              <a:t>고유값에</a:t>
            </a:r>
            <a:r>
              <a:rPr lang="ko-KR" altLang="en-US" sz="2000" dirty="0"/>
              <a:t> 대응되는 고유벡터들의 집합 혹은 부분공간</a:t>
            </a:r>
            <a:r>
              <a:rPr lang="en-US" altLang="ko-KR" sz="2000" dirty="0"/>
              <a:t> (</a:t>
            </a:r>
            <a:r>
              <a:rPr lang="ko-KR" altLang="en-US" sz="2000" u="sng" dirty="0"/>
              <a:t>각 고유공간에 존재하는 고유벡터들의 선형결합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2EDF2E-1EB8-4EE9-AEDB-778A6219F97A}"/>
              </a:ext>
            </a:extLst>
          </p:cNvPr>
          <p:cNvSpPr txBox="1"/>
          <p:nvPr/>
        </p:nvSpPr>
        <p:spPr>
          <a:xfrm>
            <a:off x="8062913" y="4477391"/>
            <a:ext cx="3107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행렬 </a:t>
            </a:r>
            <a:r>
              <a:rPr lang="en-US" altLang="ko-KR" dirty="0"/>
              <a:t>A</a:t>
            </a:r>
            <a:r>
              <a:rPr lang="ko-KR" altLang="en-US" dirty="0"/>
              <a:t>의 고유벡터는 고유공간상에 존재하는 무수히 많은 벡터들이다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9A9A78-FAD4-48F2-9BB2-1646E1F38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479" y="2600232"/>
            <a:ext cx="3442434" cy="287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4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1DC19-72D6-4AC4-B7F7-60D01184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278" y="425466"/>
            <a:ext cx="10249093" cy="1325563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4</a:t>
            </a:r>
            <a:r>
              <a:rPr lang="ko-KR" altLang="en-US" sz="1800" dirty="0"/>
              <a:t>장  </a:t>
            </a:r>
            <a:r>
              <a:rPr lang="ko-KR" altLang="en-US" sz="1800" dirty="0" err="1"/>
              <a:t>고유값</a:t>
            </a:r>
            <a:r>
              <a:rPr lang="en-US" altLang="ko-KR" sz="1800" dirty="0"/>
              <a:t>,</a:t>
            </a:r>
            <a:r>
              <a:rPr lang="ko-KR" altLang="en-US" sz="1800" dirty="0"/>
              <a:t> 대각화</a:t>
            </a:r>
            <a:r>
              <a:rPr lang="en-US" altLang="ko-KR" sz="1800" dirty="0"/>
              <a:t>, </a:t>
            </a:r>
            <a:r>
              <a:rPr lang="ko-KR" altLang="en-US" sz="1800" dirty="0"/>
              <a:t>요르단 표준형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B0165-EF0B-463B-A400-93E60019E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62" y="6182619"/>
            <a:ext cx="2636442" cy="499829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sz="1600" i="1" dirty="0">
                <a:latin typeface="Britannic Bold" panose="020B0903060703020204" pitchFamily="34" charset="0"/>
              </a:rPr>
              <a:t>LIM HEE SEO</a:t>
            </a:r>
            <a:endParaRPr lang="ko-KR" altLang="en-US" sz="1600" i="1" dirty="0">
              <a:latin typeface="Britannic Bold" panose="020B0903060703020204" pitchFamily="34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1D3E11A-B116-4AA7-B738-128D180646C1}"/>
              </a:ext>
            </a:extLst>
          </p:cNvPr>
          <p:cNvSpPr txBox="1">
            <a:spLocks/>
          </p:cNvSpPr>
          <p:nvPr/>
        </p:nvSpPr>
        <p:spPr>
          <a:xfrm>
            <a:off x="8655857" y="305548"/>
            <a:ext cx="2859240" cy="499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 Extra Bold" panose="02060903040505020403" pitchFamily="18" charset="0"/>
                <a:ea typeface="맑은 고딕" panose="020B0503020000020004" pitchFamily="50" charset="-127"/>
              </a:rPr>
              <a:t>Linear Algebra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 Extra Bold" panose="02060903040505020403" pitchFamily="18" charset="0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7F0397-4876-4C97-8815-7DC7C67AE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03" y="6126946"/>
            <a:ext cx="1120896" cy="3903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E32AE2-70DB-4517-95DF-8B000850E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9023" y="1357245"/>
            <a:ext cx="1868879" cy="6049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3B7F53-5CB3-4AB0-B94E-3D07722EC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2351" y="1468012"/>
            <a:ext cx="2003939" cy="13255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140708D-C51C-42B1-8850-131F43984E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3214" y="1550915"/>
            <a:ext cx="3233402" cy="417863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AF1803B-118B-4031-B3E8-E2177C379737}"/>
              </a:ext>
            </a:extLst>
          </p:cNvPr>
          <p:cNvCxnSpPr>
            <a:cxnSpLocks/>
          </p:cNvCxnSpPr>
          <p:nvPr/>
        </p:nvCxnSpPr>
        <p:spPr>
          <a:xfrm>
            <a:off x="3937902" y="1703592"/>
            <a:ext cx="6997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C96829-8492-44E9-A820-63FFCAFE5D4C}"/>
              </a:ext>
            </a:extLst>
          </p:cNvPr>
          <p:cNvCxnSpPr>
            <a:cxnSpLocks/>
          </p:cNvCxnSpPr>
          <p:nvPr/>
        </p:nvCxnSpPr>
        <p:spPr>
          <a:xfrm flipV="1">
            <a:off x="7175619" y="2130793"/>
            <a:ext cx="63951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6D43DF2-E6F9-4969-ACF4-ED2E12B0B397}"/>
              </a:ext>
            </a:extLst>
          </p:cNvPr>
          <p:cNvGrpSpPr/>
          <p:nvPr/>
        </p:nvGrpSpPr>
        <p:grpSpPr>
          <a:xfrm>
            <a:off x="936885" y="2248525"/>
            <a:ext cx="3985079" cy="3680406"/>
            <a:chOff x="3681626" y="3048978"/>
            <a:chExt cx="3341266" cy="306648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4B27C6D-BC0A-4EE3-922F-51EDE4179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1626" y="3048978"/>
              <a:ext cx="3233402" cy="3066486"/>
            </a:xfrm>
            <a:prstGeom prst="rect">
              <a:avLst/>
            </a:prstGeom>
          </p:spPr>
        </p:pic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31E38BD-5891-46F7-9063-F09D307C8AC2}"/>
                </a:ext>
              </a:extLst>
            </p:cNvPr>
            <p:cNvSpPr/>
            <p:nvPr/>
          </p:nvSpPr>
          <p:spPr>
            <a:xfrm>
              <a:off x="6730584" y="4766872"/>
              <a:ext cx="292308" cy="3229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8E66D3-408C-43CE-B4AB-4A704B50CF51}"/>
              </a:ext>
            </a:extLst>
          </p:cNvPr>
          <p:cNvCxnSpPr>
            <a:cxnSpLocks/>
          </p:cNvCxnSpPr>
          <p:nvPr/>
        </p:nvCxnSpPr>
        <p:spPr>
          <a:xfrm flipH="1">
            <a:off x="5065227" y="4394447"/>
            <a:ext cx="24301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55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286D82E-7F89-4665-A70F-1097C02561D5}"/>
              </a:ext>
            </a:extLst>
          </p:cNvPr>
          <p:cNvSpPr txBox="1"/>
          <p:nvPr/>
        </p:nvSpPr>
        <p:spPr>
          <a:xfrm>
            <a:off x="5906125" y="2765685"/>
            <a:ext cx="5996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2234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169</Words>
  <Application>Microsoft Office PowerPoint</Application>
  <PresentationFormat>와이드스크린</PresentationFormat>
  <Paragraphs>26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Britannic Bold</vt:lpstr>
      <vt:lpstr>Cambria Math</vt:lpstr>
      <vt:lpstr>Rockwell Extra Bold</vt:lpstr>
      <vt:lpstr>Office 테마</vt:lpstr>
      <vt:lpstr>고유벡터, 고유값</vt:lpstr>
      <vt:lpstr>4장  고유값, 대각화, 요르단 표준형</vt:lpstr>
      <vt:lpstr>4장  고유값, 대각화, 요르단 표준형</vt:lpstr>
      <vt:lpstr>4장  고유값, 대각화, 요르단 표준형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silyalth</dc:creator>
  <cp:lastModifiedBy>silyalth</cp:lastModifiedBy>
  <cp:revision>44</cp:revision>
  <dcterms:created xsi:type="dcterms:W3CDTF">2020-04-01T10:34:46Z</dcterms:created>
  <dcterms:modified xsi:type="dcterms:W3CDTF">2020-04-18T11:32:28Z</dcterms:modified>
</cp:coreProperties>
</file>