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B49C9F0-22E4-409E-AE4C-123092EDFBC2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7EF81-2C44-47B0-93F7-A079C94C485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B6B39-1AE5-4891-BD3A-00AFBB6F7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0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0B8C-8B74-4CAC-87A4-B9A7CBF14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77320B-214C-4569-B4DC-13ED31906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7683B-52D0-48C7-ACA8-084031E5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56BD8-654C-45B9-BCE5-248A0819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7FF89-12CF-4168-9EA2-90F880D3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69409-9EEE-43CE-B9B2-0B505F41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4B09B-F3E6-4B36-8FF5-36839335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709D7-2151-474C-B8B4-088FEB2E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1EF94-5F75-48C3-A1F0-FA6F9D3C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0A015-5EAF-4714-B733-FC688CC5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9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4FF698-F40D-4C6F-A62E-93C9C41B3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A21360-0FA3-465B-AA13-77033B87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40C92-A62F-4C0F-88B9-D1F3A584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8AFCC-4D8E-4450-95BB-35FB1F31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53243-5730-4030-9846-7BE038DF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C9A8-5054-447B-8899-9ED6BF89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D1C9B-0929-46B5-8D7E-1EC47AB2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27212-D183-426A-AC8A-A8EE2BAA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31856-0886-407B-A7C6-4907E863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CA27C-578F-435D-8CB0-C30C3C0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F47B-E6C7-440C-87BD-DFA69237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FECC1-B6C3-4E82-9154-46B65DD5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8FE5B-57F2-4219-8ED2-0C92AA8B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BACEA-9B99-4826-91A4-3EA93BD5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AF2BD-08C6-454D-9BAC-50666FC1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30788-A8D9-4340-B227-924A326E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EC04A-210D-4670-96B7-859E4F776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7F91D-FD81-4487-A707-6F1E5B7C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3A8C0-E7A2-4B06-89CE-7A728E8E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0794-0794-4887-8DB3-54903720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C5DB2-3155-42A0-8A21-50C86D81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4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8B92-DA3F-4BEA-A230-0D81E12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DB3FF-63E6-486B-9FED-2B402976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96D38B-309A-477D-8CD9-EB919D32B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1BD963-4B27-4FBE-854F-CC21D347E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8D696B-5898-42B2-B6C4-0E0683C04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899567-BBFB-4FC6-B735-CF677ED1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0AA59-EE11-4A10-83C0-1F0FBE37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A81D0A-0487-4E29-AFA9-CBE5B83E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2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24EAE-6211-466B-BC04-6433D03D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65CAD-C311-4A0D-A618-3EEE8B1D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F091F-6D79-438E-BA3C-6AFE8A0A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90CCF4-2BC4-4EA6-8CB3-3177B7AF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C9E833-BB4A-41E8-B9AC-A2F84E32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A09190-563E-4D20-9C0C-0827F8F9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6A091-9B9F-49BE-A186-C4D2F54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2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E1A44-9601-40FF-AD54-E21DFC95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3037D-A9C2-44F4-AEF3-95CE8310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FA91A6-4D24-40EF-93CD-27E555E7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83F3B-AD8A-4631-B09D-A66B5AAA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AF58C-809A-44B4-AA99-78034B36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353E0-1AEE-4A07-97D1-84F5D4DA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3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B8DDD-8E52-4FE2-928D-DC3628AA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13F40A-6611-4660-A792-DFEC4CD18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E4EF3-D46A-45F5-ACC6-B75DDBC0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10EC7-957F-435E-9458-122D26D7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0092-0C22-406D-9E9C-A2A89B5FAB1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BD24D-42E6-4F32-B896-D6141B8D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0D85-6D8F-4B69-86EF-40F1F6AD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4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34BA0F-2EBD-4108-9D91-732A723C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3E16B-2D1F-47B5-B45D-5F6F5766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A72AB-70D5-4753-824A-0D80D8284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0092-0C22-406D-9E9C-A2A89B5FAB1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74E0D-7A18-4A39-9393-4147B7C7E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CE81E-F73F-4915-BDD1-7D4E6E8C8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A55D-C80A-4B98-9CB5-169610E33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A3119-0C16-41AF-8767-760A224B1C04}"/>
              </a:ext>
            </a:extLst>
          </p:cNvPr>
          <p:cNvSpPr txBox="1"/>
          <p:nvPr/>
        </p:nvSpPr>
        <p:spPr>
          <a:xfrm>
            <a:off x="1899006" y="2767280"/>
            <a:ext cx="8393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3. </a:t>
            </a:r>
            <a:r>
              <a:rPr lang="ko-KR" altLang="en-US" sz="4800" dirty="0"/>
              <a:t>컴퓨터에서의 계산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380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LU</a:t>
            </a:r>
            <a:r>
              <a:rPr lang="ko-KR" altLang="en-US" sz="2400" dirty="0"/>
              <a:t>분해의 순서</a:t>
            </a:r>
            <a:r>
              <a:rPr lang="en-US" altLang="ko-KR" sz="2400" dirty="0"/>
              <a:t>(1) </a:t>
            </a:r>
            <a:r>
              <a:rPr lang="ko-KR" altLang="en-US" sz="2400" dirty="0"/>
              <a:t>보통의 순서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EE927-1CB6-4532-A140-1BE0A8F918E9}"/>
                  </a:ext>
                </a:extLst>
              </p:cNvPr>
              <p:cNvSpPr txBox="1"/>
              <p:nvPr/>
            </p:nvSpPr>
            <p:spPr>
              <a:xfrm>
                <a:off x="620889" y="1580444"/>
                <a:ext cx="11017955" cy="4324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단</m:t>
                    </m:r>
                  </m:oMath>
                </a14:m>
                <a:r>
                  <a:rPr lang="en-US" altLang="ko-KR" sz="2800" b="0" dirty="0"/>
                  <a:t>, A</a:t>
                </a:r>
                <a:r>
                  <a:rPr lang="ko-KR" altLang="en-US" sz="2800" b="0" dirty="0"/>
                  <a:t>는 </a:t>
                </a:r>
                <a:r>
                  <a:rPr lang="en-US" altLang="ko-KR" sz="2800" b="0" dirty="0"/>
                  <a:t>m x n </a:t>
                </a:r>
                <a:r>
                  <a:rPr lang="ko-KR" altLang="en-US" sz="2800" b="0" dirty="0"/>
                  <a:t>행렬</a:t>
                </a:r>
                <a:r>
                  <a:rPr lang="en-US" altLang="ko-KR" sz="2800" b="0" dirty="0"/>
                  <a:t>, L</a:t>
                </a:r>
                <a:r>
                  <a:rPr lang="ko-KR" altLang="en-US" sz="2800" b="0" dirty="0"/>
                  <a:t>은 </a:t>
                </a:r>
                <a:r>
                  <a:rPr lang="en-US" altLang="ko-KR" sz="2800" b="0" dirty="0"/>
                  <a:t>m x s </a:t>
                </a:r>
                <a:r>
                  <a:rPr lang="ko-KR" altLang="en-US" sz="2800" b="0" dirty="0"/>
                  <a:t>행렬</a:t>
                </a:r>
                <a:r>
                  <a:rPr lang="en-US" altLang="ko-KR" sz="2800" b="0" dirty="0"/>
                  <a:t>, U</a:t>
                </a:r>
                <a:r>
                  <a:rPr lang="ko-KR" altLang="en-US" sz="2800" dirty="0"/>
                  <a:t>는 </a:t>
                </a:r>
                <a:r>
                  <a:rPr lang="en-US" altLang="ko-KR" sz="2800" dirty="0"/>
                  <a:t>s x n </a:t>
                </a:r>
                <a:r>
                  <a:rPr lang="ko-KR" altLang="en-US" sz="2800" dirty="0"/>
                  <a:t>행렬</a:t>
                </a:r>
                <a:endParaRPr lang="en-US" altLang="ko-KR" sz="2800" dirty="0"/>
              </a:p>
              <a:p>
                <a:endParaRPr lang="en-US" altLang="ko-KR" sz="28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2800" dirty="0"/>
                  <a:t>) 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   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US" altLang="ko-KR" sz="2800" dirty="0"/>
              </a:p>
              <a:p>
                <a:endParaRPr lang="en-US" altLang="ko-KR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EE927-1CB6-4532-A140-1BE0A8F91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89" y="1580444"/>
                <a:ext cx="11017955" cy="4324582"/>
              </a:xfrm>
              <a:prstGeom prst="rect">
                <a:avLst/>
              </a:prstGeom>
              <a:blipFill>
                <a:blip r:embed="rId2"/>
                <a:stretch>
                  <a:fillRect t="-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4075FA9-D79F-4A57-A80B-95ACB797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31" y="4730045"/>
            <a:ext cx="6512215" cy="135560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1E83604-19E6-46CE-BF0F-D63238B05BBB}"/>
              </a:ext>
            </a:extLst>
          </p:cNvPr>
          <p:cNvSpPr/>
          <p:nvPr/>
        </p:nvSpPr>
        <p:spPr>
          <a:xfrm>
            <a:off x="1512711" y="5102578"/>
            <a:ext cx="903111" cy="530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0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LU</a:t>
            </a:r>
            <a:r>
              <a:rPr lang="ko-KR" altLang="en-US" sz="2400" dirty="0"/>
              <a:t>분해의 순서</a:t>
            </a:r>
            <a:r>
              <a:rPr lang="en-US" altLang="ko-KR" sz="2400" dirty="0"/>
              <a:t>(1) </a:t>
            </a:r>
            <a:r>
              <a:rPr lang="ko-KR" altLang="en-US" sz="2400" dirty="0"/>
              <a:t>보통의 순서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5DFDA9-3212-41C1-A74A-E1C252CBF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4" y="1500685"/>
            <a:ext cx="5513279" cy="1534406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25372CA-1D02-4793-886C-62727646B4FF}"/>
              </a:ext>
            </a:extLst>
          </p:cNvPr>
          <p:cNvSpPr/>
          <p:nvPr/>
        </p:nvSpPr>
        <p:spPr>
          <a:xfrm>
            <a:off x="6378222" y="1975556"/>
            <a:ext cx="71120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C98EDE-5F35-47A1-82F2-8877FD95D2CD}"/>
                  </a:ext>
                </a:extLst>
              </p:cNvPr>
              <p:cNvSpPr txBox="1"/>
              <p:nvPr/>
            </p:nvSpPr>
            <p:spPr>
              <a:xfrm>
                <a:off x="711199" y="3228622"/>
                <a:ext cx="5260623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등</m:t>
                    </m:r>
                  </m:oMath>
                </a14:m>
                <a:r>
                  <a:rPr lang="ko-KR" altLang="en-US" dirty="0"/>
                  <a:t>은 행렬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원소들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C98EDE-5F35-47A1-82F2-8877FD95D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99" y="3228622"/>
                <a:ext cx="5260623" cy="374526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31536D-E8CA-4704-853C-39E3898180A7}"/>
                  </a:ext>
                </a:extLst>
              </p:cNvPr>
              <p:cNvSpPr txBox="1"/>
              <p:nvPr/>
            </p:nvSpPr>
            <p:spPr>
              <a:xfrm>
                <a:off x="7473244" y="1500685"/>
                <a:ext cx="4425245" cy="1233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31536D-E8CA-4704-853C-39E38981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44" y="1500685"/>
                <a:ext cx="4425245" cy="1233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D99104B-9029-4C54-9F19-C83845F1A0C7}"/>
                  </a:ext>
                </a:extLst>
              </p:cNvPr>
              <p:cNvSpPr/>
              <p:nvPr/>
            </p:nvSpPr>
            <p:spPr>
              <a:xfrm>
                <a:off x="7902222" y="1241778"/>
                <a:ext cx="733778" cy="1986844"/>
              </a:xfrm>
              <a:prstGeom prst="rect">
                <a:avLst/>
              </a:prstGeom>
              <a:noFill/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D99104B-9029-4C54-9F19-C83845F1A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222" y="1241778"/>
                <a:ext cx="733778" cy="1986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492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E6727-95F1-4A2A-8D5B-ED2C1FC3C234}"/>
                  </a:ext>
                </a:extLst>
              </p:cNvPr>
              <p:cNvSpPr/>
              <p:nvPr/>
            </p:nvSpPr>
            <p:spPr>
              <a:xfrm rot="5400000">
                <a:off x="9184922" y="-40922"/>
                <a:ext cx="733778" cy="3299178"/>
              </a:xfrm>
              <a:prstGeom prst="rect">
                <a:avLst/>
              </a:prstGeom>
              <a:noFill/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E6727-95F1-4A2A-8D5B-ED2C1FC3C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184922" y="-40922"/>
                <a:ext cx="733778" cy="329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492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BB1A49D-5EE5-4E35-BB51-06385E9C9B48}"/>
              </a:ext>
            </a:extLst>
          </p:cNvPr>
          <p:cNvSpPr/>
          <p:nvPr/>
        </p:nvSpPr>
        <p:spPr>
          <a:xfrm>
            <a:off x="8286750" y="3429000"/>
            <a:ext cx="3492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A81AF-6ED9-4D01-BB1A-F8922A865C87}"/>
              </a:ext>
            </a:extLst>
          </p:cNvPr>
          <p:cNvSpPr txBox="1"/>
          <p:nvPr/>
        </p:nvSpPr>
        <p:spPr>
          <a:xfrm>
            <a:off x="8881110" y="3429000"/>
            <a:ext cx="30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 </a:t>
            </a:r>
            <a:r>
              <a:rPr lang="en-US" altLang="ko-KR" dirty="0"/>
              <a:t>A</a:t>
            </a:r>
            <a:r>
              <a:rPr lang="ko-KR" altLang="en-US" dirty="0"/>
              <a:t>의 원소들과 일치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922461-B74E-4935-8961-0E8EB5E6B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4221055"/>
            <a:ext cx="4593906" cy="21917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3908F7-4EC0-4611-8FC6-9AF5A0F1F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3037" y="4255027"/>
            <a:ext cx="4678363" cy="21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5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LU</a:t>
            </a:r>
            <a:r>
              <a:rPr lang="ko-KR" altLang="en-US" sz="2400" dirty="0"/>
              <a:t>분해의 순서</a:t>
            </a:r>
            <a:r>
              <a:rPr lang="en-US" altLang="ko-KR" sz="2400" dirty="0"/>
              <a:t>(1) </a:t>
            </a:r>
            <a:r>
              <a:rPr lang="ko-KR" altLang="en-US" sz="2400" dirty="0"/>
              <a:t>보통의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2FA211-35D3-432D-8AB6-65DC8BBE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9" y="1601153"/>
            <a:ext cx="5952491" cy="17185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3201C2-69B6-469C-A899-C429164BF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98" y="1606203"/>
            <a:ext cx="4645343" cy="318501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392D3E5-5AC0-4BA0-907E-98012C83ECFB}"/>
              </a:ext>
            </a:extLst>
          </p:cNvPr>
          <p:cNvSpPr/>
          <p:nvPr/>
        </p:nvSpPr>
        <p:spPr>
          <a:xfrm>
            <a:off x="6549390" y="2205990"/>
            <a:ext cx="42291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94544-6A56-480E-95C1-E56AC6A0EF74}"/>
              </a:ext>
            </a:extLst>
          </p:cNvPr>
          <p:cNvSpPr txBox="1"/>
          <p:nvPr/>
        </p:nvSpPr>
        <p:spPr>
          <a:xfrm>
            <a:off x="434340" y="5955030"/>
            <a:ext cx="668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l(2), u(2)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구한 다음 </a:t>
            </a:r>
            <a:r>
              <a:rPr lang="en-US" altLang="ko-KR" dirty="0"/>
              <a:t>0</a:t>
            </a:r>
            <a:r>
              <a:rPr lang="ko-KR" altLang="en-US" dirty="0"/>
              <a:t>을 첫번째 원소로 추가해주면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원래 구하고자 하는 </a:t>
            </a:r>
            <a:r>
              <a:rPr lang="en-US" altLang="ko-KR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U</a:t>
            </a:r>
            <a:r>
              <a:rPr lang="ko-KR" altLang="en-US" dirty="0"/>
              <a:t>의 벡터들을 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4B0A644-5C01-4E51-8AC0-F56001F0C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709" y="4119091"/>
            <a:ext cx="4034790" cy="1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8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LU</a:t>
            </a:r>
            <a:r>
              <a:rPr lang="ko-KR" altLang="en-US" sz="2400" dirty="0"/>
              <a:t>분해의 순서</a:t>
            </a:r>
            <a:r>
              <a:rPr lang="en-US" altLang="ko-KR" sz="2400" dirty="0"/>
              <a:t>(1) </a:t>
            </a:r>
            <a:r>
              <a:rPr lang="ko-KR" altLang="en-US" sz="2400" dirty="0"/>
              <a:t>보통의 순서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A66459-FC37-44F0-B4C7-9778C184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9" y="1590088"/>
            <a:ext cx="5575301" cy="183891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593B34F-BAAB-467C-8280-B55BEE5DAD87}"/>
              </a:ext>
            </a:extLst>
          </p:cNvPr>
          <p:cNvSpPr/>
          <p:nvPr/>
        </p:nvSpPr>
        <p:spPr>
          <a:xfrm>
            <a:off x="6572250" y="2274570"/>
            <a:ext cx="628650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2EA150-148C-4878-8A81-D04E35CF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507" y="1590088"/>
            <a:ext cx="4193775" cy="18389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4053D2-B783-4433-B510-6BA64C61C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49" y="4482182"/>
            <a:ext cx="4832352" cy="11032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B955F6-8887-4C8F-AD6F-DFDC64653650}"/>
                  </a:ext>
                </a:extLst>
              </p:cNvPr>
              <p:cNvSpPr txBox="1"/>
              <p:nvPr/>
            </p:nvSpPr>
            <p:spPr>
              <a:xfrm>
                <a:off x="5634990" y="4777740"/>
                <a:ext cx="16916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B955F6-8887-4C8F-AD6F-DFDC6465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90" y="4777740"/>
                <a:ext cx="16916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336415F-AAD8-4528-9F9F-E4DDDCFD193D}"/>
              </a:ext>
            </a:extLst>
          </p:cNvPr>
          <p:cNvSpPr txBox="1"/>
          <p:nvPr/>
        </p:nvSpPr>
        <p:spPr>
          <a:xfrm>
            <a:off x="5881510" y="4400550"/>
            <a:ext cx="144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ko-KR" altLang="en-US" dirty="0"/>
              <a:t>번 반복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E33141-53BD-448A-87EC-7B0004E9E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509" y="4606305"/>
            <a:ext cx="3747441" cy="7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2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LU</a:t>
            </a:r>
            <a:r>
              <a:rPr lang="ko-KR" altLang="en-US" sz="2400" dirty="0"/>
              <a:t>분해의 순서</a:t>
            </a:r>
            <a:r>
              <a:rPr lang="en-US" altLang="ko-KR" sz="2400" dirty="0"/>
              <a:t>(1) </a:t>
            </a:r>
            <a:r>
              <a:rPr lang="ko-KR" altLang="en-US" sz="2400" dirty="0"/>
              <a:t>보통의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4451C0-5401-4AA1-9FAE-A7F373DDF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41" y="1483804"/>
            <a:ext cx="4924425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E9F618-B311-4CAE-835E-D66CA0DA2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41" y="3133299"/>
            <a:ext cx="3623559" cy="13489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6C3DD8-5F7B-4972-8F23-C6CE6389E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41" y="4788687"/>
            <a:ext cx="3171825" cy="168592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21B8674-CD35-47D0-A77C-EF457AC93AC8}"/>
              </a:ext>
            </a:extLst>
          </p:cNvPr>
          <p:cNvSpPr/>
          <p:nvPr/>
        </p:nvSpPr>
        <p:spPr>
          <a:xfrm>
            <a:off x="6096000" y="3429000"/>
            <a:ext cx="647700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1403EF-F54D-4BA7-84C0-6835E9C60DB8}"/>
              </a:ext>
            </a:extLst>
          </p:cNvPr>
          <p:cNvSpPr txBox="1"/>
          <p:nvPr/>
        </p:nvSpPr>
        <p:spPr>
          <a:xfrm>
            <a:off x="6903720" y="3429000"/>
            <a:ext cx="51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하삼각행렬인 </a:t>
            </a:r>
            <a:r>
              <a:rPr lang="en-US" altLang="ko-KR" dirty="0"/>
              <a:t>L</a:t>
            </a:r>
            <a:r>
              <a:rPr lang="ko-KR" altLang="en-US" dirty="0"/>
              <a:t>과 상삼각행렬 </a:t>
            </a:r>
            <a:r>
              <a:rPr lang="en-US" altLang="ko-KR" dirty="0"/>
              <a:t>U</a:t>
            </a:r>
            <a:r>
              <a:rPr lang="ko-KR" altLang="en-US" dirty="0"/>
              <a:t>을 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51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51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행렬식을 </a:t>
            </a:r>
            <a:r>
              <a:rPr lang="en-US" altLang="ko-KR" sz="2400" dirty="0"/>
              <a:t>LU</a:t>
            </a:r>
            <a:r>
              <a:rPr lang="ko-KR" altLang="en-US" sz="2400" dirty="0"/>
              <a:t>분해 구하다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D9AE1B-A11C-48E0-8230-E4459F271A2B}"/>
                  </a:ext>
                </a:extLst>
              </p:cNvPr>
              <p:cNvSpPr txBox="1"/>
              <p:nvPr/>
            </p:nvSpPr>
            <p:spPr>
              <a:xfrm>
                <a:off x="711199" y="1280160"/>
                <a:ext cx="996696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𝐿𝑈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dirty="0"/>
              </a:p>
              <a:p>
                <a:pPr algn="ctr"/>
                <a:r>
                  <a:rPr lang="en-US" altLang="ko-KR" sz="2400" dirty="0"/>
                  <a:t>※ L</a:t>
                </a:r>
                <a:r>
                  <a:rPr lang="ko-KR" altLang="en-US" sz="2400" dirty="0"/>
                  <a:t>을 구할 때는 대각 성분이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이 되도록 하므로 </a:t>
                </a:r>
                <a:r>
                  <a:rPr lang="en-US" altLang="ko-KR" sz="2400" dirty="0"/>
                  <a:t>det L = 1</a:t>
                </a:r>
              </a:p>
              <a:p>
                <a:pPr algn="ctr"/>
                <a:endParaRPr lang="en-US" altLang="ko-KR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func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400" dirty="0"/>
                  <a:t> 대각성분의 곱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D9AE1B-A11C-48E0-8230-E4459F27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99" y="1280160"/>
                <a:ext cx="9966960" cy="1938992"/>
              </a:xfrm>
              <a:prstGeom prst="rect">
                <a:avLst/>
              </a:prstGeom>
              <a:blipFill>
                <a:blip r:embed="rId2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B0A8F69-1032-4849-9FC9-194AE4F740C9}"/>
              </a:ext>
            </a:extLst>
          </p:cNvPr>
          <p:cNvSpPr txBox="1"/>
          <p:nvPr/>
        </p:nvSpPr>
        <p:spPr>
          <a:xfrm>
            <a:off x="711199" y="3690470"/>
            <a:ext cx="811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6~7. </a:t>
            </a:r>
            <a:r>
              <a:rPr lang="ko-KR" altLang="en-US" sz="2400" dirty="0"/>
              <a:t>연립 일차방정식을 풀다 역행렬을 구한다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641036-D569-4913-963B-62A830A90C20}"/>
                  </a:ext>
                </a:extLst>
              </p:cNvPr>
              <p:cNvSpPr txBox="1"/>
              <p:nvPr/>
            </p:nvSpPr>
            <p:spPr>
              <a:xfrm>
                <a:off x="989470" y="4389120"/>
                <a:ext cx="489204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=&gt;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𝐿𝑈𝑥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   </a:t>
                </a:r>
                <a:r>
                  <a:rPr lang="en-US" altLang="ko-KR" dirty="0"/>
                  <a:t>=&gt;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 가 되는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구한다</a:t>
                </a:r>
                <a:r>
                  <a:rPr lang="en-US" altLang="ko-KR" dirty="0"/>
                  <a:t>. 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되는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를 구한다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r>
                  <a:rPr lang="en-US" altLang="ko-KR" dirty="0"/>
                  <a:t>  =&gt; </a:t>
                </a:r>
                <a:r>
                  <a:rPr lang="ko-KR" altLang="en-US" dirty="0"/>
                  <a:t>두번의 후방대입법을 통해</a:t>
                </a:r>
                <a:endParaRPr lang="en-US" altLang="ko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641036-D569-4913-963B-62A830A9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70" y="4389120"/>
                <a:ext cx="4892040" cy="1754326"/>
              </a:xfrm>
              <a:prstGeom prst="rect">
                <a:avLst/>
              </a:prstGeom>
              <a:blipFill>
                <a:blip r:embed="rId3"/>
                <a:stretch>
                  <a:fillRect l="-872" t="-1736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C8F0F2-893D-4D8F-A13F-A10D7E570873}"/>
              </a:ext>
            </a:extLst>
          </p:cNvPr>
          <p:cNvSpPr txBox="1"/>
          <p:nvPr/>
        </p:nvSpPr>
        <p:spPr>
          <a:xfrm>
            <a:off x="989470" y="6143446"/>
            <a:ext cx="106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역행렬은 </a:t>
            </a:r>
            <a:r>
              <a:rPr lang="en-US" altLang="ko-KR" dirty="0"/>
              <a:t>Ax = b</a:t>
            </a:r>
            <a:r>
              <a:rPr lang="ko-KR" altLang="en-US" dirty="0"/>
              <a:t>를 푸는 방식을 확장하여 풀면 된다</a:t>
            </a:r>
            <a:r>
              <a:rPr lang="en-US" altLang="ko-KR" dirty="0"/>
              <a:t>. </a:t>
            </a:r>
            <a:r>
              <a:rPr lang="ko-KR" altLang="en-US" dirty="0"/>
              <a:t>역행렬을 구할 시 </a:t>
            </a:r>
            <a:r>
              <a:rPr lang="en-US" altLang="ko-KR" dirty="0"/>
              <a:t>b</a:t>
            </a:r>
            <a:r>
              <a:rPr lang="ko-KR" altLang="en-US" dirty="0"/>
              <a:t>는 단위행렬의 열벡터들</a:t>
            </a:r>
          </a:p>
        </p:txBody>
      </p:sp>
    </p:spTree>
    <p:extLst>
      <p:ext uri="{BB962C8B-B14F-4D97-AF65-F5344CB8AC3E}">
        <p14:creationId xmlns:p14="http://schemas.microsoft.com/office/powerpoint/2010/main" val="281134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C3B41-7E18-409C-8634-2880FBC49094}"/>
              </a:ext>
            </a:extLst>
          </p:cNvPr>
          <p:cNvSpPr txBox="1"/>
          <p:nvPr/>
        </p:nvSpPr>
        <p:spPr>
          <a:xfrm>
            <a:off x="711199" y="620889"/>
            <a:ext cx="629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8. LU</a:t>
            </a:r>
            <a:r>
              <a:rPr lang="ko-KR" altLang="en-US" sz="2400" dirty="0"/>
              <a:t>분해의 순서 </a:t>
            </a:r>
            <a:r>
              <a:rPr lang="en-US" altLang="ko-KR" sz="2400" dirty="0"/>
              <a:t>(2) </a:t>
            </a:r>
            <a:r>
              <a:rPr lang="ko-KR" altLang="en-US" sz="2400" dirty="0"/>
              <a:t>예외가 발생한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2871E-0EB4-4002-801B-A16FD0E0E802}"/>
              </a:ext>
            </a:extLst>
          </p:cNvPr>
          <p:cNvSpPr txBox="1"/>
          <p:nvPr/>
        </p:nvSpPr>
        <p:spPr>
          <a:xfrm>
            <a:off x="571500" y="1474470"/>
            <a:ext cx="11167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예외란</a:t>
            </a:r>
            <a:r>
              <a:rPr lang="ko-KR" altLang="en-US" dirty="0"/>
              <a:t> 앞선 </a:t>
            </a:r>
            <a:r>
              <a:rPr lang="en-US" altLang="ko-KR" dirty="0"/>
              <a:t>LU </a:t>
            </a:r>
            <a:r>
              <a:rPr lang="ko-KR" altLang="en-US" dirty="0"/>
              <a:t>분해 과정에서 행렬 </a:t>
            </a:r>
            <a:r>
              <a:rPr lang="en-US" altLang="ko-KR" dirty="0"/>
              <a:t>A(k)</a:t>
            </a:r>
            <a:r>
              <a:rPr lang="ko-KR" altLang="en-US" dirty="0"/>
              <a:t>의 </a:t>
            </a:r>
            <a:r>
              <a:rPr lang="en-US" altLang="ko-KR" dirty="0"/>
              <a:t>(1,1) </a:t>
            </a:r>
            <a:r>
              <a:rPr lang="ko-KR" altLang="en-US" dirty="0"/>
              <a:t>성분이 </a:t>
            </a:r>
            <a:r>
              <a:rPr lang="en-US" altLang="ko-KR" dirty="0"/>
              <a:t>0</a:t>
            </a:r>
            <a:r>
              <a:rPr lang="ko-KR" altLang="en-US" dirty="0"/>
              <a:t>되는 순간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정렬이 필요하다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FBC05-48A1-4646-8A87-8CE95B309CAA}"/>
              </a:ext>
            </a:extLst>
          </p:cNvPr>
          <p:cNvSpPr txBox="1"/>
          <p:nvPr/>
        </p:nvSpPr>
        <p:spPr>
          <a:xfrm>
            <a:off x="571500" y="2789716"/>
            <a:ext cx="11167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PLU : </a:t>
            </a:r>
            <a:r>
              <a:rPr lang="ko-KR" altLang="en-US" dirty="0"/>
              <a:t>행렬을 정렬해주는 연산을 하는 행렬 </a:t>
            </a:r>
            <a:r>
              <a:rPr lang="en-US" altLang="ko-KR" dirty="0"/>
              <a:t>P</a:t>
            </a:r>
            <a:r>
              <a:rPr lang="ko-KR" altLang="en-US" dirty="0"/>
              <a:t>를 곱한 다음 </a:t>
            </a:r>
            <a:r>
              <a:rPr lang="en-US" altLang="ko-KR" dirty="0"/>
              <a:t>LU</a:t>
            </a:r>
            <a:r>
              <a:rPr lang="ko-KR" altLang="en-US" dirty="0"/>
              <a:t>분해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행렬 </a:t>
            </a:r>
            <a:r>
              <a:rPr lang="en-US" altLang="ko-KR" dirty="0"/>
              <a:t>P</a:t>
            </a:r>
            <a:r>
              <a:rPr lang="ko-KR" altLang="en-US" dirty="0"/>
              <a:t>는 벡터 간의 순서를 정렬하는 즉 </a:t>
            </a:r>
            <a:r>
              <a:rPr lang="ko-KR" altLang="en-US" dirty="0" err="1"/>
              <a:t>피보팅</a:t>
            </a:r>
            <a:r>
              <a:rPr lang="ko-KR" altLang="en-US" dirty="0"/>
              <a:t> 연산을 해주는 연산들로 </a:t>
            </a:r>
            <a:r>
              <a:rPr lang="ko-KR" altLang="en-US" dirty="0" err="1"/>
              <a:t>구행된</a:t>
            </a:r>
            <a:r>
              <a:rPr lang="ko-KR" altLang="en-US" dirty="0"/>
              <a:t> 행렬이다</a:t>
            </a:r>
            <a:r>
              <a:rPr lang="en-US" altLang="ko-KR" dirty="0"/>
              <a:t>.(</a:t>
            </a:r>
            <a:r>
              <a:rPr lang="ko-KR" altLang="en-US" dirty="0"/>
              <a:t>치환행렬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= PLU</a:t>
            </a:r>
          </a:p>
        </p:txBody>
      </p:sp>
    </p:spTree>
    <p:extLst>
      <p:ext uri="{BB962C8B-B14F-4D97-AF65-F5344CB8AC3E}">
        <p14:creationId xmlns:p14="http://schemas.microsoft.com/office/powerpoint/2010/main" val="301237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307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194</cp:revision>
  <dcterms:created xsi:type="dcterms:W3CDTF">2019-08-20T03:10:55Z</dcterms:created>
  <dcterms:modified xsi:type="dcterms:W3CDTF">2020-04-04T07:54:46Z</dcterms:modified>
</cp:coreProperties>
</file>