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B49C9F0-22E4-409E-AE4C-123092EDFBC2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7EF81-2C44-47B0-93F7-A079C94C4851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B6B39-1AE5-4891-BD3A-00AFBB6F7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0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0B8C-8B74-4CAC-87A4-B9A7CBF1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7320B-214C-4569-B4DC-13ED31906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7683B-52D0-48C7-ACA8-084031E5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56BD8-654C-45B9-BCE5-248A0819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7FF89-12CF-4168-9EA2-90F880D3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9409-9EEE-43CE-B9B2-0B505F41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4B09B-F3E6-4B36-8FF5-36839335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09D7-2151-474C-B8B4-088FEB2E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1EF94-5F75-48C3-A1F0-FA6F9D3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0A015-5EAF-4714-B733-FC688CC5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FF698-F40D-4C6F-A62E-93C9C41B3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21360-0FA3-465B-AA13-77033B87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40C92-A62F-4C0F-88B9-D1F3A584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8AFCC-4D8E-4450-95BB-35FB1F3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53243-5730-4030-9846-7BE038D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C9A8-5054-447B-8899-9ED6BF89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D1C9B-0929-46B5-8D7E-1EC47AB2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27212-D183-426A-AC8A-A8EE2BAA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31856-0886-407B-A7C6-4907E863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CA27C-578F-435D-8CB0-C30C3C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F47B-E6C7-440C-87BD-DFA69237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FECC1-B6C3-4E82-9154-46B65DD5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FE5B-57F2-4219-8ED2-0C92AA8B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BACEA-9B99-4826-91A4-3EA93BD5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AF2BD-08C6-454D-9BAC-50666FC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30788-A8D9-4340-B227-924A326E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EC04A-210D-4670-96B7-859E4F776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7F91D-FD81-4487-A707-6F1E5B7C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3A8C0-E7A2-4B06-89CE-7A728E8E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0794-0794-4887-8DB3-5490372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C5DB2-3155-42A0-8A21-50C86D81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4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8B92-DA3F-4BEA-A230-0D81E12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DB3FF-63E6-486B-9FED-2B402976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6D38B-309A-477D-8CD9-EB919D32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1BD963-4B27-4FBE-854F-CC21D347E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D696B-5898-42B2-B6C4-0E0683C04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899567-BBFB-4FC6-B735-CF677ED1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0AA59-EE11-4A10-83C0-1F0FBE3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81D0A-0487-4E29-AFA9-CBE5B83E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2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4EAE-6211-466B-BC04-6433D03D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65CAD-C311-4A0D-A618-3EEE8B1D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F091F-6D79-438E-BA3C-6AFE8A0A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90CCF4-2BC4-4EA6-8CB3-3177B7AF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C9E833-BB4A-41E8-B9AC-A2F84E3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A09190-563E-4D20-9C0C-0827F8F9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6A091-9B9F-49BE-A186-C4D2F54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1A44-9601-40FF-AD54-E21DFC95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3037D-A9C2-44F4-AEF3-95CE8310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FA91A6-4D24-40EF-93CD-27E555E7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83F3B-AD8A-4631-B09D-A66B5AA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AF58C-809A-44B4-AA99-78034B36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53E0-1AEE-4A07-97D1-84F5D4DA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B8DDD-8E52-4FE2-928D-DC3628AA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13F40A-6611-4660-A792-DFEC4CD1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E4EF3-D46A-45F5-ACC6-B75DDBC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10EC7-957F-435E-9458-122D26D7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BD24D-42E6-4F32-B896-D6141B8D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0D85-6D8F-4B69-86EF-40F1F6A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4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34BA0F-2EBD-4108-9D91-732A723C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3E16B-2D1F-47B5-B45D-5F6F5766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A72AB-70D5-4753-824A-0D80D8284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0092-0C22-406D-9E9C-A2A89B5FAB1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74E0D-7A18-4A39-9393-4147B7C7E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CE81E-F73F-4915-BDD1-7D4E6E8C8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A3119-0C16-41AF-8767-760A224B1C04}"/>
              </a:ext>
            </a:extLst>
          </p:cNvPr>
          <p:cNvSpPr txBox="1"/>
          <p:nvPr/>
        </p:nvSpPr>
        <p:spPr>
          <a:xfrm>
            <a:off x="1899006" y="2644170"/>
            <a:ext cx="839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4. </a:t>
            </a:r>
            <a:r>
              <a:rPr lang="ko-KR" altLang="en-US" sz="4800" dirty="0" err="1"/>
              <a:t>고윳값</a:t>
            </a:r>
            <a:r>
              <a:rPr lang="en-US" altLang="ko-KR" sz="4800" dirty="0"/>
              <a:t>, </a:t>
            </a:r>
            <a:r>
              <a:rPr lang="ko-KR" altLang="en-US" sz="4800" dirty="0"/>
              <a:t>대각화</a:t>
            </a:r>
            <a:r>
              <a:rPr lang="en-US" altLang="ko-KR" sz="4800" dirty="0"/>
              <a:t>, </a:t>
            </a:r>
          </a:p>
          <a:p>
            <a:pPr algn="ctr"/>
            <a:r>
              <a:rPr lang="ko-KR" altLang="en-US" sz="4800" dirty="0"/>
              <a:t>요르단 표준형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380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문제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C519E-851B-4FC6-B999-4E69EEC4BEF9}"/>
              </a:ext>
            </a:extLst>
          </p:cNvPr>
          <p:cNvSpPr txBox="1"/>
          <p:nvPr/>
        </p:nvSpPr>
        <p:spPr>
          <a:xfrm>
            <a:off x="1490133" y="1636889"/>
            <a:ext cx="55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</a:t>
            </a:r>
            <a:endParaRPr lang="ko-KR" altLang="en-US" sz="24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039B3BF-2DCA-4DE4-97E9-3F75ED549DDF}"/>
              </a:ext>
            </a:extLst>
          </p:cNvPr>
          <p:cNvSpPr/>
          <p:nvPr/>
        </p:nvSpPr>
        <p:spPr>
          <a:xfrm>
            <a:off x="2043289" y="1727199"/>
            <a:ext cx="462844" cy="281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FC691-0741-4D1F-8091-15B206DB1AF6}"/>
              </a:ext>
            </a:extLst>
          </p:cNvPr>
          <p:cNvSpPr/>
          <p:nvPr/>
        </p:nvSpPr>
        <p:spPr>
          <a:xfrm>
            <a:off x="2946400" y="1328157"/>
            <a:ext cx="2935110" cy="1360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846BF-4088-4A88-ADA5-AFB44C348E25}"/>
              </a:ext>
            </a:extLst>
          </p:cNvPr>
          <p:cNvSpPr txBox="1"/>
          <p:nvPr/>
        </p:nvSpPr>
        <p:spPr>
          <a:xfrm>
            <a:off x="3143250" y="1815934"/>
            <a:ext cx="248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마법의 상자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5031A7C-DF74-48BD-BB9C-EFA493CF68CD}"/>
              </a:ext>
            </a:extLst>
          </p:cNvPr>
          <p:cNvSpPr/>
          <p:nvPr/>
        </p:nvSpPr>
        <p:spPr>
          <a:xfrm>
            <a:off x="6348023" y="1762616"/>
            <a:ext cx="462844" cy="281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70196-003C-4419-A190-53D2807E02A4}"/>
              </a:ext>
            </a:extLst>
          </p:cNvPr>
          <p:cNvSpPr txBox="1"/>
          <p:nvPr/>
        </p:nvSpPr>
        <p:spPr>
          <a:xfrm>
            <a:off x="7217549" y="1636887"/>
            <a:ext cx="55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z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AF85C-56C0-400D-AEBC-CAB5E0631B1B}"/>
              </a:ext>
            </a:extLst>
          </p:cNvPr>
          <p:cNvSpPr txBox="1"/>
          <p:nvPr/>
        </p:nvSpPr>
        <p:spPr>
          <a:xfrm>
            <a:off x="7857491" y="1221389"/>
            <a:ext cx="390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</a:t>
            </a:r>
            <a:r>
              <a:rPr lang="ko-KR" altLang="en-US" dirty="0"/>
              <a:t>를 입력으로 넣으면 </a:t>
            </a:r>
            <a:r>
              <a:rPr lang="en-US" altLang="ko-KR" dirty="0"/>
              <a:t>z</a:t>
            </a:r>
            <a:r>
              <a:rPr lang="ko-KR" altLang="en-US" dirty="0"/>
              <a:t>가 나온다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현재의 </a:t>
            </a:r>
            <a:r>
              <a:rPr lang="en-US" altLang="ko-KR" dirty="0"/>
              <a:t>u</a:t>
            </a:r>
            <a:r>
              <a:rPr lang="ko-KR" altLang="en-US" dirty="0"/>
              <a:t>값 뿐만 아니라 과거의 </a:t>
            </a:r>
            <a:r>
              <a:rPr lang="en-US" altLang="ko-KR" dirty="0"/>
              <a:t>u</a:t>
            </a:r>
            <a:r>
              <a:rPr lang="ko-KR" altLang="en-US" dirty="0"/>
              <a:t>값에 의해서 값이 출력된다면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1162-D650-406A-AD78-31C2E8FBEB6E}"/>
              </a:ext>
            </a:extLst>
          </p:cNvPr>
          <p:cNvSpPr txBox="1"/>
          <p:nvPr/>
        </p:nvSpPr>
        <p:spPr>
          <a:xfrm>
            <a:off x="1017270" y="3137189"/>
            <a:ext cx="10389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현재의 데이터 뿐만 아니라 과거의 데이터에 의해서 출력이 정해지는 경우의 예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</a:t>
            </a:r>
            <a:r>
              <a:rPr lang="ko-KR" altLang="en-US" dirty="0"/>
              <a:t>는 엑셀을 밟은 상태</a:t>
            </a:r>
            <a:r>
              <a:rPr lang="en-US" altLang="ko-KR" dirty="0"/>
              <a:t>, z</a:t>
            </a:r>
            <a:r>
              <a:rPr lang="ko-KR" altLang="en-US" dirty="0"/>
              <a:t>는 자동차의 속도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</a:t>
            </a:r>
            <a:r>
              <a:rPr lang="ko-KR" altLang="en-US" dirty="0"/>
              <a:t>는 현재의 주가</a:t>
            </a:r>
            <a:r>
              <a:rPr lang="en-US" altLang="ko-KR" dirty="0"/>
              <a:t>, z</a:t>
            </a:r>
            <a:r>
              <a:rPr lang="ko-KR" altLang="en-US" dirty="0"/>
              <a:t>는 </a:t>
            </a:r>
            <a:r>
              <a:rPr lang="en-US" altLang="ko-KR" dirty="0"/>
              <a:t>24</a:t>
            </a:r>
            <a:r>
              <a:rPr lang="ko-KR" altLang="en-US" dirty="0"/>
              <a:t>시간 후의 주가 예측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CBDA3-9C6F-4136-8382-E0BAD806E6D8}"/>
              </a:ext>
            </a:extLst>
          </p:cNvPr>
          <p:cNvSpPr txBox="1"/>
          <p:nvPr/>
        </p:nvSpPr>
        <p:spPr>
          <a:xfrm>
            <a:off x="1017270" y="4759448"/>
            <a:ext cx="10389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시간에 대해서 다루는 대상에 따라 해석이 달라진다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 현상을 다룰 때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ko-KR" altLang="en-US" dirty="0" err="1"/>
              <a:t>연속값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컴퓨터 처리의 경우는 </a:t>
            </a:r>
            <a:r>
              <a:rPr lang="en-US" altLang="ko-KR" dirty="0"/>
              <a:t>t</a:t>
            </a:r>
            <a:r>
              <a:rPr lang="ko-KR" altLang="en-US" dirty="0"/>
              <a:t>는 이산형 </a:t>
            </a:r>
            <a:r>
              <a:rPr lang="en-US" altLang="ko-KR" dirty="0"/>
              <a:t>=&gt; </a:t>
            </a:r>
            <a:r>
              <a:rPr lang="ko-KR" altLang="en-US" dirty="0"/>
              <a:t>이번 장에서는 이 경우만 다룰 것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z(t) = 0.5z(t-1) + 0.7z(t-2) – 0.1z(t-3)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40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문제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D9086-0686-4C0B-9F1B-900C589860CB}"/>
              </a:ext>
            </a:extLst>
          </p:cNvPr>
          <p:cNvSpPr txBox="1"/>
          <p:nvPr/>
        </p:nvSpPr>
        <p:spPr>
          <a:xfrm>
            <a:off x="1017270" y="1337310"/>
            <a:ext cx="1093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앞서 말한 시스템에서 시간이 지남에 따라 </a:t>
            </a:r>
            <a:r>
              <a:rPr lang="ko-KR" altLang="en-US" dirty="0" err="1"/>
              <a:t>출력값이</a:t>
            </a:r>
            <a:r>
              <a:rPr lang="ko-KR" altLang="en-US" dirty="0"/>
              <a:t> 폭주하는 지를 판정해야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현실의 시스템에서는 어제의 값이 오늘에서는 커진다가 반복되면 위험한 경우가 발생할 수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7AC0A7-4863-4104-9910-2156CFBC5642}"/>
                  </a:ext>
                </a:extLst>
              </p:cNvPr>
              <p:cNvSpPr txBox="1"/>
              <p:nvPr/>
            </p:nvSpPr>
            <p:spPr>
              <a:xfrm>
                <a:off x="1108710" y="2663190"/>
                <a:ext cx="10652760" cy="3877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z(t) = 0.5z(t-1) + 0.7z(t-2) – 0.1z(t-3)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ko-KR" altLang="en-US" dirty="0"/>
                  <a:t>행렬형식으로 표현 하면 </a:t>
                </a:r>
                <a:r>
                  <a:rPr lang="en-US" altLang="ko-KR" dirty="0"/>
                  <a:t>x(t) = ( z(t), z(t-1), z(t-2) 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x(t)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x(t-1)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x(t) = A x(t-1)   =&gt; </a:t>
                </a:r>
                <a:r>
                  <a:rPr lang="ko-KR" altLang="en-US" dirty="0"/>
                  <a:t>위에 식을 이런 식으로 표현할 수 있는데 이런 시스템에서 발산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수렴 판단 필요</a:t>
                </a:r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 (</a:t>
                </a:r>
                <a:r>
                  <a:rPr lang="ko-KR" altLang="en-US" dirty="0"/>
                  <a:t>원래의 기저</a:t>
                </a:r>
                <a:r>
                  <a:rPr lang="en-US" altLang="ko-KR" dirty="0"/>
                  <a:t>)  </a:t>
                </a:r>
                <a:r>
                  <a:rPr lang="ko-KR" altLang="en-US" dirty="0"/>
                  <a:t>문제      답</a:t>
                </a:r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    (</a:t>
                </a:r>
                <a:r>
                  <a:rPr lang="ko-KR" altLang="en-US" dirty="0"/>
                  <a:t>적절한 기저</a:t>
                </a:r>
                <a:r>
                  <a:rPr lang="en-US" altLang="ko-KR" dirty="0"/>
                  <a:t>)  </a:t>
                </a:r>
                <a:r>
                  <a:rPr lang="ko-KR" altLang="en-US" dirty="0"/>
                  <a:t>문제＇   답</a:t>
                </a:r>
                <a:r>
                  <a:rPr lang="en-US" altLang="ko-KR" dirty="0"/>
                  <a:t>’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7AC0A7-4863-4104-9910-2156CFBC5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10" y="2663190"/>
                <a:ext cx="10652760" cy="3877472"/>
              </a:xfrm>
              <a:prstGeom prst="rect">
                <a:avLst/>
              </a:prstGeom>
              <a:blipFill>
                <a:blip r:embed="rId2"/>
                <a:stretch>
                  <a:fillRect l="-630" t="-1572" r="-343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8576E5DC-D428-4BFB-B81F-545D800A25AE}"/>
              </a:ext>
            </a:extLst>
          </p:cNvPr>
          <p:cNvSpPr/>
          <p:nvPr/>
        </p:nvSpPr>
        <p:spPr>
          <a:xfrm>
            <a:off x="3233489" y="5782270"/>
            <a:ext cx="12573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/아래쪽 16">
            <a:extLst>
              <a:ext uri="{FF2B5EF4-FFF2-40B4-BE49-F238E27FC236}">
                <a16:creationId xmlns:a16="http://schemas.microsoft.com/office/drawing/2014/main" id="{ADA91C25-A4BB-45DE-9852-B3E9CBAB5F89}"/>
              </a:ext>
            </a:extLst>
          </p:cNvPr>
          <p:cNvSpPr/>
          <p:nvPr/>
        </p:nvSpPr>
        <p:spPr>
          <a:xfrm>
            <a:off x="4107180" y="5782270"/>
            <a:ext cx="12573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1CEBF-4925-4814-8754-0801620D932B}"/>
              </a:ext>
            </a:extLst>
          </p:cNvPr>
          <p:cNvSpPr txBox="1"/>
          <p:nvPr/>
        </p:nvSpPr>
        <p:spPr>
          <a:xfrm>
            <a:off x="4457066" y="5459104"/>
            <a:ext cx="700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식으로 </a:t>
            </a:r>
            <a:r>
              <a:rPr lang="en-US" altLang="ko-KR" dirty="0"/>
              <a:t>(A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변환하여 문제를 풀면 더욱 쉬워지고 </a:t>
            </a:r>
            <a:endParaRPr lang="en-US" altLang="ko-KR" dirty="0"/>
          </a:p>
          <a:p>
            <a:r>
              <a:rPr lang="ko-KR" altLang="en-US" dirty="0"/>
              <a:t>적절한 기저를 찾기 위해 고유벡터가 사용된다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2. 1</a:t>
            </a:r>
            <a:r>
              <a:rPr lang="ko-KR" altLang="en-US" sz="2400" dirty="0"/>
              <a:t>차원의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3D9086-0686-4C0B-9F1B-900C589860CB}"/>
                  </a:ext>
                </a:extLst>
              </p:cNvPr>
              <p:cNvSpPr txBox="1"/>
              <p:nvPr/>
            </p:nvSpPr>
            <p:spPr>
              <a:xfrm>
                <a:off x="1017270" y="1337310"/>
                <a:ext cx="109385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앞서 말한 시스템에서 </a:t>
                </a:r>
                <a:r>
                  <a:rPr lang="en-US" altLang="ko-KR" dirty="0"/>
                  <a:t>x(t)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차원이라면</a:t>
                </a:r>
                <a:r>
                  <a:rPr lang="en-US" altLang="ko-KR" dirty="0"/>
                  <a:t>? (</a:t>
                </a:r>
                <a:r>
                  <a:rPr lang="ko-KR" altLang="en-US" dirty="0"/>
                  <a:t>먼저 쉽게 생각해보자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x(t) = 7x(t-1)    =&gt;  x(t)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a 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 a = x(0) 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그러면 시간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가 커질수록 </a:t>
                </a:r>
                <a:r>
                  <a:rPr lang="en-US" altLang="ko-KR" dirty="0"/>
                  <a:t>x(t)</a:t>
                </a:r>
                <a:r>
                  <a:rPr lang="ko-KR" altLang="en-US" dirty="0"/>
                  <a:t>도 커지면서 결국 폭주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발산한다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3D9086-0686-4C0B-9F1B-900C5898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0" y="1337310"/>
                <a:ext cx="10938510" cy="1754326"/>
              </a:xfrm>
              <a:prstGeom prst="rect">
                <a:avLst/>
              </a:prstGeom>
              <a:blipFill>
                <a:blip r:embed="rId2"/>
                <a:stretch>
                  <a:fillRect l="-613" t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EB4710A-4A97-45D7-BF6D-9F1309E5E1CD}"/>
              </a:ext>
            </a:extLst>
          </p:cNvPr>
          <p:cNvSpPr txBox="1"/>
          <p:nvPr/>
        </p:nvSpPr>
        <p:spPr>
          <a:xfrm>
            <a:off x="711199" y="3198167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/>
              <a:t>. </a:t>
            </a:r>
            <a:r>
              <a:rPr lang="ko-KR" altLang="en-US" sz="2400" dirty="0"/>
              <a:t>대각행렬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3F2922-8277-4470-BB24-BACD3C59715D}"/>
                  </a:ext>
                </a:extLst>
              </p:cNvPr>
              <p:cNvSpPr txBox="1"/>
              <p:nvPr/>
            </p:nvSpPr>
            <p:spPr>
              <a:xfrm>
                <a:off x="1017270" y="3766364"/>
                <a:ext cx="10938510" cy="2683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X(t)</a:t>
                </a:r>
                <a:r>
                  <a:rPr lang="ko-KR" altLang="en-US" dirty="0"/>
                  <a:t>의 차원을 늘려 벡터라고 생각한다면 시스템을 표현하는 쉬운 경우는 대각 행렬의 경우이다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X(t)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x(t-1)     =&gt;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−3 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0.8 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			     =&gt;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(−3)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mr>
                    </m:m>
                  </m:oMath>
                </a14:m>
                <a:r>
                  <a:rPr lang="en-US" altLang="ko-KR" dirty="0"/>
                  <a:t>  =&gt;x(t)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x(0)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3F2922-8277-4470-BB24-BACD3C597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0" y="3766364"/>
                <a:ext cx="10938510" cy="2683555"/>
              </a:xfrm>
              <a:prstGeom prst="rect">
                <a:avLst/>
              </a:prstGeom>
              <a:blipFill>
                <a:blip r:embed="rId3"/>
                <a:stretch>
                  <a:fillRect l="-613"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BAAA32-17AB-4C59-BEA5-EF4C2D4A9FA7}"/>
              </a:ext>
            </a:extLst>
          </p:cNvPr>
          <p:cNvSpPr txBox="1"/>
          <p:nvPr/>
        </p:nvSpPr>
        <p:spPr>
          <a:xfrm>
            <a:off x="8145780" y="4622977"/>
            <a:ext cx="4046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이 관계식을 통해 이 시스템에서 </a:t>
            </a:r>
            <a:endParaRPr lang="en-US" altLang="ko-KR" dirty="0"/>
          </a:p>
          <a:p>
            <a:r>
              <a:rPr lang="ko-KR" altLang="en-US" dirty="0"/>
              <a:t>발산이 일어나는지 알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F2B9B-C364-4E83-B7DC-B4D8C7289023}"/>
              </a:ext>
            </a:extLst>
          </p:cNvPr>
          <p:cNvSpPr txBox="1"/>
          <p:nvPr/>
        </p:nvSpPr>
        <p:spPr>
          <a:xfrm>
            <a:off x="8261498" y="5283507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8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 err="1"/>
              <a:t>대각화할</a:t>
            </a:r>
            <a:r>
              <a:rPr lang="ko-KR" altLang="en-US" sz="2400" dirty="0"/>
              <a:t> 수 있는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D9086-0686-4C0B-9F1B-900C589860CB}"/>
              </a:ext>
            </a:extLst>
          </p:cNvPr>
          <p:cNvSpPr txBox="1"/>
          <p:nvPr/>
        </p:nvSpPr>
        <p:spPr>
          <a:xfrm>
            <a:off x="1017270" y="1337310"/>
            <a:ext cx="1093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x(t) = Ax(t-1)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가 대각행렬이면 아주 쉽게 시스템을 표현할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그러면 대각행렬이 아닌 행렬도 대각행렬로 만들 수 있을까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2FFF48-DC61-4C90-BDED-79B475C8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82" y="2605746"/>
            <a:ext cx="2909888" cy="1190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B019E-1994-4617-9551-5D2FAABC96F4}"/>
              </a:ext>
            </a:extLst>
          </p:cNvPr>
          <p:cNvSpPr txBox="1"/>
          <p:nvPr/>
        </p:nvSpPr>
        <p:spPr>
          <a:xfrm>
            <a:off x="5074799" y="2583083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x(t) = Ax(t-1)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09D6661-6DD9-458A-9956-15846992216F}"/>
              </a:ext>
            </a:extLst>
          </p:cNvPr>
          <p:cNvSpPr/>
          <p:nvPr/>
        </p:nvSpPr>
        <p:spPr>
          <a:xfrm rot="5400000">
            <a:off x="7046595" y="2435386"/>
            <a:ext cx="504706" cy="664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5C4C0-925B-4F6A-8D28-C3231AFB98BC}"/>
              </a:ext>
            </a:extLst>
          </p:cNvPr>
          <p:cNvSpPr txBox="1"/>
          <p:nvPr/>
        </p:nvSpPr>
        <p:spPr>
          <a:xfrm>
            <a:off x="8092319" y="2560210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y(t) = </a:t>
            </a:r>
            <a:r>
              <a:rPr lang="en-US" altLang="ko-KR" dirty="0" err="1"/>
              <a:t>Cx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5DBDB9E-2EA2-4CF1-8466-997919F0DC44}"/>
              </a:ext>
            </a:extLst>
          </p:cNvPr>
          <p:cNvSpPr/>
          <p:nvPr/>
        </p:nvSpPr>
        <p:spPr>
          <a:xfrm>
            <a:off x="5867279" y="3178542"/>
            <a:ext cx="304800" cy="513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117C0-3F93-4E78-8632-C70550292181}"/>
              </a:ext>
            </a:extLst>
          </p:cNvPr>
          <p:cNvSpPr txBox="1"/>
          <p:nvPr/>
        </p:nvSpPr>
        <p:spPr>
          <a:xfrm>
            <a:off x="4331970" y="3888691"/>
            <a:ext cx="401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 식을 </a:t>
            </a:r>
            <a:r>
              <a:rPr lang="en-US" altLang="ko-KR" dirty="0"/>
              <a:t>y</a:t>
            </a:r>
            <a:r>
              <a:rPr lang="ko-KR" altLang="en-US" dirty="0"/>
              <a:t>에 대한 식으로 변경하면 </a:t>
            </a:r>
            <a:endParaRPr lang="en-US" altLang="ko-KR" dirty="0"/>
          </a:p>
          <a:p>
            <a:r>
              <a:rPr lang="ko-KR" altLang="en-US" dirty="0"/>
              <a:t>대각행렬의 곱의 형태로 변환된다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37A7A-9825-49D2-88AB-9FF6A9066FDB}"/>
              </a:ext>
            </a:extLst>
          </p:cNvPr>
          <p:cNvSpPr txBox="1"/>
          <p:nvPr/>
        </p:nvSpPr>
        <p:spPr>
          <a:xfrm>
            <a:off x="8343900" y="3892765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y(t) = Dy(t-1)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C91EB11-2762-4FAC-B14C-355D361086E5}"/>
              </a:ext>
            </a:extLst>
          </p:cNvPr>
          <p:cNvSpPr/>
          <p:nvPr/>
        </p:nvSpPr>
        <p:spPr>
          <a:xfrm rot="10800000">
            <a:off x="9071489" y="3153641"/>
            <a:ext cx="304800" cy="513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732DE-10DD-4C21-953D-B2A96B11A00F}"/>
              </a:ext>
            </a:extLst>
          </p:cNvPr>
          <p:cNvSpPr txBox="1"/>
          <p:nvPr/>
        </p:nvSpPr>
        <p:spPr>
          <a:xfrm>
            <a:off x="9612509" y="2975555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에 대한 식에서 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x</a:t>
            </a:r>
            <a:r>
              <a:rPr lang="ko-KR" altLang="en-US" dirty="0"/>
              <a:t>에 대한 식으로 변경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3619B2-CB1C-4AC6-9984-4C48E324175B}"/>
                  </a:ext>
                </a:extLst>
              </p:cNvPr>
              <p:cNvSpPr txBox="1"/>
              <p:nvPr/>
            </p:nvSpPr>
            <p:spPr>
              <a:xfrm>
                <a:off x="910943" y="4713875"/>
                <a:ext cx="11390926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행렬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가 대각행렬로 만들어주는 필요한 행렬</a:t>
                </a:r>
                <a:endParaRPr lang="en-US" altLang="ko-KR" dirty="0"/>
              </a:p>
              <a:p>
                <a:r>
                  <a:rPr lang="en-US" altLang="ko-KR" dirty="0"/>
                  <a:t>	=&gt; x(t)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y(t) = </a:t>
                </a:r>
                <a:r>
                  <a:rPr lang="en-US" altLang="ko-KR" dirty="0" err="1"/>
                  <a:t>Py</a:t>
                </a:r>
                <a:r>
                  <a:rPr lang="en-US" altLang="ko-KR" dirty="0"/>
                  <a:t>(t) (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많이 쓰이는 기호인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=&gt; </a:t>
                </a:r>
                <a:r>
                  <a:rPr lang="en-US" altLang="ko-KR" dirty="0" err="1"/>
                  <a:t>Py</a:t>
                </a:r>
                <a:r>
                  <a:rPr lang="en-US" altLang="ko-KR" dirty="0"/>
                  <a:t>(t) = </a:t>
                </a:r>
                <a:r>
                  <a:rPr lang="en-US" altLang="ko-KR" dirty="0" err="1"/>
                  <a:t>APy</a:t>
                </a:r>
                <a:r>
                  <a:rPr lang="en-US" altLang="ko-KR" dirty="0"/>
                  <a:t>(t-1)    =&gt;    y(t)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altLang="ko-KR" dirty="0"/>
                  <a:t>y(t-1)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=&gt;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=&gt; y(t)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y(0)  =&gt; x(t) = </a:t>
                </a:r>
                <a:r>
                  <a:rPr lang="en-US" altLang="ko-KR" dirty="0" err="1"/>
                  <a:t>Py</a:t>
                </a:r>
                <a:r>
                  <a:rPr lang="en-US" altLang="ko-KR" dirty="0"/>
                  <a:t>(t) 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y(0) 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x(0) 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 y(0)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x(0) 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3619B2-CB1C-4AC6-9984-4C48E324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3" y="4713875"/>
                <a:ext cx="11390926" cy="1821140"/>
              </a:xfrm>
              <a:prstGeom prst="rect">
                <a:avLst/>
              </a:prstGeom>
              <a:blipFill>
                <a:blip r:embed="rId3"/>
                <a:stretch>
                  <a:fillRect l="-535" t="-3010" b="-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9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4-1. </a:t>
            </a:r>
            <a:r>
              <a:rPr lang="ko-KR" altLang="en-US" sz="2400" dirty="0"/>
              <a:t>좋은 변환을 구하는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506E10-2253-4D2E-AC50-F030F8569B1F}"/>
                  </a:ext>
                </a:extLst>
              </p:cNvPr>
              <p:cNvSpPr txBox="1"/>
              <p:nvPr/>
            </p:nvSpPr>
            <p:spPr>
              <a:xfrm>
                <a:off x="871870" y="1435395"/>
                <a:ext cx="10823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ko-KR" altLang="en-US" dirty="0"/>
                  <a:t>가 대각행렬이 되는 괜찮은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가 있을까</a:t>
                </a:r>
                <a:r>
                  <a:rPr lang="en-US" altLang="ko-KR" dirty="0"/>
                  <a:t>??</a:t>
                </a:r>
              </a:p>
              <a:p>
                <a:pPr marL="742950" lvl="1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A</a:t>
                </a:r>
                <a:r>
                  <a:rPr lang="ko-KR" altLang="en-US" dirty="0"/>
                  <a:t>가 정방행렬이면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를 찾을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506E10-2253-4D2E-AC50-F030F8569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1435395"/>
                <a:ext cx="10823944" cy="646331"/>
              </a:xfrm>
              <a:prstGeom prst="rect">
                <a:avLst/>
              </a:prstGeom>
              <a:blipFill>
                <a:blip r:embed="rId2"/>
                <a:stretch>
                  <a:fillRect l="-394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636D02-0B73-4E96-BE09-7F5F29AE017A}"/>
                  </a:ext>
                </a:extLst>
              </p:cNvPr>
              <p:cNvSpPr txBox="1"/>
              <p:nvPr/>
            </p:nvSpPr>
            <p:spPr>
              <a:xfrm>
                <a:off x="871870" y="2215116"/>
                <a:ext cx="1113228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P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, … 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=&gt;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    =&gt;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/>
                  <a:t>) 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 … 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 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/>
                  <a:t> , ….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0" dirty="0"/>
                  <a:t>위에 식이 성립되는 </a:t>
                </a:r>
                <a:r>
                  <a:rPr lang="en-US" altLang="ko-KR" b="0" dirty="0"/>
                  <a:t>p</a:t>
                </a:r>
                <a:r>
                  <a:rPr lang="ko-KR" altLang="en-US" b="0" dirty="0"/>
                  <a:t>벡터들과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b="0" dirty="0"/>
                  <a:t>값들을 구해주면 되는데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벡터들과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값들이 고유벡터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고유값이</a:t>
                </a:r>
                <a:r>
                  <a:rPr lang="ko-KR" altLang="en-US" dirty="0"/>
                  <a:t> 된다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행렬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는 고유벡터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들을 나열한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0" dirty="0"/>
                  <a:t>행렬 </a:t>
                </a:r>
                <a:r>
                  <a:rPr lang="en-US" altLang="ko-KR" b="0" dirty="0"/>
                  <a:t>A</a:t>
                </a:r>
                <a:r>
                  <a:rPr lang="ko-KR" altLang="en-US" b="0" dirty="0"/>
                  <a:t>에서 </a:t>
                </a:r>
                <a:r>
                  <a:rPr lang="ko-KR" altLang="en-US" dirty="0"/>
                  <a:t>각각 다른 고유벡터들과 </a:t>
                </a:r>
                <a:r>
                  <a:rPr lang="ko-KR" altLang="en-US" dirty="0" err="1"/>
                  <a:t>고유값들이</a:t>
                </a:r>
                <a:r>
                  <a:rPr lang="ko-KR" altLang="en-US" dirty="0"/>
                  <a:t> 존재해야 한다</a:t>
                </a:r>
                <a:r>
                  <a:rPr lang="en-US" altLang="ko-KR"/>
                  <a:t>.</a:t>
                </a:r>
                <a:endParaRPr lang="en-US" altLang="ko-KR" dirty="0"/>
              </a:p>
              <a:p>
                <a:r>
                  <a:rPr lang="en-US" altLang="ko-KR" dirty="0"/>
                  <a:t>	=&gt;</a:t>
                </a:r>
                <a:r>
                  <a:rPr lang="ko-KR" altLang="en-US" dirty="0"/>
                  <a:t> 따라서 행렬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도 역행렬이 존재하는 행렬이 되어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ko-KR" altLang="en-US" b="0" dirty="0"/>
                  <a:t>을 구할 수 있다</a:t>
                </a:r>
                <a:r>
                  <a:rPr lang="en-US" altLang="ko-KR" b="0" dirty="0"/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636D02-0B73-4E96-BE09-7F5F29AE0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2215116"/>
                <a:ext cx="11132288" cy="4247317"/>
              </a:xfrm>
              <a:prstGeom prst="rect">
                <a:avLst/>
              </a:prstGeom>
              <a:blipFill>
                <a:blip r:embed="rId3"/>
                <a:stretch>
                  <a:fillRect l="-548" t="-1291" b="-1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70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739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214</cp:revision>
  <dcterms:created xsi:type="dcterms:W3CDTF">2019-08-20T03:10:55Z</dcterms:created>
  <dcterms:modified xsi:type="dcterms:W3CDTF">2020-04-11T08:00:16Z</dcterms:modified>
</cp:coreProperties>
</file>