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8" r:id="rId4"/>
    <p:sldId id="269" r:id="rId5"/>
    <p:sldId id="276" r:id="rId6"/>
    <p:sldId id="270" r:id="rId7"/>
    <p:sldId id="271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B49C9F0-22E4-409E-AE4C-123092EDFBC2}">
          <p14:sldIdLst>
            <p14:sldId id="265"/>
            <p14:sldId id="266"/>
            <p14:sldId id="268"/>
            <p14:sldId id="269"/>
            <p14:sldId id="276"/>
            <p14:sldId id="270"/>
            <p14:sldId id="271"/>
            <p14:sldId id="272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7EF81-2C44-47B0-93F7-A079C94C4851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B6B39-1AE5-4891-BD3A-00AFBB6F7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0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원래의 기저는 복잡한 기저 예를 들면 </a:t>
            </a:r>
            <a:r>
              <a:rPr lang="en-US" altLang="ko-KR" dirty="0"/>
              <a:t>(1, 2, 3) </a:t>
            </a:r>
            <a:r>
              <a:rPr lang="ko-KR" altLang="en-US" dirty="0"/>
              <a:t>같은 기저 벡터로 표현한다고 하면 고유벡터를 기저하여 표현하게 되면 단위 기저 벡터로 표현하는 것처럼 간단하게 좌표를 표현할 수 있을 것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B6B39-1AE5-4891-BD3A-00AFBB6F74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2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B6B39-1AE5-4891-BD3A-00AFBB6F74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5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B6B39-1AE5-4891-BD3A-00AFBB6F74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4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B6B39-1AE5-4891-BD3A-00AFBB6F74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7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B6B39-1AE5-4891-BD3A-00AFBB6F74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9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B6B39-1AE5-4891-BD3A-00AFBB6F74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B6B39-1AE5-4891-BD3A-00AFBB6F74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9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B6B39-1AE5-4891-BD3A-00AFBB6F74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7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0B8C-8B74-4CAC-87A4-B9A7CBF1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77320B-214C-4569-B4DC-13ED31906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7683B-52D0-48C7-ACA8-084031E5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56BD8-654C-45B9-BCE5-248A0819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7FF89-12CF-4168-9EA2-90F880D3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9409-9EEE-43CE-B9B2-0B505F41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4B09B-F3E6-4B36-8FF5-36839335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09D7-2151-474C-B8B4-088FEB2E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1EF94-5F75-48C3-A1F0-FA6F9D3C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0A015-5EAF-4714-B733-FC688CC5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FF698-F40D-4C6F-A62E-93C9C41B3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21360-0FA3-465B-AA13-77033B87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40C92-A62F-4C0F-88B9-D1F3A584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8AFCC-4D8E-4450-95BB-35FB1F3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53243-5730-4030-9846-7BE038D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C9A8-5054-447B-8899-9ED6BF89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D1C9B-0929-46B5-8D7E-1EC47AB2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27212-D183-426A-AC8A-A8EE2BAA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31856-0886-407B-A7C6-4907E863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CA27C-578F-435D-8CB0-C30C3C0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F47B-E6C7-440C-87BD-DFA69237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FECC1-B6C3-4E82-9154-46B65DD5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8FE5B-57F2-4219-8ED2-0C92AA8B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BACEA-9B99-4826-91A4-3EA93BD5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AF2BD-08C6-454D-9BAC-50666FC1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30788-A8D9-4340-B227-924A326E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EC04A-210D-4670-96B7-859E4F776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7F91D-FD81-4487-A707-6F1E5B7C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3A8C0-E7A2-4B06-89CE-7A728E8E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0794-0794-4887-8DB3-54903720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C5DB2-3155-42A0-8A21-50C86D81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4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8B92-DA3F-4BEA-A230-0D81E12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DB3FF-63E6-486B-9FED-2B402976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6D38B-309A-477D-8CD9-EB919D32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1BD963-4B27-4FBE-854F-CC21D347E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D696B-5898-42B2-B6C4-0E0683C04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899567-BBFB-4FC6-B735-CF677ED1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0AA59-EE11-4A10-83C0-1F0FBE3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81D0A-0487-4E29-AFA9-CBE5B83E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2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4EAE-6211-466B-BC04-6433D03D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65CAD-C311-4A0D-A618-3EEE8B1D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F091F-6D79-438E-BA3C-6AFE8A0A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90CCF4-2BC4-4EA6-8CB3-3177B7AF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C9E833-BB4A-41E8-B9AC-A2F84E3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A09190-563E-4D20-9C0C-0827F8F9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6A091-9B9F-49BE-A186-C4D2F54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1A44-9601-40FF-AD54-E21DFC95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3037D-A9C2-44F4-AEF3-95CE8310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FA91A6-4D24-40EF-93CD-27E555E7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83F3B-AD8A-4631-B09D-A66B5AA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AF58C-809A-44B4-AA99-78034B36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353E0-1AEE-4A07-97D1-84F5D4DA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B8DDD-8E52-4FE2-928D-DC3628AA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13F40A-6611-4660-A792-DFEC4CD1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E4EF3-D46A-45F5-ACC6-B75DDBC0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10EC7-957F-435E-9458-122D26D7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BD24D-42E6-4F32-B896-D6141B8D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0D85-6D8F-4B69-86EF-40F1F6A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4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34BA0F-2EBD-4108-9D91-732A723C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3E16B-2D1F-47B5-B45D-5F6F5766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A72AB-70D5-4753-824A-0D80D8284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0092-0C22-406D-9E9C-A2A89B5FAB1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74E0D-7A18-4A39-9393-4147B7C7E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CE81E-F73F-4915-BDD1-7D4E6E8C8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A3119-0C16-41AF-8767-760A224B1C04}"/>
              </a:ext>
            </a:extLst>
          </p:cNvPr>
          <p:cNvSpPr txBox="1"/>
          <p:nvPr/>
        </p:nvSpPr>
        <p:spPr>
          <a:xfrm>
            <a:off x="1899006" y="2644170"/>
            <a:ext cx="839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4. </a:t>
            </a:r>
            <a:r>
              <a:rPr lang="ko-KR" altLang="en-US" sz="4800" dirty="0" err="1"/>
              <a:t>고윳값</a:t>
            </a:r>
            <a:r>
              <a:rPr lang="en-US" altLang="ko-KR" sz="4800" dirty="0"/>
              <a:t>, </a:t>
            </a:r>
            <a:r>
              <a:rPr lang="ko-KR" altLang="en-US" sz="4800" dirty="0"/>
              <a:t>대각화</a:t>
            </a:r>
            <a:r>
              <a:rPr lang="en-US" altLang="ko-KR" sz="4800" dirty="0"/>
              <a:t>, </a:t>
            </a:r>
          </a:p>
          <a:p>
            <a:pPr algn="ctr"/>
            <a:r>
              <a:rPr lang="ko-KR" altLang="en-US" sz="4800" dirty="0"/>
              <a:t>요르단 표준형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3808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고윳값</a:t>
            </a:r>
            <a:r>
              <a:rPr lang="en-US" altLang="ko-KR" sz="2400" dirty="0"/>
              <a:t>, </a:t>
            </a:r>
            <a:r>
              <a:rPr lang="ko-KR" altLang="en-US" sz="2400" dirty="0"/>
              <a:t>고유벡터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21E02-08B8-4EDE-A5BE-A604FCC4DD83}"/>
              </a:ext>
            </a:extLst>
          </p:cNvPr>
          <p:cNvSpPr txBox="1"/>
          <p:nvPr/>
        </p:nvSpPr>
        <p:spPr>
          <a:xfrm>
            <a:off x="620232" y="1347053"/>
            <a:ext cx="1124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고윳값의</a:t>
            </a:r>
            <a:r>
              <a:rPr lang="ko-KR" altLang="en-US" dirty="0"/>
              <a:t> 계산 </a:t>
            </a:r>
            <a:r>
              <a:rPr lang="en-US" altLang="ko-KR" dirty="0"/>
              <a:t>: </a:t>
            </a:r>
            <a:r>
              <a:rPr lang="ko-KR" altLang="en-US" dirty="0"/>
              <a:t>특성 방정식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CE4BD-43E2-45BE-8074-7F0BDA3CA3DB}"/>
                  </a:ext>
                </a:extLst>
              </p:cNvPr>
              <p:cNvSpPr txBox="1"/>
              <p:nvPr/>
            </p:nvSpPr>
            <p:spPr>
              <a:xfrm>
                <a:off x="887730" y="1993384"/>
                <a:ext cx="110909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Tr A : A</a:t>
                </a:r>
                <a:r>
                  <a:rPr lang="ko-KR" altLang="en-US" dirty="0"/>
                  <a:t>의 대각성분의 합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Tr A = </a:t>
                </a:r>
                <a:r>
                  <a:rPr lang="ko-KR" altLang="en-US" dirty="0"/>
                  <a:t>모든 </a:t>
                </a:r>
                <a:r>
                  <a:rPr lang="ko-KR" altLang="en-US" dirty="0" err="1"/>
                  <a:t>고윳값의</a:t>
                </a:r>
                <a:r>
                  <a:rPr lang="ko-KR" altLang="en-US" dirty="0"/>
                  <a:t> 합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※ Tr </a:t>
                </a:r>
                <a:r>
                  <a:rPr lang="ko-KR" altLang="en-US" dirty="0"/>
                  <a:t>연산의 성질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	- Tr(A + B) = Tr(A) + Tr(B)</a:t>
                </a:r>
              </a:p>
              <a:p>
                <a:pPr lvl="1"/>
                <a:r>
                  <a:rPr lang="en-US" altLang="ko-KR" dirty="0"/>
                  <a:t>	- Tr(AB) = Tr(BA)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-  Tr(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dirty="0"/>
                  <a:t>) = Tr(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AP ) = Tr(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PA ) = Tr(A)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CE4BD-43E2-45BE-8074-7F0BDA3CA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1993384"/>
                <a:ext cx="11090910" cy="2308324"/>
              </a:xfrm>
              <a:prstGeom prst="rect">
                <a:avLst/>
              </a:prstGeom>
              <a:blipFill>
                <a:blip r:embed="rId3"/>
                <a:stretch>
                  <a:fillRect l="-385" t="-1583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고윳값</a:t>
            </a:r>
            <a:r>
              <a:rPr lang="en-US" altLang="ko-KR" sz="2400" dirty="0"/>
              <a:t>, </a:t>
            </a:r>
            <a:r>
              <a:rPr lang="ko-KR" altLang="en-US" sz="2400" dirty="0"/>
              <a:t>고유벡터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21E02-08B8-4EDE-A5BE-A604FCC4DD83}"/>
              </a:ext>
            </a:extLst>
          </p:cNvPr>
          <p:cNvSpPr txBox="1"/>
          <p:nvPr/>
        </p:nvSpPr>
        <p:spPr>
          <a:xfrm>
            <a:off x="797442" y="1403498"/>
            <a:ext cx="1095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고유벡터의 기하학적 의미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</a:t>
            </a:r>
            <a:r>
              <a:rPr lang="ko-KR" altLang="en-US" dirty="0"/>
              <a:t>를 곱해도 신축만 되고</a:t>
            </a:r>
            <a:r>
              <a:rPr lang="en-US" altLang="ko-KR" dirty="0"/>
              <a:t>, </a:t>
            </a:r>
            <a:r>
              <a:rPr lang="ko-KR" altLang="en-US" dirty="0"/>
              <a:t>방향은 변하지 않는다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얼마나 신축이 되는지</a:t>
            </a:r>
            <a:r>
              <a:rPr lang="en-US" altLang="ko-KR" dirty="0"/>
              <a:t>(</a:t>
            </a:r>
            <a:r>
              <a:rPr lang="ko-KR" altLang="en-US" dirty="0"/>
              <a:t>몇 배가 되는가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고윳값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11B18-E60D-402F-B72B-F39CB8DA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102" y="2603827"/>
            <a:ext cx="5418396" cy="37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40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고윳값</a:t>
            </a:r>
            <a:r>
              <a:rPr lang="en-US" altLang="ko-KR" sz="2400" dirty="0"/>
              <a:t>, </a:t>
            </a:r>
            <a:r>
              <a:rPr lang="ko-KR" altLang="en-US" sz="2400" dirty="0"/>
              <a:t>고유벡터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21E02-08B8-4EDE-A5BE-A604FCC4DD83}"/>
              </a:ext>
            </a:extLst>
          </p:cNvPr>
          <p:cNvSpPr txBox="1"/>
          <p:nvPr/>
        </p:nvSpPr>
        <p:spPr>
          <a:xfrm>
            <a:off x="797442" y="1403498"/>
            <a:ext cx="1095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좌표변환으로서의</a:t>
            </a:r>
            <a:r>
              <a:rPr lang="ko-KR" altLang="en-US" dirty="0"/>
              <a:t> 의미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원래의 기저에서 고유벡터를 기저로 사용하여 표현하도록 하는 것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45B54-C0C3-485D-9CF4-13B1D24E4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68" y="3026471"/>
            <a:ext cx="4357371" cy="17833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4CAFED2-2E7E-427F-A648-96959FB4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39" y="3026471"/>
            <a:ext cx="5210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2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고윳값</a:t>
            </a:r>
            <a:r>
              <a:rPr lang="en-US" altLang="ko-KR" sz="2400" dirty="0"/>
              <a:t>, </a:t>
            </a:r>
            <a:r>
              <a:rPr lang="ko-KR" altLang="en-US" sz="2400" dirty="0"/>
              <a:t>고유벡터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21E02-08B8-4EDE-A5BE-A604FCC4DD83}"/>
                  </a:ext>
                </a:extLst>
              </p:cNvPr>
              <p:cNvSpPr txBox="1"/>
              <p:nvPr/>
            </p:nvSpPr>
            <p:spPr>
              <a:xfrm>
                <a:off x="620232" y="1347053"/>
                <a:ext cx="11244390" cy="515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성질</a:t>
                </a:r>
                <a:r>
                  <a:rPr lang="en-US" altLang="ko-KR" dirty="0"/>
                  <a:t>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</a:t>
                </a:r>
                <a:r>
                  <a:rPr lang="ko-KR" altLang="en-US" dirty="0"/>
                  <a:t>가 </a:t>
                </a:r>
                <a:r>
                  <a:rPr lang="ko-KR" altLang="en-US" dirty="0" err="1"/>
                  <a:t>고윳값을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을 지니는 것과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특이인 것</a:t>
                </a:r>
                <a:r>
                  <a:rPr lang="en-US" altLang="ko-KR" dirty="0"/>
                  <a:t>(A</a:t>
                </a:r>
                <a:r>
                  <a:rPr lang="ko-KR" altLang="en-US" dirty="0"/>
                  <a:t>가 </a:t>
                </a:r>
                <a:r>
                  <a:rPr lang="ko-KR" altLang="en-US" dirty="0" err="1"/>
                  <a:t>역행렬</a:t>
                </a:r>
                <a:r>
                  <a:rPr lang="ko-KR" altLang="en-US" dirty="0"/>
                  <a:t> 존재하지 않음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은 동치이다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일반적으로 </a:t>
                </a:r>
                <a:r>
                  <a:rPr lang="en-US" altLang="ko-KR" dirty="0"/>
                  <a:t>a ≠ 0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ap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고유벡터다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같은 </a:t>
                </a:r>
                <a:r>
                  <a:rPr lang="ko-KR" altLang="en-US" dirty="0" err="1"/>
                  <a:t>고윳값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의 고유벡터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를 가져오면 </a:t>
                </a:r>
                <a:r>
                  <a:rPr lang="en-US" altLang="ko-KR" dirty="0"/>
                  <a:t>p + q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고유벡터다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p + q = 0 </a:t>
                </a:r>
                <a:r>
                  <a:rPr lang="ko-KR" altLang="en-US" dirty="0"/>
                  <a:t>제외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일반적으로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aA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고유벡터이기도</a:t>
                </a:r>
                <a:r>
                  <a:rPr lang="ko-KR" altLang="en-US" dirty="0"/>
                  <a:t> 하다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고윳값은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일반적으로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 + </a:t>
                </a:r>
                <a:r>
                  <a:rPr lang="en-US" altLang="ko-KR" dirty="0" err="1"/>
                  <a:t>aI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고유벡터이기도</a:t>
                </a:r>
                <a:r>
                  <a:rPr lang="ko-KR" altLang="en-US" dirty="0"/>
                  <a:t> 하다</a:t>
                </a:r>
                <a:r>
                  <a:rPr lang="en-US" altLang="ko-KR" dirty="0"/>
                  <a:t>.(</a:t>
                </a:r>
                <a:r>
                  <a:rPr lang="ko-KR" altLang="en-US" dirty="0" err="1"/>
                  <a:t>고윳값은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+ 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일반적으로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고유벡터이기도</a:t>
                </a:r>
                <a:r>
                  <a:rPr lang="ko-KR" altLang="en-US" dirty="0"/>
                  <a:t> 하다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고윳값은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고유벡터이기도</a:t>
                </a:r>
                <a:r>
                  <a:rPr lang="ko-KR" altLang="en-US" dirty="0"/>
                  <a:t> 하다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고윳값은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1/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대각행렬 </a:t>
                </a:r>
                <a:r>
                  <a:rPr lang="en-US" altLang="ko-KR" dirty="0" err="1"/>
                  <a:t>diag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고윳값은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ko-KR" altLang="en-US" dirty="0"/>
                  <a:t>이며 각각에 대응하는 고유벡터는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ko-KR" altLang="en-US" dirty="0"/>
                  <a:t>이다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모의 시험 </a:t>
                </a:r>
                <a:r>
                  <a:rPr lang="en-US" altLang="ko-KR" dirty="0"/>
                  <a:t>: p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고유벡터이기도</a:t>
                </a:r>
                <a:r>
                  <a:rPr lang="ko-KR" altLang="en-US" dirty="0"/>
                  <a:t> 함을 보이고 </a:t>
                </a:r>
                <a:r>
                  <a:rPr lang="ko-KR" altLang="en-US" dirty="0" err="1"/>
                  <a:t>고윳값을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구하시오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21E02-08B8-4EDE-A5BE-A604FCC4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2" y="1347053"/>
                <a:ext cx="11244390" cy="5157438"/>
              </a:xfrm>
              <a:prstGeom prst="rect">
                <a:avLst/>
              </a:prstGeom>
              <a:blipFill>
                <a:blip r:embed="rId3"/>
                <a:stretch>
                  <a:fillRect l="-597" t="-1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6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고윳값</a:t>
            </a:r>
            <a:r>
              <a:rPr lang="en-US" altLang="ko-KR" sz="2400" dirty="0"/>
              <a:t>, </a:t>
            </a:r>
            <a:r>
              <a:rPr lang="ko-KR" altLang="en-US" sz="2400" dirty="0"/>
              <a:t>고유벡터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21E02-08B8-4EDE-A5BE-A604FCC4DD83}"/>
                  </a:ext>
                </a:extLst>
              </p:cNvPr>
              <p:cNvSpPr txBox="1"/>
              <p:nvPr/>
            </p:nvSpPr>
            <p:spPr>
              <a:xfrm>
                <a:off x="620232" y="1347053"/>
                <a:ext cx="11244390" cy="480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모의 시험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전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고유벡터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고윳값은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⋯(1)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⋯(2)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⋯(4)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:r>
                  <a:rPr lang="en-US" altLang="ko-KR" dirty="0"/>
                  <a:t>(1)</a:t>
                </a:r>
                <a:r>
                  <a:rPr lang="ko-KR" altLang="en-US" dirty="0"/>
                  <a:t>식에 </a:t>
                </a:r>
                <a:r>
                  <a:rPr lang="en-US" altLang="ko-KR" dirty="0"/>
                  <a:t>(2), (3), (4) </a:t>
                </a:r>
                <a:r>
                  <a:rPr lang="ko-KR" altLang="en-US" dirty="0"/>
                  <a:t>식 대입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P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고유벡터이면서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고윳값은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21E02-08B8-4EDE-A5BE-A604FCC4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2" y="1347053"/>
                <a:ext cx="11244390" cy="4806509"/>
              </a:xfrm>
              <a:prstGeom prst="rect">
                <a:avLst/>
              </a:prstGeom>
              <a:blipFill>
                <a:blip r:embed="rId3"/>
                <a:stretch>
                  <a:fillRect l="-597" t="-1269" b="-1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8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고윳값</a:t>
            </a:r>
            <a:r>
              <a:rPr lang="en-US" altLang="ko-KR" sz="2400" dirty="0"/>
              <a:t>, </a:t>
            </a:r>
            <a:r>
              <a:rPr lang="ko-KR" altLang="en-US" sz="2400" dirty="0"/>
              <a:t>고유벡터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21E02-08B8-4EDE-A5BE-A604FCC4DD83}"/>
              </a:ext>
            </a:extLst>
          </p:cNvPr>
          <p:cNvSpPr txBox="1"/>
          <p:nvPr/>
        </p:nvSpPr>
        <p:spPr>
          <a:xfrm>
            <a:off x="620232" y="1347053"/>
            <a:ext cx="11244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성질</a:t>
            </a:r>
            <a:r>
              <a:rPr lang="en-US" altLang="ko-KR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블록대각행렬에</a:t>
            </a:r>
            <a:r>
              <a:rPr lang="ko-KR" altLang="en-US" dirty="0"/>
              <a:t> 대해서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상삼각행렬이나 하삼각행렬의 </a:t>
            </a:r>
            <a:r>
              <a:rPr lang="ko-KR" altLang="en-US" dirty="0" err="1"/>
              <a:t>고윳값은</a:t>
            </a:r>
            <a:r>
              <a:rPr lang="ko-KR" altLang="en-US" dirty="0"/>
              <a:t> 대각성분 그 자체다</a:t>
            </a:r>
            <a:r>
              <a:rPr lang="en-US" altLang="ko-KR" dirty="0"/>
              <a:t>.(</a:t>
            </a:r>
            <a:r>
              <a:rPr lang="ko-KR" altLang="en-US" dirty="0"/>
              <a:t>단 고유벡터는 대각행렬일 때처럼</a:t>
            </a:r>
            <a:endParaRPr lang="en-US" altLang="ko-KR" dirty="0"/>
          </a:p>
          <a:p>
            <a:pPr lvl="2"/>
            <a:r>
              <a:rPr lang="en-US" altLang="ko-KR" dirty="0"/>
              <a:t>							</a:t>
            </a:r>
            <a:r>
              <a:rPr lang="ko-KR" altLang="en-US" dirty="0"/>
              <a:t>간단하지는 않다</a:t>
            </a:r>
            <a:r>
              <a:rPr lang="en-US" altLang="ko-KR" dirty="0"/>
              <a:t>.)</a:t>
            </a:r>
          </a:p>
          <a:p>
            <a:pPr lvl="2"/>
            <a:endParaRPr lang="en-US" altLang="ko-KR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FC57474E-BA0D-47A4-ABAC-7893FE4ABC7F}"/>
              </a:ext>
            </a:extLst>
          </p:cNvPr>
          <p:cNvSpPr/>
          <p:nvPr/>
        </p:nvSpPr>
        <p:spPr>
          <a:xfrm>
            <a:off x="1501422" y="2314222"/>
            <a:ext cx="191911" cy="135466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5D6A4EFE-5920-4D1D-AA74-0A843033011D}"/>
              </a:ext>
            </a:extLst>
          </p:cNvPr>
          <p:cNvSpPr/>
          <p:nvPr/>
        </p:nvSpPr>
        <p:spPr>
          <a:xfrm rot="10800000">
            <a:off x="3296354" y="2314221"/>
            <a:ext cx="191911" cy="135466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45DA-A394-4799-8EE5-A4FE0426D0AC}"/>
              </a:ext>
            </a:extLst>
          </p:cNvPr>
          <p:cNvSpPr txBox="1"/>
          <p:nvPr/>
        </p:nvSpPr>
        <p:spPr>
          <a:xfrm>
            <a:off x="1693333" y="2175947"/>
            <a:ext cx="1603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    O     </a:t>
            </a:r>
            <a:r>
              <a:rPr lang="en-US" altLang="ko-KR" sz="2000" dirty="0" err="1"/>
              <a:t>O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O    B     O</a:t>
            </a:r>
          </a:p>
          <a:p>
            <a:endParaRPr lang="ko-KR" altLang="en-US" sz="2000" dirty="0"/>
          </a:p>
          <a:p>
            <a:r>
              <a:rPr lang="en-US" altLang="ko-KR" sz="2000" dirty="0"/>
              <a:t>O    </a:t>
            </a:r>
            <a:r>
              <a:rPr lang="en-US" altLang="ko-KR" sz="2000" dirty="0" err="1"/>
              <a:t>O</a:t>
            </a:r>
            <a:r>
              <a:rPr lang="en-US" altLang="ko-KR" sz="2000" dirty="0"/>
              <a:t>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7F7B-2C15-45DA-902D-20ED9708AE9C}"/>
              </a:ext>
            </a:extLst>
          </p:cNvPr>
          <p:cNvSpPr txBox="1"/>
          <p:nvPr/>
        </p:nvSpPr>
        <p:spPr>
          <a:xfrm>
            <a:off x="4114800" y="2457450"/>
            <a:ext cx="7749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 : A</a:t>
            </a:r>
            <a:r>
              <a:rPr lang="ko-KR" altLang="en-US" dirty="0"/>
              <a:t>의 고유벡터</a:t>
            </a:r>
            <a:r>
              <a:rPr lang="en-US" altLang="ko-KR" dirty="0"/>
              <a:t>, Q : B</a:t>
            </a:r>
            <a:r>
              <a:rPr lang="ko-KR" altLang="en-US" dirty="0"/>
              <a:t>의 고유벡터</a:t>
            </a:r>
            <a:r>
              <a:rPr lang="en-US" altLang="ko-KR" dirty="0"/>
              <a:t>, R : C</a:t>
            </a:r>
            <a:r>
              <a:rPr lang="ko-KR" altLang="en-US" dirty="0"/>
              <a:t>의 고유벡터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</a:t>
            </a:r>
            <a:r>
              <a:rPr lang="ko-KR" altLang="en-US" dirty="0"/>
              <a:t>의 고유벡터 </a:t>
            </a:r>
            <a:r>
              <a:rPr lang="en-US" altLang="ko-KR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07500-E7CB-4979-9C2B-A44875C90083}"/>
              </a:ext>
            </a:extLst>
          </p:cNvPr>
          <p:cNvSpPr txBox="1"/>
          <p:nvPr/>
        </p:nvSpPr>
        <p:spPr>
          <a:xfrm>
            <a:off x="711199" y="2734449"/>
            <a:ext cx="115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 =</a:t>
            </a:r>
            <a:endParaRPr lang="ko-KR" altLang="en-US" dirty="0"/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D1AC3AAB-D9B4-482B-BB76-9B6FBA7EF898}"/>
              </a:ext>
            </a:extLst>
          </p:cNvPr>
          <p:cNvSpPr/>
          <p:nvPr/>
        </p:nvSpPr>
        <p:spPr>
          <a:xfrm rot="10800000">
            <a:off x="6242427" y="3103781"/>
            <a:ext cx="158373" cy="115960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C867F038-8055-47FA-910F-9354AADEE463}"/>
              </a:ext>
            </a:extLst>
          </p:cNvPr>
          <p:cNvSpPr/>
          <p:nvPr/>
        </p:nvSpPr>
        <p:spPr>
          <a:xfrm>
            <a:off x="6720841" y="3103781"/>
            <a:ext cx="158373" cy="115960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8788A-E825-46A3-B647-9B10B3CCB963}"/>
              </a:ext>
            </a:extLst>
          </p:cNvPr>
          <p:cNvSpPr txBox="1"/>
          <p:nvPr/>
        </p:nvSpPr>
        <p:spPr>
          <a:xfrm>
            <a:off x="6399153" y="3057882"/>
            <a:ext cx="32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</a:p>
          <a:p>
            <a:r>
              <a:rPr lang="en-US" altLang="ko-KR" sz="2400" dirty="0"/>
              <a:t>0</a:t>
            </a:r>
          </a:p>
          <a:p>
            <a:r>
              <a:rPr lang="en-US" altLang="ko-KR" sz="2400" dirty="0"/>
              <a:t>0</a:t>
            </a:r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2F7B60A6-304A-49EF-9FDC-F7BA17F508E4}"/>
              </a:ext>
            </a:extLst>
          </p:cNvPr>
          <p:cNvSpPr/>
          <p:nvPr/>
        </p:nvSpPr>
        <p:spPr>
          <a:xfrm rot="10800000">
            <a:off x="7263320" y="3110032"/>
            <a:ext cx="158373" cy="115960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7DBBC985-68AE-48C9-805E-7182CC15E82F}"/>
              </a:ext>
            </a:extLst>
          </p:cNvPr>
          <p:cNvSpPr/>
          <p:nvPr/>
        </p:nvSpPr>
        <p:spPr>
          <a:xfrm>
            <a:off x="7741734" y="3110032"/>
            <a:ext cx="158373" cy="115960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91165-7F9C-4F4E-AC7F-5A83D734CAA4}"/>
              </a:ext>
            </a:extLst>
          </p:cNvPr>
          <p:cNvSpPr txBox="1"/>
          <p:nvPr/>
        </p:nvSpPr>
        <p:spPr>
          <a:xfrm>
            <a:off x="7420046" y="3064133"/>
            <a:ext cx="32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</a:t>
            </a:r>
          </a:p>
          <a:p>
            <a:r>
              <a:rPr lang="en-US" altLang="ko-KR" sz="2400" dirty="0"/>
              <a:t>Q</a:t>
            </a:r>
          </a:p>
          <a:p>
            <a:r>
              <a:rPr lang="en-US" altLang="ko-KR" sz="2400" dirty="0"/>
              <a:t>0</a:t>
            </a:r>
          </a:p>
        </p:txBody>
      </p: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77B83F9B-F848-4F69-B63A-E7E9419722A6}"/>
              </a:ext>
            </a:extLst>
          </p:cNvPr>
          <p:cNvSpPr/>
          <p:nvPr/>
        </p:nvSpPr>
        <p:spPr>
          <a:xfrm rot="10800000">
            <a:off x="8280308" y="3121462"/>
            <a:ext cx="158373" cy="115960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대괄호 21">
            <a:extLst>
              <a:ext uri="{FF2B5EF4-FFF2-40B4-BE49-F238E27FC236}">
                <a16:creationId xmlns:a16="http://schemas.microsoft.com/office/drawing/2014/main" id="{F364CA1E-65D5-4D44-AAEE-60F6EB9ABB2B}"/>
              </a:ext>
            </a:extLst>
          </p:cNvPr>
          <p:cNvSpPr/>
          <p:nvPr/>
        </p:nvSpPr>
        <p:spPr>
          <a:xfrm>
            <a:off x="8758722" y="3121462"/>
            <a:ext cx="158373" cy="115960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1EAE7D-EEC0-4EBE-8419-9E4E57BB7DBC}"/>
              </a:ext>
            </a:extLst>
          </p:cNvPr>
          <p:cNvSpPr txBox="1"/>
          <p:nvPr/>
        </p:nvSpPr>
        <p:spPr>
          <a:xfrm>
            <a:off x="8437034" y="3075563"/>
            <a:ext cx="32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</a:t>
            </a:r>
          </a:p>
          <a:p>
            <a:r>
              <a:rPr lang="en-US" altLang="ko-KR" sz="2400" dirty="0"/>
              <a:t>0</a:t>
            </a:r>
          </a:p>
          <a:p>
            <a:r>
              <a:rPr lang="en-US" altLang="ko-KR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591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고윳값</a:t>
            </a:r>
            <a:r>
              <a:rPr lang="en-US" altLang="ko-KR" sz="2400" dirty="0"/>
              <a:t>, </a:t>
            </a:r>
            <a:r>
              <a:rPr lang="ko-KR" altLang="en-US" sz="2400" dirty="0"/>
              <a:t>고유벡터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21E02-08B8-4EDE-A5BE-A604FCC4DD83}"/>
                  </a:ext>
                </a:extLst>
              </p:cNvPr>
              <p:cNvSpPr txBox="1"/>
              <p:nvPr/>
            </p:nvSpPr>
            <p:spPr>
              <a:xfrm>
                <a:off x="620232" y="1347053"/>
                <a:ext cx="1124439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성질</a:t>
                </a:r>
                <a:r>
                  <a:rPr lang="en-US" altLang="ko-KR" dirty="0"/>
                  <a:t>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</a:t>
                </a:r>
                <a:r>
                  <a:rPr lang="ko-KR" altLang="en-US" dirty="0"/>
                  <a:t>와 같은 크기의 정칙행렬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p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AS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고유벡터이다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AS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고윳값이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   </a:t>
                </a:r>
                <a:r>
                  <a:rPr lang="ko-KR" altLang="en-US" dirty="0"/>
                  <a:t>같다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행렬식은 </a:t>
                </a:r>
                <a:r>
                  <a:rPr lang="ko-KR" altLang="en-US" dirty="0" err="1"/>
                  <a:t>고윳값의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곲이다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nxn</a:t>
                </a:r>
                <a:r>
                  <a:rPr lang="ko-KR" altLang="en-US" dirty="0"/>
                  <a:t>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고윳값이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이면 </a:t>
                </a:r>
                <a:r>
                  <a:rPr lang="en-US" altLang="ko-KR" dirty="0" err="1"/>
                  <a:t>detA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	(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중해인</a:t>
                </a:r>
                <a:r>
                  <a:rPr lang="ko-KR" altLang="en-US" dirty="0"/>
                  <a:t> 경우는 중복도도 포함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Ap = </a:t>
                </a:r>
                <a:r>
                  <a:rPr lang="ko-KR" altLang="en-US" dirty="0"/>
                  <a:t>𝜆</a:t>
                </a:r>
                <a:r>
                  <a:rPr lang="en-US" altLang="ko-KR" dirty="0"/>
                  <a:t>p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𝜆</a:t>
                </a:r>
                <a:r>
                  <a:rPr lang="en-US" altLang="ko-KR" dirty="0"/>
                  <a:t>p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AIp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p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AS)(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p)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𝜆</a:t>
                </a:r>
                <a:r>
                  <a:rPr lang="en-US" altLang="ko-KR" dirty="0"/>
                  <a:t>p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AS)(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p) = </a:t>
                </a:r>
                <a:r>
                  <a:rPr lang="ko-KR" altLang="en-US" dirty="0"/>
                  <a:t>𝜆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p)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21E02-08B8-4EDE-A5BE-A604FCC4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2" y="1347053"/>
                <a:ext cx="11244390" cy="4801314"/>
              </a:xfrm>
              <a:prstGeom prst="rect">
                <a:avLst/>
              </a:prstGeom>
              <a:blipFill>
                <a:blip r:embed="rId3"/>
                <a:stretch>
                  <a:fillRect l="-597" t="-12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2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고윳값</a:t>
            </a:r>
            <a:r>
              <a:rPr lang="en-US" altLang="ko-KR" sz="2400" dirty="0"/>
              <a:t>, </a:t>
            </a:r>
            <a:r>
              <a:rPr lang="ko-KR" altLang="en-US" sz="2400" dirty="0"/>
              <a:t>고유벡터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21E02-08B8-4EDE-A5BE-A604FCC4DD83}"/>
                  </a:ext>
                </a:extLst>
              </p:cNvPr>
              <p:cNvSpPr txBox="1"/>
              <p:nvPr/>
            </p:nvSpPr>
            <p:spPr>
              <a:xfrm>
                <a:off x="620232" y="1347053"/>
                <a:ext cx="112443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고유벡터의 선형독립성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다른 </a:t>
                </a:r>
                <a:r>
                  <a:rPr lang="ko-KR" altLang="en-US" dirty="0" err="1"/>
                  <a:t>고윳값에</a:t>
                </a:r>
                <a:r>
                  <a:rPr lang="ko-KR" altLang="en-US" dirty="0"/>
                  <a:t> 대응하는 고유벡터는 선형독립이다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nxn</a:t>
                </a:r>
                <a:r>
                  <a:rPr lang="ko-KR" altLang="en-US" dirty="0"/>
                  <a:t>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서로 다른 </a:t>
                </a:r>
                <a:r>
                  <a:rPr lang="ko-KR" altLang="en-US" dirty="0" err="1"/>
                  <a:t>고윳값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ko-KR" altLang="en-US" dirty="0"/>
                  <a:t>을 지니면 대응하는 고유벡터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ko-KR" altLang="en-US" dirty="0"/>
                  <a:t>을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   </a:t>
                </a:r>
                <a:r>
                  <a:rPr lang="ko-KR" altLang="en-US" dirty="0"/>
                  <a:t>나열한 행렬 </a:t>
                </a:r>
                <a:r>
                  <a:rPr lang="en-US" altLang="ko-KR" dirty="0"/>
                  <a:t>P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은 정칙이고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AP = </a:t>
                </a:r>
                <a:r>
                  <a:rPr lang="en-US" altLang="ko-KR" dirty="0" err="1"/>
                  <a:t>diag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</a:t>
                </a:r>
                <a:r>
                  <a:rPr lang="ko-KR" altLang="en-US" dirty="0" err="1"/>
                  <a:t>대각화할</a:t>
                </a:r>
                <a:r>
                  <a:rPr lang="ko-KR" altLang="en-US" dirty="0"/>
                  <a:t> 수 있다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21E02-08B8-4EDE-A5BE-A604FCC4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2" y="1347053"/>
                <a:ext cx="11244390" cy="2031325"/>
              </a:xfrm>
              <a:prstGeom prst="rect">
                <a:avLst/>
              </a:prstGeom>
              <a:blipFill>
                <a:blip r:embed="rId3"/>
                <a:stretch>
                  <a:fillRect l="-597" t="-30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9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 err="1"/>
              <a:t>고윳값</a:t>
            </a:r>
            <a:r>
              <a:rPr lang="en-US" altLang="ko-KR" sz="2400" dirty="0"/>
              <a:t>, </a:t>
            </a:r>
            <a:r>
              <a:rPr lang="ko-KR" altLang="en-US" sz="2400" dirty="0"/>
              <a:t>고유벡터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21E02-08B8-4EDE-A5BE-A604FCC4DD83}"/>
              </a:ext>
            </a:extLst>
          </p:cNvPr>
          <p:cNvSpPr txBox="1"/>
          <p:nvPr/>
        </p:nvSpPr>
        <p:spPr>
          <a:xfrm>
            <a:off x="620232" y="1347053"/>
            <a:ext cx="1124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고윳값의</a:t>
            </a:r>
            <a:r>
              <a:rPr lang="ko-KR" altLang="en-US" dirty="0"/>
              <a:t> 계산 </a:t>
            </a:r>
            <a:r>
              <a:rPr lang="en-US" altLang="ko-KR" dirty="0"/>
              <a:t>: </a:t>
            </a:r>
            <a:r>
              <a:rPr lang="ko-KR" altLang="en-US" dirty="0"/>
              <a:t>특성 방정식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CE4BD-43E2-45BE-8074-7F0BDA3CA3DB}"/>
                  </a:ext>
                </a:extLst>
              </p:cNvPr>
              <p:cNvSpPr txBox="1"/>
              <p:nvPr/>
            </p:nvSpPr>
            <p:spPr>
              <a:xfrm>
                <a:off x="887730" y="1993384"/>
                <a:ext cx="1109091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Ap = 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p     =&gt;   (A - 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I) p = O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(A - 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I)</a:t>
                </a:r>
                <a:r>
                  <a:rPr lang="ko-KR" altLang="en-US" dirty="0"/>
                  <a:t>를 행렬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라고 할 때 행렬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라는 사상을 했을 때 영행렬이 나온다는 것은 행렬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가 </a:t>
                </a:r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납작하게 누르는 경우</a:t>
                </a:r>
                <a:r>
                  <a:rPr lang="en-US" altLang="ko-KR" dirty="0"/>
                  <a:t>(?), </a:t>
                </a:r>
                <a:r>
                  <a:rPr lang="ko-KR" altLang="en-US" dirty="0"/>
                  <a:t>즉 행렬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의 행렬식이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이라는 것</a:t>
                </a:r>
                <a:r>
                  <a:rPr lang="en-US" altLang="ko-KR" dirty="0"/>
                  <a:t>!!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det(A – 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I) = 0</a:t>
                </a:r>
                <a:r>
                  <a:rPr lang="ko-KR" altLang="en-US" dirty="0"/>
                  <a:t>이라는 방정식을 통해 </a:t>
                </a:r>
                <a:r>
                  <a:rPr lang="el-GR" altLang="ko-KR" dirty="0"/>
                  <a:t>λ</a:t>
                </a:r>
                <a:r>
                  <a:rPr lang="ko-KR" altLang="en-US" dirty="0"/>
                  <a:t>값을 구한다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방정식을 특성 방정식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고유 방정식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특성 방정식의 상수항은 </a:t>
                </a:r>
                <a:r>
                  <a:rPr lang="en-US" altLang="ko-KR" dirty="0" err="1"/>
                  <a:t>detA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닯음변환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AP, A)</a:t>
                </a:r>
                <a:r>
                  <a:rPr lang="ko-KR" altLang="en-US" dirty="0"/>
                  <a:t>을 해도 특성 방정식은 바뀌지 않는다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CE4BD-43E2-45BE-8074-7F0BDA3CA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1993384"/>
                <a:ext cx="11090910" cy="2862322"/>
              </a:xfrm>
              <a:prstGeom prst="rect">
                <a:avLst/>
              </a:prstGeom>
              <a:blipFill>
                <a:blip r:embed="rId3"/>
                <a:stretch>
                  <a:fillRect l="-385" t="-1277" b="-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56D17-06B2-49DE-ABC1-AE34EB51EC9A}"/>
                  </a:ext>
                </a:extLst>
              </p:cNvPr>
              <p:cNvSpPr txBox="1"/>
              <p:nvPr/>
            </p:nvSpPr>
            <p:spPr>
              <a:xfrm>
                <a:off x="2566034" y="4994910"/>
                <a:ext cx="4189095" cy="1421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AP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) = det(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AP - 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I)</a:t>
                </a:r>
              </a:p>
              <a:p>
                <a:r>
                  <a:rPr lang="en-US" altLang="ko-KR" dirty="0"/>
                  <a:t>            = det(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(A - 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I)P)</a:t>
                </a:r>
              </a:p>
              <a:p>
                <a:r>
                  <a:rPr lang="en-US" altLang="ko-KR" dirty="0"/>
                  <a:t>            = det(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)det(A – 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I)det(P)</a:t>
                </a:r>
              </a:p>
              <a:p>
                <a:r>
                  <a:rPr lang="en-US" altLang="ko-KR" dirty="0"/>
                  <a:t>            = 1/ det(P) det(A – 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I) det(P)</a:t>
                </a:r>
              </a:p>
              <a:p>
                <a:r>
                  <a:rPr lang="en-US" altLang="ko-KR" dirty="0"/>
                  <a:t>            = det(A - 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I)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el-GR" altLang="ko-KR" dirty="0"/>
                  <a:t>λ</a:t>
                </a:r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56D17-06B2-49DE-ABC1-AE34EB51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34" y="4994910"/>
                <a:ext cx="4189095" cy="1421479"/>
              </a:xfrm>
              <a:prstGeom prst="rect">
                <a:avLst/>
              </a:prstGeom>
              <a:blipFill>
                <a:blip r:embed="rId4"/>
                <a:stretch>
                  <a:fillRect l="-2620" t="-5983" b="-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888</Words>
  <Application>Microsoft Office PowerPoint</Application>
  <PresentationFormat>와이드스크린</PresentationFormat>
  <Paragraphs>137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238</cp:revision>
  <dcterms:created xsi:type="dcterms:W3CDTF">2019-08-20T03:10:55Z</dcterms:created>
  <dcterms:modified xsi:type="dcterms:W3CDTF">2020-04-18T09:56:48Z</dcterms:modified>
</cp:coreProperties>
</file>