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73" r:id="rId3"/>
    <p:sldId id="276" r:id="rId4"/>
    <p:sldId id="277" r:id="rId5"/>
    <p:sldId id="271" r:id="rId6"/>
    <p:sldId id="270" r:id="rId7"/>
  </p:sldIdLst>
  <p:sldSz cx="10693400" cy="7561263"/>
  <p:notesSz cx="6858000" cy="9144000"/>
  <p:defaultTextStyle>
    <a:defPPr>
      <a:defRPr lang="ko-KR"/>
    </a:defPPr>
    <a:lvl1pPr marL="0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2">
          <p15:clr>
            <a:srgbClr val="A4A3A4"/>
          </p15:clr>
        </p15:guide>
        <p15:guide id="2" pos="33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AC38"/>
    <a:srgbClr val="F8B500"/>
    <a:srgbClr val="3F9D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25" autoAdjust="0"/>
    <p:restoredTop sz="91899" autoAdjust="0"/>
  </p:normalViewPr>
  <p:slideViewPr>
    <p:cSldViewPr>
      <p:cViewPr varScale="1">
        <p:scale>
          <a:sx n="83" d="100"/>
          <a:sy n="83" d="100"/>
        </p:scale>
        <p:origin x="1224" y="77"/>
      </p:cViewPr>
      <p:guideLst>
        <p:guide orient="horz" pos="2382"/>
        <p:guide pos="336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0C5737-36BB-42D3-B3D7-8594A9C6043A}" type="datetimeFigureOut">
              <a:rPr lang="ko-KR" altLang="en-US" smtClean="0"/>
              <a:t>2017-05-30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143000"/>
            <a:ext cx="4365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0179D9-FD4D-457D-932F-BAD14D1245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47685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 userDrawn="1"/>
        </p:nvSpPr>
        <p:spPr>
          <a:xfrm>
            <a:off x="360000" y="6227002"/>
            <a:ext cx="6120000" cy="360000"/>
          </a:xfrm>
          <a:prstGeom prst="rect">
            <a:avLst/>
          </a:prstGeom>
          <a:solidFill>
            <a:srgbClr val="F8B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 userDrawn="1"/>
        </p:nvSpPr>
        <p:spPr>
          <a:xfrm>
            <a:off x="360000" y="6588000"/>
            <a:ext cx="3240000" cy="540000"/>
          </a:xfrm>
          <a:prstGeom prst="rect">
            <a:avLst/>
          </a:prstGeom>
          <a:solidFill>
            <a:srgbClr val="F8B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텍스트 개체 틀 8"/>
          <p:cNvSpPr>
            <a:spLocks noGrp="1"/>
          </p:cNvSpPr>
          <p:nvPr>
            <p:ph type="body" sz="quarter" idx="13" hasCustomPrompt="1"/>
          </p:nvPr>
        </p:nvSpPr>
        <p:spPr>
          <a:xfrm>
            <a:off x="359999" y="5861873"/>
            <a:ext cx="6118603" cy="360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3500"/>
              </a:lnSpc>
              <a:buNone/>
              <a:defRPr sz="5200" spc="-150" baseline="0">
                <a:solidFill>
                  <a:srgbClr val="F8B500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/>
              <a:t>신상품 명</a:t>
            </a:r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5" hasCustomPrompt="1"/>
          </p:nvPr>
        </p:nvSpPr>
        <p:spPr>
          <a:xfrm>
            <a:off x="359999" y="215999"/>
            <a:ext cx="1620000" cy="144000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800">
                <a:solidFill>
                  <a:srgbClr val="F8B500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en-US" altLang="ko-KR" dirty="0"/>
              <a:t>New Product. Proposal.</a:t>
            </a:r>
            <a:endParaRPr lang="ko-KR" altLang="en-US" dirty="0"/>
          </a:p>
        </p:txBody>
      </p:sp>
      <p:sp>
        <p:nvSpPr>
          <p:cNvPr id="22" name="그림 개체 틀 21" descr="그림"/>
          <p:cNvSpPr>
            <a:spLocks noGrp="1"/>
          </p:cNvSpPr>
          <p:nvPr>
            <p:ph type="pic" sz="quarter" idx="16"/>
          </p:nvPr>
        </p:nvSpPr>
        <p:spPr>
          <a:xfrm>
            <a:off x="360000" y="360000"/>
            <a:ext cx="2160000" cy="1440000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700">
                <a:solidFill>
                  <a:srgbClr val="F8B500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r>
              <a:rPr lang="ko-KR" altLang="en-US" dirty="0"/>
              <a:t>그림</a:t>
            </a:r>
          </a:p>
        </p:txBody>
      </p:sp>
      <p:sp>
        <p:nvSpPr>
          <p:cNvPr id="23" name="그림 개체 틀 21" descr="그림"/>
          <p:cNvSpPr>
            <a:spLocks noGrp="1"/>
          </p:cNvSpPr>
          <p:nvPr>
            <p:ph type="pic" sz="quarter" idx="17"/>
          </p:nvPr>
        </p:nvSpPr>
        <p:spPr>
          <a:xfrm>
            <a:off x="2520000" y="360000"/>
            <a:ext cx="2160000" cy="2088000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700">
                <a:solidFill>
                  <a:srgbClr val="F8B500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r>
              <a:rPr lang="ko-KR" altLang="en-US" dirty="0"/>
              <a:t>그림</a:t>
            </a:r>
          </a:p>
        </p:txBody>
      </p:sp>
      <p:sp>
        <p:nvSpPr>
          <p:cNvPr id="24" name="그림 개체 틀 21" descr="그림"/>
          <p:cNvSpPr>
            <a:spLocks noGrp="1"/>
          </p:cNvSpPr>
          <p:nvPr>
            <p:ph type="pic" sz="quarter" idx="18"/>
          </p:nvPr>
        </p:nvSpPr>
        <p:spPr>
          <a:xfrm>
            <a:off x="4680000" y="360000"/>
            <a:ext cx="2160000" cy="1296000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700">
                <a:solidFill>
                  <a:srgbClr val="F8B500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r>
              <a:rPr lang="ko-KR" altLang="en-US" dirty="0"/>
              <a:t>그림</a:t>
            </a:r>
          </a:p>
        </p:txBody>
      </p:sp>
      <p:sp>
        <p:nvSpPr>
          <p:cNvPr id="25" name="그림 개체 틀 21" descr="그림"/>
          <p:cNvSpPr>
            <a:spLocks noGrp="1"/>
          </p:cNvSpPr>
          <p:nvPr>
            <p:ph type="pic" sz="quarter" idx="19"/>
          </p:nvPr>
        </p:nvSpPr>
        <p:spPr>
          <a:xfrm>
            <a:off x="6840000" y="360000"/>
            <a:ext cx="2160000" cy="1584000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700">
                <a:solidFill>
                  <a:srgbClr val="F8B500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r>
              <a:rPr lang="ko-KR" altLang="en-US" dirty="0"/>
              <a:t>그림</a:t>
            </a:r>
          </a:p>
        </p:txBody>
      </p:sp>
      <p:sp>
        <p:nvSpPr>
          <p:cNvPr id="26" name="그림 개체 틀 21" descr="그림"/>
          <p:cNvSpPr>
            <a:spLocks noGrp="1"/>
          </p:cNvSpPr>
          <p:nvPr>
            <p:ph type="pic" sz="quarter" idx="20"/>
          </p:nvPr>
        </p:nvSpPr>
        <p:spPr>
          <a:xfrm>
            <a:off x="360000" y="3204000"/>
            <a:ext cx="1800000" cy="1440000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700">
                <a:solidFill>
                  <a:srgbClr val="F8B500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r>
              <a:rPr lang="ko-KR" altLang="en-US" dirty="0"/>
              <a:t>그림</a:t>
            </a:r>
          </a:p>
        </p:txBody>
      </p:sp>
      <p:sp>
        <p:nvSpPr>
          <p:cNvPr id="27" name="그림 개체 틀 21" descr="그림"/>
          <p:cNvSpPr>
            <a:spLocks noGrp="1"/>
          </p:cNvSpPr>
          <p:nvPr>
            <p:ph type="pic" sz="quarter" idx="21"/>
          </p:nvPr>
        </p:nvSpPr>
        <p:spPr>
          <a:xfrm>
            <a:off x="2160000" y="3204000"/>
            <a:ext cx="2520000" cy="2448000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700">
                <a:solidFill>
                  <a:srgbClr val="F8B500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r>
              <a:rPr lang="ko-KR" altLang="en-US" dirty="0"/>
              <a:t>그림</a:t>
            </a:r>
          </a:p>
        </p:txBody>
      </p:sp>
      <p:sp>
        <p:nvSpPr>
          <p:cNvPr id="28" name="그림 개체 틀 21" descr="그림"/>
          <p:cNvSpPr>
            <a:spLocks noGrp="1"/>
          </p:cNvSpPr>
          <p:nvPr>
            <p:ph type="pic" sz="quarter" idx="22"/>
          </p:nvPr>
        </p:nvSpPr>
        <p:spPr>
          <a:xfrm>
            <a:off x="4680000" y="3204000"/>
            <a:ext cx="2880000" cy="1440000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700">
                <a:solidFill>
                  <a:srgbClr val="F8B500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r>
              <a:rPr lang="ko-KR" altLang="en-US" dirty="0"/>
              <a:t>그림</a:t>
            </a:r>
          </a:p>
        </p:txBody>
      </p:sp>
      <p:sp>
        <p:nvSpPr>
          <p:cNvPr id="29" name="그림 개체 틀 21" descr="그림"/>
          <p:cNvSpPr>
            <a:spLocks noGrp="1"/>
          </p:cNvSpPr>
          <p:nvPr>
            <p:ph type="pic" sz="quarter" idx="23"/>
          </p:nvPr>
        </p:nvSpPr>
        <p:spPr>
          <a:xfrm>
            <a:off x="7560000" y="3204000"/>
            <a:ext cx="2772000" cy="1800000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700">
                <a:solidFill>
                  <a:srgbClr val="F8B500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r>
              <a:rPr lang="ko-KR" altLang="en-US" dirty="0"/>
              <a:t>그림</a:t>
            </a:r>
          </a:p>
        </p:txBody>
      </p:sp>
      <p:sp>
        <p:nvSpPr>
          <p:cNvPr id="11" name="텍스트 개체 틀 8"/>
          <p:cNvSpPr>
            <a:spLocks noGrp="1"/>
          </p:cNvSpPr>
          <p:nvPr>
            <p:ph type="body" sz="quarter" idx="12" hasCustomPrompt="1"/>
          </p:nvPr>
        </p:nvSpPr>
        <p:spPr>
          <a:xfrm>
            <a:off x="6149986" y="4876020"/>
            <a:ext cx="4500000" cy="985851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3500"/>
              </a:lnSpc>
              <a:buNone/>
              <a:defRPr sz="4200" spc="-150">
                <a:solidFill>
                  <a:srgbClr val="23AC38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/>
              <a:t>문서제목</a:t>
            </a:r>
          </a:p>
        </p:txBody>
      </p:sp>
      <p:sp>
        <p:nvSpPr>
          <p:cNvPr id="10" name="텍스트 개체 틀 8"/>
          <p:cNvSpPr>
            <a:spLocks noGrp="1"/>
          </p:cNvSpPr>
          <p:nvPr>
            <p:ph type="body" sz="quarter" idx="11" hasCustomPrompt="1"/>
          </p:nvPr>
        </p:nvSpPr>
        <p:spPr>
          <a:xfrm>
            <a:off x="6170697" y="2758266"/>
            <a:ext cx="4500000" cy="438157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3500"/>
              </a:lnSpc>
              <a:buNone/>
              <a:defRPr sz="4200" spc="-150">
                <a:solidFill>
                  <a:srgbClr val="23AC38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/>
              <a:t>설명</a:t>
            </a:r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 hasCustomPrompt="1"/>
          </p:nvPr>
        </p:nvSpPr>
        <p:spPr>
          <a:xfrm>
            <a:off x="360000" y="2758267"/>
            <a:ext cx="4680000" cy="438156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3500"/>
              </a:lnSpc>
              <a:buNone/>
              <a:defRPr sz="4200" spc="-150">
                <a:solidFill>
                  <a:srgbClr val="23AC38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/>
              <a:t>설명</a:t>
            </a:r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4" hasCustomPrompt="1"/>
          </p:nvPr>
        </p:nvSpPr>
        <p:spPr>
          <a:xfrm>
            <a:off x="432000" y="6300000"/>
            <a:ext cx="3168000" cy="292132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800" baseline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/>
              <a:t>날짜</a:t>
            </a:r>
            <a:r>
              <a:rPr lang="en-US" altLang="ko-KR" dirty="0"/>
              <a:t>, </a:t>
            </a:r>
            <a:r>
              <a:rPr lang="ko-KR" altLang="en-US" dirty="0"/>
              <a:t>소속부서</a:t>
            </a:r>
            <a:r>
              <a:rPr lang="en-US" altLang="ko-KR" dirty="0"/>
              <a:t>, </a:t>
            </a:r>
            <a:r>
              <a:rPr lang="ko-KR" altLang="en-US" dirty="0"/>
              <a:t>작성자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/>
          <p:cNvCxnSpPr/>
          <p:nvPr userDrawn="1"/>
        </p:nvCxnSpPr>
        <p:spPr>
          <a:xfrm>
            <a:off x="3150000" y="1656000"/>
            <a:ext cx="1260000" cy="1588"/>
          </a:xfrm>
          <a:prstGeom prst="line">
            <a:avLst/>
          </a:prstGeom>
          <a:ln w="12700">
            <a:solidFill>
              <a:srgbClr val="23AC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 userDrawn="1"/>
        </p:nvCxnSpPr>
        <p:spPr>
          <a:xfrm>
            <a:off x="3150000" y="3250800"/>
            <a:ext cx="1260000" cy="1588"/>
          </a:xfrm>
          <a:prstGeom prst="line">
            <a:avLst/>
          </a:prstGeom>
          <a:ln w="12700">
            <a:solidFill>
              <a:srgbClr val="23AC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 userDrawn="1"/>
        </p:nvCxnSpPr>
        <p:spPr>
          <a:xfrm>
            <a:off x="3150000" y="4834800"/>
            <a:ext cx="1260000" cy="1588"/>
          </a:xfrm>
          <a:prstGeom prst="line">
            <a:avLst/>
          </a:prstGeom>
          <a:ln w="12700">
            <a:solidFill>
              <a:srgbClr val="23AC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 userDrawn="1"/>
        </p:nvCxnSpPr>
        <p:spPr>
          <a:xfrm>
            <a:off x="8593200" y="1656000"/>
            <a:ext cx="1260000" cy="1588"/>
          </a:xfrm>
          <a:prstGeom prst="line">
            <a:avLst/>
          </a:prstGeom>
          <a:ln w="12700">
            <a:solidFill>
              <a:srgbClr val="23AC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 userDrawn="1"/>
        </p:nvCxnSpPr>
        <p:spPr>
          <a:xfrm>
            <a:off x="8593200" y="3790800"/>
            <a:ext cx="1260000" cy="1588"/>
          </a:xfrm>
          <a:prstGeom prst="line">
            <a:avLst/>
          </a:prstGeom>
          <a:ln w="12700">
            <a:solidFill>
              <a:srgbClr val="23AC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>
            <a:off x="4140000" y="504000"/>
            <a:ext cx="5580000" cy="1588"/>
          </a:xfrm>
          <a:prstGeom prst="line">
            <a:avLst/>
          </a:prstGeom>
          <a:ln w="6350">
            <a:solidFill>
              <a:srgbClr val="F8B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360000" y="1008000"/>
            <a:ext cx="1643085" cy="4311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ko-KR" altLang="en-US" sz="4000" dirty="0">
                <a:solidFill>
                  <a:srgbClr val="F8B500"/>
                </a:solidFill>
                <a:latin typeface="나눔명조" pitchFamily="18" charset="-127"/>
                <a:ea typeface="나눔명조" pitchFamily="18" charset="-127"/>
              </a:rPr>
              <a:t>목차</a:t>
            </a:r>
            <a:r>
              <a:rPr lang="en-US" altLang="ko-KR" sz="4000" dirty="0">
                <a:solidFill>
                  <a:srgbClr val="F8B500"/>
                </a:solidFill>
                <a:latin typeface="나눔명조" pitchFamily="18" charset="-127"/>
                <a:ea typeface="나눔명조" pitchFamily="18" charset="-127"/>
              </a:rPr>
              <a:t>:</a:t>
            </a:r>
            <a:endParaRPr lang="ko-KR" altLang="en-US" sz="4000" dirty="0">
              <a:solidFill>
                <a:srgbClr val="F8B500"/>
              </a:soli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0" hasCustomPrompt="1"/>
          </p:nvPr>
        </p:nvSpPr>
        <p:spPr>
          <a:xfrm>
            <a:off x="359999" y="1548000"/>
            <a:ext cx="4512032" cy="4680000"/>
          </a:xfrm>
          <a:prstGeom prst="rect">
            <a:avLst/>
          </a:prstGeom>
        </p:spPr>
        <p:txBody>
          <a:bodyPr lIns="0" tIns="0" rIns="0" bIns="0"/>
          <a:lstStyle>
            <a:lvl1pPr marL="742950" indent="-742950">
              <a:lnSpc>
                <a:spcPts val="3200"/>
              </a:lnSpc>
              <a:buNone/>
              <a:defRPr sz="4000" spc="-150" baseline="0">
                <a:solidFill>
                  <a:srgbClr val="23AC38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/>
              <a:t>목차</a:t>
            </a:r>
            <a:endParaRPr lang="en-US" altLang="ko-KR" dirty="0"/>
          </a:p>
          <a:p>
            <a:pPr lvl="0"/>
            <a:endParaRPr lang="en-US" altLang="ko-KR" dirty="0"/>
          </a:p>
          <a:p>
            <a:pPr lvl="0"/>
            <a:endParaRPr lang="en-US" altLang="ko-KR" dirty="0"/>
          </a:p>
          <a:p>
            <a:pPr lvl="0"/>
            <a:r>
              <a:rPr lang="ko-KR" altLang="en-US" dirty="0"/>
              <a:t>목차</a:t>
            </a:r>
            <a:endParaRPr lang="en-US" altLang="ko-KR" dirty="0"/>
          </a:p>
          <a:p>
            <a:pPr lvl="0"/>
            <a:endParaRPr lang="en-US" altLang="ko-KR" dirty="0"/>
          </a:p>
          <a:p>
            <a:pPr lvl="0"/>
            <a:endParaRPr lang="en-US" altLang="ko-KR" dirty="0"/>
          </a:p>
          <a:p>
            <a:pPr lvl="0"/>
            <a:r>
              <a:rPr lang="ko-KR" altLang="en-US" dirty="0"/>
              <a:t>목차</a:t>
            </a:r>
            <a:endParaRPr lang="en-US" altLang="ko-KR" dirty="0"/>
          </a:p>
        </p:txBody>
      </p:sp>
      <p:sp>
        <p:nvSpPr>
          <p:cNvPr id="6" name="텍스트 개체 틀 11"/>
          <p:cNvSpPr>
            <a:spLocks noGrp="1"/>
          </p:cNvSpPr>
          <p:nvPr>
            <p:ph type="body" sz="quarter" idx="11" hasCustomPrompt="1"/>
          </p:nvPr>
        </p:nvSpPr>
        <p:spPr>
          <a:xfrm>
            <a:off x="5340364" y="1548000"/>
            <a:ext cx="4500000" cy="4680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3200"/>
              </a:lnSpc>
              <a:buNone/>
              <a:defRPr sz="4000" spc="-150">
                <a:solidFill>
                  <a:srgbClr val="23AC38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/>
              <a:t>목차</a:t>
            </a:r>
            <a:endParaRPr lang="en-US" altLang="ko-KR" dirty="0"/>
          </a:p>
          <a:p>
            <a:pPr lvl="0"/>
            <a:endParaRPr lang="en-US" altLang="ko-KR" dirty="0"/>
          </a:p>
          <a:p>
            <a:pPr lvl="0"/>
            <a:endParaRPr lang="en-US" altLang="ko-KR" dirty="0"/>
          </a:p>
          <a:p>
            <a:pPr lvl="0"/>
            <a:endParaRPr lang="en-US" altLang="ko-KR" dirty="0"/>
          </a:p>
          <a:p>
            <a:pPr lvl="0"/>
            <a:r>
              <a:rPr lang="ko-KR" altLang="en-US" dirty="0"/>
              <a:t>목차</a:t>
            </a:r>
          </a:p>
        </p:txBody>
      </p:sp>
      <p:sp>
        <p:nvSpPr>
          <p:cNvPr id="7" name="텍스트 개체 틀 11"/>
          <p:cNvSpPr>
            <a:spLocks noGrp="1"/>
          </p:cNvSpPr>
          <p:nvPr>
            <p:ph type="body" sz="quarter" idx="12" hasCustomPrompt="1"/>
          </p:nvPr>
        </p:nvSpPr>
        <p:spPr>
          <a:xfrm>
            <a:off x="3522031" y="1548000"/>
            <a:ext cx="1350000" cy="4680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3200"/>
              </a:lnSpc>
              <a:buNone/>
              <a:defRPr sz="4000" spc="-150">
                <a:solidFill>
                  <a:srgbClr val="F8B500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en-US" altLang="ko-KR" dirty="0"/>
              <a:t>01</a:t>
            </a:r>
          </a:p>
          <a:p>
            <a:pPr lvl="0"/>
            <a:endParaRPr lang="en-US" altLang="ko-KR" dirty="0"/>
          </a:p>
          <a:p>
            <a:pPr lvl="0"/>
            <a:endParaRPr lang="en-US" altLang="ko-KR" dirty="0"/>
          </a:p>
          <a:p>
            <a:pPr lvl="0"/>
            <a:r>
              <a:rPr lang="en-US" altLang="ko-KR" dirty="0"/>
              <a:t>02</a:t>
            </a:r>
          </a:p>
          <a:p>
            <a:pPr lvl="0"/>
            <a:endParaRPr lang="en-US" altLang="ko-KR" dirty="0"/>
          </a:p>
          <a:p>
            <a:pPr lvl="0"/>
            <a:endParaRPr lang="en-US" altLang="ko-KR" dirty="0"/>
          </a:p>
          <a:p>
            <a:pPr lvl="0"/>
            <a:r>
              <a:rPr lang="en-US" altLang="ko-KR" dirty="0"/>
              <a:t>03</a:t>
            </a:r>
            <a:endParaRPr lang="ko-KR" altLang="en-US" dirty="0"/>
          </a:p>
        </p:txBody>
      </p:sp>
      <p:sp>
        <p:nvSpPr>
          <p:cNvPr id="11" name="텍스트 개체 틀 11"/>
          <p:cNvSpPr>
            <a:spLocks noGrp="1"/>
          </p:cNvSpPr>
          <p:nvPr>
            <p:ph type="body" sz="quarter" idx="13" hasCustomPrompt="1"/>
          </p:nvPr>
        </p:nvSpPr>
        <p:spPr>
          <a:xfrm>
            <a:off x="8969736" y="1553338"/>
            <a:ext cx="868063" cy="4680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3200"/>
              </a:lnSpc>
              <a:buNone/>
              <a:defRPr sz="4000" spc="-150">
                <a:solidFill>
                  <a:srgbClr val="F8B500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en-US" altLang="ko-KR" dirty="0"/>
              <a:t>04</a:t>
            </a:r>
          </a:p>
          <a:p>
            <a:pPr lvl="0"/>
            <a:endParaRPr lang="en-US" altLang="ko-KR" dirty="0"/>
          </a:p>
          <a:p>
            <a:pPr lvl="0"/>
            <a:endParaRPr lang="en-US" altLang="ko-KR" dirty="0"/>
          </a:p>
          <a:p>
            <a:pPr lvl="0"/>
            <a:endParaRPr lang="en-US" altLang="ko-KR" dirty="0"/>
          </a:p>
          <a:p>
            <a:pPr lvl="0"/>
            <a:r>
              <a:rPr lang="en-US" altLang="ko-KR" dirty="0"/>
              <a:t>05</a:t>
            </a:r>
            <a:endParaRPr lang="ko-KR" altLang="en-US" dirty="0"/>
          </a:p>
        </p:txBody>
      </p:sp>
      <p:cxnSp>
        <p:nvCxnSpPr>
          <p:cNvPr id="13" name="직선 연결선 12"/>
          <p:cNvCxnSpPr/>
          <p:nvPr userDrawn="1"/>
        </p:nvCxnSpPr>
        <p:spPr>
          <a:xfrm>
            <a:off x="4140000" y="7092000"/>
            <a:ext cx="5580000" cy="1588"/>
          </a:xfrm>
          <a:prstGeom prst="line">
            <a:avLst/>
          </a:prstGeom>
          <a:ln w="6350">
            <a:solidFill>
              <a:srgbClr val="23AC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텍스트 개체 틀 14"/>
          <p:cNvSpPr>
            <a:spLocks noGrp="1"/>
          </p:cNvSpPr>
          <p:nvPr>
            <p:ph type="body" sz="quarter" idx="14" hasCustomPrompt="1"/>
          </p:nvPr>
        </p:nvSpPr>
        <p:spPr>
          <a:xfrm>
            <a:off x="5400000" y="216000"/>
            <a:ext cx="1800000" cy="288000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700" b="1" baseline="0">
                <a:solidFill>
                  <a:srgbClr val="F8B500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ko-KR" altLang="en-US" dirty="0"/>
              <a:t>문서 이름</a:t>
            </a:r>
            <a:endParaRPr lang="en-US" altLang="ko-KR" dirty="0"/>
          </a:p>
          <a:p>
            <a:pPr lvl="0"/>
            <a:r>
              <a:rPr lang="ko-KR" altLang="en-US" dirty="0"/>
              <a:t>문서 작성자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/>
          <p:cNvCxnSpPr/>
          <p:nvPr userDrawn="1"/>
        </p:nvCxnSpPr>
        <p:spPr>
          <a:xfrm>
            <a:off x="360000" y="2552400"/>
            <a:ext cx="4320000" cy="1588"/>
          </a:xfrm>
          <a:prstGeom prst="line">
            <a:avLst/>
          </a:prstGeom>
          <a:ln w="12700">
            <a:solidFill>
              <a:srgbClr val="23AC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5040000" y="2552400"/>
            <a:ext cx="4680000" cy="1588"/>
          </a:xfrm>
          <a:prstGeom prst="line">
            <a:avLst/>
          </a:prstGeom>
          <a:ln w="12700">
            <a:solidFill>
              <a:srgbClr val="23AC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/>
          <p:cNvCxnSpPr/>
          <p:nvPr userDrawn="1"/>
        </p:nvCxnSpPr>
        <p:spPr>
          <a:xfrm>
            <a:off x="4140000" y="504000"/>
            <a:ext cx="5580000" cy="1588"/>
          </a:xfrm>
          <a:prstGeom prst="line">
            <a:avLst/>
          </a:prstGeom>
          <a:ln w="6350">
            <a:solidFill>
              <a:srgbClr val="F8B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 userDrawn="1"/>
        </p:nvCxnSpPr>
        <p:spPr>
          <a:xfrm>
            <a:off x="4140000" y="7092000"/>
            <a:ext cx="5580000" cy="1588"/>
          </a:xfrm>
          <a:prstGeom prst="line">
            <a:avLst/>
          </a:prstGeom>
          <a:ln w="6350">
            <a:solidFill>
              <a:srgbClr val="23AC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텍스트 개체 틀 14"/>
          <p:cNvSpPr>
            <a:spLocks noGrp="1"/>
          </p:cNvSpPr>
          <p:nvPr>
            <p:ph type="body" sz="quarter" idx="14" hasCustomPrompt="1"/>
          </p:nvPr>
        </p:nvSpPr>
        <p:spPr>
          <a:xfrm>
            <a:off x="5400000" y="216000"/>
            <a:ext cx="1800000" cy="288000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700" b="1" baseline="0">
                <a:solidFill>
                  <a:srgbClr val="F8B500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ko-KR" altLang="en-US" dirty="0"/>
              <a:t>문서 이름</a:t>
            </a:r>
            <a:endParaRPr lang="en-US" altLang="ko-KR" dirty="0"/>
          </a:p>
          <a:p>
            <a:pPr lvl="0"/>
            <a:r>
              <a:rPr lang="ko-KR" altLang="en-US" dirty="0"/>
              <a:t>문서 작성자</a:t>
            </a:r>
          </a:p>
        </p:txBody>
      </p:sp>
      <p:sp>
        <p:nvSpPr>
          <p:cNvPr id="7" name="텍스트 개체 틀 11"/>
          <p:cNvSpPr>
            <a:spLocks noGrp="1"/>
          </p:cNvSpPr>
          <p:nvPr>
            <p:ph type="body" sz="quarter" idx="10" hasCustomPrompt="1"/>
          </p:nvPr>
        </p:nvSpPr>
        <p:spPr>
          <a:xfrm>
            <a:off x="720000" y="900000"/>
            <a:ext cx="9000000" cy="1387494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3200"/>
              </a:lnSpc>
              <a:buNone/>
              <a:defRPr sz="4000" spc="-150">
                <a:solidFill>
                  <a:srgbClr val="23AC38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9" name="텍스트 개체 틀 11"/>
          <p:cNvSpPr>
            <a:spLocks noGrp="1"/>
          </p:cNvSpPr>
          <p:nvPr>
            <p:ph type="body" sz="quarter" idx="15" hasCustomPrompt="1"/>
          </p:nvPr>
        </p:nvSpPr>
        <p:spPr>
          <a:xfrm>
            <a:off x="5398603" y="2466163"/>
            <a:ext cx="1080000" cy="360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3200"/>
              </a:lnSpc>
              <a:buNone/>
              <a:defRPr sz="4000" spc="-150">
                <a:solidFill>
                  <a:srgbClr val="F8B500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6" hasCustomPrompt="1"/>
          </p:nvPr>
        </p:nvSpPr>
        <p:spPr>
          <a:xfrm>
            <a:off x="720000" y="2975784"/>
            <a:ext cx="3960000" cy="3600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1550"/>
              </a:lnSpc>
              <a:buNone/>
              <a:defRPr sz="1800" spc="-80" baseline="0">
                <a:solidFill>
                  <a:srgbClr val="F8B500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/>
              <a:t>설명</a:t>
            </a:r>
          </a:p>
        </p:txBody>
      </p:sp>
      <p:sp>
        <p:nvSpPr>
          <p:cNvPr id="14" name="텍스트 개체 틀 12"/>
          <p:cNvSpPr>
            <a:spLocks noGrp="1"/>
          </p:cNvSpPr>
          <p:nvPr>
            <p:ph type="body" sz="quarter" idx="17" hasCustomPrompt="1"/>
          </p:nvPr>
        </p:nvSpPr>
        <p:spPr>
          <a:xfrm>
            <a:off x="5398603" y="2975784"/>
            <a:ext cx="5040000" cy="3600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1550"/>
              </a:lnSpc>
              <a:buNone/>
              <a:defRPr sz="1800" spc="-80" baseline="0">
                <a:solidFill>
                  <a:srgbClr val="F8B500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/>
              <a:t>설명</a:t>
            </a:r>
          </a:p>
        </p:txBody>
      </p:sp>
      <p:sp>
        <p:nvSpPr>
          <p:cNvPr id="17" name="텍스트 개체 틀 11"/>
          <p:cNvSpPr>
            <a:spLocks noGrp="1"/>
          </p:cNvSpPr>
          <p:nvPr>
            <p:ph type="body" sz="quarter" idx="18" hasCustomPrompt="1"/>
          </p:nvPr>
        </p:nvSpPr>
        <p:spPr>
          <a:xfrm>
            <a:off x="720000" y="2466163"/>
            <a:ext cx="1080000" cy="360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3200"/>
              </a:lnSpc>
              <a:buNone/>
              <a:defRPr sz="4000" spc="-150">
                <a:solidFill>
                  <a:srgbClr val="F8B500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en-US" altLang="ko-KR" dirty="0"/>
              <a:t>01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 레이아웃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 userDrawn="1"/>
        </p:nvCxnSpPr>
        <p:spPr>
          <a:xfrm>
            <a:off x="4140000" y="504000"/>
            <a:ext cx="5580000" cy="1588"/>
          </a:xfrm>
          <a:prstGeom prst="line">
            <a:avLst/>
          </a:prstGeom>
          <a:ln w="6350">
            <a:solidFill>
              <a:srgbClr val="F8B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 userDrawn="1"/>
        </p:nvCxnSpPr>
        <p:spPr>
          <a:xfrm>
            <a:off x="4140000" y="7092000"/>
            <a:ext cx="5580000" cy="1588"/>
          </a:xfrm>
          <a:prstGeom prst="line">
            <a:avLst/>
          </a:prstGeom>
          <a:ln w="6350">
            <a:solidFill>
              <a:srgbClr val="23AC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텍스트 개체 틀 14"/>
          <p:cNvSpPr>
            <a:spLocks noGrp="1"/>
          </p:cNvSpPr>
          <p:nvPr>
            <p:ph type="body" sz="quarter" idx="14" hasCustomPrompt="1"/>
          </p:nvPr>
        </p:nvSpPr>
        <p:spPr>
          <a:xfrm>
            <a:off x="5400000" y="216000"/>
            <a:ext cx="1800000" cy="288000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700" b="1" baseline="0">
                <a:solidFill>
                  <a:srgbClr val="F8B500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ko-KR" altLang="en-US" dirty="0"/>
              <a:t>문서 이름</a:t>
            </a:r>
            <a:endParaRPr lang="en-US" altLang="ko-KR" dirty="0"/>
          </a:p>
          <a:p>
            <a:pPr lvl="0"/>
            <a:r>
              <a:rPr lang="ko-KR" altLang="en-US" dirty="0"/>
              <a:t>문서 작성자</a:t>
            </a:r>
          </a:p>
        </p:txBody>
      </p:sp>
      <p:sp>
        <p:nvSpPr>
          <p:cNvPr id="8" name="텍스트 개체 틀 11"/>
          <p:cNvSpPr>
            <a:spLocks noGrp="1"/>
          </p:cNvSpPr>
          <p:nvPr>
            <p:ph type="body" sz="quarter" idx="10" hasCustomPrompt="1"/>
          </p:nvPr>
        </p:nvSpPr>
        <p:spPr>
          <a:xfrm>
            <a:off x="720000" y="900000"/>
            <a:ext cx="9000000" cy="1387494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3200"/>
              </a:lnSpc>
              <a:buNone/>
              <a:defRPr sz="4000" spc="-150">
                <a:solidFill>
                  <a:srgbClr val="23AC38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ctr" defTabSz="1043056" rtl="0" eaLnBrk="1" latinLnBrk="1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1146" indent="-391146" algn="l" defTabSz="1043056" rtl="0" eaLnBrk="1" latinLnBrk="1" hangingPunct="1">
        <a:spcBef>
          <a:spcPct val="20000"/>
        </a:spcBef>
        <a:buFont typeface="Arial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47483" indent="-325955" algn="l" defTabSz="1043056" rtl="0" eaLnBrk="1" latinLnBrk="1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03820" indent="-260764" algn="l" defTabSz="1043056" rtl="0" eaLnBrk="1" latinLnBrk="1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825348" indent="-260764" algn="l" defTabSz="1043056" rtl="0" eaLnBrk="1" latinLnBrk="1" hangingPunct="1">
        <a:spcBef>
          <a:spcPct val="20000"/>
        </a:spcBef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46876" indent="-260764" algn="l" defTabSz="1043056" rtl="0" eaLnBrk="1" latinLnBrk="1" hangingPunct="1">
        <a:spcBef>
          <a:spcPct val="20000"/>
        </a:spcBef>
        <a:buFont typeface="Arial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68404" indent="-260764" algn="l" defTabSz="104305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89932" indent="-260764" algn="l" defTabSz="104305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11460" indent="-260764" algn="l" defTabSz="104305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32988" indent="-260764" algn="l" defTabSz="104305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1528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3056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4584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6112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7640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9168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50696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72224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그림 개체 틀 39"/>
          <p:cNvPicPr>
            <a:picLocks noGrp="1" noChangeAspect="1"/>
          </p:cNvPicPr>
          <p:nvPr>
            <p:ph type="pic" sz="quarter" idx="2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61" b="9661"/>
          <a:stretch>
            <a:fillRect/>
          </a:stretch>
        </p:blipFill>
        <p:spPr>
          <a:xfrm>
            <a:off x="3628913" y="4068663"/>
            <a:ext cx="1321743" cy="965758"/>
          </a:xfrm>
        </p:spPr>
      </p:pic>
      <p:pic>
        <p:nvPicPr>
          <p:cNvPr id="47" name="그림 4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8648" y="3758628"/>
            <a:ext cx="4441097" cy="2398267"/>
          </a:xfrm>
          <a:prstGeom prst="rect">
            <a:avLst/>
          </a:prstGeom>
        </p:spPr>
      </p:pic>
      <p:sp>
        <p:nvSpPr>
          <p:cNvPr id="9" name="텍스트 개체 틀 8"/>
          <p:cNvSpPr>
            <a:spLocks noGrp="1"/>
          </p:cNvSpPr>
          <p:nvPr>
            <p:ph type="body" sz="quarter" idx="13"/>
          </p:nvPr>
        </p:nvSpPr>
        <p:spPr>
          <a:xfrm>
            <a:off x="359999" y="5861873"/>
            <a:ext cx="5958809" cy="360000"/>
          </a:xfrm>
        </p:spPr>
        <p:txBody>
          <a:bodyPr/>
          <a:lstStyle/>
          <a:p>
            <a:r>
              <a:rPr lang="ko-KR" altLang="en-US" sz="4800" dirty="0"/>
              <a:t>연예인 닮은꼴 찾기</a:t>
            </a:r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5"/>
          </p:nvPr>
        </p:nvSpPr>
        <p:spPr>
          <a:xfrm>
            <a:off x="359998" y="215998"/>
            <a:ext cx="2754454" cy="144001"/>
          </a:xfrm>
        </p:spPr>
        <p:txBody>
          <a:bodyPr/>
          <a:lstStyle/>
          <a:p>
            <a:r>
              <a:rPr lang="en-US" altLang="ko-KR" dirty="0"/>
              <a:t>Script</a:t>
            </a:r>
            <a:r>
              <a:rPr lang="ko-KR" altLang="en-US" dirty="0"/>
              <a:t> </a:t>
            </a:r>
            <a:r>
              <a:rPr lang="en-US" altLang="ko-KR" dirty="0"/>
              <a:t>Term Project(</a:t>
            </a:r>
            <a:r>
              <a:rPr lang="ko-KR" altLang="en-US" dirty="0"/>
              <a:t>연예인 닮은꼴 찾기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0"/>
          </p:nvPr>
        </p:nvSpPr>
        <p:spPr>
          <a:xfrm>
            <a:off x="360000" y="2758266"/>
            <a:ext cx="10243284" cy="1051453"/>
          </a:xfrm>
        </p:spPr>
        <p:txBody>
          <a:bodyPr/>
          <a:lstStyle/>
          <a:p>
            <a:r>
              <a:rPr lang="en-US" altLang="ko-KR" dirty="0"/>
              <a:t>         2017</a:t>
            </a:r>
            <a:r>
              <a:rPr lang="ko-KR" altLang="en-US" dirty="0"/>
              <a:t>년</a:t>
            </a:r>
            <a:r>
              <a:rPr lang="en-US" altLang="ko-KR" dirty="0"/>
              <a:t> 1</a:t>
            </a:r>
            <a:r>
              <a:rPr lang="ko-KR" altLang="en-US" dirty="0"/>
              <a:t>학기 </a:t>
            </a:r>
            <a:r>
              <a:rPr lang="en-US" altLang="ko-KR" dirty="0"/>
              <a:t>Script </a:t>
            </a:r>
          </a:p>
          <a:p>
            <a:r>
              <a:rPr lang="en-US" altLang="ko-KR" dirty="0"/>
              <a:t>                                 Term </a:t>
            </a:r>
            <a:r>
              <a:rPr lang="en-US" altLang="ko-KR"/>
              <a:t>Project </a:t>
            </a:r>
            <a:r>
              <a:rPr lang="ko-KR" altLang="en-US"/>
              <a:t>중간 </a:t>
            </a:r>
            <a:r>
              <a:rPr lang="ko-KR" altLang="en-US" dirty="0"/>
              <a:t>발표</a:t>
            </a:r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sz="1400" dirty="0"/>
              <a:t>게임공학과</a:t>
            </a:r>
            <a:endParaRPr lang="en-US" altLang="ko-KR" sz="1400" dirty="0"/>
          </a:p>
          <a:p>
            <a:r>
              <a:rPr lang="en-US" altLang="ko-KR" sz="1400" dirty="0"/>
              <a:t>2012182007</a:t>
            </a:r>
            <a:r>
              <a:rPr lang="en-US" altLang="ko-KR" sz="1400"/>
              <a:t>	2012182008 </a:t>
            </a:r>
            <a:endParaRPr lang="en-US" altLang="ko-KR" sz="1400" dirty="0"/>
          </a:p>
          <a:p>
            <a:r>
              <a:rPr lang="ko-KR" altLang="en-US" sz="1400" dirty="0"/>
              <a:t>김형중</a:t>
            </a:r>
            <a:r>
              <a:rPr lang="en-US" altLang="ko-KR" sz="1400" dirty="0"/>
              <a:t>	</a:t>
            </a:r>
            <a:r>
              <a:rPr lang="ko-KR" altLang="en-US" sz="1400" dirty="0" err="1"/>
              <a:t>김희승</a:t>
            </a:r>
            <a:endParaRPr lang="en-US" altLang="ko-KR" sz="1400" dirty="0"/>
          </a:p>
        </p:txBody>
      </p:sp>
      <p:pic>
        <p:nvPicPr>
          <p:cNvPr id="14" name="그림 개체 틀 13"/>
          <p:cNvPicPr>
            <a:picLocks noGrp="1" noChangeAspect="1"/>
          </p:cNvPicPr>
          <p:nvPr>
            <p:ph type="pic" sz="quarter" idx="17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24" b="18624"/>
          <a:stretch>
            <a:fillRect/>
          </a:stretch>
        </p:blipFill>
        <p:spPr>
          <a:xfrm>
            <a:off x="360363" y="360363"/>
            <a:ext cx="9917112" cy="2087562"/>
          </a:xfrm>
        </p:spPr>
      </p:pic>
      <p:pic>
        <p:nvPicPr>
          <p:cNvPr id="45" name="그림 개체 틀 44"/>
          <p:cNvPicPr>
            <a:picLocks noGrp="1" noChangeAspect="1"/>
          </p:cNvPicPr>
          <p:nvPr>
            <p:ph type="pic" sz="quarter" idx="2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6" r="1596"/>
          <a:stretch>
            <a:fillRect/>
          </a:stretch>
        </p:blipFill>
        <p:spPr>
          <a:xfrm>
            <a:off x="990496" y="3204567"/>
            <a:ext cx="2520000" cy="2448000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altLang="ko-KR" dirty="0"/>
              <a:t>Current</a:t>
            </a:r>
          </a:p>
          <a:p>
            <a:pPr lvl="0"/>
            <a:r>
              <a:rPr lang="en-US" altLang="ko-KR" dirty="0"/>
              <a:t>Progress</a:t>
            </a:r>
          </a:p>
          <a:p>
            <a:pPr lvl="0"/>
            <a:endParaRPr lang="en-US" altLang="ko-KR" dirty="0"/>
          </a:p>
          <a:p>
            <a:r>
              <a:rPr lang="en-US" altLang="ko-KR" dirty="0"/>
              <a:t>Development</a:t>
            </a:r>
          </a:p>
          <a:p>
            <a:r>
              <a:rPr lang="en-US" altLang="ko-KR" dirty="0"/>
              <a:t>Schedule</a:t>
            </a:r>
          </a:p>
          <a:p>
            <a:pPr lvl="0"/>
            <a:endParaRPr lang="en-US" altLang="ko-KR" dirty="0"/>
          </a:p>
          <a:p>
            <a:r>
              <a:rPr lang="en-US" altLang="ko-KR" dirty="0"/>
              <a:t>Demonstration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02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03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>
                <a:latin typeface="나눔명조" panose="02020603020101020101" pitchFamily="18" charset="-127"/>
                <a:ea typeface="나눔명조" panose="02020603020101020101" pitchFamily="18" charset="-127"/>
              </a:rPr>
              <a:t>Script</a:t>
            </a:r>
          </a:p>
          <a:p>
            <a:r>
              <a:rPr lang="en-US" altLang="ko-KR" dirty="0">
                <a:latin typeface="나눔명조" panose="02020603020101020101" pitchFamily="18" charset="-127"/>
                <a:ea typeface="나눔명조" panose="02020603020101020101" pitchFamily="18" charset="-127"/>
              </a:rPr>
              <a:t>Term Project(</a:t>
            </a:r>
            <a:r>
              <a:rPr lang="ko-KR" altLang="en-US" dirty="0">
                <a:latin typeface="나눔명조" panose="02020603020101020101" pitchFamily="18" charset="-127"/>
                <a:ea typeface="나눔명조" panose="02020603020101020101" pitchFamily="18" charset="-127"/>
              </a:rPr>
              <a:t>연예인 닮은꼴 찾기</a:t>
            </a:r>
            <a:r>
              <a:rPr lang="en-US" altLang="ko-KR" dirty="0">
                <a:latin typeface="나눔명조" panose="02020603020101020101" pitchFamily="18" charset="-127"/>
                <a:ea typeface="나눔명조" panose="02020603020101020101" pitchFamily="18" charset="-127"/>
              </a:rPr>
              <a:t>)</a:t>
            </a:r>
            <a:endParaRPr lang="ko-KR" altLang="en-US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587060" y="1548001"/>
            <a:ext cx="1440000" cy="30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0631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텍스트 개체 틀 9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>
                <a:latin typeface="나눔명조" panose="02020603020101020101" pitchFamily="18" charset="-127"/>
                <a:ea typeface="나눔명조" panose="02020603020101020101" pitchFamily="18" charset="-127"/>
              </a:rPr>
              <a:t>Smart Phone Game Programming</a:t>
            </a:r>
          </a:p>
          <a:p>
            <a:r>
              <a:rPr lang="en-US" altLang="ko-KR" dirty="0">
                <a:latin typeface="나눔명조" panose="02020603020101020101" pitchFamily="18" charset="-127"/>
                <a:ea typeface="나눔명조" panose="02020603020101020101" pitchFamily="18" charset="-127"/>
              </a:rPr>
              <a:t>Term Project(Face Analysis)</a:t>
            </a:r>
            <a:endParaRPr lang="ko-KR" altLang="en-US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altLang="ko-KR" dirty="0"/>
              <a:t>Current</a:t>
            </a:r>
          </a:p>
          <a:p>
            <a:pPr lvl="0"/>
            <a:r>
              <a:rPr lang="en-US" altLang="ko-KR" dirty="0"/>
              <a:t>Progress</a:t>
            </a:r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5"/>
          </p:nvPr>
        </p:nvSpPr>
        <p:spPr>
          <a:xfrm>
            <a:off x="378148" y="2196495"/>
            <a:ext cx="6084676" cy="360000"/>
          </a:xfrm>
        </p:spPr>
        <p:txBody>
          <a:bodyPr/>
          <a:lstStyle/>
          <a:p>
            <a:r>
              <a:rPr lang="en-US" altLang="ko-KR" sz="3200" dirty="0"/>
              <a:t>iPad </a:t>
            </a:r>
            <a:r>
              <a:rPr lang="ko-KR" altLang="en-US" sz="3200" dirty="0"/>
              <a:t>앱</a:t>
            </a:r>
            <a:r>
              <a:rPr lang="en-US" altLang="ko-KR" sz="3200" dirty="0"/>
              <a:t> </a:t>
            </a:r>
            <a:r>
              <a:rPr lang="ko-KR" altLang="en-US" sz="3200" dirty="0"/>
              <a:t>및</a:t>
            </a:r>
            <a:r>
              <a:rPr lang="en-US" altLang="ko-KR" sz="3200" dirty="0"/>
              <a:t> </a:t>
            </a:r>
            <a:r>
              <a:rPr lang="ko-KR" altLang="en-US" sz="3200" dirty="0"/>
              <a:t>서버 개발 완료</a:t>
            </a:r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6"/>
          </p:nvPr>
        </p:nvSpPr>
        <p:spPr>
          <a:xfrm>
            <a:off x="5058668" y="2592264"/>
            <a:ext cx="4428492" cy="4464731"/>
          </a:xfrm>
        </p:spPr>
        <p:txBody>
          <a:bodyPr/>
          <a:lstStyle/>
          <a:p>
            <a:endParaRPr lang="en-US" altLang="ko-KR" dirty="0"/>
          </a:p>
          <a:p>
            <a:r>
              <a:rPr lang="en-US" altLang="ko-KR" dirty="0"/>
              <a:t> · </a:t>
            </a:r>
            <a:r>
              <a:rPr lang="ko-KR" altLang="en-US" dirty="0"/>
              <a:t>찍은 사진을 서버로 전송하는 </a:t>
            </a:r>
            <a:r>
              <a:rPr lang="en-US" altLang="ko-KR" dirty="0"/>
              <a:t>iPad </a:t>
            </a:r>
            <a:r>
              <a:rPr lang="ko-KR" altLang="en-US" dirty="0"/>
              <a:t>앱 </a:t>
            </a:r>
            <a:endParaRPr lang="en-US" altLang="ko-KR" dirty="0"/>
          </a:p>
          <a:p>
            <a:r>
              <a:rPr lang="en-US" altLang="ko-KR" dirty="0"/>
              <a:t>   </a:t>
            </a:r>
            <a:r>
              <a:rPr lang="ko-KR" altLang="en-US" dirty="0"/>
              <a:t>얼굴을 인식하여 자동 촬영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· </a:t>
            </a:r>
            <a:r>
              <a:rPr lang="ko-KR" altLang="en-US" dirty="0"/>
              <a:t>아이패드에서 사진을 받아</a:t>
            </a:r>
            <a:endParaRPr lang="en-US" altLang="ko-KR" dirty="0"/>
          </a:p>
          <a:p>
            <a:r>
              <a:rPr lang="en-US" altLang="ko-KR" dirty="0"/>
              <a:t>   </a:t>
            </a:r>
            <a:r>
              <a:rPr lang="ko-KR" altLang="en-US" dirty="0"/>
              <a:t>프로젝트 하위 폴더에 저장해주는 서버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48" y="2592264"/>
            <a:ext cx="3348372" cy="4464496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2524" y="4900962"/>
            <a:ext cx="5837824" cy="2155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280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텍스트 개체 틀 9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>
                <a:latin typeface="나눔명조" panose="02020603020101020101" pitchFamily="18" charset="-127"/>
                <a:ea typeface="나눔명조" panose="02020603020101020101" pitchFamily="18" charset="-127"/>
              </a:rPr>
              <a:t>Smart Phone Game Programming</a:t>
            </a:r>
          </a:p>
          <a:p>
            <a:r>
              <a:rPr lang="en-US" altLang="ko-KR" dirty="0">
                <a:latin typeface="나눔명조" panose="02020603020101020101" pitchFamily="18" charset="-127"/>
                <a:ea typeface="나눔명조" panose="02020603020101020101" pitchFamily="18" charset="-127"/>
              </a:rPr>
              <a:t>Term Project(Face Analysis)</a:t>
            </a:r>
            <a:endParaRPr lang="ko-KR" altLang="en-US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altLang="ko-KR" dirty="0"/>
              <a:t>Current</a:t>
            </a:r>
          </a:p>
          <a:p>
            <a:pPr lvl="0"/>
            <a:r>
              <a:rPr lang="en-US" altLang="ko-KR" dirty="0"/>
              <a:t>Progress</a:t>
            </a:r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5"/>
          </p:nvPr>
        </p:nvSpPr>
        <p:spPr>
          <a:xfrm>
            <a:off x="378148" y="2196495"/>
            <a:ext cx="6084676" cy="360000"/>
          </a:xfrm>
        </p:spPr>
        <p:txBody>
          <a:bodyPr/>
          <a:lstStyle/>
          <a:p>
            <a:r>
              <a:rPr lang="en-US" altLang="ko-KR" sz="3200" dirty="0"/>
              <a:t>Prototype</a:t>
            </a:r>
            <a:r>
              <a:rPr lang="ko-KR" altLang="en-US" sz="3200" dirty="0"/>
              <a:t> 구현</a:t>
            </a:r>
            <a:r>
              <a:rPr lang="en-US" altLang="ko-KR" sz="3200" dirty="0"/>
              <a:t> </a:t>
            </a:r>
            <a:r>
              <a:rPr lang="ko-KR" altLang="en-US" sz="3200" dirty="0"/>
              <a:t>상황</a:t>
            </a:r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6"/>
          </p:nvPr>
        </p:nvSpPr>
        <p:spPr>
          <a:xfrm>
            <a:off x="5058668" y="2592264"/>
            <a:ext cx="4428492" cy="4464731"/>
          </a:xfrm>
        </p:spPr>
        <p:txBody>
          <a:bodyPr/>
          <a:lstStyle/>
          <a:p>
            <a:endParaRPr lang="en-US" altLang="ko-KR" dirty="0"/>
          </a:p>
          <a:p>
            <a:r>
              <a:rPr lang="en-US" altLang="ko-KR" dirty="0"/>
              <a:t> · </a:t>
            </a:r>
            <a:r>
              <a:rPr lang="ko-KR" altLang="en-US" dirty="0"/>
              <a:t>메인 화면</a:t>
            </a:r>
            <a:r>
              <a:rPr lang="en-US" altLang="ko-KR" dirty="0"/>
              <a:t> </a:t>
            </a:r>
            <a:r>
              <a:rPr lang="ko-KR" altLang="en-US" dirty="0"/>
              <a:t>및 촬영 대기 화면 구현  완료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· </a:t>
            </a:r>
            <a:r>
              <a:rPr lang="en-US" altLang="ko-KR" dirty="0" err="1"/>
              <a:t>tkinter</a:t>
            </a:r>
            <a:r>
              <a:rPr lang="en-US" altLang="ko-KR" dirty="0"/>
              <a:t> </a:t>
            </a:r>
            <a:r>
              <a:rPr lang="ko-KR" altLang="en-US" dirty="0"/>
              <a:t>씬 처리</a:t>
            </a:r>
            <a:r>
              <a:rPr lang="en-US" altLang="ko-KR" dirty="0"/>
              <a:t>, </a:t>
            </a:r>
            <a:r>
              <a:rPr lang="ko-KR" altLang="en-US" dirty="0"/>
              <a:t>마우스 처리</a:t>
            </a:r>
            <a:r>
              <a:rPr lang="en-US" altLang="ko-KR" dirty="0"/>
              <a:t>, </a:t>
            </a:r>
            <a:r>
              <a:rPr lang="ko-KR" altLang="en-US" dirty="0"/>
              <a:t>스레드 분리 완료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· </a:t>
            </a:r>
            <a:r>
              <a:rPr lang="ko-KR" altLang="en-US" dirty="0"/>
              <a:t>결과값은 현재 콘솔창에 출력</a:t>
            </a:r>
            <a:endParaRPr lang="en-US" altLang="ko-KR" dirty="0"/>
          </a:p>
          <a:p>
            <a:r>
              <a:rPr lang="en-US" altLang="ko-KR" dirty="0"/>
              <a:t>   </a:t>
            </a:r>
            <a:r>
              <a:rPr lang="ko-KR" altLang="en-US" dirty="0"/>
              <a:t>추후 결과 화면에서 사진과 함께</a:t>
            </a:r>
            <a:endParaRPr lang="en-US" altLang="ko-KR" dirty="0"/>
          </a:p>
          <a:p>
            <a:r>
              <a:rPr lang="en-US" altLang="ko-KR" dirty="0"/>
              <a:t>   UI</a:t>
            </a:r>
            <a:r>
              <a:rPr lang="ko-KR" altLang="en-US" dirty="0"/>
              <a:t>로 제공 예정</a:t>
            </a:r>
            <a:endParaRPr lang="en-US" altLang="ko-KR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0276" y="4176675"/>
            <a:ext cx="3158705" cy="287436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48" y="2592264"/>
            <a:ext cx="3183324" cy="2880555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49" y="6204178"/>
            <a:ext cx="3744416" cy="240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671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>
                <a:latin typeface="나눔명조" panose="02020603020101020101" pitchFamily="18" charset="-127"/>
                <a:ea typeface="나눔명조" panose="02020603020101020101" pitchFamily="18" charset="-127"/>
              </a:rPr>
              <a:t>Script</a:t>
            </a:r>
          </a:p>
          <a:p>
            <a:r>
              <a:rPr lang="en-US" altLang="ko-KR" dirty="0">
                <a:latin typeface="나눔명조" panose="02020603020101020101" pitchFamily="18" charset="-127"/>
                <a:ea typeface="나눔명조" panose="02020603020101020101" pitchFamily="18" charset="-127"/>
              </a:rPr>
              <a:t>Term Project(</a:t>
            </a:r>
            <a:r>
              <a:rPr lang="ko-KR" altLang="en-US" dirty="0">
                <a:latin typeface="나눔명조" panose="02020603020101020101" pitchFamily="18" charset="-127"/>
                <a:ea typeface="나눔명조" panose="02020603020101020101" pitchFamily="18" charset="-127"/>
              </a:rPr>
              <a:t>연예인 닮은꼴 찾기</a:t>
            </a:r>
            <a:r>
              <a:rPr lang="en-US" altLang="ko-KR" dirty="0">
                <a:latin typeface="나눔명조" panose="02020603020101020101" pitchFamily="18" charset="-127"/>
                <a:ea typeface="나눔명조" panose="02020603020101020101" pitchFamily="18" charset="-127"/>
              </a:rPr>
              <a:t>)</a:t>
            </a:r>
            <a:endParaRPr lang="ko-KR" altLang="en-US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4" name="텍스트 개체 틀 6"/>
          <p:cNvSpPr txBox="1">
            <a:spLocks/>
          </p:cNvSpPr>
          <p:nvPr/>
        </p:nvSpPr>
        <p:spPr>
          <a:xfrm>
            <a:off x="720000" y="900000"/>
            <a:ext cx="9000000" cy="1387494"/>
          </a:xfrm>
          <a:prstGeom prst="rect">
            <a:avLst/>
          </a:prstGeom>
        </p:spPr>
        <p:txBody>
          <a:bodyPr lIns="0" tIns="0" rIns="0" bIns="0"/>
          <a:lstStyle>
            <a:lvl1pPr marL="391146" indent="-391146" algn="l" defTabSz="1043056" rtl="0" eaLnBrk="1" latinLnBrk="1" hangingPunct="1">
              <a:lnSpc>
                <a:spcPts val="3200"/>
              </a:lnSpc>
              <a:spcBef>
                <a:spcPct val="20000"/>
              </a:spcBef>
              <a:buFont typeface="Arial" pitchFamily="34" charset="0"/>
              <a:buNone/>
              <a:defRPr sz="4000" kern="1200" spc="-150">
                <a:solidFill>
                  <a:srgbClr val="23AC38"/>
                </a:solidFill>
                <a:latin typeface="나눔명조" pitchFamily="18" charset="-127"/>
                <a:ea typeface="나눔명조" pitchFamily="18" charset="-127"/>
                <a:cs typeface="+mn-cs"/>
              </a:defRPr>
            </a:lvl1pPr>
            <a:lvl2pPr marL="847483" indent="-325955" algn="l" defTabSz="1043056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Development</a:t>
            </a:r>
          </a:p>
          <a:p>
            <a:r>
              <a:rPr lang="en-US" altLang="ko-KR" dirty="0"/>
              <a:t>Schedule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3361526"/>
              </p:ext>
            </p:extLst>
          </p:nvPr>
        </p:nvGraphicFramePr>
        <p:xfrm>
          <a:off x="719999" y="1944427"/>
          <a:ext cx="9000001" cy="511256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24043">
                  <a:extLst>
                    <a:ext uri="{9D8B030D-6E8A-4147-A177-3AD203B41FA5}">
                      <a16:colId xmlns:a16="http://schemas.microsoft.com/office/drawing/2014/main" val="2070295966"/>
                    </a:ext>
                  </a:extLst>
                </a:gridCol>
                <a:gridCol w="1846474">
                  <a:extLst>
                    <a:ext uri="{9D8B030D-6E8A-4147-A177-3AD203B41FA5}">
                      <a16:colId xmlns:a16="http://schemas.microsoft.com/office/drawing/2014/main" val="2995299264"/>
                    </a:ext>
                  </a:extLst>
                </a:gridCol>
                <a:gridCol w="6029484">
                  <a:extLst>
                    <a:ext uri="{9D8B030D-6E8A-4147-A177-3AD203B41FA5}">
                      <a16:colId xmlns:a16="http://schemas.microsoft.com/office/drawing/2014/main" val="2381231254"/>
                    </a:ext>
                  </a:extLst>
                </a:gridCol>
              </a:tblGrid>
              <a:tr h="4150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제목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내용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295800"/>
                  </a:ext>
                </a:extLst>
              </a:tr>
              <a:tr h="5659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8</a:t>
                      </a:r>
                      <a:r>
                        <a:rPr lang="ko-KR" altLang="en-US" sz="1200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주차</a:t>
                      </a:r>
                      <a:endParaRPr lang="en-US" altLang="ko-KR" sz="1200" dirty="0"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(4.26 ~ 5.2)</a:t>
                      </a:r>
                      <a:endParaRPr lang="ko-KR" altLang="en-US" sz="1200" dirty="0"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사용할 </a:t>
                      </a:r>
                      <a:r>
                        <a:rPr lang="en-US" altLang="ko-KR" sz="1100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API,</a:t>
                      </a:r>
                    </a:p>
                    <a:p>
                      <a:pPr algn="ctr" latinLnBrk="1"/>
                      <a:r>
                        <a:rPr lang="ko-KR" altLang="en-US" sz="1100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라이브러리</a:t>
                      </a:r>
                      <a:r>
                        <a:rPr lang="en-US" altLang="ko-KR" sz="1100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 </a:t>
                      </a:r>
                      <a:r>
                        <a:rPr lang="ko-KR" altLang="en-US" sz="1100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조사</a:t>
                      </a:r>
                      <a:r>
                        <a:rPr lang="en-US" altLang="ko-KR" sz="1100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ko-KR" altLang="en-US" sz="1100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사용할 </a:t>
                      </a:r>
                      <a:r>
                        <a:rPr lang="en-US" altLang="ko-KR" sz="1100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Open</a:t>
                      </a:r>
                      <a:r>
                        <a:rPr lang="ko-KR" altLang="en-US" sz="1100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 </a:t>
                      </a:r>
                      <a:r>
                        <a:rPr lang="en-US" altLang="ko-KR" sz="1100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API </a:t>
                      </a:r>
                      <a:r>
                        <a:rPr lang="ko-KR" altLang="en-US" sz="1100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조사</a:t>
                      </a:r>
                      <a:r>
                        <a:rPr lang="en-US" altLang="ko-KR" sz="1100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(</a:t>
                      </a:r>
                      <a:r>
                        <a:rPr lang="ko-KR" altLang="en-US" sz="1100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완료</a:t>
                      </a:r>
                      <a:r>
                        <a:rPr lang="en-US" altLang="ko-KR" sz="1100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)</a:t>
                      </a:r>
                    </a:p>
                    <a:p>
                      <a:pPr marL="0" indent="0" latinLnBrk="1">
                        <a:buNone/>
                      </a:pPr>
                      <a:r>
                        <a:rPr lang="ko-KR" altLang="en-US" sz="1100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또한 사용할 라이브러리 조사</a:t>
                      </a:r>
                      <a:r>
                        <a:rPr lang="en-US" altLang="ko-KR" sz="1100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(</a:t>
                      </a:r>
                      <a:r>
                        <a:rPr lang="ko-KR" altLang="en-US" sz="1100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완료</a:t>
                      </a:r>
                      <a:r>
                        <a:rPr lang="en-US" altLang="ko-KR" sz="1100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907354"/>
                  </a:ext>
                </a:extLst>
              </a:tr>
              <a:tr h="5659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9</a:t>
                      </a:r>
                      <a:r>
                        <a:rPr lang="ko-KR" altLang="en-US" sz="1200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주차</a:t>
                      </a:r>
                      <a:endParaRPr lang="en-US" altLang="ko-KR" sz="1200" dirty="0"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(5.3 ~ 5.9)</a:t>
                      </a:r>
                      <a:endParaRPr lang="ko-KR" altLang="en-US" sz="1200" dirty="0"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상세 기능</a:t>
                      </a:r>
                      <a:r>
                        <a:rPr lang="en-US" altLang="ko-KR" sz="1100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, </a:t>
                      </a:r>
                      <a:r>
                        <a:rPr lang="ko-KR" altLang="en-US" sz="1100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구현 방법</a:t>
                      </a:r>
                      <a:r>
                        <a:rPr lang="en-US" altLang="ko-KR" sz="1100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, UI, </a:t>
                      </a:r>
                      <a:r>
                        <a:rPr lang="ko-KR" altLang="en-US" sz="1100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개발 일정표 작성</a:t>
                      </a:r>
                      <a:r>
                        <a:rPr lang="en-US" altLang="ko-KR" sz="1100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 </a:t>
                      </a:r>
                      <a:endParaRPr lang="ko-KR" altLang="en-US" sz="1100" dirty="0"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ko-KR" altLang="en-US" sz="1100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상세 기능과 구현 방법을 작성하고 그에 맞는 </a:t>
                      </a:r>
                      <a:r>
                        <a:rPr lang="en-US" altLang="ko-KR" sz="1100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UI</a:t>
                      </a:r>
                      <a:r>
                        <a:rPr lang="ko-KR" altLang="en-US" sz="1100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를 작성</a:t>
                      </a:r>
                      <a:r>
                        <a:rPr lang="en-US" altLang="ko-KR" sz="1100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(</a:t>
                      </a:r>
                      <a:r>
                        <a:rPr lang="ko-KR" altLang="en-US" sz="1100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완료</a:t>
                      </a:r>
                      <a:r>
                        <a:rPr lang="en-US" altLang="ko-KR" sz="1100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)</a:t>
                      </a:r>
                    </a:p>
                    <a:p>
                      <a:pPr marL="0" indent="0" latinLnBrk="1">
                        <a:buNone/>
                      </a:pPr>
                      <a:r>
                        <a:rPr lang="ko-KR" altLang="en-US" sz="1100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주어진 시간과 구현 순서에 맞춰 개발 일정표 작성</a:t>
                      </a:r>
                      <a:r>
                        <a:rPr lang="en-US" altLang="ko-KR" sz="1100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(</a:t>
                      </a:r>
                      <a:r>
                        <a:rPr lang="ko-KR" altLang="en-US" sz="1100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완료</a:t>
                      </a:r>
                      <a:r>
                        <a:rPr lang="en-US" altLang="ko-KR" sz="1100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)</a:t>
                      </a:r>
                      <a:endParaRPr lang="ko-KR" altLang="en-US" sz="1100" dirty="0"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8992512"/>
                  </a:ext>
                </a:extLst>
              </a:tr>
              <a:tr h="735757">
                <a:tc>
                  <a:txBody>
                    <a:bodyPr/>
                    <a:lstStyle/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10</a:t>
                      </a:r>
                      <a:r>
                        <a:rPr lang="ko-KR" altLang="en-US" sz="1200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주차</a:t>
                      </a:r>
                      <a:endParaRPr lang="en-US" altLang="ko-KR" sz="1200" dirty="0"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  <a:p>
                      <a:pPr algn="ctr" latinLnBrk="1"/>
                      <a:r>
                        <a:rPr lang="en-US" altLang="ko-KR" sz="1200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(5.10 ~ 5.16)</a:t>
                      </a:r>
                      <a:endParaRPr lang="ko-KR" altLang="en-US" sz="1200" dirty="0"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기획발표</a:t>
                      </a:r>
                      <a:r>
                        <a:rPr lang="en-US" altLang="ko-KR" sz="1100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 </a:t>
                      </a:r>
                      <a:r>
                        <a:rPr lang="ko-KR" altLang="en-US" sz="1100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준비 및</a:t>
                      </a:r>
                      <a:endParaRPr lang="en-US" altLang="ko-KR" sz="1100" dirty="0"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1100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프로젝트와 </a:t>
                      </a:r>
                      <a:r>
                        <a:rPr lang="en-US" altLang="ko-KR" sz="1100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API </a:t>
                      </a:r>
                      <a:r>
                        <a:rPr lang="ko-KR" altLang="en-US" sz="1100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연동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ko-KR" altLang="en-US" sz="1100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기획발표를 준비한 뒤</a:t>
                      </a:r>
                      <a:r>
                        <a:rPr lang="en-US" altLang="ko-KR" sz="1100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, </a:t>
                      </a: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100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NAVER</a:t>
                      </a:r>
                      <a:r>
                        <a:rPr lang="ko-KR" altLang="en-US" sz="1100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에서 제공하는</a:t>
                      </a:r>
                      <a:r>
                        <a:rPr lang="en-US" altLang="ko-KR" sz="1100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 CFR API</a:t>
                      </a:r>
                      <a:r>
                        <a:rPr lang="ko-KR" altLang="en-US" sz="1100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를 </a:t>
                      </a:r>
                      <a:r>
                        <a:rPr lang="en-US" altLang="ko-KR" sz="1100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requests</a:t>
                      </a:r>
                      <a:r>
                        <a:rPr lang="ko-KR" altLang="en-US" sz="1100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를 통해서 프로젝트와 연동</a:t>
                      </a:r>
                      <a:r>
                        <a:rPr lang="en-US" altLang="ko-KR" sz="1100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(</a:t>
                      </a:r>
                      <a:r>
                        <a:rPr lang="ko-KR" altLang="en-US" sz="1100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완료</a:t>
                      </a:r>
                      <a:r>
                        <a:rPr lang="en-US" altLang="ko-KR" sz="1100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)</a:t>
                      </a:r>
                    </a:p>
                    <a:p>
                      <a:pPr marL="0" indent="0" latinLnBrk="1">
                        <a:buNone/>
                      </a:pPr>
                      <a:r>
                        <a:rPr lang="ko-KR" altLang="en-US" sz="1100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연동된 상태에서 이미지를 보내서 </a:t>
                      </a:r>
                      <a:r>
                        <a:rPr lang="en-US" altLang="ko-KR" sz="1100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face detection result</a:t>
                      </a:r>
                      <a:r>
                        <a:rPr lang="ko-KR" altLang="en-US" sz="1100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를 제대로 반환하는지 테스트</a:t>
                      </a:r>
                      <a:r>
                        <a:rPr lang="en-US" altLang="ko-KR" sz="1100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(</a:t>
                      </a:r>
                      <a:r>
                        <a:rPr lang="ko-KR" altLang="en-US" sz="1100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완료</a:t>
                      </a:r>
                      <a:r>
                        <a:rPr lang="en-US" altLang="ko-KR" sz="1100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)</a:t>
                      </a:r>
                      <a:endParaRPr lang="ko-KR" altLang="en-US" sz="1100" dirty="0"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0163150"/>
                  </a:ext>
                </a:extLst>
              </a:tr>
              <a:tr h="5659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11</a:t>
                      </a:r>
                      <a:r>
                        <a:rPr lang="ko-KR" altLang="en-US" sz="1200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주차</a:t>
                      </a:r>
                      <a:endParaRPr lang="en-US" altLang="ko-KR" sz="1200" dirty="0"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  <a:p>
                      <a:pPr algn="ctr" latinLnBrk="1"/>
                      <a:r>
                        <a:rPr lang="en-US" altLang="ko-KR" sz="1200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(5.17 ~ 5.23)</a:t>
                      </a:r>
                      <a:endParaRPr lang="ko-KR" altLang="en-US" sz="1200" dirty="0"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iPad</a:t>
                      </a:r>
                      <a:r>
                        <a:rPr lang="ko-KR" altLang="en-US" sz="1100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와 프로젝트 연동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사진을 찍어서 서버로 보내주는 </a:t>
                      </a:r>
                      <a:r>
                        <a:rPr lang="en-US" altLang="ko-KR" sz="1100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iPad</a:t>
                      </a:r>
                      <a:r>
                        <a:rPr lang="ko-KR" altLang="en-US" sz="1100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 앱 개발</a:t>
                      </a:r>
                      <a:r>
                        <a:rPr lang="en-US" altLang="ko-KR" sz="1100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(</a:t>
                      </a:r>
                      <a:r>
                        <a:rPr lang="ko-KR" altLang="en-US" sz="1100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완료</a:t>
                      </a:r>
                      <a:r>
                        <a:rPr lang="en-US" altLang="ko-KR" sz="1100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)</a:t>
                      </a:r>
                    </a:p>
                    <a:p>
                      <a:pPr marL="0" marR="0" lvl="0" indent="0" algn="l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사진을 받는 서버 개발</a:t>
                      </a:r>
                      <a:r>
                        <a:rPr lang="en-US" altLang="ko-KR" sz="1100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(</a:t>
                      </a:r>
                      <a:r>
                        <a:rPr lang="ko-KR" altLang="en-US" sz="1100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완료</a:t>
                      </a:r>
                      <a:r>
                        <a:rPr lang="en-US" altLang="ko-KR" sz="1100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)</a:t>
                      </a:r>
                      <a:endParaRPr lang="ko-KR" altLang="en-US" sz="1100" dirty="0"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110491"/>
                  </a:ext>
                </a:extLst>
              </a:tr>
              <a:tr h="5659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12</a:t>
                      </a:r>
                      <a:r>
                        <a:rPr lang="ko-KR" altLang="en-US" sz="1200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주차</a:t>
                      </a:r>
                      <a:endParaRPr lang="en-US" altLang="ko-KR" sz="1200" dirty="0"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  <a:p>
                      <a:pPr algn="ctr" latinLnBrk="1"/>
                      <a:r>
                        <a:rPr lang="en-US" altLang="ko-KR" sz="1200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(5.24 ~ 5.30)</a:t>
                      </a:r>
                      <a:endParaRPr lang="ko-KR" altLang="en-US" sz="1200" dirty="0"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Prototype </a:t>
                      </a:r>
                      <a:r>
                        <a:rPr lang="ko-KR" altLang="en-US" sz="1100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구현</a:t>
                      </a:r>
                      <a:r>
                        <a:rPr lang="en-US" altLang="ko-KR" sz="1100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 </a:t>
                      </a:r>
                      <a:endParaRPr lang="ko-KR" altLang="en-US" sz="1100" dirty="0"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작성한 </a:t>
                      </a:r>
                      <a:r>
                        <a:rPr lang="en-US" altLang="ko-KR" sz="1100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UI </a:t>
                      </a:r>
                      <a:r>
                        <a:rPr lang="ko-KR" altLang="en-US" sz="1100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기반으로 </a:t>
                      </a:r>
                      <a:r>
                        <a:rPr lang="en-US" altLang="ko-KR" sz="1100" dirty="0" err="1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tkinter</a:t>
                      </a:r>
                      <a:r>
                        <a:rPr lang="ko-KR" altLang="en-US" sz="1100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를 통한 </a:t>
                      </a:r>
                      <a:r>
                        <a:rPr lang="en-US" altLang="ko-KR" sz="1100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Prototype </a:t>
                      </a:r>
                      <a:r>
                        <a:rPr lang="ko-KR" altLang="en-US" sz="1100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구현</a:t>
                      </a:r>
                      <a:r>
                        <a:rPr lang="en-US" altLang="ko-KR" sz="1100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(60%)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3222354"/>
                  </a:ext>
                </a:extLst>
              </a:tr>
              <a:tr h="5659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13</a:t>
                      </a:r>
                      <a:r>
                        <a:rPr lang="ko-KR" altLang="en-US" sz="1200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주차</a:t>
                      </a:r>
                      <a:endParaRPr lang="en-US" altLang="ko-KR" sz="1200" dirty="0"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  <a:p>
                      <a:pPr algn="ctr" latinLnBrk="1"/>
                      <a:r>
                        <a:rPr lang="en-US" altLang="ko-KR" sz="1200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(5.31 ~ 6.6)</a:t>
                      </a:r>
                      <a:endParaRPr lang="ko-KR" altLang="en-US" sz="1200" dirty="0"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rgbClr val="FF0000"/>
                          </a:solidFill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중간발표</a:t>
                      </a:r>
                      <a:r>
                        <a:rPr lang="en-US" altLang="ko-KR" sz="1100" b="1" dirty="0">
                          <a:solidFill>
                            <a:srgbClr val="FF0000"/>
                          </a:solidFill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(5.31)</a:t>
                      </a:r>
                      <a:r>
                        <a:rPr lang="ko-KR" altLang="en-US" sz="1100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와</a:t>
                      </a:r>
                      <a:endParaRPr lang="en-US" altLang="ko-KR" sz="1100" dirty="0"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1100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랭킹 시스템</a:t>
                      </a:r>
                      <a:r>
                        <a:rPr lang="en-US" altLang="ko-KR" sz="1100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, Gmail</a:t>
                      </a:r>
                      <a:r>
                        <a:rPr lang="ko-KR" altLang="en-US" sz="1100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 추가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데이터 추가 및 갱신 기능 구현</a:t>
                      </a:r>
                      <a:endParaRPr lang="en-US" altLang="ko-KR" sz="1100"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100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Prototype</a:t>
                      </a:r>
                      <a:r>
                        <a:rPr lang="ko-KR" altLang="en-US" sz="1100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에 랭킹 시스템 및 결과 화면 </a:t>
                      </a:r>
                      <a:r>
                        <a:rPr lang="en-US" altLang="ko-KR" sz="1100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Gmail </a:t>
                      </a:r>
                      <a:r>
                        <a:rPr lang="ko-KR" altLang="en-US" sz="1100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전송 기능 추가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0349121"/>
                  </a:ext>
                </a:extLst>
              </a:tr>
              <a:tr h="5659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14</a:t>
                      </a:r>
                      <a:r>
                        <a:rPr lang="ko-KR" altLang="en-US" sz="1200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주차</a:t>
                      </a:r>
                      <a:endParaRPr lang="en-US" altLang="ko-KR" sz="1200" dirty="0"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  <a:p>
                      <a:pPr algn="ctr" latinLnBrk="1"/>
                      <a:r>
                        <a:rPr lang="en-US" altLang="ko-KR" sz="1200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(6.7 ~ 6.13)</a:t>
                      </a:r>
                      <a:endParaRPr lang="ko-KR" altLang="en-US" sz="1200" dirty="0"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최종 검수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ko-KR" altLang="en-US" sz="1100" dirty="0" err="1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미비된</a:t>
                      </a:r>
                      <a:r>
                        <a:rPr lang="ko-KR" altLang="en-US" sz="1100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 작업 및 최적화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0525852"/>
                  </a:ext>
                </a:extLst>
              </a:tr>
              <a:tr h="5659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15</a:t>
                      </a:r>
                      <a:r>
                        <a:rPr lang="ko-KR" altLang="en-US" sz="1200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주차</a:t>
                      </a:r>
                      <a:endParaRPr lang="en-US" altLang="ko-KR" sz="1200" dirty="0"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  <a:p>
                      <a:pPr algn="ctr" latinLnBrk="1"/>
                      <a:r>
                        <a:rPr lang="en-US" altLang="ko-KR" sz="1200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(6.14 ~ 6.20)</a:t>
                      </a:r>
                      <a:endParaRPr lang="ko-KR" altLang="en-US" sz="1200" dirty="0"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설치 파일 만들기</a:t>
                      </a:r>
                      <a:r>
                        <a:rPr lang="en-US" altLang="ko-KR" sz="1100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,</a:t>
                      </a:r>
                      <a:endParaRPr lang="ko-KR" altLang="en-US" sz="1100" dirty="0"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1100" b="1" dirty="0">
                          <a:solidFill>
                            <a:srgbClr val="FF0000"/>
                          </a:solidFill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최종발표</a:t>
                      </a:r>
                      <a:r>
                        <a:rPr lang="en-US" altLang="ko-KR" sz="1100" b="1" dirty="0">
                          <a:solidFill>
                            <a:srgbClr val="FF0000"/>
                          </a:solidFill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(6.19 </a:t>
                      </a:r>
                      <a:r>
                        <a:rPr lang="ko-KR" altLang="en-US" sz="1100" b="1" dirty="0">
                          <a:solidFill>
                            <a:srgbClr val="FF0000"/>
                          </a:solidFill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추정</a:t>
                      </a:r>
                      <a:r>
                        <a:rPr lang="en-US" altLang="ko-KR" sz="1100" b="1" dirty="0">
                          <a:solidFill>
                            <a:srgbClr val="FF0000"/>
                          </a:solidFill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)</a:t>
                      </a:r>
                      <a:endParaRPr lang="en-US" altLang="ko-KR" sz="1100" dirty="0"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en-US" altLang="ko-KR" sz="1100" dirty="0" err="1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distutils</a:t>
                      </a:r>
                      <a:r>
                        <a:rPr lang="ko-KR" altLang="en-US" sz="1100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로 설치 파일 만들기</a:t>
                      </a:r>
                      <a:endParaRPr lang="en-US" altLang="ko-KR" sz="1100" dirty="0"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100" dirty="0" err="1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Youtube</a:t>
                      </a:r>
                      <a:r>
                        <a:rPr lang="ko-KR" altLang="en-US" sz="1100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를</a:t>
                      </a:r>
                      <a:r>
                        <a:rPr lang="en-US" altLang="ko-KR" sz="1100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 </a:t>
                      </a:r>
                      <a:r>
                        <a:rPr lang="ko-KR" altLang="en-US" sz="1100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활용하여 최종발표</a:t>
                      </a:r>
                      <a:endParaRPr lang="en-US" altLang="ko-KR" sz="1100" dirty="0"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926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7481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>
                <a:latin typeface="나눔명조" panose="02020603020101020101" pitchFamily="18" charset="-127"/>
                <a:ea typeface="나눔명조" panose="02020603020101020101" pitchFamily="18" charset="-127"/>
              </a:rPr>
              <a:t>Script</a:t>
            </a:r>
          </a:p>
          <a:p>
            <a:r>
              <a:rPr lang="en-US" altLang="ko-KR" dirty="0">
                <a:latin typeface="나눔명조" panose="02020603020101020101" pitchFamily="18" charset="-127"/>
                <a:ea typeface="나눔명조" panose="02020603020101020101" pitchFamily="18" charset="-127"/>
              </a:rPr>
              <a:t>Term Project(</a:t>
            </a:r>
            <a:r>
              <a:rPr lang="ko-KR" altLang="en-US" dirty="0">
                <a:latin typeface="나눔명조" panose="02020603020101020101" pitchFamily="18" charset="-127"/>
                <a:ea typeface="나눔명조" panose="02020603020101020101" pitchFamily="18" charset="-127"/>
              </a:rPr>
              <a:t>연예인 닮은꼴 찾기</a:t>
            </a:r>
            <a:r>
              <a:rPr lang="en-US" altLang="ko-KR" dirty="0">
                <a:latin typeface="나눔명조" panose="02020603020101020101" pitchFamily="18" charset="-127"/>
                <a:ea typeface="나눔명조" panose="02020603020101020101" pitchFamily="18" charset="-127"/>
              </a:rPr>
              <a:t>)</a:t>
            </a:r>
            <a:endParaRPr lang="ko-KR" altLang="en-US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720000" y="899999"/>
            <a:ext cx="9000000" cy="6156996"/>
          </a:xfrm>
        </p:spPr>
        <p:txBody>
          <a:bodyPr anchor="ctr"/>
          <a:lstStyle/>
          <a:p>
            <a:pPr algn="ctr"/>
            <a:r>
              <a:rPr lang="en-US" altLang="ko-KR" sz="8000" dirty="0"/>
              <a:t>Demonstration</a:t>
            </a:r>
            <a:endParaRPr lang="ko-KR" altLang="en-US" sz="8000" dirty="0"/>
          </a:p>
        </p:txBody>
      </p:sp>
    </p:spTree>
    <p:extLst>
      <p:ext uri="{BB962C8B-B14F-4D97-AF65-F5344CB8AC3E}">
        <p14:creationId xmlns:p14="http://schemas.microsoft.com/office/powerpoint/2010/main" val="2372801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신규상품제안서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8B500"/>
      </a:hlink>
      <a:folHlink>
        <a:srgbClr val="F8B5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lIns="0" tIns="0" rIns="0" bIns="0" rtlCol="0">
        <a:spAutoFit/>
      </a:bodyPr>
      <a:lstStyle>
        <a:defPPr>
          <a:defRPr sz="700" dirty="0" smtClean="0">
            <a:solidFill>
              <a:srgbClr val="F8B500"/>
            </a:solidFill>
            <a:latin typeface="나눔명조" pitchFamily="18" charset="-127"/>
            <a:ea typeface="나눔명조" pitchFamily="18" charset="-127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3167</TotalTime>
  <Words>391</Words>
  <Application>Microsoft Office PowerPoint</Application>
  <PresentationFormat>사용자 지정</PresentationFormat>
  <Paragraphs>103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나눔고딕</vt:lpstr>
      <vt:lpstr>나눔명조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User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네이버 한글한글 아름답게</dc:creator>
  <cp:lastModifiedBy>Hyung-Jung Kim</cp:lastModifiedBy>
  <cp:revision>181</cp:revision>
  <dcterms:created xsi:type="dcterms:W3CDTF">2012-01-09T02:06:51Z</dcterms:created>
  <dcterms:modified xsi:type="dcterms:W3CDTF">2017-05-30T14:29:48Z</dcterms:modified>
</cp:coreProperties>
</file>