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64" r:id="rId3"/>
    <p:sldId id="256" r:id="rId4"/>
    <p:sldId id="257" r:id="rId5"/>
    <p:sldId id="258" r:id="rId6"/>
    <p:sldId id="265" r:id="rId7"/>
    <p:sldId id="259" r:id="rId8"/>
    <p:sldId id="260" r:id="rId9"/>
    <p:sldId id="266" r:id="rId10"/>
    <p:sldId id="262" r:id="rId11"/>
    <p:sldId id="268" r:id="rId12"/>
    <p:sldId id="267" r:id="rId13"/>
    <p:sldId id="269" r:id="rId14"/>
    <p:sldId id="263" r:id="rId15"/>
  </p:sldIdLst>
  <p:sldSz cx="14630400" cy="8229600"/>
  <p:notesSz cx="8229600" cy="14630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80B96564-D875-46B3-8C64-7B4490280F6C}" styleName="Dark Style 2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  <p:guideLst>
        <p:guide orient="horz" pos="2591"/>
        <p:guide pos="4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7052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6194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88970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592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778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9050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274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28801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509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2605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33833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4435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382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image" Target="../media/image6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image" Target="../media/image7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image" Target="../media/image8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2.png"  /><Relationship Id="rId6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user-images.githubusercontent.com/65753560/143393711-c9ec37a0-95ef-407f-8e72-444553c43bc0.mp4" TargetMode="External" /><Relationship Id="rId4" Type="http://schemas.openxmlformats.org/officeDocument/2006/relationships/hyperlink" Target="https://user-images.githubusercontent.com/65753560/143393778-9dc9331c-915a-4555-b4f8-4197a575420f.mp4" TargetMode="External" /><Relationship Id="rId5" Type="http://schemas.openxmlformats.org/officeDocument/2006/relationships/hyperlink" Target="https://user-images.githubusercontent.com/65753560/143393794-f40d689c-9892-49bc-81d4-c28a3a5aeb18.mp4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/>
          <p:cNvSpPr/>
          <p:nvPr/>
        </p:nvSpPr>
        <p:spPr>
          <a:xfrm>
            <a:off x="3728313" y="1847652"/>
            <a:ext cx="8396868" cy="2267148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7600"/>
              </a:lnSpc>
              <a:buNone/>
              <a:defRPr/>
            </a:pPr>
            <a:r>
              <a:rPr 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잡음제거</a:t>
            </a:r>
            <a:r>
              <a:rPr lang="ko-KR" alt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 </a:t>
            </a:r>
            <a:r>
              <a:rPr lang="en-US" altLang="ko-KR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&amp;</a:t>
            </a:r>
            <a:r>
              <a:rPr lang="ko-KR" alt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 </a:t>
            </a:r>
            <a:r>
              <a:rPr 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문자 표현</a:t>
            </a:r>
            <a:r>
              <a:rPr lang="ko-KR" alt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을 통한</a:t>
            </a:r>
            <a:endParaRPr lang="ko-KR" altLang="en-US" sz="4000" b="1">
              <a:solidFill>
                <a:schemeClr val="tx1"/>
              </a:solidFill>
              <a:latin typeface="Barlow Bold"/>
              <a:ea typeface="Barlow Bold"/>
              <a:cs typeface="Barlow Bold"/>
            </a:endParaRPr>
          </a:p>
          <a:p>
            <a:pPr marL="0" lvl="0" indent="0">
              <a:lnSpc>
                <a:spcPts val="7600"/>
              </a:lnSpc>
              <a:buNone/>
              <a:defRPr/>
            </a:pPr>
            <a:r>
              <a:rPr lang="ko-KR" alt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      </a:t>
            </a:r>
            <a:r>
              <a:rPr 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정확한 의사 전달</a:t>
            </a:r>
            <a:r>
              <a:rPr lang="ko-KR" altLang="en-US" sz="40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에 관한 연구</a:t>
            </a:r>
            <a:r>
              <a:rPr lang="en-US" altLang="ko-KR" sz="2500" b="1">
                <a:solidFill>
                  <a:schemeClr val="tx1"/>
                </a:solidFill>
                <a:latin typeface="Barlow Bold"/>
                <a:ea typeface="Barlow Bold"/>
                <a:cs typeface="Barlow Bold"/>
              </a:rPr>
              <a:t>(STT)</a:t>
            </a:r>
            <a:endParaRPr lang="en-US" altLang="ko-KR" sz="2500" b="1">
              <a:solidFill>
                <a:schemeClr val="tx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18" name="Text 4"/>
          <p:cNvSpPr/>
          <p:nvPr/>
        </p:nvSpPr>
        <p:spPr>
          <a:xfrm>
            <a:off x="6243153" y="5022525"/>
            <a:ext cx="3193049" cy="372784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l">
              <a:lnSpc>
                <a:spcPts val="2900"/>
              </a:lnSpc>
              <a:buNone/>
              <a:defRPr/>
            </a:pPr>
            <a:r>
              <a:rPr lang="en-US" sz="2050" b="1">
                <a:solidFill>
                  <a:schemeClr val="tx1"/>
                </a:solidFill>
                <a:latin typeface="Montserrat Bold"/>
                <a:ea typeface="Montserrat Bold"/>
                <a:cs typeface="Montserrat Bold"/>
              </a:rPr>
              <a:t>by </a:t>
            </a:r>
            <a:r>
              <a:rPr lang="ko-KR" altLang="en-US" sz="2050" b="1">
                <a:solidFill>
                  <a:schemeClr val="tx1"/>
                </a:solidFill>
                <a:latin typeface="Montserrat Bold"/>
                <a:ea typeface="Montserrat Bold"/>
                <a:cs typeface="Montserrat Bold"/>
              </a:rPr>
              <a:t>연수생 김현수</a:t>
            </a:r>
            <a:r>
              <a:rPr lang="en-US" altLang="ko-KR" sz="2050" b="1">
                <a:solidFill>
                  <a:schemeClr val="tx1"/>
                </a:solidFill>
                <a:latin typeface="Montserrat Bold"/>
                <a:ea typeface="Montserrat Bold"/>
                <a:cs typeface="Montserrat Bold"/>
              </a:rPr>
              <a:t>(2024.12)</a:t>
            </a:r>
            <a:endParaRPr lang="en-US" altLang="ko-KR" sz="2050" b="1">
              <a:solidFill>
                <a:schemeClr val="tx1"/>
              </a:solidFill>
              <a:latin typeface="Montserrat Bold"/>
              <a:ea typeface="Montserrat Bold"/>
              <a:cs typeface="Montserrat Bold"/>
            </a:endParaRPr>
          </a:p>
        </p:txBody>
      </p:sp>
      <p:sp>
        <p:nvSpPr>
          <p:cNvPr id="19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9480" y="1502858"/>
            <a:ext cx="8588706" cy="6111603"/>
          </a:xfrm>
          <a:prstGeom prst="rect">
            <a:avLst/>
          </a:prstGeom>
        </p:spPr>
      </p:pic>
      <p:sp>
        <p:nvSpPr>
          <p:cNvPr id="26" name="Text 0"/>
          <p:cNvSpPr/>
          <p:nvPr/>
        </p:nvSpPr>
        <p:spPr>
          <a:xfrm>
            <a:off x="1065967" y="617696"/>
            <a:ext cx="5866805" cy="733425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57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실험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[whisper]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7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8" name=""/>
          <p:cNvCxnSpPr>
            <a:stCxn id="29" idx="2"/>
          </p:cNvCxnSpPr>
          <p:nvPr/>
        </p:nvCxnSpPr>
        <p:spPr>
          <a:xfrm rot="10800000" flipV="1">
            <a:off x="9939042" y="6567893"/>
            <a:ext cx="2231498" cy="717886"/>
          </a:xfrm>
          <a:prstGeom prst="straightConnector1">
            <a:avLst/>
          </a:prstGeom>
          <a:noFill/>
          <a:ln w="63500" cap="flat" cmpd="sng" algn="ctr">
            <a:solidFill>
              <a:srgbClr val="ed7d31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9" name="Text 1"/>
          <p:cNvSpPr/>
          <p:nvPr/>
        </p:nvSpPr>
        <p:spPr>
          <a:xfrm>
            <a:off x="9824861" y="5391428"/>
            <a:ext cx="4691359" cy="117646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1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번줄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원본 음성을 글자로 표현</a:t>
            </a:r>
            <a:endParaRPr lang="ko-KR" altLang="en-US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2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번줄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잡음이 들어간 음성을 글자로 표현</a:t>
            </a:r>
            <a:endParaRPr lang="ko-KR" altLang="en-US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3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번줄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TSCN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으로 잡음을 제거하고 글자로 표현</a:t>
            </a:r>
            <a:endParaRPr lang="ko-KR" altLang="en-US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0" name="Text 1"/>
          <p:cNvSpPr/>
          <p:nvPr/>
        </p:nvSpPr>
        <p:spPr>
          <a:xfrm>
            <a:off x="9824858" y="1502858"/>
            <a:ext cx="4691359" cy="81752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whisper-large-v3-turbo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모델을 가져와 음성을 텍스트로 표현하는 코드</a:t>
            </a:r>
            <a:endParaRPr lang="ko-KR" altLang="en-US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cxnSp>
        <p:nvCxnSpPr>
          <p:cNvPr id="31" name=""/>
          <p:cNvCxnSpPr>
            <a:stCxn id="30" idx="1"/>
          </p:cNvCxnSpPr>
          <p:nvPr/>
        </p:nvCxnSpPr>
        <p:spPr>
          <a:xfrm rot="10800000" flipV="1">
            <a:off x="8086846" y="1911619"/>
            <a:ext cx="1738011" cy="767703"/>
          </a:xfrm>
          <a:prstGeom prst="straightConnector1">
            <a:avLst/>
          </a:prstGeom>
          <a:noFill/>
          <a:ln w="63500" cap="flat" cmpd="sng" algn="ctr">
            <a:solidFill>
              <a:srgbClr val="ed7d31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2" name="Text 1"/>
          <p:cNvSpPr/>
          <p:nvPr/>
        </p:nvSpPr>
        <p:spPr>
          <a:xfrm>
            <a:off x="9824858" y="3297277"/>
            <a:ext cx="3123953" cy="126138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2800"/>
              </a:lnSpc>
              <a:buNone/>
              <a:defRPr/>
            </a:pPr>
            <a:r>
              <a:rPr lang="ko-KR" altLang="en-US" sz="2000">
                <a:solidFill>
                  <a:srgbClr val="0000ff"/>
                </a:solidFill>
                <a:latin typeface="Montserrat"/>
                <a:ea typeface="Montserrat"/>
                <a:cs typeface="Montserrat"/>
              </a:rPr>
              <a:t>약간의 잡음이 들어가 있는 상태에서도 텍스트로 잘 표현하는 것을 발견</a:t>
            </a:r>
            <a:r>
              <a:rPr lang="en-US" altLang="ko-KR" sz="2000">
                <a:solidFill>
                  <a:srgbClr val="0000ff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2000">
              <a:solidFill>
                <a:srgbClr val="0000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3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10/13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1065967" y="1550374"/>
          <a:ext cx="10920584" cy="3548391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2241295"/>
                <a:gridCol w="2241295"/>
                <a:gridCol w="2145998"/>
                <a:gridCol w="2145998"/>
                <a:gridCol w="2145998"/>
              </a:tblGrid>
              <a:tr h="5548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실험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조건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결과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(EER)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TSCN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적용</a:t>
                      </a:r>
                      <a:endParaRPr lang="ko-KR" altLang="en-US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결과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(EER)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5548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백색잡음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025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4.89%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5548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백색잡음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05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10.93%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11.91%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635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백색잡음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0.1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22.20%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19.99%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635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생활소음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0.25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4.52%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635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생활소음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0.5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9.88%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930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생활소음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18.87%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x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5" name="Text 0"/>
          <p:cNvSpPr/>
          <p:nvPr/>
        </p:nvSpPr>
        <p:spPr>
          <a:xfrm>
            <a:off x="1065967" y="617696"/>
            <a:ext cx="5866805" cy="733425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57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실험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[TSCN]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6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8297465" y="2818209"/>
            <a:ext cx="976312" cy="190499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304609" y="3324570"/>
            <a:ext cx="976312" cy="190499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Text 1"/>
          <p:cNvSpPr/>
          <p:nvPr/>
        </p:nvSpPr>
        <p:spPr>
          <a:xfrm>
            <a:off x="1381979" y="5345761"/>
            <a:ext cx="8457244" cy="180022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TSCN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모델을 활용하여 잡음을 제거한 후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ECAPA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모델로 화자 구분을 시도했을 때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EER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값은 오히려 증가하여 성능이 하락하는 모습을 보임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2800"/>
              </a:lnSpc>
              <a:buNone/>
              <a:defRPr/>
            </a:pP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즉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잡음을 제거하면 원본 음성의 패턴과 텐서값에 영향을 주어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1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VS 1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비교에서 올바르게 작동하지 않다는 결론을 얻음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2800"/>
              </a:lnSpc>
              <a:buNone/>
              <a:defRPr/>
            </a:pP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따라서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ECAPA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로 화자 구분을 할 때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TSCN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을 활용한 뒤 구분하는 것은 적절치 않다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11/13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0"/>
          <p:cNvSpPr/>
          <p:nvPr/>
        </p:nvSpPr>
        <p:spPr>
          <a:xfrm>
            <a:off x="1065967" y="617696"/>
            <a:ext cx="5866805" cy="733425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57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실험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[TSCN_2]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6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1504" y="2135981"/>
            <a:ext cx="2881725" cy="2264568"/>
          </a:xfrm>
          <a:prstGeom prst="rect">
            <a:avLst/>
          </a:prstGeom>
        </p:spPr>
      </p:pic>
      <p:pic>
        <p:nvPicPr>
          <p:cNvPr id="3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279129" y="2135980"/>
            <a:ext cx="2881724" cy="2264569"/>
          </a:xfrm>
          <a:prstGeom prst="rect">
            <a:avLst/>
          </a:prstGeom>
        </p:spPr>
      </p:pic>
      <p:pic>
        <p:nvPicPr>
          <p:cNvPr id="32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136753" y="2135981"/>
            <a:ext cx="2881725" cy="2264569"/>
          </a:xfrm>
          <a:prstGeom prst="rect">
            <a:avLst/>
          </a:prstGeom>
        </p:spPr>
      </p:pic>
      <p:sp>
        <p:nvSpPr>
          <p:cNvPr id="33" name="Text 2"/>
          <p:cNvSpPr/>
          <p:nvPr/>
        </p:nvSpPr>
        <p:spPr>
          <a:xfrm>
            <a:off x="2436837" y="4621992"/>
            <a:ext cx="1086802" cy="335280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ko-KR" alt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원본음성</a:t>
            </a:r>
            <a:endParaRPr lang="ko-KR" altLang="en-US" sz="21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4" name="Text 2"/>
          <p:cNvSpPr/>
          <p:nvPr/>
        </p:nvSpPr>
        <p:spPr>
          <a:xfrm>
            <a:off x="9367466" y="4621992"/>
            <a:ext cx="2420302" cy="335280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ko-KR" alt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원본음성 </a:t>
            </a:r>
            <a:r>
              <a:rPr lang="en-US" altLang="ko-KR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+</a:t>
            </a:r>
            <a:r>
              <a:rPr lang="ko-KR" alt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 백색잡음</a:t>
            </a:r>
            <a:endParaRPr lang="ko-KR" altLang="en-US" sz="21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en-US" altLang="ko-KR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TSCN</a:t>
            </a:r>
            <a:r>
              <a:rPr lang="ko-KR" alt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 잡음제거</a:t>
            </a:r>
            <a:endParaRPr lang="ko-KR" altLang="en-US" sz="21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5" name="Text 2"/>
          <p:cNvSpPr/>
          <p:nvPr/>
        </p:nvSpPr>
        <p:spPr>
          <a:xfrm>
            <a:off x="5509841" y="4621992"/>
            <a:ext cx="2420302" cy="335280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ko-KR" alt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원본음성 </a:t>
            </a:r>
            <a:r>
              <a:rPr lang="en-US" altLang="ko-KR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+</a:t>
            </a:r>
            <a:r>
              <a:rPr lang="ko-KR" alt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 백색잡음</a:t>
            </a:r>
            <a:endParaRPr lang="ko-KR" altLang="en-US" sz="21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cxnSp>
        <p:nvCxnSpPr>
          <p:cNvPr id="36" name=""/>
          <p:cNvCxnSpPr/>
          <p:nvPr/>
        </p:nvCxnSpPr>
        <p:spPr>
          <a:xfrm>
            <a:off x="1421504" y="6375787"/>
            <a:ext cx="1285119" cy="0"/>
          </a:xfrm>
          <a:prstGeom prst="straightConnector1">
            <a:avLst/>
          </a:prstGeom>
          <a:noFill/>
          <a:ln w="63500" cap="flat" cmpd="sng" algn="ctr">
            <a:solidFill>
              <a:srgbClr val="ed7d31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8" name="Text 3"/>
          <p:cNvSpPr/>
          <p:nvPr/>
        </p:nvSpPr>
        <p:spPr>
          <a:xfrm>
            <a:off x="2980238" y="5749696"/>
            <a:ext cx="9715263" cy="144268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TSCN 모델로 잡음을 제거하면 ECAPA 성능 향상에는 좋지 않지만,</a:t>
            </a:r>
            <a:endParaRPr lang="ko-KR" altLang="en-US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위의 멜스펙토그램으로 보이듯이 실제로 사람이 소리를 청취하여 비교하면 개선된 소리가 들림.</a:t>
            </a:r>
            <a:endParaRPr lang="ko-KR" altLang="en-US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ko-KR" altLang="en-US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따라서, ECAPA로 화자 구분 뒤에 전화기상의 수신자가 들을 때는 잡음을 제거한 뒤 청취할 수 있도록 시스템 개발이 필요</a:t>
            </a:r>
            <a:r>
              <a:rPr lang="en-US" altLang="ko-KR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9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12/13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121091" y="1477446"/>
            <a:ext cx="13203555" cy="32611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550"/>
              </a:lnSpc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지금까지의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연구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결과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는 매우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유용하지만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 시스템의 실용화와 성능 향상을 위해 다음과 같은 사항들이 필요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하다</a:t>
            </a:r>
            <a:r>
              <a:rPr lang="en-US" altLang="ko-KR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433" y="2660689"/>
            <a:ext cx="509587" cy="509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36433" y="3374111"/>
            <a:ext cx="2682240" cy="33528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대규모 데이터셋</a:t>
            </a:r>
            <a:endParaRPr lang="en-US" sz="2100">
              <a:solidFill>
                <a:schemeClr val="dk1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1936433" y="3831669"/>
            <a:ext cx="3071574" cy="97833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다양한 언어, 방언, 잡음 환경을 포함한 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군 전용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대규모 음성 데이터셋의 구축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이 필요</a:t>
            </a:r>
            <a:endParaRPr lang="ko-KR" alt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87082" y="2660689"/>
            <a:ext cx="509587" cy="509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187082" y="3374111"/>
            <a:ext cx="2682240" cy="33528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계산 자원</a:t>
            </a:r>
            <a:endParaRPr lang="en-US" sz="2100">
              <a:solidFill>
                <a:schemeClr val="dk1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6187082" y="3831669"/>
            <a:ext cx="3071574" cy="97833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실시간 처리를 위한 고성능 GPU 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하드웨어가 필요</a:t>
            </a:r>
            <a:endParaRPr lang="ko-KR" alt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36433" y="5247559"/>
            <a:ext cx="509587" cy="509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36433" y="5960981"/>
            <a:ext cx="2682240" cy="33528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알고리즘 개선</a:t>
            </a:r>
            <a:endParaRPr lang="en-US" sz="2100">
              <a:solidFill>
                <a:schemeClr val="dk1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1936433" y="6418539"/>
            <a:ext cx="3071574" cy="97833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연구 환경보다 더 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극단적인 잡음 환경에서의 성능 향상을 위한 추가적인 알고리즘 연구가 필요</a:t>
            </a:r>
            <a:r>
              <a:rPr lang="en-US" altLang="ko-KR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en-US" altLang="ko-KR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기존 모델에 추가 데이터셋 학습</a:t>
            </a:r>
            <a:r>
              <a:rPr lang="en-US" altLang="ko-KR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)</a:t>
            </a:r>
            <a:endParaRPr lang="en-US" altLang="ko-KR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87082" y="5247559"/>
            <a:ext cx="509587" cy="50958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187082" y="5960981"/>
            <a:ext cx="2682240" cy="33528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600"/>
              </a:lnSpc>
              <a:buNone/>
              <a:defRPr/>
            </a:pPr>
            <a:r>
              <a:rPr lang="ko-KR" alt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이동기기 </a:t>
            </a:r>
            <a:r>
              <a:rPr lang="en-US" sz="21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최적화</a:t>
            </a:r>
            <a:endParaRPr lang="en-US" sz="21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16" name="Text 9"/>
          <p:cNvSpPr/>
          <p:nvPr/>
        </p:nvSpPr>
        <p:spPr>
          <a:xfrm>
            <a:off x="6187082" y="6418539"/>
            <a:ext cx="3071574" cy="97833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550"/>
              </a:lnSpc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이동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기기에서의 효율적인 실행을 위한 모델 경량화 및 최적화가 필</a:t>
            </a:r>
            <a:r>
              <a:rPr lang="ko-KR" alt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요</a:t>
            </a:r>
            <a:endParaRPr lang="ko-KR" altLang="en-US" sz="16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8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9" name="Text 0"/>
          <p:cNvSpPr/>
          <p:nvPr/>
        </p:nvSpPr>
        <p:spPr>
          <a:xfrm>
            <a:off x="1065967" y="617696"/>
            <a:ext cx="5866805" cy="733425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5750"/>
              </a:lnSpc>
              <a:buNone/>
              <a:defRPr/>
            </a:pPr>
            <a:r>
              <a:rPr lang="ko-KR" alt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필요 개선사항</a:t>
            </a:r>
            <a:endParaRPr lang="ko-KR" altLang="en-US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0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13/13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>
            <a:alphaModFix amt="30000"/>
            <a:lum/>
          </a:blip>
          <a:stretch>
            <a:fillRect/>
          </a:stretch>
        </p:blipFill>
        <p:spPr>
          <a:xfrm>
            <a:off x="0" y="0"/>
            <a:ext cx="2015797" cy="8229600"/>
          </a:xfrm>
          <a:prstGeom prst="rect">
            <a:avLst/>
          </a:prstGeom>
          <a:blipFill rotWithShape="1">
            <a:blip r:embed="rId4">
              <a:alphaModFix amt="30000"/>
              <a:lum/>
            </a:blip>
            <a:tile tx="0" ty="0" sx="100000" sy="100000" flip="none" algn="tl"/>
          </a:blipFill>
          <a:ln>
            <a:gradFill flip="xy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</p:spPr>
      </p:pic>
      <p:sp>
        <p:nvSpPr>
          <p:cNvPr id="3" name="Text 0"/>
          <p:cNvSpPr/>
          <p:nvPr/>
        </p:nvSpPr>
        <p:spPr>
          <a:xfrm>
            <a:off x="3093310" y="534050"/>
            <a:ext cx="8396868" cy="2267148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7600"/>
              </a:lnSpc>
              <a:buNone/>
              <a:defRPr/>
            </a:pPr>
            <a:r>
              <a:rPr lang="en-US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잡음제거</a:t>
            </a:r>
            <a:r>
              <a:rPr lang="ko-KR" altLang="en-US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 </a:t>
            </a:r>
            <a:r>
              <a:rPr lang="en-US" altLang="ko-KR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&amp;</a:t>
            </a:r>
            <a:r>
              <a:rPr lang="ko-KR" altLang="en-US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 </a:t>
            </a:r>
            <a:r>
              <a:rPr lang="en-US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문자 표현</a:t>
            </a:r>
            <a:r>
              <a:rPr lang="ko-KR" altLang="en-US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으로</a:t>
            </a:r>
            <a:endParaRPr lang="ko-KR" altLang="en-US" sz="4000" b="1">
              <a:solidFill>
                <a:srgbClr val="0000ff"/>
              </a:solidFill>
              <a:latin typeface="Barlow Bold"/>
              <a:ea typeface="Barlow Bold"/>
              <a:cs typeface="Barlow Bold"/>
            </a:endParaRPr>
          </a:p>
          <a:p>
            <a:pPr marL="0" lvl="0" indent="0">
              <a:lnSpc>
                <a:spcPts val="7600"/>
              </a:lnSpc>
              <a:buNone/>
              <a:defRPr/>
            </a:pPr>
            <a:r>
              <a:rPr lang="en-US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정확한 의사 전달</a:t>
            </a:r>
            <a:r>
              <a:rPr lang="ko-KR" altLang="en-US" sz="400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에 관한 연구</a:t>
            </a:r>
            <a:endParaRPr lang="ko-KR" altLang="en-US" sz="4000" b="1">
              <a:solidFill>
                <a:srgbClr val="0000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4247368" y="3091815"/>
            <a:ext cx="5320400" cy="8365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650"/>
              </a:lnSpc>
              <a:buNone/>
              <a:defRPr/>
            </a:pP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음성 인식 기술의 발전에도 불구하고, 실제 환경에서의 정확한 의사 전달은 여전히 도전 과제로 남아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있다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65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Text 2"/>
          <p:cNvSpPr/>
          <p:nvPr/>
        </p:nvSpPr>
        <p:spPr>
          <a:xfrm>
            <a:off x="4247368" y="5564302"/>
            <a:ext cx="5703592" cy="136398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650"/>
              </a:lnSpc>
              <a:buNone/>
              <a:defRPr/>
            </a:pP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 연구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접근 방식은 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온라인상에 배포되어 있는 인공지능 모델을 활용한다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.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ECAPA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를 통해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화자 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구분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Whisper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를 통해 언어 감지 및 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“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음성 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to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텍스트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”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변환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그리고 TSCN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모델을 통한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잡음 제거 기술을 결합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하여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무전기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환경에서의 의사소통 문제를 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해결하고자 한다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65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3831908" y="3215848"/>
            <a:ext cx="170438" cy="170438"/>
          </a:xfrm>
          <a:prstGeom prst="roundRect">
            <a:avLst>
              <a:gd name="adj" fmla="val 26822321"/>
            </a:avLst>
          </a:prstGeom>
          <a:noFill/>
          <a:ln w="7620">
            <a:solidFill>
              <a:schemeClr val="dk1"/>
            </a:solidFill>
            <a:prstDash val="solid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 1"/>
          <p:cNvSpPr/>
          <p:nvPr/>
        </p:nvSpPr>
        <p:spPr>
          <a:xfrm>
            <a:off x="4247368" y="4114800"/>
            <a:ext cx="5320400" cy="102298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2650"/>
              </a:lnSpc>
              <a:buNone/>
              <a:defRPr/>
            </a:pP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 </a:t>
            </a:r>
            <a:r>
              <a:rPr 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본 연구에서는 발화자의 음성에서 잡음을 제거하고 이를 정확한 문자로 표현하여 의사 전달의 정확성을 높이는 혁신적인 접근 방식을 제안</a:t>
            </a:r>
            <a:r>
              <a:rPr lang="ko-KR" altLang="en-US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한다</a:t>
            </a:r>
            <a:r>
              <a:rPr lang="en-US" altLang="ko-KR" sz="165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65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1" name="Shape 3"/>
          <p:cNvSpPr/>
          <p:nvPr/>
        </p:nvSpPr>
        <p:spPr>
          <a:xfrm>
            <a:off x="3825229" y="4227254"/>
            <a:ext cx="170438" cy="170438"/>
          </a:xfrm>
          <a:prstGeom prst="roundRect">
            <a:avLst>
              <a:gd name="adj" fmla="val 26822321"/>
            </a:avLst>
          </a:prstGeom>
          <a:noFill/>
          <a:ln w="7620">
            <a:solidFill>
              <a:schemeClr val="dk1"/>
            </a:solidFill>
            <a:prstDash val="solid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Shape 3"/>
          <p:cNvSpPr/>
          <p:nvPr/>
        </p:nvSpPr>
        <p:spPr>
          <a:xfrm>
            <a:off x="3831908" y="5655742"/>
            <a:ext cx="170438" cy="170438"/>
          </a:xfrm>
          <a:prstGeom prst="roundRect">
            <a:avLst>
              <a:gd name="adj" fmla="val 26822321"/>
            </a:avLst>
          </a:prstGeom>
          <a:noFill/>
          <a:ln w="7620">
            <a:solidFill>
              <a:schemeClr val="dk1"/>
            </a:solidFill>
            <a:prstDash val="solid"/>
          </a:ln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>
            <a:alphaModFix amt="30000"/>
            <a:lum/>
          </a:blip>
          <a:stretch>
            <a:fillRect/>
          </a:stretch>
        </p:blipFill>
        <p:spPr>
          <a:xfrm>
            <a:off x="0" y="0"/>
            <a:ext cx="2048641" cy="8229600"/>
          </a:xfrm>
          <a:prstGeom prst="rect">
            <a:avLst/>
          </a:prstGeom>
          <a:blipFill rotWithShape="1">
            <a:blip r:embed="rId4">
              <a:alphaModFix amt="30000"/>
              <a:lum/>
            </a:blip>
            <a:tile tx="0" ty="0" sx="100000" sy="100000" flip="none" algn="tl"/>
          </a:blipFill>
          <a:ln>
            <a:gradFill flip="xy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</p:spPr>
      </p:pic>
      <p:sp>
        <p:nvSpPr>
          <p:cNvPr id="3" name="Text 0"/>
          <p:cNvSpPr/>
          <p:nvPr/>
        </p:nvSpPr>
        <p:spPr>
          <a:xfrm>
            <a:off x="3153251" y="1040368"/>
            <a:ext cx="5160407" cy="64496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5050"/>
              </a:lnSpc>
              <a:buNone/>
              <a:defRPr/>
            </a:pPr>
            <a:r>
              <a:rPr lang="en-US" sz="405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왜 필요</a:t>
            </a:r>
            <a:r>
              <a:rPr lang="ko-KR" altLang="en-US" sz="405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하며 어디에 적용할 것인가</a:t>
            </a:r>
            <a:r>
              <a:rPr lang="en-US" altLang="ko-KR" sz="4050" b="1">
                <a:solidFill>
                  <a:srgbClr val="0000ff"/>
                </a:solidFill>
                <a:latin typeface="Barlow Bold"/>
                <a:ea typeface="Barlow Bold"/>
                <a:cs typeface="Barlow Bold"/>
              </a:rPr>
              <a:t>?</a:t>
            </a:r>
            <a:endParaRPr lang="en-US" altLang="ko-KR" sz="4050" b="1">
              <a:solidFill>
                <a:srgbClr val="0000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3153251" y="1893277"/>
            <a:ext cx="7771448" cy="62745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450"/>
              </a:lnSpc>
              <a:buNone/>
              <a:defRPr/>
            </a:pP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군대에서 아군 식별과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정확한 의사소통</a:t>
            </a: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은 매우 중요하다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5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2450"/>
              </a:lnSpc>
              <a:buNone/>
              <a:defRPr/>
            </a:pP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특히 다음과 같은 상황에서 기술의 필요성이 두드러진다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15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153251" y="3143131"/>
            <a:ext cx="441127" cy="441127"/>
          </a:xfrm>
          <a:prstGeom prst="roundRect">
            <a:avLst>
              <a:gd name="adj" fmla="val 40009"/>
            </a:avLst>
          </a:prstGeom>
          <a:solidFill>
            <a:srgbClr val="282c32"/>
          </a:solidFill>
          <a:ln/>
          <a:effectLst>
            <a:outerShdw blurRad="48260" dist="2413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3318986" y="3208853"/>
            <a:ext cx="109657" cy="30968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ctr">
              <a:lnSpc>
                <a:spcPts val="2400"/>
              </a:lnSpc>
              <a:buNone/>
              <a:defRPr/>
            </a:pPr>
            <a:r>
              <a:rPr lang="en-US" sz="2400" b="1">
                <a:solidFill>
                  <a:srgbClr val="eeeff5"/>
                </a:solidFill>
                <a:latin typeface="Barlow Bold"/>
                <a:ea typeface="Barlow Bold"/>
                <a:cs typeface="Barlow Bold"/>
              </a:rPr>
              <a:t>1</a:t>
            </a:r>
            <a:endParaRPr lang="en-US" sz="2400"/>
          </a:p>
        </p:txBody>
      </p:sp>
      <p:sp>
        <p:nvSpPr>
          <p:cNvPr id="7" name="Text 4"/>
          <p:cNvSpPr/>
          <p:nvPr/>
        </p:nvSpPr>
        <p:spPr>
          <a:xfrm>
            <a:off x="3790474" y="3143131"/>
            <a:ext cx="2580203" cy="32242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500"/>
              </a:lnSpc>
              <a:buNone/>
              <a:defRPr/>
            </a:pPr>
            <a:r>
              <a:rPr lang="ko-KR" altLang="en-US" sz="20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무전기 </a:t>
            </a:r>
            <a:r>
              <a:rPr lang="en-US" sz="20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환경</a:t>
            </a:r>
            <a:endParaRPr lang="en-US" sz="20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8" name="Text 5"/>
          <p:cNvSpPr/>
          <p:nvPr/>
        </p:nvSpPr>
        <p:spPr>
          <a:xfrm>
            <a:off x="3790474" y="3583186"/>
            <a:ext cx="9461219" cy="43454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450"/>
              </a:lnSpc>
              <a:buNone/>
              <a:defRPr/>
            </a:pPr>
            <a:r>
              <a:rPr lang="ko-KR" alt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백색잡음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상에서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중요한 대화를 나눌 때 </a:t>
            </a: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화자 인식을 하고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소음으로 인한 </a:t>
            </a: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의사소통 장애를 방지하는 데 도움이 된다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5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9" name="Shape 6"/>
          <p:cNvSpPr/>
          <p:nvPr/>
        </p:nvSpPr>
        <p:spPr>
          <a:xfrm>
            <a:off x="3153251" y="4484370"/>
            <a:ext cx="441127" cy="441127"/>
          </a:xfrm>
          <a:prstGeom prst="roundRect">
            <a:avLst>
              <a:gd name="adj" fmla="val 40009"/>
            </a:avLst>
          </a:prstGeom>
          <a:solidFill>
            <a:srgbClr val="282c32"/>
          </a:solidFill>
          <a:ln/>
          <a:effectLst>
            <a:outerShdw blurRad="48260" dist="2413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0" name="Text 7"/>
          <p:cNvSpPr/>
          <p:nvPr/>
        </p:nvSpPr>
        <p:spPr>
          <a:xfrm>
            <a:off x="3287078" y="4550093"/>
            <a:ext cx="173474" cy="30968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ctr">
              <a:lnSpc>
                <a:spcPts val="2400"/>
              </a:lnSpc>
              <a:buNone/>
              <a:defRPr/>
            </a:pPr>
            <a:r>
              <a:rPr lang="en-US" sz="2400" b="1">
                <a:solidFill>
                  <a:srgbClr val="eeeff5"/>
                </a:solidFill>
                <a:latin typeface="Barlow Bold"/>
                <a:ea typeface="Barlow Bold"/>
                <a:cs typeface="Barlow Bold"/>
              </a:rPr>
              <a:t>2</a:t>
            </a:r>
            <a:endParaRPr lang="en-US" sz="2400"/>
          </a:p>
        </p:txBody>
      </p:sp>
      <p:sp>
        <p:nvSpPr>
          <p:cNvPr id="11" name="Text 8"/>
          <p:cNvSpPr/>
          <p:nvPr/>
        </p:nvSpPr>
        <p:spPr>
          <a:xfrm>
            <a:off x="3790474" y="4484370"/>
            <a:ext cx="2580203" cy="32242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500"/>
              </a:lnSpc>
              <a:buNone/>
              <a:defRPr/>
            </a:pPr>
            <a:r>
              <a:rPr lang="ko-KR" altLang="en-US" sz="20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화상</a:t>
            </a:r>
            <a:r>
              <a:rPr lang="en-US" sz="20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 회의</a:t>
            </a:r>
            <a:endParaRPr lang="en-US" sz="20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12" name="Text 9"/>
          <p:cNvSpPr/>
          <p:nvPr/>
        </p:nvSpPr>
        <p:spPr>
          <a:xfrm>
            <a:off x="3790474" y="4924425"/>
            <a:ext cx="7134225" cy="3137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450"/>
              </a:lnSpc>
              <a:buNone/>
              <a:defRPr/>
            </a:pPr>
            <a:r>
              <a:rPr lang="ko-KR" alt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화상 </a:t>
            </a:r>
            <a:r>
              <a:rPr 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회의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나 원격 교육 시 음질 저하로 인한 의사소통 문제를 해결할 수</a:t>
            </a: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있다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5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2" name="Shape 6"/>
          <p:cNvSpPr/>
          <p:nvPr/>
        </p:nvSpPr>
        <p:spPr>
          <a:xfrm>
            <a:off x="3156584" y="5846807"/>
            <a:ext cx="441127" cy="441127"/>
          </a:xfrm>
          <a:prstGeom prst="roundRect">
            <a:avLst>
              <a:gd name="adj" fmla="val 40009"/>
            </a:avLst>
          </a:prstGeom>
          <a:solidFill>
            <a:srgbClr val="282c32">
              <a:alpha val="100000"/>
            </a:srgbClr>
          </a:solidFill>
          <a:ln/>
          <a:effectLst>
            <a:outerShdw blurRad="48260" dist="24130" dir="13500000" algn="bl" rotWithShape="0">
              <a:srgbClr val="ffffff">
                <a:alpha val="9800"/>
              </a:srgbClr>
            </a:outerShdw>
          </a:effectLst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" name="Text 7"/>
          <p:cNvSpPr/>
          <p:nvPr/>
        </p:nvSpPr>
        <p:spPr>
          <a:xfrm>
            <a:off x="3290411" y="5912530"/>
            <a:ext cx="173474" cy="309682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ctr">
              <a:lnSpc>
                <a:spcPts val="2400"/>
              </a:lnSpc>
              <a:buNone/>
              <a:defRPr/>
            </a:pPr>
            <a:r>
              <a:rPr lang="en-US" altLang="ko-KR" sz="2400" b="1">
                <a:solidFill>
                  <a:srgbClr val="eeeff5"/>
                </a:solidFill>
                <a:latin typeface="Barlow Bold"/>
                <a:ea typeface="Barlow Bold"/>
                <a:cs typeface="Barlow Bold"/>
              </a:rPr>
              <a:t>3</a:t>
            </a:r>
            <a:endParaRPr lang="en-US" altLang="ko-KR" sz="2400" b="1">
              <a:solidFill>
                <a:srgbClr val="eeeff5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4" name="Text 8"/>
          <p:cNvSpPr/>
          <p:nvPr/>
        </p:nvSpPr>
        <p:spPr>
          <a:xfrm>
            <a:off x="3822382" y="5846807"/>
            <a:ext cx="2580203" cy="322421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2500"/>
              </a:lnSpc>
              <a:buNone/>
              <a:defRPr/>
            </a:pPr>
            <a:r>
              <a:rPr lang="ko-KR" altLang="en-US" sz="20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유선 전화</a:t>
            </a:r>
            <a:endParaRPr lang="ko-KR" altLang="en-US" sz="20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5" name="Text 9"/>
          <p:cNvSpPr/>
          <p:nvPr/>
        </p:nvSpPr>
        <p:spPr>
          <a:xfrm>
            <a:off x="3822382" y="6286862"/>
            <a:ext cx="7134225" cy="313730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2450"/>
              </a:lnSpc>
              <a:buNone/>
              <a:defRPr/>
            </a:pPr>
            <a:r>
              <a:rPr lang="ko-KR" alt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선로 노후화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로 인한 의사소통 문제</a:t>
            </a: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해결하는데 도움이 된다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5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2700" cap="flat" cmpd="sng" algn="ctr">
            <a:solidFill>
              <a:srgbClr val="282c3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0"/>
          <p:cNvSpPr/>
          <p:nvPr/>
        </p:nvSpPr>
        <p:spPr>
          <a:xfrm>
            <a:off x="1286031" y="3322491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ko-KR" altLang="en-US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음성</a:t>
            </a:r>
            <a:endParaRPr lang="en-US" altLang="ko-KR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811241" y="4050625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아군 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/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적군 식별</a:t>
            </a:r>
            <a:endParaRPr lang="ko-KR" altLang="en-US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3811241" y="3109477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en-US" altLang="ko-KR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ECAPA</a:t>
            </a:r>
            <a:r>
              <a:rPr lang="ko-KR" altLang="en-US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모델</a:t>
            </a:r>
            <a:endParaRPr lang="ko-KR" altLang="en-US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19" name=""/>
          <p:cNvSpPr/>
          <p:nvPr/>
        </p:nvSpPr>
        <p:spPr>
          <a:xfrm>
            <a:off x="2575701" y="3119110"/>
            <a:ext cx="669161" cy="383868"/>
          </a:xfrm>
          <a:prstGeom prst="rightArrow">
            <a:avLst>
              <a:gd name="adj1" fmla="val 50000"/>
              <a:gd name="adj2" fmla="val 4369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Text 10"/>
          <p:cNvSpPr/>
          <p:nvPr/>
        </p:nvSpPr>
        <p:spPr>
          <a:xfrm>
            <a:off x="7237608" y="3096976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en-US" altLang="ko-KR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WHISPER</a:t>
            </a:r>
            <a:r>
              <a:rPr lang="ko-KR" altLang="en-US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모델</a:t>
            </a:r>
            <a:endParaRPr lang="ko-KR" altLang="en-US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1" name=""/>
          <p:cNvSpPr/>
          <p:nvPr/>
        </p:nvSpPr>
        <p:spPr>
          <a:xfrm>
            <a:off x="6083192" y="3096976"/>
            <a:ext cx="669161" cy="383868"/>
          </a:xfrm>
          <a:prstGeom prst="rightArrow">
            <a:avLst>
              <a:gd name="adj1" fmla="val 50000"/>
              <a:gd name="adj2" fmla="val 4369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9894758" y="3108043"/>
            <a:ext cx="669161" cy="383868"/>
          </a:xfrm>
          <a:prstGeom prst="rightArrow">
            <a:avLst>
              <a:gd name="adj1" fmla="val 50000"/>
              <a:gd name="adj2" fmla="val 4369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" name="Text 10"/>
          <p:cNvSpPr/>
          <p:nvPr/>
        </p:nvSpPr>
        <p:spPr>
          <a:xfrm>
            <a:off x="11721834" y="3135076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ko-KR" altLang="en-US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글자 표현</a:t>
            </a:r>
            <a:endParaRPr lang="ko-KR" altLang="en-US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5" name="Text 10"/>
          <p:cNvSpPr/>
          <p:nvPr/>
        </p:nvSpPr>
        <p:spPr>
          <a:xfrm>
            <a:off x="7315200" y="3473172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en-US" altLang="ko-KR" sz="15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*</a:t>
            </a:r>
            <a:r>
              <a:rPr lang="ko-KR" altLang="en-US" sz="15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</a:t>
            </a:r>
            <a:r>
              <a:rPr lang="en-US" altLang="ko-KR" sz="15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turbo</a:t>
            </a:r>
            <a:endParaRPr lang="en-US" altLang="ko-KR" sz="15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cxnSp>
        <p:nvCxnSpPr>
          <p:cNvPr id="26" name=""/>
          <p:cNvCxnSpPr/>
          <p:nvPr/>
        </p:nvCxnSpPr>
        <p:spPr>
          <a:xfrm rot="16200000" flipH="1">
            <a:off x="883564" y="4745392"/>
            <a:ext cx="5050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rot="16200000" flipH="1">
            <a:off x="4392140" y="4745392"/>
            <a:ext cx="5050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6200000" flipH="1">
            <a:off x="8250368" y="4745392"/>
            <a:ext cx="5050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10"/>
          <p:cNvSpPr/>
          <p:nvPr/>
        </p:nvSpPr>
        <p:spPr>
          <a:xfrm>
            <a:off x="1286031" y="2871948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en-US" altLang="ko-KR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input</a:t>
            </a:r>
            <a:endParaRPr lang="en-US" altLang="ko-KR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0" name="Text 10"/>
          <p:cNvSpPr/>
          <p:nvPr/>
        </p:nvSpPr>
        <p:spPr>
          <a:xfrm>
            <a:off x="11721834" y="2719548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en-US" altLang="ko-KR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output_1</a:t>
            </a:r>
            <a:endParaRPr lang="en-US" altLang="ko-KR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1" name="Text 13"/>
          <p:cNvSpPr/>
          <p:nvPr/>
        </p:nvSpPr>
        <p:spPr>
          <a:xfrm>
            <a:off x="7315200" y="4052567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자동 언어 감지</a:t>
            </a:r>
            <a:endParaRPr lang="ko-KR" altLang="en-US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3100"/>
              </a:lnSpc>
              <a:buNone/>
              <a:defRPr/>
            </a:pP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 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영어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한국어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중국어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,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일본어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)</a:t>
            </a:r>
            <a:endParaRPr lang="en-US" altLang="ko-KR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2" name="Text 10"/>
          <p:cNvSpPr/>
          <p:nvPr/>
        </p:nvSpPr>
        <p:spPr>
          <a:xfrm>
            <a:off x="7315200" y="5363685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en-US" altLang="ko-KR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TSCN</a:t>
            </a:r>
            <a:r>
              <a:rPr lang="ko-KR" altLang="en-US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모델</a:t>
            </a:r>
            <a:endParaRPr lang="ko-KR" altLang="en-US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3" name=""/>
          <p:cNvSpPr/>
          <p:nvPr/>
        </p:nvSpPr>
        <p:spPr>
          <a:xfrm>
            <a:off x="9877637" y="5385820"/>
            <a:ext cx="669161" cy="383868"/>
          </a:xfrm>
          <a:prstGeom prst="rightArrow">
            <a:avLst>
              <a:gd name="adj1" fmla="val 50000"/>
              <a:gd name="adj2" fmla="val 43698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 13"/>
          <p:cNvSpPr/>
          <p:nvPr/>
        </p:nvSpPr>
        <p:spPr>
          <a:xfrm>
            <a:off x="7315200" y="5981681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잡음 제거</a:t>
            </a:r>
            <a:endParaRPr lang="ko-KR" altLang="en-US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5" name="Text 10"/>
          <p:cNvSpPr/>
          <p:nvPr/>
        </p:nvSpPr>
        <p:spPr>
          <a:xfrm>
            <a:off x="11214021" y="5588821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ko-KR" altLang="en-US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잡음 제거된 음성</a:t>
            </a:r>
            <a:endParaRPr lang="ko-KR" altLang="en-US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6" name="Text 10"/>
          <p:cNvSpPr/>
          <p:nvPr/>
        </p:nvSpPr>
        <p:spPr>
          <a:xfrm>
            <a:off x="11852196" y="5182818"/>
            <a:ext cx="1624250" cy="4060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50"/>
              </a:lnSpc>
              <a:buNone/>
              <a:defRPr/>
            </a:pPr>
            <a:r>
              <a:rPr lang="en-US" altLang="ko-KR" sz="28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output_2</a:t>
            </a:r>
            <a:endParaRPr lang="en-US" altLang="ko-KR" sz="28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7" name="Text 13"/>
          <p:cNvSpPr/>
          <p:nvPr/>
        </p:nvSpPr>
        <p:spPr>
          <a:xfrm>
            <a:off x="1286031" y="4043601"/>
            <a:ext cx="1289670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잡음 포함</a:t>
            </a:r>
            <a:endParaRPr lang="ko-KR" altLang="en-US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3100"/>
              </a:lnSpc>
              <a:buNone/>
              <a:defRPr/>
            </a:pP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 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백색잡음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)</a:t>
            </a:r>
            <a:endParaRPr lang="en-US" altLang="ko-KR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marL="0" lvl="0" indent="0">
              <a:lnSpc>
                <a:spcPts val="3100"/>
              </a:lnSpc>
              <a:buNone/>
              <a:defRPr/>
            </a:pP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 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(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전장소음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)</a:t>
            </a:r>
            <a:endParaRPr lang="en-US" altLang="ko-KR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8" name=""/>
          <p:cNvSpPr/>
          <p:nvPr/>
        </p:nvSpPr>
        <p:spPr>
          <a:xfrm>
            <a:off x="12026146" y="3949632"/>
            <a:ext cx="795760" cy="795760"/>
          </a:xfrm>
          <a:prstGeom prst="plus">
            <a:avLst>
              <a:gd name="adj" fmla="val 4375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11009695" y="2547394"/>
            <a:ext cx="3086582" cy="382933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4/13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1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3" name="Text 0"/>
          <p:cNvSpPr/>
          <p:nvPr/>
        </p:nvSpPr>
        <p:spPr>
          <a:xfrm>
            <a:off x="1174671" y="782598"/>
            <a:ext cx="5228034" cy="540068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42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알고리즘</a:t>
            </a:r>
            <a:r>
              <a:rPr lang="ko-KR" alt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및 시스템 개요</a:t>
            </a:r>
            <a:endParaRPr lang="ko-KR" altLang="en-US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7128748" y="1807812"/>
            <a:ext cx="6569154" cy="1388507"/>
          </a:xfrm>
          <a:prstGeom prst="roundRect">
            <a:avLst>
              <a:gd name="adj" fmla="val 12091"/>
            </a:avLst>
          </a:prstGeom>
          <a:solidFill>
            <a:schemeClr val="lt1"/>
          </a:solidFill>
          <a:ln>
            <a:solidFill>
              <a:srgbClr val="c49dd6"/>
            </a:solidFill>
          </a:ln>
          <a:effectLst>
            <a:outerShdw blurRad="45720" dist="22860" dir="13500000" algn="bl" rotWithShape="0">
              <a:srgbClr val="ffffff">
                <a:alpha val="10000"/>
              </a:srgbClr>
            </a:outerShdw>
          </a:effectLst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7315200" y="1994264"/>
            <a:ext cx="2454354" cy="30670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400"/>
              </a:lnSpc>
              <a:buNone/>
              <a:defRPr/>
            </a:pPr>
            <a:r>
              <a:rPr lang="ko-KR" altLang="en-US" sz="19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같은 사람 다른 발화</a:t>
            </a:r>
            <a:endParaRPr lang="ko-KR" altLang="en-US" sz="19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7" name="Text 4"/>
          <p:cNvSpPr/>
          <p:nvPr/>
        </p:nvSpPr>
        <p:spPr>
          <a:xfrm>
            <a:off x="7315200" y="2412888"/>
            <a:ext cx="6196251" cy="59697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350"/>
              </a:lnSpc>
              <a:buNone/>
              <a:defRPr/>
            </a:pPr>
            <a:r>
              <a:rPr lang="ko-KR" altLang="en-US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같은 사람이 다른 말을 하여도 같은 사람인 지 구별한다</a:t>
            </a:r>
            <a:r>
              <a:rPr lang="en-US" altLang="ko-KR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4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8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Text 0"/>
          <p:cNvSpPr/>
          <p:nvPr/>
        </p:nvSpPr>
        <p:spPr>
          <a:xfrm>
            <a:off x="1174671" y="782598"/>
            <a:ext cx="5228034" cy="540068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42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알고리즘: ECAPA</a:t>
            </a:r>
            <a:r>
              <a:rPr lang="ko-KR" alt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소개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_1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08358" y="1959112"/>
            <a:ext cx="838463" cy="75226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11566" y="5168393"/>
            <a:ext cx="841589" cy="741598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1708358" y="2983804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안녕하세요</a:t>
            </a:r>
            <a:endParaRPr lang="ko-KR" altLang="en-US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73466" y="1959112"/>
            <a:ext cx="838463" cy="752265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5011566" y="2959691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반갑습니다</a:t>
            </a:r>
            <a:r>
              <a:rPr lang="en-US" altLang="ko-KR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6" name="Text 0"/>
          <p:cNvSpPr/>
          <p:nvPr/>
        </p:nvSpPr>
        <p:spPr>
          <a:xfrm>
            <a:off x="3486318" y="2065211"/>
            <a:ext cx="875470" cy="540068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4250"/>
              </a:lnSpc>
              <a:buNone/>
              <a:defRPr/>
            </a:pP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VS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08358" y="5168393"/>
            <a:ext cx="838463" cy="752265"/>
          </a:xfrm>
          <a:prstGeom prst="rect">
            <a:avLst/>
          </a:prstGeom>
        </p:spPr>
      </p:pic>
      <p:sp>
        <p:nvSpPr>
          <p:cNvPr id="28" name="Text 13"/>
          <p:cNvSpPr/>
          <p:nvPr/>
        </p:nvSpPr>
        <p:spPr>
          <a:xfrm>
            <a:off x="1708358" y="6469232"/>
            <a:ext cx="1777960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안녕하세요</a:t>
            </a:r>
            <a:endParaRPr lang="ko-KR" altLang="en-US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9" name="Text 0"/>
          <p:cNvSpPr/>
          <p:nvPr/>
        </p:nvSpPr>
        <p:spPr>
          <a:xfrm>
            <a:off x="3486318" y="5269159"/>
            <a:ext cx="875470" cy="540068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4250"/>
              </a:lnSpc>
              <a:buNone/>
              <a:defRPr/>
            </a:pP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VS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0" name="Text 13"/>
          <p:cNvSpPr/>
          <p:nvPr/>
        </p:nvSpPr>
        <p:spPr>
          <a:xfrm>
            <a:off x="4973466" y="6469232"/>
            <a:ext cx="1777960" cy="395049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3100"/>
              </a:lnSpc>
              <a:buNone/>
              <a:defRPr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 </a:t>
            </a:r>
            <a:r>
              <a:rPr lang="ko-KR" alt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안녕하세요</a:t>
            </a:r>
            <a:endParaRPr lang="ko-KR" altLang="en-US" sz="19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" name="Shape 2"/>
          <p:cNvSpPr/>
          <p:nvPr/>
        </p:nvSpPr>
        <p:spPr>
          <a:xfrm>
            <a:off x="7113376" y="4939450"/>
            <a:ext cx="6569154" cy="1388507"/>
          </a:xfrm>
          <a:prstGeom prst="roundRect">
            <a:avLst>
              <a:gd name="adj" fmla="val 12091"/>
            </a:avLst>
          </a:prstGeom>
          <a:solidFill>
            <a:schemeClr val="lt1"/>
          </a:solidFill>
          <a:ln>
            <a:solidFill>
              <a:srgbClr val="c49dd6"/>
            </a:solidFill>
          </a:ln>
          <a:effectLst>
            <a:outerShdw blurRad="45720" dist="22860" dir="13500000" algn="bl" rotWithShape="0">
              <a:srgbClr val="ffffff">
                <a:alpha val="10000"/>
              </a:srgbClr>
            </a:outerShdw>
          </a:effectLst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2" name="Text 3"/>
          <p:cNvSpPr/>
          <p:nvPr/>
        </p:nvSpPr>
        <p:spPr>
          <a:xfrm>
            <a:off x="7299828" y="5125902"/>
            <a:ext cx="2454354" cy="30670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400"/>
              </a:lnSpc>
              <a:buNone/>
              <a:defRPr/>
            </a:pPr>
            <a:r>
              <a:rPr lang="ko-KR" altLang="en-US" sz="19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다른 사람 같은 발화</a:t>
            </a:r>
            <a:endParaRPr lang="ko-KR" altLang="en-US" sz="19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3" name="Text 4"/>
          <p:cNvSpPr/>
          <p:nvPr/>
        </p:nvSpPr>
        <p:spPr>
          <a:xfrm>
            <a:off x="7299828" y="5544526"/>
            <a:ext cx="6196251" cy="59697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350"/>
              </a:lnSpc>
              <a:buNone/>
              <a:defRPr/>
            </a:pPr>
            <a:r>
              <a:rPr lang="ko-KR" altLang="en-US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서로 다른 사람이 같은 말을 하여도 같은 사람이 아닌 것을 구별한다</a:t>
            </a:r>
            <a:r>
              <a:rPr lang="en-US" altLang="ko-KR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4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4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5/13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74671" y="782598"/>
            <a:ext cx="5228034" cy="54006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42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알고리즘: ECAPA</a:t>
            </a:r>
            <a:r>
              <a:rPr lang="ko-KR" alt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소개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_2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1332014" y="1357908"/>
            <a:ext cx="7994809" cy="26265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050"/>
              </a:lnSpc>
              <a:buNone/>
              <a:defRPr/>
            </a:pPr>
            <a:r>
              <a:rPr lang="en-US" sz="12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ECAPA(Emphasized Channel Attention, Propagation and Aggregation</a:t>
            </a:r>
            <a:r>
              <a:rPr lang="en-US" altLang="ko-KR" sz="12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)</a:t>
            </a:r>
            <a:endParaRPr lang="en-US" altLang="ko-KR" sz="12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5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/>
          </a:solidFill>
          <a:ln/>
        </p:spPr>
      </p:sp>
      <p:sp>
        <p:nvSpPr>
          <p:cNvPr id="6" name="Shape 3"/>
          <p:cNvSpPr/>
          <p:nvPr/>
        </p:nvSpPr>
        <p:spPr>
          <a:xfrm>
            <a:off x="1308021" y="5356951"/>
            <a:ext cx="9726382" cy="83771"/>
          </a:xfrm>
          <a:prstGeom prst="roundRect">
            <a:avLst>
              <a:gd name="adj" fmla="val 646344"/>
            </a:avLst>
          </a:prstGeom>
          <a:solidFill>
            <a:srgbClr val="60646a"/>
          </a:solidFill>
          <a:ln/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1354336" y="5618282"/>
            <a:ext cx="369332" cy="369332"/>
          </a:xfrm>
          <a:prstGeom prst="roundRect">
            <a:avLst>
              <a:gd name="adj" fmla="val 40006"/>
            </a:avLst>
          </a:prstGeom>
          <a:solidFill>
            <a:schemeClr val="lt1"/>
          </a:solidFill>
          <a:ln>
            <a:solidFill>
              <a:srgbClr val="c49dd6"/>
            </a:solidFill>
          </a:ln>
          <a:effectLst>
            <a:outerShdw blurRad="40640" dist="20320" dir="13500000" algn="bl" rotWithShape="0">
              <a:srgbClr val="ffffff">
                <a:alpha val="10000"/>
              </a:srgbClr>
            </a:outerShdw>
          </a:effectLst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493044" y="5673289"/>
            <a:ext cx="91797" cy="25919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ctr">
              <a:lnSpc>
                <a:spcPts val="2000"/>
              </a:lnSpc>
              <a:buNone/>
              <a:defRPr/>
            </a:pPr>
            <a:r>
              <a:rPr lang="en-US" sz="20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1</a:t>
            </a:r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1818918" y="5635487"/>
            <a:ext cx="6845737" cy="33307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050"/>
              </a:lnSpc>
              <a:buNone/>
              <a:defRPr/>
            </a:pP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화자 구분에 탁월한 성능을 보인다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5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0871" y="1959222"/>
            <a:ext cx="9726382" cy="2781688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1332014" y="4740911"/>
            <a:ext cx="2809022" cy="4867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300">
                <a:solidFill>
                  <a:schemeClr val="dk1"/>
                </a:solidFill>
              </a:rPr>
              <a:t>출처</a:t>
            </a:r>
            <a:r>
              <a:rPr lang="en-US" altLang="ko-KR" sz="1300">
                <a:solidFill>
                  <a:schemeClr val="dk1"/>
                </a:solidFill>
              </a:rPr>
              <a:t>:</a:t>
            </a:r>
            <a:r>
              <a:rPr lang="ko-KR" altLang="en-US" sz="1300">
                <a:solidFill>
                  <a:schemeClr val="dk1"/>
                </a:solidFill>
              </a:rPr>
              <a:t> </a:t>
            </a:r>
            <a:r>
              <a:rPr lang="en-US" altLang="en-US" sz="1300">
                <a:solidFill>
                  <a:schemeClr val="dk1"/>
                </a:solidFill>
              </a:rPr>
              <a:t>https://arxiv.org/pdf/2005.07143</a:t>
            </a:r>
            <a:endParaRPr lang="en-US" altLang="en-US" sz="1300">
              <a:solidFill>
                <a:schemeClr val="dk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4619022" y="4412239"/>
            <a:ext cx="6052997" cy="3286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0" name="Shape 4"/>
          <p:cNvSpPr/>
          <p:nvPr/>
        </p:nvSpPr>
        <p:spPr>
          <a:xfrm>
            <a:off x="1352550" y="6177796"/>
            <a:ext cx="369332" cy="369332"/>
          </a:xfrm>
          <a:prstGeom prst="roundRect">
            <a:avLst>
              <a:gd name="adj" fmla="val 40006"/>
            </a:avLst>
          </a:prstGeom>
          <a:solidFill>
            <a:schemeClr val="lt1">
              <a:alpha val="100000"/>
            </a:schemeClr>
          </a:solidFill>
          <a:ln>
            <a:solidFill>
              <a:srgbClr val="c49dd6"/>
            </a:solidFill>
          </a:ln>
          <a:effectLst>
            <a:outerShdw blurRad="40640" dist="20320" dir="13500000" algn="bl" rotWithShape="0">
              <a:srgbClr val="ffffff">
                <a:alpha val="9800"/>
              </a:srgbClr>
            </a:outerShdw>
          </a:effectLst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1" name="Text 5"/>
          <p:cNvSpPr/>
          <p:nvPr/>
        </p:nvSpPr>
        <p:spPr>
          <a:xfrm>
            <a:off x="1491258" y="6232803"/>
            <a:ext cx="91797" cy="259199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ctr">
              <a:lnSpc>
                <a:spcPts val="2000"/>
              </a:lnSpc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2</a:t>
            </a:r>
            <a:endParaRPr lang="en-US" altLang="ko-KR" sz="20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2" name="Text 22"/>
          <p:cNvSpPr/>
          <p:nvPr/>
        </p:nvSpPr>
        <p:spPr>
          <a:xfrm>
            <a:off x="1771293" y="6177796"/>
            <a:ext cx="6845737" cy="333077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2050"/>
              </a:lnSpc>
              <a:buNone/>
              <a:defRPr/>
            </a:pP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약간의 잡음이 포함되어 있어도 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EER 10%</a:t>
            </a:r>
            <a:r>
              <a:rPr lang="ko-KR" alt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미만의 성능을 보인다</a:t>
            </a:r>
            <a:r>
              <a:rPr lang="en-US" altLang="ko-KR" sz="15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5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3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6/13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1120974" y="1895018"/>
            <a:ext cx="6569154" cy="1388507"/>
          </a:xfrm>
          <a:prstGeom prst="roundRect">
            <a:avLst>
              <a:gd name="adj" fmla="val 12091"/>
            </a:avLst>
          </a:prstGeom>
          <a:solidFill>
            <a:schemeClr val="lt1"/>
          </a:solidFill>
          <a:ln>
            <a:solidFill>
              <a:srgbClr val="c49dd6"/>
            </a:solidFill>
          </a:ln>
          <a:effectLst>
            <a:outerShdw blurRad="45720" dist="2286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1307426" y="2081470"/>
            <a:ext cx="2454354" cy="30670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400"/>
              </a:lnSpc>
              <a:buNone/>
              <a:defRPr/>
            </a:pPr>
            <a:r>
              <a:rPr lang="en-US" altLang="ko-KR" sz="19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TSCN</a:t>
            </a:r>
            <a:endParaRPr lang="en-US" sz="19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07426" y="2500094"/>
            <a:ext cx="6196251" cy="59697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350"/>
              </a:lnSpc>
              <a:buNone/>
              <a:defRPr/>
            </a:pPr>
            <a:r>
              <a:rPr lang="en-US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딥러닝 기반 소음 제거 모델(Deep Noise Suppression)로 ICASSP 2021 DNS Challenge의 트랙1(실시간 소음감소)에서 1위를 차지한 모델</a:t>
            </a:r>
            <a:r>
              <a:rPr lang="en-US" altLang="ko-KR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4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8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Text 0"/>
          <p:cNvSpPr/>
          <p:nvPr/>
        </p:nvSpPr>
        <p:spPr>
          <a:xfrm>
            <a:off x="1174671" y="782598"/>
            <a:ext cx="5228034" cy="540068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42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알고리즘: 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TSCN</a:t>
            </a:r>
            <a:r>
              <a:rPr lang="ko-KR" alt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소개</a:t>
            </a:r>
            <a:endParaRPr lang="ko-KR" altLang="en-US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7426" y="7614461"/>
            <a:ext cx="6546327" cy="2912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>
                <a:solidFill>
                  <a:schemeClr val="lt1"/>
                </a:solidFill>
              </a:rPr>
              <a:t>*</a:t>
            </a:r>
            <a:r>
              <a:rPr lang="ko-KR" altLang="en-US" sz="1300">
                <a:solidFill>
                  <a:schemeClr val="lt1"/>
                </a:solidFill>
              </a:rPr>
              <a:t>출처</a:t>
            </a:r>
            <a:r>
              <a:rPr lang="en-US" altLang="ko-KR" sz="1300">
                <a:solidFill>
                  <a:schemeClr val="lt1"/>
                </a:solidFill>
              </a:rPr>
              <a:t>:</a:t>
            </a:r>
            <a:r>
              <a:rPr lang="ko-KR" altLang="en-US" sz="1300">
                <a:solidFill>
                  <a:schemeClr val="lt1"/>
                </a:solidFill>
              </a:rPr>
              <a:t> </a:t>
            </a:r>
            <a:r>
              <a:rPr lang="en-US" altLang="ko-KR" sz="1300">
                <a:solidFill>
                  <a:schemeClr val="lt1"/>
                </a:solidFill>
              </a:rPr>
              <a:t>https://github.com/kotechnia/noise-reduction</a:t>
            </a:r>
            <a:endParaRPr lang="en-US" altLang="ko-KR" sz="1300">
              <a:solidFill>
                <a:schemeClr val="lt1"/>
              </a:solidFill>
            </a:endParaRPr>
          </a:p>
        </p:txBody>
      </p:sp>
      <p:sp>
        <p:nvSpPr>
          <p:cNvPr id="25" name="Text 3"/>
          <p:cNvSpPr/>
          <p:nvPr/>
        </p:nvSpPr>
        <p:spPr>
          <a:xfrm>
            <a:off x="1427500" y="3805118"/>
            <a:ext cx="594300" cy="309682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ctr">
              <a:lnSpc>
                <a:spcPts val="2400"/>
              </a:lnSpc>
              <a:buNone/>
              <a:defRPr/>
            </a:pPr>
            <a:r>
              <a:rPr lang="ko-KR" altLang="en-US" sz="24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입력</a:t>
            </a:r>
            <a:endParaRPr lang="ko-KR" altLang="en-US" sz="24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6" name="Text 4"/>
          <p:cNvSpPr/>
          <p:nvPr/>
        </p:nvSpPr>
        <p:spPr>
          <a:xfrm>
            <a:off x="2345840" y="3792379"/>
            <a:ext cx="2580203" cy="322421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3"/>
              </a:rPr>
              <a:t>https://user-images.githubusercontent.com/65753560/143393711-c9ec37a0-95ef-407f-8e72-444553c43bc0.mp4</a:t>
            </a:r>
            <a:endParaRPr lang="en-US" sz="1500" b="1">
              <a:solidFill>
                <a:srgbClr val="eeeff5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8" name="Text 7"/>
          <p:cNvSpPr/>
          <p:nvPr/>
        </p:nvSpPr>
        <p:spPr>
          <a:xfrm>
            <a:off x="1475125" y="4667606"/>
            <a:ext cx="503396" cy="309682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ctr">
              <a:lnSpc>
                <a:spcPts val="2400"/>
              </a:lnSpc>
              <a:buNone/>
              <a:defRPr/>
            </a:pPr>
            <a:r>
              <a:rPr lang="ko-KR" altLang="en-US" sz="24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출력</a:t>
            </a:r>
            <a:endParaRPr lang="ko-KR" altLang="en-US" sz="24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29" name="Text 8"/>
          <p:cNvSpPr/>
          <p:nvPr/>
        </p:nvSpPr>
        <p:spPr>
          <a:xfrm>
            <a:off x="2345840" y="4667606"/>
            <a:ext cx="2580203" cy="322421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4"/>
              </a:rPr>
              <a:t>https://user-images.githubusercontent.com/65753560/143393778-9dc9331c-915a-4555-b4f8-4197a575420f.mp4</a:t>
            </a:r>
            <a:endParaRPr lang="en-US" sz="1500" b="1">
              <a:solidFill>
                <a:srgbClr val="eeeff5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1" name="Text 7"/>
          <p:cNvSpPr/>
          <p:nvPr/>
        </p:nvSpPr>
        <p:spPr>
          <a:xfrm>
            <a:off x="1431667" y="5563550"/>
            <a:ext cx="590133" cy="309682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 algn="ctr">
              <a:lnSpc>
                <a:spcPts val="2400"/>
              </a:lnSpc>
              <a:buNone/>
              <a:defRPr/>
            </a:pPr>
            <a:r>
              <a:rPr lang="ko-KR" altLang="en-US" sz="24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정답</a:t>
            </a:r>
            <a:endParaRPr lang="ko-KR" altLang="en-US" sz="24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2" name="Text 8"/>
          <p:cNvSpPr/>
          <p:nvPr/>
        </p:nvSpPr>
        <p:spPr>
          <a:xfrm>
            <a:off x="2345841" y="5563550"/>
            <a:ext cx="2580203" cy="322421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  <a:hlinkClick r:id="rId5"/>
              </a:rPr>
              <a:t>https://user-images.githubusercontent.com/65753560/143393794-f40d689c-9892-49bc-81d4-c28a3a5aeb18.mp4</a:t>
            </a:r>
            <a:endParaRPr lang="ko-KR" altLang="en-US" sz="1500" b="1">
              <a:solidFill>
                <a:srgbClr val="eeeff5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33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7/13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1120974" y="1322666"/>
            <a:ext cx="6569154" cy="1388507"/>
          </a:xfrm>
          <a:prstGeom prst="roundRect">
            <a:avLst>
              <a:gd name="adj" fmla="val 12091"/>
            </a:avLst>
          </a:prstGeom>
          <a:solidFill>
            <a:schemeClr val="lt1"/>
          </a:solidFill>
          <a:ln>
            <a:solidFill>
              <a:srgbClr val="c49dd6"/>
            </a:solidFill>
          </a:ln>
          <a:effectLst>
            <a:outerShdw blurRad="45720" dist="2286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1307426" y="1509118"/>
            <a:ext cx="2454354" cy="30670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2400"/>
              </a:lnSpc>
              <a:buNone/>
              <a:defRPr/>
            </a:pPr>
            <a:r>
              <a:rPr lang="en-US" altLang="ko-KR" sz="1900" b="1">
                <a:solidFill>
                  <a:schemeClr val="dk1"/>
                </a:solidFill>
                <a:latin typeface="Barlow Bold"/>
                <a:ea typeface="Barlow Bold"/>
                <a:cs typeface="Barlow Bold"/>
              </a:rPr>
              <a:t>openai/whisper-large-v3-turbo</a:t>
            </a:r>
            <a:endParaRPr lang="en-US" altLang="ko-KR" sz="1900" b="1">
              <a:solidFill>
                <a:schemeClr val="dk1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07426" y="1927742"/>
            <a:ext cx="6196251" cy="596979"/>
          </a:xfrm>
          <a:prstGeom prst="rect">
            <a:avLst/>
          </a:prstGeom>
          <a:noFill/>
          <a:ln cap="rnd">
            <a:noFill/>
            <a:bevel/>
          </a:ln>
        </p:spPr>
        <p:txBody>
          <a:bodyPr wrap="square" lIns="0" tIns="0" rIns="0" bIns="0" anchor="t"/>
          <a:lstStyle/>
          <a:p>
            <a:pPr marL="0" lvl="0" indent="0">
              <a:lnSpc>
                <a:spcPts val="2350"/>
              </a:lnSpc>
              <a:buNone/>
              <a:defRPr/>
            </a:pPr>
            <a:r>
              <a:rPr lang="en-US" altLang="ko-KR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OpenAI</a:t>
            </a:r>
            <a:r>
              <a:rPr lang="ko-KR" altLang="en-US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에서 제작한 자동 음성 인식 및 문자표현을 수행하는 최신 모델</a:t>
            </a:r>
            <a:r>
              <a:rPr lang="en-US" altLang="ko-KR" sz="14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4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  <a:p>
            <a:pPr lvl="0">
              <a:defRPr/>
            </a:pPr>
            <a:r>
              <a:rPr lang="ko-KR" altLang="en-US" sz="1450">
                <a:solidFill>
                  <a:schemeClr val="dk1"/>
                </a:solidFill>
              </a:rPr>
              <a:t>관련링크</a:t>
            </a:r>
            <a:r>
              <a:rPr lang="en-US" altLang="ko-KR" sz="1450">
                <a:solidFill>
                  <a:schemeClr val="dk1"/>
                </a:solidFill>
              </a:rPr>
              <a:t>:</a:t>
            </a:r>
            <a:r>
              <a:rPr lang="ko-KR" altLang="en-US" sz="1450">
                <a:solidFill>
                  <a:schemeClr val="dk1"/>
                </a:solidFill>
              </a:rPr>
              <a:t> </a:t>
            </a:r>
            <a:r>
              <a:rPr lang="en-US" altLang="en-US" sz="1450">
                <a:solidFill>
                  <a:schemeClr val="dk1"/>
                </a:solidFill>
              </a:rPr>
              <a:t>https://huggingface.co/openai/whisper-large-v3-turbo</a:t>
            </a:r>
            <a:endParaRPr lang="en-US" altLang="en-US" sz="1450">
              <a:solidFill>
                <a:schemeClr val="dk1"/>
              </a:solidFill>
            </a:endParaRPr>
          </a:p>
        </p:txBody>
      </p:sp>
      <p:sp>
        <p:nvSpPr>
          <p:cNvPr id="18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Text 0"/>
          <p:cNvSpPr/>
          <p:nvPr/>
        </p:nvSpPr>
        <p:spPr>
          <a:xfrm>
            <a:off x="1174671" y="782598"/>
            <a:ext cx="5228034" cy="540068"/>
          </a:xfrm>
          <a:prstGeom prst="rect">
            <a:avLst/>
          </a:prstGeom>
          <a:noFill/>
          <a:ln/>
        </p:spPr>
        <p:txBody>
          <a:bodyPr wrap="none" lIns="0" tIns="0" rIns="0" bIns="0" anchor="t"/>
          <a:p>
            <a:pPr marL="0" lvl="0" indent="0">
              <a:lnSpc>
                <a:spcPts val="42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알고리즘: 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whisper</a:t>
            </a:r>
            <a:r>
              <a:rPr lang="ko-KR" alt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 소개</a:t>
            </a:r>
            <a:endParaRPr lang="ko-KR" altLang="en-US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56691" y="2888593"/>
            <a:ext cx="5042727" cy="4481240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8/13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65967" y="617696"/>
            <a:ext cx="5866805" cy="73342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>
              <a:lnSpc>
                <a:spcPts val="5750"/>
              </a:lnSpc>
              <a:buNone/>
              <a:defRPr/>
            </a:pPr>
            <a:r>
              <a:rPr lang="en-US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실험</a:t>
            </a:r>
            <a:r>
              <a:rPr lang="en-US" altLang="ko-KR" sz="3400" b="1">
                <a:solidFill>
                  <a:srgbClr val="9998ff"/>
                </a:solidFill>
                <a:latin typeface="Barlow Bold"/>
                <a:ea typeface="Barlow Bold"/>
                <a:cs typeface="Barlow Bold"/>
              </a:rPr>
              <a:t>[ECAPA]</a:t>
            </a:r>
            <a:endParaRPr lang="en-US" altLang="ko-KR" sz="3400" b="1">
              <a:solidFill>
                <a:srgbClr val="9998ff"/>
              </a:solidFill>
              <a:latin typeface="Barlow Bold"/>
              <a:ea typeface="Barlow Bold"/>
              <a:cs typeface="Barlow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1104066" y="1528708"/>
            <a:ext cx="4135275" cy="3565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800"/>
              </a:lnSpc>
              <a:buNone/>
              <a:defRPr/>
            </a:pPr>
            <a:r>
              <a:rPr 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다양한 조건에서 시스템의 성능을 평가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1065967" y="2225564"/>
          <a:ext cx="7809889" cy="3548391"/>
        </p:xfrm>
        <a:graphic>
          <a:graphicData uri="http://schemas.openxmlformats.org/drawingml/2006/table">
            <a:tbl>
              <a:tblPr firstRow="1" bandRow="1">
                <a:tableStyleId>{76450435-6131-4BA9-BD02-603D08AFE7CB}</a:tableStyleId>
              </a:tblPr>
              <a:tblGrid>
                <a:gridCol w="2602957"/>
                <a:gridCol w="2602957"/>
                <a:gridCol w="2603975"/>
              </a:tblGrid>
              <a:tr h="5548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실험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조건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결과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(EER)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5548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백색잡음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>
                          <a:solidFill>
                            <a:srgbClr val="ff66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</a:t>
                      </a:r>
                      <a:r>
                        <a:rPr lang="en-US" altLang="ko-KR">
                          <a:solidFill>
                            <a:srgbClr val="ff66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025</a:t>
                      </a:r>
                      <a:endParaRPr lang="en-US" altLang="ko-KR">
                        <a:solidFill>
                          <a:srgbClr val="ff6600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rgbClr val="ff66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4.89%</a:t>
                      </a:r>
                      <a:endParaRPr lang="en-US" altLang="ko-KR">
                        <a:solidFill>
                          <a:srgbClr val="ff6600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5548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백색잡음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05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10.93%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635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백색잡음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0.1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22.20%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635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생활소음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0.25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4.52%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635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생활소음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rgbClr val="ff66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0.5</a:t>
                      </a:r>
                      <a:endParaRPr lang="en-US" altLang="ko-KR">
                        <a:solidFill>
                          <a:srgbClr val="ff6600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rgbClr val="ff6600"/>
                          </a:solidFill>
                          <a:latin typeface="Montserrat"/>
                          <a:ea typeface="Montserrat"/>
                          <a:cs typeface="Montserrat"/>
                        </a:rPr>
                        <a:t>9.88%</a:t>
                      </a:r>
                      <a:endParaRPr lang="en-US" altLang="ko-KR">
                        <a:solidFill>
                          <a:srgbClr val="ff6600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  <a:tr h="4930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화자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구분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생활소음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-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>
                        <a:lnSpc>
                          <a:spcPts val="2800"/>
                        </a:lnSpc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18.87%</a:t>
                      </a:r>
                      <a:endParaRPr lang="en-US" altLang="ko-KR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9" name="Text 1"/>
          <p:cNvSpPr/>
          <p:nvPr/>
        </p:nvSpPr>
        <p:spPr>
          <a:xfrm>
            <a:off x="1113592" y="6124396"/>
            <a:ext cx="7583567" cy="3565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* EER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수치가 낮을수록 성능이 우수함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2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0" name="Text 1"/>
          <p:cNvSpPr/>
          <p:nvPr/>
        </p:nvSpPr>
        <p:spPr>
          <a:xfrm>
            <a:off x="1104067" y="6480988"/>
            <a:ext cx="7583567" cy="3565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* 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백색잡음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숫자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잡음의 크기를 조절하는 파라미터값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0.025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일 때 일반적인 무전기에서 나오는 잡음과 비슷함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2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" name="Text 1"/>
          <p:cNvSpPr/>
          <p:nvPr/>
        </p:nvSpPr>
        <p:spPr>
          <a:xfrm>
            <a:off x="1104067" y="6876939"/>
            <a:ext cx="7583567" cy="3565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p>
            <a:pPr marL="0" lvl="0" indent="0">
              <a:lnSpc>
                <a:spcPts val="2800"/>
              </a:lnSpc>
              <a:buNone/>
              <a:defRPr/>
            </a:pP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* 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전장소음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-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숫자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잡음의 크기를 조절하는 파라미터값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1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일 때 목소리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dB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과 동일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0.5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일 때 목소리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dB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의 </a:t>
            </a:r>
            <a:r>
              <a:rPr lang="en-US" altLang="ko-KR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1/2</a:t>
            </a:r>
            <a:r>
              <a:rPr lang="ko-KR" alt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크기</a:t>
            </a:r>
            <a:endParaRPr lang="ko-KR" altLang="en-US" sz="120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3" name="Shape 2"/>
          <p:cNvSpPr/>
          <p:nvPr/>
        </p:nvSpPr>
        <p:spPr>
          <a:xfrm>
            <a:off x="908211" y="819111"/>
            <a:ext cx="32001" cy="6795349"/>
          </a:xfrm>
          <a:prstGeom prst="roundRect">
            <a:avLst>
              <a:gd name="adj" fmla="val 646344"/>
            </a:avLst>
          </a:prstGeom>
          <a:solidFill>
            <a:srgbClr val="60646a">
              <a:alpha val="100000"/>
            </a:srgbClr>
          </a:solidFill>
          <a:ln/>
        </p:spPr>
        <p:txBody>
          <a:bodyPr anchor="ctr"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6" name="Text 1"/>
          <p:cNvSpPr/>
          <p:nvPr/>
        </p:nvSpPr>
        <p:spPr>
          <a:xfrm>
            <a:off x="10002105" y="3643168"/>
            <a:ext cx="4135275" cy="3565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800"/>
              </a:lnSpc>
              <a:buNone/>
              <a:defRPr/>
            </a:pP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흔히 접할 수 있는 잡음 크기를 선정하여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EER</a:t>
            </a: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 결과로 확인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cxnSp>
        <p:nvCxnSpPr>
          <p:cNvPr id="37" name=""/>
          <p:cNvCxnSpPr>
            <a:stCxn id="36" idx="1"/>
          </p:cNvCxnSpPr>
          <p:nvPr/>
        </p:nvCxnSpPr>
        <p:spPr>
          <a:xfrm rot="10800000">
            <a:off x="8207416" y="3065844"/>
            <a:ext cx="1794674" cy="755621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6" idx="1"/>
          </p:cNvCxnSpPr>
          <p:nvPr/>
        </p:nvCxnSpPr>
        <p:spPr>
          <a:xfrm rot="10800000" flipV="1">
            <a:off x="7990390" y="3821471"/>
            <a:ext cx="2011719" cy="1221714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1"/>
          <p:cNvSpPr/>
          <p:nvPr/>
        </p:nvSpPr>
        <p:spPr>
          <a:xfrm>
            <a:off x="10002090" y="4686594"/>
            <a:ext cx="4135275" cy="356592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>
              <a:lnSpc>
                <a:spcPts val="2800"/>
              </a:lnSpc>
              <a:buNone/>
              <a:defRPr/>
            </a:pPr>
            <a:r>
              <a:rPr lang="ko-KR" altLang="en-US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잡음이 있음에도 불구하고 화자 구분을 잘하는 것으로 판단</a:t>
            </a:r>
            <a:r>
              <a:rPr lang="en-US" altLang="ko-KR" sz="175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altLang="ko-KR" sz="1750">
              <a:solidFill>
                <a:schemeClr val="dk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0" name=""/>
          <p:cNvSpPr/>
          <p:nvPr/>
        </p:nvSpPr>
        <p:spPr>
          <a:xfrm>
            <a:off x="12808794" y="7782665"/>
            <a:ext cx="1679279" cy="290616"/>
          </a:xfrm>
          <a:prstGeom prst="rect">
            <a:avLst/>
          </a:prstGeom>
          <a:solidFill>
            <a:srgbClr val="282c32">
              <a:alpha val="100000"/>
            </a:srgbClr>
          </a:solidFill>
          <a:ln w="19050" cap="flat" cmpd="sng" algn="ctr">
            <a:solidFill>
              <a:srgbClr val="282c32">
                <a:alpha val="100000"/>
              </a:srgbClr>
            </a:solidFill>
            <a:prstDash val="solid"/>
          </a:ln>
        </p:spPr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9/13</a:t>
            </a:r>
            <a:endParaRPr lang="en-US" altLang="ko-KR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4630400" cy="534050"/>
          </a:xfrm>
          <a:prstGeom prst="rect">
            <a:avLst/>
          </a:prstGeom>
          <a:solidFill>
            <a:srgbClr val="0c5b7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586</ep:Words>
  <ep:PresentationFormat>On-screen Show (16:9)</ep:PresentationFormat>
  <ep:Paragraphs>158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2024-10-27T02:53:11.000</dcterms:created>
  <dc:creator>PptxGenJS</dc:creator>
  <cp:lastModifiedBy>khs89</cp:lastModifiedBy>
  <dcterms:modified xsi:type="dcterms:W3CDTF">2024-11-25T12:59:05.735</dcterms:modified>
  <cp:revision>44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