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427" r:id="rId4"/>
    <p:sldId id="436" r:id="rId5"/>
    <p:sldId id="433" r:id="rId6"/>
    <p:sldId id="431" r:id="rId7"/>
    <p:sldId id="432" r:id="rId8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9"/>
    </p:embeddedFont>
    <p:embeddedFont>
      <p:font typeface="210 맨발의청춘 L" panose="02020603020101020101" pitchFamily="18" charset="-127"/>
      <p:regular r:id="rId10"/>
    </p:embeddedFont>
    <p:embeddedFont>
      <p:font typeface="210 맨발의청춘 R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F2F2F2"/>
    <a:srgbClr val="05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29" y="7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61AF-10A1-4F22-BE1A-84931F30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C7AFF-AF02-4FBC-A4F2-70D0DED36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B989-A646-40A4-A580-6AEC6132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CC337-0AD5-4772-8B3A-9A14EA34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182C-6CE3-496A-A68B-9D75C2DF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185F-97A6-40F4-AC66-22F63BA4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6B40A-0625-4AE8-9934-3B017CA0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7782-3AD9-468C-BEE1-19EA3CC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48FE-8466-4486-90BA-1DDCE940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38F4F-FB9F-4298-B46D-D3BB981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DDECE-44CE-4E8F-8DC9-2555476F0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6C24A-F0FC-4CF6-9A65-0F99485A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3AE37-30EA-4842-A9CD-0B6D0A88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91AD-99A1-428E-96A9-BA9AE376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106E-68E4-42D7-9081-27FFFEB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3558E-18B5-457C-BA22-BBB086F6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EBD9D-FA8F-4243-8937-7B396ED2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3506-32F9-4246-BDBB-804A8482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EE92-774E-4B2F-BC13-32631CAA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AF7AD-2B67-42B9-82F1-6D848F3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4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571B6-9A64-4308-B988-34B9F968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FE6B3-371B-491F-BBF2-4F9D7A6B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F5CC3-8D7E-4A49-AE75-764D553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7299E-F475-455D-98DC-BD538EC5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7AF72-CE7E-4DCE-B3DA-2EC5CC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A3D5-CC51-47C5-B3CC-F749F160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08B0B-5119-4058-A49A-0824403B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F31B2-1C19-40D0-B29A-48423C5A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C612C-1651-48F8-AFC9-CF8DE288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A2010-1E41-40A9-A3AB-CED104CB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C8883-FB0F-42FE-8DC0-69E1192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6AC8-9000-47B7-B81F-43217AF7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9C61A-C5E0-4790-884D-654F1D84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2E800-7BCD-43A9-A615-D15EE891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08039C-90F5-44CA-8FC2-65130987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9B475-D420-48F9-9CAB-998CE43D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65777-6EE1-44F5-8539-1FD4D3C0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3347BA-3A3C-4A07-9CF4-6D6DCB12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D7A75-9D50-4EDD-A8B4-DE79C8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0D5C5-E579-4371-9FD6-C550283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CA7881-AF93-4A4E-8698-04622709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FEE3C-A02E-43AD-839A-CE433615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01506-B0C2-4C03-9591-E4F79E5C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9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DAAE7-BA62-4A45-8704-4136237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BCDB9D-E563-4A9F-A7B4-88898979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AA6F3-74E7-462D-8210-B9DD7BB7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18C58-7D17-40CE-AAE7-F5AFC98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4993D-2767-403F-A07C-DD5912E8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44487-C209-4750-83A6-64CF0ACC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A3C50-1221-4735-BCEB-22AD092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0237F-72D6-4FE0-8909-EE09C22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60BF9-C742-4DDD-929B-03627A2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16DD-2461-4D52-968F-8A31947A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E0FDB7-1FF6-40AD-8D7A-7BD22DE4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1D82-9B50-4834-A4D7-14B3E81C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5DB58-B9A1-4F68-99CD-1E263C48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10CF5-4CCE-4E20-B751-EB62566C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019AD-FD1A-434F-9002-9DF0B02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F250A-EC2C-4969-A87A-237B576B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29A8-AB0A-44D9-B848-C878109E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4F28C-AB99-4874-8AD2-B104B5E74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BE60-E237-4478-B967-479C1449C20C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F7619-2DD5-4351-A4C8-1A7FAC758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5D2F3-A595-4A7F-B007-861948581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CE86-894C-40D7-8586-A7DD2A98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B61363-D211-49B2-81CC-2E01F7A54D47}"/>
              </a:ext>
            </a:extLst>
          </p:cNvPr>
          <p:cNvGrpSpPr/>
          <p:nvPr/>
        </p:nvGrpSpPr>
        <p:grpSpPr>
          <a:xfrm>
            <a:off x="0" y="4541259"/>
            <a:ext cx="12192000" cy="1787096"/>
            <a:chOff x="0" y="4541259"/>
            <a:chExt cx="12192000" cy="1787096"/>
          </a:xfrm>
        </p:grpSpPr>
        <p:pic>
          <p:nvPicPr>
            <p:cNvPr id="5" name="그림 4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17B6D65E-AF98-4E00-B342-19979285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739" y="4541259"/>
              <a:ext cx="1548803" cy="15488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112F4A-F272-4246-9013-6401189E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94676"/>
              <a:ext cx="1633679" cy="163367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842925-8238-45B2-9350-7DB120BF0168}"/>
                </a:ext>
              </a:extLst>
            </p:cNvPr>
            <p:cNvSpPr/>
            <p:nvPr/>
          </p:nvSpPr>
          <p:spPr>
            <a:xfrm>
              <a:off x="0" y="5908041"/>
              <a:ext cx="12192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DB43A-7039-4FF5-BCD0-06589DAA0880}"/>
              </a:ext>
            </a:extLst>
          </p:cNvPr>
          <p:cNvSpPr/>
          <p:nvPr/>
        </p:nvSpPr>
        <p:spPr>
          <a:xfrm>
            <a:off x="0" y="2302737"/>
            <a:ext cx="12192000" cy="4455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1ECB98-5BEC-4CA7-9FE0-8470E7880012}"/>
              </a:ext>
            </a:extLst>
          </p:cNvPr>
          <p:cNvSpPr/>
          <p:nvPr/>
        </p:nvSpPr>
        <p:spPr>
          <a:xfrm>
            <a:off x="0" y="2748280"/>
            <a:ext cx="12192000" cy="8469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737153-05F8-4B8C-9955-083E8C94F2B2}"/>
              </a:ext>
            </a:extLst>
          </p:cNvPr>
          <p:cNvGrpSpPr/>
          <p:nvPr/>
        </p:nvGrpSpPr>
        <p:grpSpPr>
          <a:xfrm>
            <a:off x="2631440" y="1844040"/>
            <a:ext cx="6543040" cy="2092960"/>
            <a:chOff x="2824480" y="1864360"/>
            <a:chExt cx="6543040" cy="2092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2BB0D6E-3EED-429C-ABA2-F2388B1DB77E}"/>
                </a:ext>
              </a:extLst>
            </p:cNvPr>
            <p:cNvGrpSpPr/>
            <p:nvPr/>
          </p:nvGrpSpPr>
          <p:grpSpPr>
            <a:xfrm>
              <a:off x="2824480" y="1864360"/>
              <a:ext cx="6543040" cy="2092960"/>
              <a:chOff x="2824480" y="1717040"/>
              <a:chExt cx="6543040" cy="2092960"/>
            </a:xfrm>
          </p:grpSpPr>
          <p:sp>
            <p:nvSpPr>
              <p:cNvPr id="12" name="순서도: 수행의 시작/종료 11">
                <a:extLst>
                  <a:ext uri="{FF2B5EF4-FFF2-40B4-BE49-F238E27FC236}">
                    <a16:creationId xmlns:a16="http://schemas.microsoft.com/office/drawing/2014/main" id="{B4324A92-7A4C-4C32-A819-1843991F30E6}"/>
                  </a:ext>
                </a:extLst>
              </p:cNvPr>
              <p:cNvSpPr/>
              <p:nvPr/>
            </p:nvSpPr>
            <p:spPr>
              <a:xfrm>
                <a:off x="2824480" y="1717040"/>
                <a:ext cx="6543040" cy="2092960"/>
              </a:xfrm>
              <a:prstGeom prst="flowChartTerminator">
                <a:avLst/>
              </a:prstGeom>
              <a:solidFill>
                <a:schemeClr val="bg1"/>
              </a:solidFill>
              <a:ln w="133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11A79E3-86FB-43A3-A651-92BF1CF580CE}"/>
                  </a:ext>
                </a:extLst>
              </p:cNvPr>
              <p:cNvSpPr/>
              <p:nvPr/>
            </p:nvSpPr>
            <p:spPr>
              <a:xfrm>
                <a:off x="3281680" y="2087880"/>
                <a:ext cx="1371600" cy="134112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A365DF-1AA4-4F31-862B-4BBD5450415E}"/>
                  </a:ext>
                </a:extLst>
              </p:cNvPr>
              <p:cNvSpPr txBox="1"/>
              <p:nvPr/>
            </p:nvSpPr>
            <p:spPr>
              <a:xfrm>
                <a:off x="5619183" y="2219844"/>
                <a:ext cx="208903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500" dirty="0" err="1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나왐마</a:t>
                </a:r>
                <a:endParaRPr lang="ko-KR" altLang="en-US" sz="55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483AEE-DCF1-497B-A75F-26F9BDA17BBB}"/>
                </a:ext>
              </a:extLst>
            </p:cNvPr>
            <p:cNvSpPr txBox="1"/>
            <p:nvPr/>
          </p:nvSpPr>
          <p:spPr>
            <a:xfrm>
              <a:off x="3381770" y="2489354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6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B36DC4-A83E-486D-AAB6-68EFC6E1F212}"/>
                </a:ext>
              </a:extLst>
            </p:cNvPr>
            <p:cNvSpPr txBox="1"/>
            <p:nvPr/>
          </p:nvSpPr>
          <p:spPr>
            <a:xfrm>
              <a:off x="5404381" y="3267472"/>
              <a:ext cx="251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지하철 좌석 관리 시스템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587A58-DEE5-401A-ACBD-FB15F7A06F34}"/>
              </a:ext>
            </a:extLst>
          </p:cNvPr>
          <p:cNvSpPr txBox="1"/>
          <p:nvPr/>
        </p:nvSpPr>
        <p:spPr>
          <a:xfrm>
            <a:off x="11228275" y="655022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@</a:t>
            </a:r>
            <a:r>
              <a:rPr lang="en-US" altLang="ko-K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ssimui</a:t>
            </a:r>
            <a:endParaRPr lang="ko-KR" altLang="en-US" sz="1400" dirty="0">
              <a:solidFill>
                <a:schemeClr val="accent3">
                  <a:lumMod val="40000"/>
                  <a:lumOff val="6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A6FED7-D630-4B86-A284-734994A2F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89" y="2195181"/>
            <a:ext cx="1360034" cy="13600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A07B36-52C6-4346-8C32-4D964F4E2257}"/>
              </a:ext>
            </a:extLst>
          </p:cNvPr>
          <p:cNvSpPr txBox="1"/>
          <p:nvPr/>
        </p:nvSpPr>
        <p:spPr>
          <a:xfrm>
            <a:off x="4460240" y="4724071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 I K E L I O N 7</a:t>
            </a:r>
            <a:r>
              <a:rPr lang="en-US" altLang="ko-KR" baseline="30000" dirty="0">
                <a:solidFill>
                  <a:schemeClr val="bg2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X  S K H U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0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B3A390-E82E-4C34-B055-0F0726B5F404}"/>
              </a:ext>
            </a:extLst>
          </p:cNvPr>
          <p:cNvSpPr/>
          <p:nvPr/>
        </p:nvSpPr>
        <p:spPr>
          <a:xfrm>
            <a:off x="9001957" y="3289151"/>
            <a:ext cx="1081817" cy="3393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68E416-E04D-489D-BF9D-B063B19F888E}"/>
              </a:ext>
            </a:extLst>
          </p:cNvPr>
          <p:cNvSpPr/>
          <p:nvPr/>
        </p:nvSpPr>
        <p:spPr>
          <a:xfrm>
            <a:off x="462920" y="375519"/>
            <a:ext cx="731520" cy="745477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1377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배경</a:t>
            </a:r>
            <a:endParaRPr lang="en-US" altLang="ko-KR" sz="2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3D2DE1-73CD-4468-92A6-D582D29A43FD}"/>
              </a:ext>
            </a:extLst>
          </p:cNvPr>
          <p:cNvGrpSpPr/>
          <p:nvPr/>
        </p:nvGrpSpPr>
        <p:grpSpPr>
          <a:xfrm>
            <a:off x="0" y="5459730"/>
            <a:ext cx="12192000" cy="1787096"/>
            <a:chOff x="0" y="4541259"/>
            <a:chExt cx="12192000" cy="1787096"/>
          </a:xfrm>
        </p:grpSpPr>
        <p:pic>
          <p:nvPicPr>
            <p:cNvPr id="41" name="그림 40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A7250ECB-B9E6-4040-B6A1-CECCB37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739" y="4541259"/>
              <a:ext cx="1548803" cy="154880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FFEA6AD-FFDB-4AB2-ABEA-5754D907C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94676"/>
              <a:ext cx="1633679" cy="1633679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DD640D2-A3A8-426F-9B84-DAD86FB567CB}"/>
                </a:ext>
              </a:extLst>
            </p:cNvPr>
            <p:cNvSpPr/>
            <p:nvPr/>
          </p:nvSpPr>
          <p:spPr>
            <a:xfrm>
              <a:off x="0" y="5908041"/>
              <a:ext cx="12192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F379966-7553-41DC-934E-ADBE50795C09}"/>
              </a:ext>
            </a:extLst>
          </p:cNvPr>
          <p:cNvSpPr txBox="1"/>
          <p:nvPr/>
        </p:nvSpPr>
        <p:spPr>
          <a:xfrm>
            <a:off x="566428" y="556194"/>
            <a:ext cx="5245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DB3070-B108-44A6-BC57-8A018E3DD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98" y="2873239"/>
            <a:ext cx="3087299" cy="30872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5433A0-9D06-4D32-B693-3F557A617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1919" y="2507177"/>
            <a:ext cx="3298317" cy="3294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AC2A17-7EA4-4D01-9108-A81DC1169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47" y="1085018"/>
            <a:ext cx="1748173" cy="174817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5BA4C0-108D-4EE4-B27E-FB737DF0B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581" flipH="1">
            <a:off x="786879" y="2113215"/>
            <a:ext cx="1600124" cy="1528456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02034D-3344-48C8-9256-EDD5D3BCA61A}"/>
              </a:ext>
            </a:extLst>
          </p:cNvPr>
          <p:cNvSpPr/>
          <p:nvPr/>
        </p:nvSpPr>
        <p:spPr>
          <a:xfrm>
            <a:off x="5364173" y="1552869"/>
            <a:ext cx="2212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나왐마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C8BA48-2420-4CC3-80B0-BBC1A8D9B616}"/>
              </a:ext>
            </a:extLst>
          </p:cNvPr>
          <p:cNvSpPr/>
          <p:nvPr/>
        </p:nvSpPr>
        <p:spPr>
          <a:xfrm>
            <a:off x="844709" y="2487778"/>
            <a:ext cx="1445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정거장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남았어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4CD2B-F01B-42D2-B6BC-2092F0FBA5E3}"/>
              </a:ext>
            </a:extLst>
          </p:cNvPr>
          <p:cNvSpPr txBox="1"/>
          <p:nvPr/>
        </p:nvSpPr>
        <p:spPr>
          <a:xfrm>
            <a:off x="7961077" y="3764788"/>
            <a:ext cx="2122697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지하철 자리에서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앞사람이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언제내릴지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 수 있다면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0CF97-C059-4000-BC2A-0D6C006AA830}"/>
              </a:ext>
            </a:extLst>
          </p:cNvPr>
          <p:cNvSpPr txBox="1"/>
          <p:nvPr/>
        </p:nvSpPr>
        <p:spPr>
          <a:xfrm>
            <a:off x="7726268" y="3289151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효율적인 자리선점</a:t>
            </a:r>
          </a:p>
        </p:txBody>
      </p:sp>
    </p:spTree>
    <p:extLst>
      <p:ext uri="{BB962C8B-B14F-4D97-AF65-F5344CB8AC3E}">
        <p14:creationId xmlns:p14="http://schemas.microsoft.com/office/powerpoint/2010/main" val="389398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463EF0-16E8-4286-AACC-83BCE53D5010}"/>
              </a:ext>
            </a:extLst>
          </p:cNvPr>
          <p:cNvSpPr/>
          <p:nvPr/>
        </p:nvSpPr>
        <p:spPr>
          <a:xfrm>
            <a:off x="7961077" y="3144916"/>
            <a:ext cx="996492" cy="329804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0CC8B17-DF23-4C12-91B3-36325D3B98AE}"/>
              </a:ext>
            </a:extLst>
          </p:cNvPr>
          <p:cNvGrpSpPr/>
          <p:nvPr/>
        </p:nvGrpSpPr>
        <p:grpSpPr>
          <a:xfrm>
            <a:off x="7961077" y="3144915"/>
            <a:ext cx="2664512" cy="1924076"/>
            <a:chOff x="6299200" y="2219847"/>
            <a:chExt cx="2664512" cy="19240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F38676-C885-4FAF-A157-D2BEE400CD70}"/>
                </a:ext>
              </a:extLst>
            </p:cNvPr>
            <p:cNvSpPr txBox="1"/>
            <p:nvPr/>
          </p:nvSpPr>
          <p:spPr>
            <a:xfrm>
              <a:off x="6299200" y="2219847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배려석의 문제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24141A-57D6-4BC3-973C-7146153A61D2}"/>
                </a:ext>
              </a:extLst>
            </p:cNvPr>
            <p:cNvSpPr txBox="1"/>
            <p:nvPr/>
          </p:nvSpPr>
          <p:spPr>
            <a:xfrm>
              <a:off x="6299200" y="2839720"/>
              <a:ext cx="2664512" cy="1304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점점 심화되고 있는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지하철 교통약자 배려석을 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효과적으로 컨트롤 </a:t>
              </a: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FE10908-3B5B-4382-9337-CB0F3EEF8D4C}"/>
              </a:ext>
            </a:extLst>
          </p:cNvPr>
          <p:cNvSpPr/>
          <p:nvPr/>
        </p:nvSpPr>
        <p:spPr>
          <a:xfrm>
            <a:off x="9293333" y="375517"/>
            <a:ext cx="731520" cy="745477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2992E1-D74F-4794-B06C-D95EB633F875}"/>
              </a:ext>
            </a:extLst>
          </p:cNvPr>
          <p:cNvSpPr/>
          <p:nvPr/>
        </p:nvSpPr>
        <p:spPr>
          <a:xfrm>
            <a:off x="4878126" y="375516"/>
            <a:ext cx="731520" cy="745477"/>
          </a:xfrm>
          <a:prstGeom prst="ellipse">
            <a:avLst/>
          </a:prstGeom>
          <a:solidFill>
            <a:srgbClr val="FF0000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7CBB87-F061-4EE3-AE80-A7E5D7D3F717}"/>
              </a:ext>
            </a:extLst>
          </p:cNvPr>
          <p:cNvSpPr/>
          <p:nvPr/>
        </p:nvSpPr>
        <p:spPr>
          <a:xfrm>
            <a:off x="462920" y="375519"/>
            <a:ext cx="731520" cy="745477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80B6A4-7BC5-41E0-A8B1-28EFE3456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99" y="-166899"/>
            <a:ext cx="1047433" cy="1047433"/>
          </a:xfrm>
          <a:prstGeom prst="rect">
            <a:avLst/>
          </a:prstGeom>
        </p:spPr>
      </p:pic>
      <p:pic>
        <p:nvPicPr>
          <p:cNvPr id="20" name="그림 19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712C31FB-3FA6-46F1-81B5-8A8A009A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52" y="-61659"/>
            <a:ext cx="770498" cy="770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A65AA4-1BB3-44E0-B684-3DBCBF021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9974">
            <a:off x="4157179" y="1580252"/>
            <a:ext cx="2781495" cy="40526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A0C14E-E809-430C-8256-E8645B4DF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4364">
            <a:off x="870235" y="2392143"/>
            <a:ext cx="2857500" cy="2428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135526-4EBC-46C8-A8B7-D8B632052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786" y="4526303"/>
            <a:ext cx="3396311" cy="17974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74E671-CE9F-48F9-BB2A-E354E438022E}"/>
              </a:ext>
            </a:extLst>
          </p:cNvPr>
          <p:cNvSpPr txBox="1"/>
          <p:nvPr/>
        </p:nvSpPr>
        <p:spPr>
          <a:xfrm>
            <a:off x="1267468" y="417695"/>
            <a:ext cx="13773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배경</a:t>
            </a:r>
            <a:endParaRPr lang="en-US" altLang="ko-KR" sz="24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C6898-C8BA-4F9C-ACB9-46D9336B7745}"/>
              </a:ext>
            </a:extLst>
          </p:cNvPr>
          <p:cNvSpPr txBox="1"/>
          <p:nvPr/>
        </p:nvSpPr>
        <p:spPr>
          <a:xfrm>
            <a:off x="566428" y="556194"/>
            <a:ext cx="5245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6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693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02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16546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서비스 소개</a:t>
            </a:r>
            <a:endParaRPr lang="en-US" altLang="ko-KR" sz="24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020C4-EDCC-4CD9-9B06-28FD279D590B}"/>
              </a:ext>
            </a:extLst>
          </p:cNvPr>
          <p:cNvGrpSpPr/>
          <p:nvPr/>
        </p:nvGrpSpPr>
        <p:grpSpPr>
          <a:xfrm>
            <a:off x="1903613" y="1627454"/>
            <a:ext cx="3015802" cy="4352797"/>
            <a:chOff x="856048" y="1591944"/>
            <a:chExt cx="3015802" cy="43527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6AEEEA-3034-4ECF-ABAF-31A24E3A32A8}"/>
                </a:ext>
              </a:extLst>
            </p:cNvPr>
            <p:cNvSpPr txBox="1"/>
            <p:nvPr/>
          </p:nvSpPr>
          <p:spPr>
            <a:xfrm>
              <a:off x="1267468" y="1591944"/>
              <a:ext cx="22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기존 지하철 어플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D0688AC-E142-4402-A9EC-FC5F20EE5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168" y="2556216"/>
              <a:ext cx="1058021" cy="10477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DBD266-D530-4143-BE9D-E05CA014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407" y="2548194"/>
              <a:ext cx="1058021" cy="10557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CCA291-0AA9-4665-9111-600A3D0B8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764" y="4343307"/>
              <a:ext cx="1114425" cy="104775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811A0C-6815-4F60-9B65-5927BEFB7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8206" y="4340289"/>
              <a:ext cx="1114425" cy="105577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7D0ED9-D348-4F75-89E2-EC104C01E07A}"/>
                </a:ext>
              </a:extLst>
            </p:cNvPr>
            <p:cNvSpPr txBox="1"/>
            <p:nvPr/>
          </p:nvSpPr>
          <p:spPr>
            <a:xfrm>
              <a:off x="914356" y="3789623"/>
              <a:ext cx="1133644" cy="367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지하철 종결자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B0C473-B163-4746-A155-B24A16546376}"/>
                </a:ext>
              </a:extLst>
            </p:cNvPr>
            <p:cNvSpPr txBox="1"/>
            <p:nvPr/>
          </p:nvSpPr>
          <p:spPr>
            <a:xfrm>
              <a:off x="2728595" y="3788423"/>
              <a:ext cx="1133644" cy="367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스마트 지하철</a:t>
              </a:r>
              <a:endParaRPr lang="ko-KR" altLang="en-US" sz="13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936C57-3696-47C3-ABF6-56A11B6C4A39}"/>
                </a:ext>
              </a:extLst>
            </p:cNvPr>
            <p:cNvSpPr txBox="1"/>
            <p:nvPr/>
          </p:nvSpPr>
          <p:spPr>
            <a:xfrm>
              <a:off x="856048" y="5577333"/>
              <a:ext cx="982961" cy="367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네이버 지도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17999A2-E821-41F0-AAE7-8B018E95ED31}"/>
                </a:ext>
              </a:extLst>
            </p:cNvPr>
            <p:cNvSpPr txBox="1"/>
            <p:nvPr/>
          </p:nvSpPr>
          <p:spPr>
            <a:xfrm>
              <a:off x="2738206" y="5577333"/>
              <a:ext cx="1133644" cy="367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카카오 지하철</a:t>
              </a:r>
              <a:endParaRPr lang="ko-KR" altLang="en-US" sz="13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C1DB3442-83F3-44D7-A3BD-62056C9FC940}"/>
              </a:ext>
            </a:extLst>
          </p:cNvPr>
          <p:cNvSpPr/>
          <p:nvPr/>
        </p:nvSpPr>
        <p:spPr>
          <a:xfrm>
            <a:off x="5335597" y="3271313"/>
            <a:ext cx="1385807" cy="1472648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D5F55F-06F4-4151-91DA-61632EFF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4054" y1="20896" x2="54054" y2="194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9593" y="2835225"/>
            <a:ext cx="1376316" cy="12461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94279B1-16AD-4973-920E-C246422260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750" y1="14035" x2="48438" y2="105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8380" y="4279630"/>
            <a:ext cx="1399156" cy="124612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D5E7258-FD1B-4AC2-90E3-30261BA2B8F1}"/>
              </a:ext>
            </a:extLst>
          </p:cNvPr>
          <p:cNvSpPr txBox="1"/>
          <p:nvPr/>
        </p:nvSpPr>
        <p:spPr>
          <a:xfrm>
            <a:off x="8459860" y="3227454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자리 정보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3385FC-D016-4F19-B67A-EF602855E41F}"/>
              </a:ext>
            </a:extLst>
          </p:cNvPr>
          <p:cNvSpPr txBox="1"/>
          <p:nvPr/>
        </p:nvSpPr>
        <p:spPr>
          <a:xfrm>
            <a:off x="8277536" y="4671858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임산부 자리요청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000F8A8-2B9C-41CB-A0D8-59401A9103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44" y="1473479"/>
            <a:ext cx="969516" cy="96951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86DE4DD-A5A1-495B-8BA6-14E34498C9CF}"/>
              </a:ext>
            </a:extLst>
          </p:cNvPr>
          <p:cNvSpPr txBox="1"/>
          <p:nvPr/>
        </p:nvSpPr>
        <p:spPr>
          <a:xfrm>
            <a:off x="8424763" y="177838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나왐마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4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693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02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16546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서비스 소개</a:t>
            </a:r>
            <a:endParaRPr lang="en-US" altLang="ko-KR" sz="24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48C3BA-F430-4DF8-9916-FAEF4AD9A6E1}"/>
              </a:ext>
            </a:extLst>
          </p:cNvPr>
          <p:cNvSpPr txBox="1"/>
          <p:nvPr/>
        </p:nvSpPr>
        <p:spPr>
          <a:xfrm>
            <a:off x="1267468" y="5860032"/>
            <a:ext cx="239360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출발지와 도착지를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B27AC7-9C07-4DE6-9FD6-6A75838C8FF6}"/>
              </a:ext>
            </a:extLst>
          </p:cNvPr>
          <p:cNvGrpSpPr/>
          <p:nvPr/>
        </p:nvGrpSpPr>
        <p:grpSpPr>
          <a:xfrm>
            <a:off x="25870" y="1234440"/>
            <a:ext cx="4876800" cy="4542453"/>
            <a:chOff x="0" y="1081292"/>
            <a:chExt cx="4876800" cy="454245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6F044D-4238-4402-BE92-2E188E23B85A}"/>
                </a:ext>
              </a:extLst>
            </p:cNvPr>
            <p:cNvGrpSpPr/>
            <p:nvPr/>
          </p:nvGrpSpPr>
          <p:grpSpPr>
            <a:xfrm>
              <a:off x="1137020" y="1597489"/>
              <a:ext cx="2654499" cy="3395425"/>
              <a:chOff x="1358947" y="1949361"/>
              <a:chExt cx="4171950" cy="382905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5B0E013-CB8B-48A2-8039-07BE431D2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8947" y="1949361"/>
                <a:ext cx="4171950" cy="382905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36D4A7E-2B1E-41BB-BF51-3408ABF90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090" y="5339854"/>
                <a:ext cx="778511" cy="428625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4C0AD18-6F1C-47FD-B603-329CF0ADE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7173" y="914119"/>
              <a:ext cx="4542453" cy="48768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B4CD3AC-5109-489B-AD9D-2FBDD952E193}"/>
              </a:ext>
            </a:extLst>
          </p:cNvPr>
          <p:cNvSpPr txBox="1"/>
          <p:nvPr/>
        </p:nvSpPr>
        <p:spPr>
          <a:xfrm>
            <a:off x="4923533" y="5860032"/>
            <a:ext cx="2664512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혼잡도를 분석하여 칸 선택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5216A4-E27A-46D1-8D57-63EA3269C8CA}"/>
              </a:ext>
            </a:extLst>
          </p:cNvPr>
          <p:cNvGrpSpPr/>
          <p:nvPr/>
        </p:nvGrpSpPr>
        <p:grpSpPr>
          <a:xfrm>
            <a:off x="3806957" y="1234440"/>
            <a:ext cx="4876800" cy="4542453"/>
            <a:chOff x="3806957" y="1234440"/>
            <a:chExt cx="4876800" cy="454245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00B34D1-D5A6-4209-8A26-8C5E5D026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74130" y="1067267"/>
              <a:ext cx="4542453" cy="48768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34851-8E2D-4AD2-987F-774C8AFB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6932" y="2916137"/>
              <a:ext cx="2297713" cy="1179059"/>
            </a:xfrm>
            <a:prstGeom prst="rect">
              <a:avLst/>
            </a:prstGeom>
          </p:spPr>
        </p:pic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A177447-1E1F-4AA6-9EC8-A7CF495A7286}"/>
              </a:ext>
            </a:extLst>
          </p:cNvPr>
          <p:cNvSpPr/>
          <p:nvPr/>
        </p:nvSpPr>
        <p:spPr>
          <a:xfrm>
            <a:off x="4187413" y="3131610"/>
            <a:ext cx="345233" cy="74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A17189C-25E7-4CE3-B066-4E96255588D8}"/>
              </a:ext>
            </a:extLst>
          </p:cNvPr>
          <p:cNvSpPr/>
          <p:nvPr/>
        </p:nvSpPr>
        <p:spPr>
          <a:xfrm>
            <a:off x="7968500" y="3148292"/>
            <a:ext cx="345233" cy="74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67270D-F8FD-428C-B32D-8806E8AB63AB}"/>
              </a:ext>
            </a:extLst>
          </p:cNvPr>
          <p:cNvCxnSpPr>
            <a:cxnSpLocks/>
          </p:cNvCxnSpPr>
          <p:nvPr/>
        </p:nvCxnSpPr>
        <p:spPr>
          <a:xfrm>
            <a:off x="9268872" y="3879721"/>
            <a:ext cx="0" cy="6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6C4A633-CA7B-4A21-AA50-338F08643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399107" y="2164537"/>
            <a:ext cx="3293002" cy="252893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57059-6C48-4289-9C05-2DCFDE942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55218" y="1067267"/>
            <a:ext cx="4542453" cy="48768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D56051B-D835-48F6-9B7B-90710CC1A8BC}"/>
              </a:ext>
            </a:extLst>
          </p:cNvPr>
          <p:cNvSpPr txBox="1"/>
          <p:nvPr/>
        </p:nvSpPr>
        <p:spPr>
          <a:xfrm>
            <a:off x="9062342" y="5851749"/>
            <a:ext cx="2247731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칸의 좌석 현황을 확인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1E5E87-BB65-42E2-AF6E-41D44CF7C002}"/>
              </a:ext>
            </a:extLst>
          </p:cNvPr>
          <p:cNvSpPr/>
          <p:nvPr/>
        </p:nvSpPr>
        <p:spPr>
          <a:xfrm>
            <a:off x="6691984" y="3266983"/>
            <a:ext cx="374641" cy="573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5A2647A-A1C5-4793-A175-CB60A009549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879305" y="2832999"/>
            <a:ext cx="0" cy="433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01CA03F-39D2-4F06-987C-22B9482F68E5}"/>
              </a:ext>
            </a:extLst>
          </p:cNvPr>
          <p:cNvSpPr txBox="1"/>
          <p:nvPr/>
        </p:nvSpPr>
        <p:spPr>
          <a:xfrm>
            <a:off x="6431104" y="2341565"/>
            <a:ext cx="896399" cy="47320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60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693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02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16546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서비스 소개</a:t>
            </a:r>
            <a:endParaRPr lang="en-US" altLang="ko-KR" sz="24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56B90-5E77-4162-AF24-DD730510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48" y="1349969"/>
            <a:ext cx="8524874" cy="248602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EEB2E8-E3CD-473C-900B-066DF4A57249}"/>
              </a:ext>
            </a:extLst>
          </p:cNvPr>
          <p:cNvCxnSpPr>
            <a:cxnSpLocks/>
          </p:cNvCxnSpPr>
          <p:nvPr/>
        </p:nvCxnSpPr>
        <p:spPr>
          <a:xfrm>
            <a:off x="2188578" y="3911758"/>
            <a:ext cx="0" cy="60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3DB9154-F3B0-4E84-8389-0837E922C338}"/>
              </a:ext>
            </a:extLst>
          </p:cNvPr>
          <p:cNvGrpSpPr/>
          <p:nvPr/>
        </p:nvGrpSpPr>
        <p:grpSpPr>
          <a:xfrm>
            <a:off x="8050542" y="4379624"/>
            <a:ext cx="3796129" cy="1914109"/>
            <a:chOff x="6537475" y="4140461"/>
            <a:chExt cx="3796129" cy="191410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42785-ABBC-4382-9F98-D7421915D560}"/>
                </a:ext>
              </a:extLst>
            </p:cNvPr>
            <p:cNvSpPr/>
            <p:nvPr/>
          </p:nvSpPr>
          <p:spPr>
            <a:xfrm>
              <a:off x="6537475" y="4140461"/>
              <a:ext cx="3796129" cy="191410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5E31BE-C9C2-47E6-92C8-62FA25DAA8D7}"/>
                </a:ext>
              </a:extLst>
            </p:cNvPr>
            <p:cNvSpPr txBox="1"/>
            <p:nvPr/>
          </p:nvSpPr>
          <p:spPr>
            <a:xfrm>
              <a:off x="8877718" y="4282317"/>
              <a:ext cx="1377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좌석 현황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AA181B-68EA-496A-9F8D-503A600B8174}"/>
                </a:ext>
              </a:extLst>
            </p:cNvPr>
            <p:cNvSpPr/>
            <p:nvPr/>
          </p:nvSpPr>
          <p:spPr>
            <a:xfrm>
              <a:off x="9047071" y="4842240"/>
              <a:ext cx="204186" cy="195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CF9CDB-53E0-46EE-8233-2ECEFD4F6C49}"/>
                </a:ext>
              </a:extLst>
            </p:cNvPr>
            <p:cNvSpPr/>
            <p:nvPr/>
          </p:nvSpPr>
          <p:spPr>
            <a:xfrm>
              <a:off x="9047071" y="5255559"/>
              <a:ext cx="204186" cy="1953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5E5860-8D46-419E-BA0F-5EB26330392B}"/>
                </a:ext>
              </a:extLst>
            </p:cNvPr>
            <p:cNvSpPr txBox="1"/>
            <p:nvPr/>
          </p:nvSpPr>
          <p:spPr>
            <a:xfrm>
              <a:off x="9226777" y="4782536"/>
              <a:ext cx="90677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빈자리</a:t>
              </a:r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52F8FF-74DA-4E43-868F-A25670BA8E67}"/>
                </a:ext>
              </a:extLst>
            </p:cNvPr>
            <p:cNvSpPr txBox="1"/>
            <p:nvPr/>
          </p:nvSpPr>
          <p:spPr>
            <a:xfrm>
              <a:off x="9226777" y="5201816"/>
              <a:ext cx="90677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사용중</a:t>
              </a:r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EE521D-0E33-47C2-8791-164A3958E80D}"/>
                </a:ext>
              </a:extLst>
            </p:cNvPr>
            <p:cNvSpPr txBox="1"/>
            <p:nvPr/>
          </p:nvSpPr>
          <p:spPr>
            <a:xfrm>
              <a:off x="6697532" y="4282316"/>
              <a:ext cx="1377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좌석 배치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6EAA24-5E7A-4D9B-8BD8-8C530B34FB4C}"/>
                </a:ext>
              </a:extLst>
            </p:cNvPr>
            <p:cNvSpPr/>
            <p:nvPr/>
          </p:nvSpPr>
          <p:spPr>
            <a:xfrm>
              <a:off x="6800836" y="4842240"/>
              <a:ext cx="204186" cy="195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78F8FBC-9ACA-4CD7-B02A-B0F26660B1DB}"/>
                </a:ext>
              </a:extLst>
            </p:cNvPr>
            <p:cNvSpPr/>
            <p:nvPr/>
          </p:nvSpPr>
          <p:spPr>
            <a:xfrm>
              <a:off x="6800836" y="5255559"/>
              <a:ext cx="204186" cy="195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88C75C4-796C-4B6E-A6AC-E665054DA02C}"/>
                </a:ext>
              </a:extLst>
            </p:cNvPr>
            <p:cNvSpPr/>
            <p:nvPr/>
          </p:nvSpPr>
          <p:spPr>
            <a:xfrm>
              <a:off x="6800836" y="5669406"/>
              <a:ext cx="204186" cy="195309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A67BED-3E5F-4379-9B4B-8680A0EF81B5}"/>
                </a:ext>
              </a:extLst>
            </p:cNvPr>
            <p:cNvSpPr txBox="1"/>
            <p:nvPr/>
          </p:nvSpPr>
          <p:spPr>
            <a:xfrm>
              <a:off x="6980541" y="4782536"/>
              <a:ext cx="103511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노약자석</a:t>
              </a:r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A3A5D1-866B-410E-9606-30DAD710761D}"/>
                </a:ext>
              </a:extLst>
            </p:cNvPr>
            <p:cNvSpPr txBox="1"/>
            <p:nvPr/>
          </p:nvSpPr>
          <p:spPr>
            <a:xfrm>
              <a:off x="6927118" y="5201816"/>
              <a:ext cx="114771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임산부석</a:t>
              </a:r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26C0F6-DCDA-4E88-B0DE-EBAD4BF1129F}"/>
                </a:ext>
              </a:extLst>
            </p:cNvPr>
            <p:cNvSpPr txBox="1"/>
            <p:nvPr/>
          </p:nvSpPr>
          <p:spPr>
            <a:xfrm>
              <a:off x="6960459" y="5616417"/>
              <a:ext cx="17198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교통약자 </a:t>
              </a:r>
              <a:r>
                <a:rPr lang="ko-KR" altLang="en-US" dirty="0" err="1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배려석</a:t>
              </a:r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760FD-8ED1-4BB5-95D7-2431E84A644C}"/>
              </a:ext>
            </a:extLst>
          </p:cNvPr>
          <p:cNvGrpSpPr/>
          <p:nvPr/>
        </p:nvGrpSpPr>
        <p:grpSpPr>
          <a:xfrm>
            <a:off x="1194440" y="4616155"/>
            <a:ext cx="1738325" cy="1549752"/>
            <a:chOff x="1095927" y="4619622"/>
            <a:chExt cx="1738325" cy="154975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336EA1-5C31-4AFF-9CAB-21C882B7020A}"/>
                </a:ext>
              </a:extLst>
            </p:cNvPr>
            <p:cNvSpPr/>
            <p:nvPr/>
          </p:nvSpPr>
          <p:spPr>
            <a:xfrm>
              <a:off x="1114388" y="4619622"/>
              <a:ext cx="1719864" cy="1549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09608B4-6F0A-4022-ADDD-EB9CF16D6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777" y="4691202"/>
              <a:ext cx="389218" cy="39366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405FE5-6C1A-4AB2-91ED-8ECC4CE86338}"/>
                </a:ext>
              </a:extLst>
            </p:cNvPr>
            <p:cNvSpPr txBox="1"/>
            <p:nvPr/>
          </p:nvSpPr>
          <p:spPr>
            <a:xfrm>
              <a:off x="1095927" y="5128857"/>
              <a:ext cx="1696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 도착지 </a:t>
              </a:r>
              <a:r>
                <a:rPr lang="en-US" altLang="ko-KR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: </a:t>
              </a:r>
              <a:r>
                <a: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주안</a:t>
              </a:r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  <a:p>
              <a:endParaRPr lang="en-US" altLang="ko-KR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  <a:p>
              <a:r>
                <a:rPr lang="en-US" altLang="ko-KR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	5</a:t>
              </a:r>
              <a:r>
                <a:rPr lang="ko-KR" altLang="en-US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개전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9DF9348-DBE4-46CD-9914-C4A93287A6FD}"/>
              </a:ext>
            </a:extLst>
          </p:cNvPr>
          <p:cNvSpPr txBox="1"/>
          <p:nvPr/>
        </p:nvSpPr>
        <p:spPr>
          <a:xfrm>
            <a:off x="896524" y="3942136"/>
            <a:ext cx="896399" cy="47320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0AA543-9D7B-43D7-95E7-BFAB3B389134}"/>
              </a:ext>
            </a:extLst>
          </p:cNvPr>
          <p:cNvSpPr/>
          <p:nvPr/>
        </p:nvSpPr>
        <p:spPr>
          <a:xfrm>
            <a:off x="1696508" y="1349588"/>
            <a:ext cx="8451896" cy="24867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E950D7-8CC4-401F-91A3-7FCADA0D3D6A}"/>
              </a:ext>
            </a:extLst>
          </p:cNvPr>
          <p:cNvSpPr txBox="1"/>
          <p:nvPr/>
        </p:nvSpPr>
        <p:spPr>
          <a:xfrm>
            <a:off x="3843056" y="4615922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지하철 전광판에 표시 가능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AB4BAF-C3A0-4B4A-A1E2-E211AEF5164A}"/>
              </a:ext>
            </a:extLst>
          </p:cNvPr>
          <p:cNvSpPr txBox="1"/>
          <p:nvPr/>
        </p:nvSpPr>
        <p:spPr>
          <a:xfrm>
            <a:off x="4008956" y="5154513"/>
            <a:ext cx="3143809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지하철 대기 시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전광판을 통해 자리를 확인 가능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22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B96123-8044-4E6D-91F5-7B0198C5D94A}"/>
              </a:ext>
            </a:extLst>
          </p:cNvPr>
          <p:cNvSpPr/>
          <p:nvPr/>
        </p:nvSpPr>
        <p:spPr>
          <a:xfrm>
            <a:off x="0" y="564267"/>
            <a:ext cx="1227328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C4FBB8-80EB-4B68-A5E9-16EEF179C8CA}"/>
              </a:ext>
            </a:extLst>
          </p:cNvPr>
          <p:cNvGrpSpPr/>
          <p:nvPr/>
        </p:nvGrpSpPr>
        <p:grpSpPr>
          <a:xfrm>
            <a:off x="462920" y="375519"/>
            <a:ext cx="731520" cy="745477"/>
            <a:chOff x="1306200" y="853039"/>
            <a:chExt cx="731520" cy="74547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68E416-E04D-489D-BF9D-B063B19F888E}"/>
                </a:ext>
              </a:extLst>
            </p:cNvPr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41044-8B5B-4B68-80CD-8F8C559415BC}"/>
                </a:ext>
              </a:extLst>
            </p:cNvPr>
            <p:cNvSpPr txBox="1"/>
            <p:nvPr/>
          </p:nvSpPr>
          <p:spPr>
            <a:xfrm>
              <a:off x="1409708" y="1041787"/>
              <a:ext cx="5693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02</a:t>
              </a:r>
              <a:endPara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B5A87EA-4F16-42B7-B528-50262B97690A}"/>
              </a:ext>
            </a:extLst>
          </p:cNvPr>
          <p:cNvSpPr txBox="1"/>
          <p:nvPr/>
        </p:nvSpPr>
        <p:spPr>
          <a:xfrm>
            <a:off x="1267468" y="417695"/>
            <a:ext cx="16546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서비스 소개</a:t>
            </a:r>
            <a:endParaRPr lang="en-US" altLang="ko-KR" sz="24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EF19FCC-AF97-451D-8E31-6B617A24D354}"/>
              </a:ext>
            </a:extLst>
          </p:cNvPr>
          <p:cNvGrpSpPr/>
          <p:nvPr/>
        </p:nvGrpSpPr>
        <p:grpSpPr>
          <a:xfrm>
            <a:off x="-258955" y="1267568"/>
            <a:ext cx="12013080" cy="4511507"/>
            <a:chOff x="-260227" y="1751280"/>
            <a:chExt cx="12299893" cy="45424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772E66-823D-4849-9E6C-2380074F6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227" y="2247414"/>
              <a:ext cx="2810259" cy="3790764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7632C17-C60C-4839-A9E2-EE75389A5319}"/>
                </a:ext>
              </a:extLst>
            </p:cNvPr>
            <p:cNvGrpSpPr/>
            <p:nvPr/>
          </p:nvGrpSpPr>
          <p:grpSpPr>
            <a:xfrm>
              <a:off x="1194440" y="1751280"/>
              <a:ext cx="10845226" cy="4542453"/>
              <a:chOff x="1194440" y="1751280"/>
              <a:chExt cx="10845226" cy="454245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947936C-65E9-4DEC-AC05-4DE84F630464}"/>
                  </a:ext>
                </a:extLst>
              </p:cNvPr>
              <p:cNvSpPr/>
              <p:nvPr/>
            </p:nvSpPr>
            <p:spPr>
              <a:xfrm>
                <a:off x="2439848" y="2264023"/>
                <a:ext cx="2399596" cy="41891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35F82FF-608E-427D-9520-C80EB43FC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89236" y="2803555"/>
                <a:ext cx="2555255" cy="308729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9AC7412-9457-49EB-868B-D6FEC9DD5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361613" y="1584107"/>
                <a:ext cx="4542453" cy="4876800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10BC6BA0-9228-42E1-9AA3-A44979D33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0812" y="1584107"/>
                <a:ext cx="4542453" cy="4876800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869051A-BD07-4B4C-9AE0-0665A05A8917}"/>
                  </a:ext>
                </a:extLst>
              </p:cNvPr>
              <p:cNvSpPr/>
              <p:nvPr/>
            </p:nvSpPr>
            <p:spPr>
              <a:xfrm>
                <a:off x="6288686" y="2262950"/>
                <a:ext cx="2471004" cy="3312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주위에 임산부가</a:t>
                </a:r>
                <a:endParaRPr lang="en-US" altLang="ko-KR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자리에 앉는다고 </a:t>
                </a:r>
                <a:endParaRPr lang="en-US" altLang="ko-KR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요청을 보냈습니다</a:t>
                </a:r>
                <a:r>
                  <a:rPr lang="en-US" altLang="ko-KR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.</a:t>
                </a: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자리를 양보해주세요</a:t>
                </a: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5B9F963-8882-4D0D-A713-AE11CB3D4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3765" y="2389186"/>
                <a:ext cx="796545" cy="796545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FEE6028F-5334-4DBC-9C08-2C8626AA1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3764" y="4562933"/>
                <a:ext cx="796545" cy="796545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8F77656D-D473-4750-A775-65F99B497252}"/>
                  </a:ext>
                </a:extLst>
              </p:cNvPr>
              <p:cNvSpPr/>
              <p:nvPr/>
            </p:nvSpPr>
            <p:spPr>
              <a:xfrm>
                <a:off x="5423961" y="3677273"/>
                <a:ext cx="345233" cy="74811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화살표: 오른쪽 42">
                <a:extLst>
                  <a:ext uri="{FF2B5EF4-FFF2-40B4-BE49-F238E27FC236}">
                    <a16:creationId xmlns:a16="http://schemas.microsoft.com/office/drawing/2014/main" id="{A4BCA509-20D5-49D8-ABA1-0BE7EC140BD2}"/>
                  </a:ext>
                </a:extLst>
              </p:cNvPr>
              <p:cNvSpPr/>
              <p:nvPr/>
            </p:nvSpPr>
            <p:spPr>
              <a:xfrm>
                <a:off x="9289236" y="3677273"/>
                <a:ext cx="345233" cy="74811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D534C6D-481B-4ABD-B159-5C8673F79932}"/>
                  </a:ext>
                </a:extLst>
              </p:cNvPr>
              <p:cNvSpPr/>
              <p:nvPr/>
            </p:nvSpPr>
            <p:spPr>
              <a:xfrm>
                <a:off x="2576343" y="2760849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0BA5FD5-5C39-4EB5-AC95-D0C1B63D5654}"/>
                  </a:ext>
                </a:extLst>
              </p:cNvPr>
              <p:cNvSpPr/>
              <p:nvPr/>
            </p:nvSpPr>
            <p:spPr>
              <a:xfrm>
                <a:off x="2576343" y="3143157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7632C4A-CD76-4247-896D-97C65E171681}"/>
                  </a:ext>
                </a:extLst>
              </p:cNvPr>
              <p:cNvSpPr/>
              <p:nvPr/>
            </p:nvSpPr>
            <p:spPr>
              <a:xfrm>
                <a:off x="2576343" y="3525465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A43ABB4-E3BF-40D8-B22C-D7D7EA3A21B2}"/>
                  </a:ext>
                </a:extLst>
              </p:cNvPr>
              <p:cNvSpPr/>
              <p:nvPr/>
            </p:nvSpPr>
            <p:spPr>
              <a:xfrm>
                <a:off x="2576343" y="4254658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F6EC865-C3C4-4510-93DC-E02E769DD198}"/>
                  </a:ext>
                </a:extLst>
              </p:cNvPr>
              <p:cNvSpPr/>
              <p:nvPr/>
            </p:nvSpPr>
            <p:spPr>
              <a:xfrm>
                <a:off x="2576343" y="4657839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032317B-4DAA-4FD9-AF23-39BC1A596917}"/>
                  </a:ext>
                </a:extLst>
              </p:cNvPr>
              <p:cNvSpPr/>
              <p:nvPr/>
            </p:nvSpPr>
            <p:spPr>
              <a:xfrm>
                <a:off x="2576343" y="5036929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0A77BBB-C9D7-4211-BA1D-9FAB97BD01CE}"/>
                  </a:ext>
                </a:extLst>
              </p:cNvPr>
              <p:cNvSpPr/>
              <p:nvPr/>
            </p:nvSpPr>
            <p:spPr>
              <a:xfrm>
                <a:off x="4207870" y="2760849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E7A75F7-352F-4259-AD7C-E37628357E00}"/>
                  </a:ext>
                </a:extLst>
              </p:cNvPr>
              <p:cNvSpPr/>
              <p:nvPr/>
            </p:nvSpPr>
            <p:spPr>
              <a:xfrm>
                <a:off x="4207870" y="3143157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1084301-2045-40CF-BDFA-B3E33A6E5CE4}"/>
                  </a:ext>
                </a:extLst>
              </p:cNvPr>
              <p:cNvSpPr/>
              <p:nvPr/>
            </p:nvSpPr>
            <p:spPr>
              <a:xfrm>
                <a:off x="4207870" y="3525465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3BD0C9B-C60E-470C-A974-DDB5ED212059}"/>
                  </a:ext>
                </a:extLst>
              </p:cNvPr>
              <p:cNvSpPr/>
              <p:nvPr/>
            </p:nvSpPr>
            <p:spPr>
              <a:xfrm>
                <a:off x="4207870" y="4254658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F31D261-28B3-4421-A4CE-DE237833A5E0}"/>
                  </a:ext>
                </a:extLst>
              </p:cNvPr>
              <p:cNvSpPr/>
              <p:nvPr/>
            </p:nvSpPr>
            <p:spPr>
              <a:xfrm>
                <a:off x="4207870" y="4657839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E0798C8-595F-4F7B-81B9-871AD04058E5}"/>
                  </a:ext>
                </a:extLst>
              </p:cNvPr>
              <p:cNvSpPr/>
              <p:nvPr/>
            </p:nvSpPr>
            <p:spPr>
              <a:xfrm>
                <a:off x="4207870" y="5036929"/>
                <a:ext cx="512452" cy="393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D8A4636E-88F4-4B3B-8C70-6275F00EA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3900" y="2273962"/>
                <a:ext cx="389218" cy="393668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94FA9F-BC7C-4CAA-8CFA-B81FC1541D76}"/>
                  </a:ext>
                </a:extLst>
              </p:cNvPr>
              <p:cNvSpPr txBox="1"/>
              <p:nvPr/>
            </p:nvSpPr>
            <p:spPr>
              <a:xfrm>
                <a:off x="3250618" y="2339164"/>
                <a:ext cx="90922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 </a:t>
                </a:r>
                <a:r>
                  <a:rPr lang="ko-KR" altLang="en-US" sz="15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나 </a:t>
                </a:r>
                <a:r>
                  <a:rPr lang="ko-KR" altLang="en-US" sz="1500" dirty="0" err="1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왐</a:t>
                </a:r>
                <a:r>
                  <a:rPr lang="ko-KR" altLang="en-US" sz="1500" dirty="0">
                    <a:latin typeface="210 맨발의청춘 B" panose="02020603020101020101" pitchFamily="18" charset="-127"/>
                    <a:ea typeface="210 맨발의청춘 B" panose="02020603020101020101" pitchFamily="18" charset="-127"/>
                  </a:rPr>
                  <a:t> 마</a:t>
                </a: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7AB0EA99-7496-4FE5-99A4-4BE6D0F30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4271249" y="2776268"/>
                <a:ext cx="310013" cy="35147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D95C8E-ED69-42AE-956E-34F23561935D}"/>
                  </a:ext>
                </a:extLst>
              </p:cNvPr>
              <p:cNvSpPr txBox="1"/>
              <p:nvPr/>
            </p:nvSpPr>
            <p:spPr>
              <a:xfrm>
                <a:off x="3152229" y="3269807"/>
                <a:ext cx="1007611" cy="32316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자리 요청</a:t>
                </a:r>
              </a:p>
            </p:txBody>
          </p:sp>
          <p:sp>
            <p:nvSpPr>
              <p:cNvPr id="62" name="화살표: 오른쪽 61">
                <a:extLst>
                  <a:ext uri="{FF2B5EF4-FFF2-40B4-BE49-F238E27FC236}">
                    <a16:creationId xmlns:a16="http://schemas.microsoft.com/office/drawing/2014/main" id="{5309BF3F-5C96-48E9-A4AE-BC4B1FAD853F}"/>
                  </a:ext>
                </a:extLst>
              </p:cNvPr>
              <p:cNvSpPr/>
              <p:nvPr/>
            </p:nvSpPr>
            <p:spPr>
              <a:xfrm rot="19701859">
                <a:off x="3755954" y="2952014"/>
                <a:ext cx="389580" cy="220668"/>
              </a:xfrm>
              <a:prstGeom prst="right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13D8CA1C-346A-4CBB-9A2C-3052E181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3005" y="1889575"/>
                <a:ext cx="837433" cy="1148038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16E0D3-5C7E-4F5B-92CA-64C1C5E95D59}"/>
                  </a:ext>
                </a:extLst>
              </p:cNvPr>
              <p:cNvSpPr txBox="1"/>
              <p:nvPr/>
            </p:nvSpPr>
            <p:spPr>
              <a:xfrm>
                <a:off x="9084757" y="2345284"/>
                <a:ext cx="91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나왐마</a:t>
                </a:r>
                <a:endParaRPr lang="ko-KR" altLang="en-US" dirty="0"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</p:txBody>
          </p:sp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9B6EECC-9677-458C-BA0A-168608252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09140" y="2529950"/>
                <a:ext cx="712315" cy="712315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ED4EE-E2EA-4273-97FA-3FD3C91739E3}"/>
                  </a:ext>
                </a:extLst>
              </p:cNvPr>
              <p:cNvSpPr txBox="1"/>
              <p:nvPr/>
            </p:nvSpPr>
            <p:spPr>
              <a:xfrm>
                <a:off x="10890928" y="2205088"/>
                <a:ext cx="1148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 </a:t>
                </a:r>
                <a:r>
                  <a:rPr lang="en-US" altLang="ko-KR" dirty="0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+ </a:t>
                </a:r>
                <a:r>
                  <a:rPr lang="ko-KR" altLang="en-US" dirty="0" err="1">
                    <a:latin typeface="210 맨발의청춘 R" panose="02020603020101020101" pitchFamily="18" charset="-127"/>
                    <a:ea typeface="210 맨발의청춘 R" panose="02020603020101020101" pitchFamily="18" charset="-127"/>
                  </a:rPr>
                  <a:t>나왐마</a:t>
                </a:r>
                <a:endParaRPr lang="ko-KR" altLang="en-US" dirty="0">
                  <a:latin typeface="210 맨발의청춘 R" panose="02020603020101020101" pitchFamily="18" charset="-127"/>
                  <a:ea typeface="210 맨발의청춘 R" panose="02020603020101020101" pitchFamily="18" charset="-127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EEABDD3-6B2B-486C-8433-9268392C2F06}"/>
              </a:ext>
            </a:extLst>
          </p:cNvPr>
          <p:cNvSpPr txBox="1"/>
          <p:nvPr/>
        </p:nvSpPr>
        <p:spPr>
          <a:xfrm>
            <a:off x="4290065" y="5904452"/>
            <a:ext cx="3269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임산부 자리 요청</a:t>
            </a:r>
            <a:endParaRPr lang="en-US" altLang="ko-KR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자리를 요청 시 </a:t>
            </a:r>
            <a:r>
              <a:rPr lang="ko-KR" altLang="en-US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벨과</a:t>
            </a:r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소리로 알림</a:t>
            </a:r>
          </a:p>
        </p:txBody>
      </p:sp>
    </p:spTree>
    <p:extLst>
      <p:ext uri="{BB962C8B-B14F-4D97-AF65-F5344CB8AC3E}">
        <p14:creationId xmlns:p14="http://schemas.microsoft.com/office/powerpoint/2010/main" val="389486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151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210 맨발의청춘 B</vt:lpstr>
      <vt:lpstr>Arial</vt:lpstr>
      <vt:lpstr>210 맨발의청춘 R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SSIMUI</dc:creator>
  <cp:lastModifiedBy>김현수</cp:lastModifiedBy>
  <cp:revision>60</cp:revision>
  <dcterms:created xsi:type="dcterms:W3CDTF">2017-09-14T03:30:03Z</dcterms:created>
  <dcterms:modified xsi:type="dcterms:W3CDTF">2019-07-16T11:13:03Z</dcterms:modified>
</cp:coreProperties>
</file>