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1" r:id="rId1"/>
  </p:sldMasterIdLst>
  <p:sldIdLst>
    <p:sldId id="308" r:id="rId2"/>
    <p:sldId id="356" r:id="rId3"/>
    <p:sldId id="362" r:id="rId4"/>
    <p:sldId id="364" r:id="rId5"/>
    <p:sldId id="371" r:id="rId6"/>
    <p:sldId id="372" r:id="rId7"/>
    <p:sldId id="374" r:id="rId8"/>
    <p:sldId id="376" r:id="rId9"/>
    <p:sldId id="378" r:id="rId10"/>
    <p:sldId id="380" r:id="rId11"/>
    <p:sldId id="386" r:id="rId12"/>
    <p:sldId id="385" r:id="rId13"/>
    <p:sldId id="384" r:id="rId14"/>
    <p:sldId id="383" r:id="rId15"/>
    <p:sldId id="366" r:id="rId16"/>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92" autoAdjust="0"/>
    <p:restoredTop sz="96713" autoAdjust="0"/>
  </p:normalViewPr>
  <p:slideViewPr>
    <p:cSldViewPr>
      <p:cViewPr varScale="1">
        <p:scale>
          <a:sx n="108" d="100"/>
          <a:sy n="108" d="100"/>
        </p:scale>
        <p:origin x="760" y="1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pic>
        <p:nvPicPr>
          <p:cNvPr id="8" name="תמונה 7" descr="תמונה שמכילה וילון, אישה, מקלחת, ישיבה&#10;&#10;התיאור נוצר באופן אוטומטי">
            <a:extLst>
              <a:ext uri="{FF2B5EF4-FFF2-40B4-BE49-F238E27FC236}">
                <a16:creationId xmlns:a16="http://schemas.microsoft.com/office/drawing/2014/main" id="{B8173AEC-4278-402F-8F83-0DEA279F226A}"/>
              </a:ext>
            </a:extLst>
          </p:cNvPr>
          <p:cNvPicPr>
            <a:picLocks noChangeAspect="1"/>
          </p:cNvPicPr>
          <p:nvPr/>
        </p:nvPicPr>
        <p:blipFill rotWithShape="1">
          <a:blip r:embed="rId2"/>
          <a:srcRect l="35311" r="30747"/>
          <a:stretch/>
        </p:blipFill>
        <p:spPr>
          <a:xfrm>
            <a:off x="406400" y="0"/>
            <a:ext cx="2301456" cy="6858000"/>
          </a:xfrm>
          <a:prstGeom prst="rect">
            <a:avLst/>
          </a:prstGeom>
        </p:spPr>
      </p:pic>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11/16/21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pic>
        <p:nvPicPr>
          <p:cNvPr id="9" name="תמונה 8" descr="תמונה שמכילה וילון, אישה, מקלחת, ישיבה&#10;&#10;התיאור נוצר באופן אוטומטי">
            <a:extLst>
              <a:ext uri="{FF2B5EF4-FFF2-40B4-BE49-F238E27FC236}">
                <a16:creationId xmlns:a16="http://schemas.microsoft.com/office/drawing/2014/main" id="{BACA9B03-89ED-47AF-B6E9-DDF61CD53574}"/>
              </a:ext>
            </a:extLst>
          </p:cNvPr>
          <p:cNvPicPr>
            <a:picLocks noChangeAspect="1"/>
          </p:cNvPicPr>
          <p:nvPr/>
        </p:nvPicPr>
        <p:blipFill rotWithShape="1">
          <a:blip r:embed="rId2"/>
          <a:srcRect l="35311" r="30747"/>
          <a:stretch/>
        </p:blipFill>
        <p:spPr>
          <a:xfrm>
            <a:off x="406400" y="0"/>
            <a:ext cx="2301456" cy="6858000"/>
          </a:xfrm>
          <a:prstGeom prst="rect">
            <a:avLst/>
          </a:prstGeom>
        </p:spPr>
      </p:pic>
    </p:spTree>
    <p:extLst>
      <p:ext uri="{BB962C8B-B14F-4D97-AF65-F5344CB8AC3E}">
        <p14:creationId xmlns:p14="http://schemas.microsoft.com/office/powerpoint/2010/main" val="459056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222701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6310" y="629158"/>
            <a:ext cx="10679379" cy="5740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11/16/21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836652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72279" y="457200"/>
            <a:ext cx="10018713" cy="1752599"/>
          </a:xfrm>
          <a:prstGeom prst="rect">
            <a:avLst/>
          </a:prstGeom>
          <a:effectLst/>
        </p:spPr>
        <p:txBody>
          <a:bodyPr vert="horz" lIns="91440" tIns="45720" rIns="91440" bIns="45720" rtlCol="0" anchor="ctr">
            <a:normAutofit/>
          </a:bodyPr>
          <a:lstStyle/>
          <a:p>
            <a:r>
              <a:rPr lang="he-IL" dirty="0"/>
              <a:t>לחץ כדי לערוך סגנון כותרת של תבנית בסיס</a:t>
            </a:r>
            <a:endParaRPr lang="en-US" dirty="0"/>
          </a:p>
        </p:txBody>
      </p:sp>
      <p:sp>
        <p:nvSpPr>
          <p:cNvPr id="3" name="Text Placeholder 2"/>
          <p:cNvSpPr>
            <a:spLocks noGrp="1"/>
          </p:cNvSpPr>
          <p:nvPr>
            <p:ph type="body" idx="1"/>
          </p:nvPr>
        </p:nvSpPr>
        <p:spPr>
          <a:xfrm>
            <a:off x="2173287" y="2634341"/>
            <a:ext cx="10018713" cy="3124201"/>
          </a:xfrm>
          <a:prstGeom prst="rect">
            <a:avLst/>
          </a:prstGeom>
        </p:spPr>
        <p:txBody>
          <a:bodyPr vert="horz" lIns="91440" tIns="45720" rIns="91440" bIns="45720" rtlCol="0" anchor="ctr">
            <a:normAutofit/>
          </a:bodyPr>
          <a:lstStyle/>
          <a:p>
            <a:pPr lvl="0"/>
            <a:r>
              <a:rPr lang="he-IL" dirty="0"/>
              <a:t>לחץ כדי לערוך סגנונות טקסט של תבנית בסיס</a:t>
            </a:r>
          </a:p>
          <a:p>
            <a:pPr lvl="1"/>
            <a:r>
              <a:rPr lang="he-IL" dirty="0"/>
              <a:t>רמה שנייה</a:t>
            </a:r>
          </a:p>
          <a:p>
            <a:pPr lvl="2"/>
            <a:r>
              <a:rPr lang="he-IL" dirty="0"/>
              <a:t>רמה שלישית</a:t>
            </a:r>
          </a:p>
          <a:p>
            <a:pPr lvl="3"/>
            <a:r>
              <a:rPr lang="he-IL" dirty="0"/>
              <a:t>רמה רביעית</a:t>
            </a:r>
          </a:p>
          <a:p>
            <a:pPr lvl="4"/>
            <a:r>
              <a:rPr lang="he-IL" dirty="0"/>
              <a:t>רמה חמישית</a:t>
            </a:r>
            <a:endParaRPr lang="en-US" dirty="0"/>
          </a:p>
        </p:txBody>
      </p:sp>
      <p:sp>
        <p:nvSpPr>
          <p:cNvPr id="4" name="Date Placeholder 3"/>
          <p:cNvSpPr>
            <a:spLocks noGrp="1"/>
          </p:cNvSpPr>
          <p:nvPr>
            <p:ph type="dt" sz="half" idx="2"/>
          </p:nvPr>
        </p:nvSpPr>
        <p:spPr>
          <a:xfrm>
            <a:off x="10244779" y="6218237"/>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11/16/21</a:t>
            </a:fld>
            <a:endParaRPr lang="en-US"/>
          </a:p>
        </p:txBody>
      </p:sp>
      <p:sp>
        <p:nvSpPr>
          <p:cNvPr id="5" name="Footer Placeholder 4"/>
          <p:cNvSpPr>
            <a:spLocks noGrp="1"/>
          </p:cNvSpPr>
          <p:nvPr>
            <p:ph type="ftr" sz="quarter" idx="3"/>
          </p:nvPr>
        </p:nvSpPr>
        <p:spPr>
          <a:xfrm>
            <a:off x="3219979" y="6218237"/>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1387779" y="6218236"/>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t>‹#›</a:t>
            </a:fld>
            <a:endParaRPr lang="en-US"/>
          </a:p>
        </p:txBody>
      </p:sp>
      <p:pic>
        <p:nvPicPr>
          <p:cNvPr id="15" name="תמונה 14" descr="תמונה שמכילה וילון, אישה, מקלחת, ישיבה&#10;&#10;התיאור נוצר באופן אוטומטי">
            <a:extLst>
              <a:ext uri="{FF2B5EF4-FFF2-40B4-BE49-F238E27FC236}">
                <a16:creationId xmlns:a16="http://schemas.microsoft.com/office/drawing/2014/main" id="{C1044C74-2C59-4807-9ADF-AF6BA4F81D0A}"/>
              </a:ext>
            </a:extLst>
          </p:cNvPr>
          <p:cNvPicPr>
            <a:picLocks noChangeAspect="1"/>
          </p:cNvPicPr>
          <p:nvPr/>
        </p:nvPicPr>
        <p:blipFill rotWithShape="1">
          <a:blip r:embed="rId5"/>
          <a:srcRect l="35311" r="30747"/>
          <a:stretch/>
        </p:blipFill>
        <p:spPr>
          <a:xfrm>
            <a:off x="406400" y="0"/>
            <a:ext cx="2301456" cy="6858000"/>
          </a:xfrm>
          <a:prstGeom prst="rect">
            <a:avLst/>
          </a:prstGeom>
        </p:spPr>
      </p:pic>
      <p:pic>
        <p:nvPicPr>
          <p:cNvPr id="8" name="תמונה 7" descr="תמונה שמכילה וילון, אישה, מקלחת, ישיבה&#10;&#10;התיאור נוצר באופן אוטומטי">
            <a:extLst>
              <a:ext uri="{FF2B5EF4-FFF2-40B4-BE49-F238E27FC236}">
                <a16:creationId xmlns:a16="http://schemas.microsoft.com/office/drawing/2014/main" id="{1A9DDC69-83BE-4A62-9025-4700BD3454D9}"/>
              </a:ext>
            </a:extLst>
          </p:cNvPr>
          <p:cNvPicPr>
            <a:picLocks noChangeAspect="1"/>
          </p:cNvPicPr>
          <p:nvPr/>
        </p:nvPicPr>
        <p:blipFill rotWithShape="1">
          <a:blip r:embed="rId5"/>
          <a:srcRect l="35311" r="30747"/>
          <a:stretch/>
        </p:blipFill>
        <p:spPr>
          <a:xfrm>
            <a:off x="406400" y="0"/>
            <a:ext cx="2301456" cy="6858000"/>
          </a:xfrm>
          <a:prstGeom prst="rect">
            <a:avLst/>
          </a:prstGeom>
        </p:spPr>
      </p:pic>
    </p:spTree>
    <p:extLst>
      <p:ext uri="{BB962C8B-B14F-4D97-AF65-F5344CB8AC3E}">
        <p14:creationId xmlns:p14="http://schemas.microsoft.com/office/powerpoint/2010/main" val="2971941547"/>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5" r:id="rId3"/>
  </p:sldLayoutIdLst>
  <p:txStyles>
    <p:titleStyle>
      <a:lvl1pPr algn="ctr" defTabSz="457200" rtl="1" eaLnBrk="1" latinLnBrk="0" hangingPunct="1">
        <a:spcBef>
          <a:spcPct val="0"/>
        </a:spcBef>
        <a:buNone/>
        <a:defRPr sz="4000" kern="1200" cap="none">
          <a:ln w="3175" cmpd="sng">
            <a:noFill/>
          </a:ln>
          <a:solidFill>
            <a:schemeClr val="accent1">
              <a:lumMod val="75000"/>
            </a:schemeClr>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accent1">
            <a:lumMod val="75000"/>
          </a:schemeClr>
        </a:buClr>
        <a:buSzPct val="145000"/>
        <a:buFont typeface="Arial"/>
        <a:buChar char="•"/>
        <a:defRPr sz="2400" kern="1200" cap="none">
          <a:solidFill>
            <a:schemeClr val="accent1">
              <a:lumMod val="7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lumMod val="75000"/>
          </a:schemeClr>
        </a:buClr>
        <a:buSzPct val="145000"/>
        <a:buFont typeface="Arial"/>
        <a:buChar char="•"/>
        <a:defRPr sz="2000" kern="1200" cap="none">
          <a:solidFill>
            <a:schemeClr val="accent1">
              <a:lumMod val="7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lumMod val="75000"/>
          </a:schemeClr>
        </a:buClr>
        <a:buSzPct val="145000"/>
        <a:buFont typeface="Arial"/>
        <a:buChar char="•"/>
        <a:defRPr sz="1800" kern="1200" cap="none">
          <a:solidFill>
            <a:schemeClr val="accent1">
              <a:lumMod val="7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lumMod val="75000"/>
          </a:schemeClr>
        </a:buClr>
        <a:buSzPct val="145000"/>
        <a:buFont typeface="Arial"/>
        <a:buChar char="•"/>
        <a:defRPr sz="1600" kern="1200" cap="none">
          <a:solidFill>
            <a:schemeClr val="accent1">
              <a:lumMod val="7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accent1">
              <a:lumMod val="7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4.xml.rels><?xml version="1.0" encoding="UTF-8" standalone="yes"?>
<Relationships xmlns="http://schemas.openxmlformats.org/package/2006/relationships"><Relationship Id="rId8" Type="http://schemas.openxmlformats.org/officeDocument/2006/relationships/hyperlink" Target="http://tutorials.jenkov.com/java-util-concurrent/blockingdeque.html" TargetMode="External"/><Relationship Id="rId13" Type="http://schemas.openxmlformats.org/officeDocument/2006/relationships/hyperlink" Target="http://tutorials.jenkov.com/java-util-concurrent/cyclicbarrier.html" TargetMode="External"/><Relationship Id="rId18" Type="http://schemas.openxmlformats.org/officeDocument/2006/relationships/hyperlink" Target="http://tutorials.jenkov.com/java-util-concurrent/java-future.html" TargetMode="External"/><Relationship Id="rId26" Type="http://schemas.openxmlformats.org/officeDocument/2006/relationships/hyperlink" Target="http://tutorials.jenkov.com/java-util-concurrent/atomicreference.html" TargetMode="External"/><Relationship Id="rId3" Type="http://schemas.openxmlformats.org/officeDocument/2006/relationships/hyperlink" Target="http://tutorials.jenkov.com/java-util-concurrent/arrayblockingqueue.html" TargetMode="External"/><Relationship Id="rId21" Type="http://schemas.openxmlformats.org/officeDocument/2006/relationships/hyperlink" Target="http://tutorials.jenkov.com/java-util-concurrent/java-fork-and-join-forkjoinpool.html" TargetMode="External"/><Relationship Id="rId7" Type="http://schemas.openxmlformats.org/officeDocument/2006/relationships/hyperlink" Target="http://tutorials.jenkov.com/java-util-concurrent/synchronousqueue.html" TargetMode="External"/><Relationship Id="rId12" Type="http://schemas.openxmlformats.org/officeDocument/2006/relationships/hyperlink" Target="http://tutorials.jenkov.com/java-util-concurrent/countdownlatch.html" TargetMode="External"/><Relationship Id="rId17" Type="http://schemas.openxmlformats.org/officeDocument/2006/relationships/hyperlink" Target="http://tutorials.jenkov.com/java-util-concurrent/java-callable.html" TargetMode="External"/><Relationship Id="rId25" Type="http://schemas.openxmlformats.org/officeDocument/2006/relationships/hyperlink" Target="http://tutorials.jenkov.com/java-util-concurrent/atomiclong.html" TargetMode="External"/><Relationship Id="rId2" Type="http://schemas.openxmlformats.org/officeDocument/2006/relationships/hyperlink" Target="http://tutorials.jenkov.com/java-util-concurrent/blockingqueue.html" TargetMode="External"/><Relationship Id="rId16" Type="http://schemas.openxmlformats.org/officeDocument/2006/relationships/hyperlink" Target="http://tutorials.jenkov.com/java-util-concurrent/executorservice.html" TargetMode="External"/><Relationship Id="rId20" Type="http://schemas.openxmlformats.org/officeDocument/2006/relationships/hyperlink" Target="http://tutorials.jenkov.com/java-util-concurrent/scheduledexecutorservice.html" TargetMode="External"/><Relationship Id="rId29" Type="http://schemas.openxmlformats.org/officeDocument/2006/relationships/hyperlink" Target="http://tutorials.jenkov.com/java-util-concurrent/atomiclongarray.html" TargetMode="External"/><Relationship Id="rId1" Type="http://schemas.openxmlformats.org/officeDocument/2006/relationships/slideLayout" Target="../slideLayouts/slideLayout3.xml"/><Relationship Id="rId6" Type="http://schemas.openxmlformats.org/officeDocument/2006/relationships/hyperlink" Target="http://tutorials.jenkov.com/java-util-concurrent/priorityblockingqueue.html" TargetMode="External"/><Relationship Id="rId11" Type="http://schemas.openxmlformats.org/officeDocument/2006/relationships/hyperlink" Target="http://tutorials.jenkov.com/java-util-concurrent/concurrentnavigablemap.html" TargetMode="External"/><Relationship Id="rId24" Type="http://schemas.openxmlformats.org/officeDocument/2006/relationships/hyperlink" Target="http://tutorials.jenkov.com/java-util-concurrent/atomicinteger.html" TargetMode="External"/><Relationship Id="rId5" Type="http://schemas.openxmlformats.org/officeDocument/2006/relationships/hyperlink" Target="http://tutorials.jenkov.com/java-util-concurrent/linkedblockingqueue.html" TargetMode="External"/><Relationship Id="rId15" Type="http://schemas.openxmlformats.org/officeDocument/2006/relationships/hyperlink" Target="http://tutorials.jenkov.com/java-util-concurrent/semaphore.html" TargetMode="External"/><Relationship Id="rId23" Type="http://schemas.openxmlformats.org/officeDocument/2006/relationships/hyperlink" Target="http://tutorials.jenkov.com/java-util-concurrent/readwritelock.html" TargetMode="External"/><Relationship Id="rId28" Type="http://schemas.openxmlformats.org/officeDocument/2006/relationships/hyperlink" Target="http://tutorials.jenkov.com/java-util-concurrent/atomicintegerarray.html" TargetMode="External"/><Relationship Id="rId10" Type="http://schemas.openxmlformats.org/officeDocument/2006/relationships/hyperlink" Target="http://tutorials.jenkov.com/java-util-concurrent/concurrentmap.html" TargetMode="External"/><Relationship Id="rId19" Type="http://schemas.openxmlformats.org/officeDocument/2006/relationships/hyperlink" Target="http://tutorials.jenkov.com/java-util-concurrent/threadpoolexecutor.html" TargetMode="External"/><Relationship Id="rId4" Type="http://schemas.openxmlformats.org/officeDocument/2006/relationships/hyperlink" Target="http://tutorials.jenkov.com/java-util-concurrent/delayqueue.html" TargetMode="External"/><Relationship Id="rId9" Type="http://schemas.openxmlformats.org/officeDocument/2006/relationships/hyperlink" Target="http://tutorials.jenkov.com/java-util-concurrent/linkedblockingdeque.html" TargetMode="External"/><Relationship Id="rId14" Type="http://schemas.openxmlformats.org/officeDocument/2006/relationships/hyperlink" Target="http://tutorials.jenkov.com/java-util-concurrent/exchanger.html" TargetMode="External"/><Relationship Id="rId22" Type="http://schemas.openxmlformats.org/officeDocument/2006/relationships/hyperlink" Target="http://tutorials.jenkov.com/java-util-concurrent/lock.html" TargetMode="External"/><Relationship Id="rId27" Type="http://schemas.openxmlformats.org/officeDocument/2006/relationships/hyperlink" Target="http://tutorials.jenkov.com/java-util-concurrent/atomicstampedreference.html" TargetMode="External"/><Relationship Id="rId30" Type="http://schemas.openxmlformats.org/officeDocument/2006/relationships/hyperlink" Target="http://tutorials.jenkov.com/java-util-concurrent/atomicreferencearray.html"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tutorials.jenkov.com/java-util-concurrent/index.html" TargetMode="External"/><Relationship Id="rId2" Type="http://schemas.openxmlformats.org/officeDocument/2006/relationships/hyperlink" Target="https://www.geeksforgeeks.org/daemon-thread-java/?ref=lbp" TargetMode="External"/><Relationship Id="rId1" Type="http://schemas.openxmlformats.org/officeDocument/2006/relationships/slideLayout" Target="../slideLayouts/slideLayout3.xml"/><Relationship Id="rId4" Type="http://schemas.openxmlformats.org/officeDocument/2006/relationships/hyperlink" Target="https://www.slideshare.net/alexmiller/java-concurrency-idiom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ED88D9C-0F44-46A0-B7FD-564B02C1E737}"/>
              </a:ext>
            </a:extLst>
          </p:cNvPr>
          <p:cNvSpPr>
            <a:spLocks noGrp="1"/>
          </p:cNvSpPr>
          <p:nvPr>
            <p:ph type="ctrTitle"/>
          </p:nvPr>
        </p:nvSpPr>
        <p:spPr/>
        <p:txBody>
          <a:bodyPr>
            <a:normAutofit fontScale="90000"/>
          </a:bodyPr>
          <a:lstStyle/>
          <a:p>
            <a:br>
              <a:rPr lang="he-IL" dirty="0"/>
            </a:br>
            <a:br>
              <a:rPr lang="he-IL" dirty="0"/>
            </a:br>
            <a:r>
              <a:rPr lang="he-IL" dirty="0"/>
              <a:t>תכנות מונחה עצמים </a:t>
            </a:r>
            <a:br>
              <a:rPr lang="he-IL" dirty="0"/>
            </a:br>
            <a:r>
              <a:rPr lang="he-IL" dirty="0"/>
              <a:t>תרגול</a:t>
            </a:r>
            <a:r>
              <a:rPr lang="en-US" dirty="0"/>
              <a:t>     </a:t>
            </a:r>
            <a:r>
              <a:rPr lang="ru-RU" dirty="0"/>
              <a:t>6</a:t>
            </a:r>
            <a:r>
              <a:rPr lang="en-US" dirty="0"/>
              <a:t> </a:t>
            </a:r>
            <a:endParaRPr lang="he-IL" dirty="0"/>
          </a:p>
        </p:txBody>
      </p:sp>
      <p:sp>
        <p:nvSpPr>
          <p:cNvPr id="3" name="כותרת משנה 2">
            <a:extLst>
              <a:ext uri="{FF2B5EF4-FFF2-40B4-BE49-F238E27FC236}">
                <a16:creationId xmlns:a16="http://schemas.microsoft.com/office/drawing/2014/main" id="{CC7CA8BA-84E6-42AB-8CC6-84EFE3069B8F}"/>
              </a:ext>
            </a:extLst>
          </p:cNvPr>
          <p:cNvSpPr>
            <a:spLocks noGrp="1"/>
          </p:cNvSpPr>
          <p:nvPr>
            <p:ph type="subTitle" idx="1"/>
          </p:nvPr>
        </p:nvSpPr>
        <p:spPr/>
        <p:txBody>
          <a:bodyPr>
            <a:normAutofit/>
          </a:bodyPr>
          <a:lstStyle/>
          <a:p>
            <a:endParaRPr lang="he-IL" dirty="0"/>
          </a:p>
          <a:p>
            <a:r>
              <a:rPr lang="he-IL" dirty="0"/>
              <a:t>מייל :</a:t>
            </a:r>
            <a:r>
              <a:rPr lang="en-US" dirty="0"/>
              <a:t> simon.pikalov@msmail.ariel.ac.il</a:t>
            </a:r>
            <a:endParaRPr lang="he-IL" dirty="0"/>
          </a:p>
          <a:p>
            <a:r>
              <a:rPr lang="he-IL" dirty="0"/>
              <a:t> נכתב ע"י :</a:t>
            </a:r>
            <a:r>
              <a:rPr lang="en-US" dirty="0"/>
              <a:t> </a:t>
            </a:r>
            <a:r>
              <a:rPr lang="he-IL" dirty="0"/>
              <a:t>סמיון </a:t>
            </a:r>
            <a:r>
              <a:rPr lang="he-IL" dirty="0" err="1"/>
              <a:t>פיקלוב</a:t>
            </a:r>
            <a:r>
              <a:rPr lang="he-IL" dirty="0"/>
              <a:t> </a:t>
            </a:r>
          </a:p>
        </p:txBody>
      </p:sp>
    </p:spTree>
    <p:extLst>
      <p:ext uri="{BB962C8B-B14F-4D97-AF65-F5344CB8AC3E}">
        <p14:creationId xmlns:p14="http://schemas.microsoft.com/office/powerpoint/2010/main" val="53782812"/>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Java Thread Priority in Multithreading</a:t>
            </a: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3029034"/>
          </a:xfrm>
          <a:prstGeom prst="rect">
            <a:avLst/>
          </a:prstGeom>
        </p:spPr>
        <p:txBody>
          <a:bodyPr vert="horz" wrap="square" lIns="0" tIns="12700" rIns="0" bIns="0" rtlCol="0">
            <a:spAutoFit/>
          </a:bodyPr>
          <a:lstStyle/>
          <a:p>
            <a:pPr algn="l" fontAlgn="base"/>
            <a:r>
              <a:rPr lang="en-US" sz="1400" b="1" i="0" dirty="0">
                <a:effectLst/>
                <a:latin typeface="var(--font-din)"/>
              </a:rPr>
              <a:t>In a Multi threading environment, thread scheduler assigns processor to a thread based on priority of thread. Whenever we create a thread in Java, it always has some priority assigned to it. Priority can either be given by JVM while creating the thread or it can be given by programmer explicitly. </a:t>
            </a:r>
          </a:p>
          <a:p>
            <a:pPr algn="l" fontAlgn="base"/>
            <a:r>
              <a:rPr lang="en-US" sz="1400" b="1" i="0" dirty="0">
                <a:effectLst/>
                <a:latin typeface="var(--font-din)"/>
              </a:rPr>
              <a:t>Accepted value of priority for a thread is in range of 1 to 10. There are 3 static variables defined in Thread class for priority.</a:t>
            </a:r>
          </a:p>
          <a:p>
            <a:pPr algn="l" fontAlgn="base"/>
            <a:r>
              <a:rPr lang="en-US" sz="1400" b="1" i="0" dirty="0">
                <a:solidFill>
                  <a:schemeClr val="accent2">
                    <a:lumMod val="60000"/>
                    <a:lumOff val="40000"/>
                  </a:schemeClr>
                </a:solidFill>
                <a:effectLst/>
                <a:latin typeface="var(--font-din)"/>
              </a:rPr>
              <a:t>public static int MIN_PRIORITY</a:t>
            </a:r>
            <a:r>
              <a:rPr lang="en-US" sz="1400" b="1" i="0" dirty="0">
                <a:effectLst/>
                <a:latin typeface="var(--font-din)"/>
              </a:rPr>
              <a:t>: This is minimum priority that a thread can have. Value for this is 1. </a:t>
            </a:r>
          </a:p>
          <a:p>
            <a:pPr algn="l" fontAlgn="base"/>
            <a:r>
              <a:rPr lang="en-US" sz="1400" b="1" i="0" dirty="0">
                <a:solidFill>
                  <a:schemeClr val="accent2">
                    <a:lumMod val="75000"/>
                  </a:schemeClr>
                </a:solidFill>
                <a:effectLst/>
                <a:latin typeface="var(--font-din)"/>
              </a:rPr>
              <a:t>public static int NORM_PRIORITY</a:t>
            </a:r>
            <a:r>
              <a:rPr lang="en-US" sz="1400" b="1" i="0" dirty="0">
                <a:effectLst/>
                <a:latin typeface="var(--font-din)"/>
              </a:rPr>
              <a:t>: This is default priority of a thread if do not explicitly define it. Value for this is 5. </a:t>
            </a:r>
          </a:p>
          <a:p>
            <a:pPr algn="l" fontAlgn="base"/>
            <a:r>
              <a:rPr lang="en-US" sz="1400" b="1" i="0" dirty="0">
                <a:solidFill>
                  <a:schemeClr val="accent2">
                    <a:lumMod val="50000"/>
                  </a:schemeClr>
                </a:solidFill>
                <a:effectLst/>
                <a:latin typeface="var(--font-din)"/>
              </a:rPr>
              <a:t>public static int MAX_PRIORITY</a:t>
            </a:r>
            <a:r>
              <a:rPr lang="en-US" sz="1400" b="1" i="0" dirty="0">
                <a:effectLst/>
                <a:latin typeface="var(--font-din)"/>
              </a:rPr>
              <a:t>: This is maximum priority of a thread. Value for this is 10.</a:t>
            </a:r>
          </a:p>
          <a:p>
            <a:pPr algn="l" fontAlgn="base"/>
            <a:r>
              <a:rPr lang="en-US" sz="1400" b="1" i="0" dirty="0">
                <a:effectLst/>
                <a:latin typeface="var(--font-din)"/>
              </a:rPr>
              <a:t>Get and Set Thread Priority:  </a:t>
            </a:r>
          </a:p>
          <a:p>
            <a:pPr algn="l" fontAlgn="base"/>
            <a:endParaRPr lang="en-US" sz="1400" b="1" i="0" dirty="0">
              <a:effectLst/>
              <a:latin typeface="var(--font-din)"/>
            </a:endParaRPr>
          </a:p>
          <a:p>
            <a:pPr algn="l" fontAlgn="base"/>
            <a:r>
              <a:rPr lang="en-US" sz="1400" b="1" i="0" dirty="0">
                <a:solidFill>
                  <a:schemeClr val="accent3">
                    <a:lumMod val="75000"/>
                  </a:schemeClr>
                </a:solidFill>
                <a:effectLst/>
                <a:latin typeface="var(--font-din)"/>
              </a:rPr>
              <a:t>public final int</a:t>
            </a:r>
            <a:r>
              <a:rPr lang="en-US" sz="1400" b="1" i="0" dirty="0">
                <a:effectLst/>
                <a:latin typeface="var(--font-din)"/>
              </a:rPr>
              <a:t> </a:t>
            </a:r>
            <a:r>
              <a:rPr lang="en-US" sz="1400" b="1" i="0" dirty="0" err="1">
                <a:effectLst/>
                <a:latin typeface="var(--font-din)"/>
              </a:rPr>
              <a:t>getPriority</a:t>
            </a:r>
            <a:r>
              <a:rPr lang="en-US" sz="1400" b="1" i="0" dirty="0">
                <a:effectLst/>
                <a:latin typeface="var(--font-din)"/>
              </a:rPr>
              <a:t>(): </a:t>
            </a:r>
            <a:r>
              <a:rPr lang="en-US" sz="1400" b="1" i="0" dirty="0" err="1">
                <a:effectLst/>
                <a:latin typeface="var(--font-din)"/>
              </a:rPr>
              <a:t>java.lang.Thread.getPriority</a:t>
            </a:r>
            <a:r>
              <a:rPr lang="en-US" sz="1400" b="1" i="0" dirty="0">
                <a:effectLst/>
                <a:latin typeface="var(--font-din)"/>
              </a:rPr>
              <a:t>() method returns priority of given thread.</a:t>
            </a:r>
          </a:p>
          <a:p>
            <a:pPr algn="l" fontAlgn="base"/>
            <a:r>
              <a:rPr lang="en-US" sz="1400" b="1" i="0" dirty="0">
                <a:solidFill>
                  <a:schemeClr val="accent3">
                    <a:lumMod val="75000"/>
                  </a:schemeClr>
                </a:solidFill>
                <a:effectLst/>
                <a:latin typeface="var(--font-din)"/>
              </a:rPr>
              <a:t>public final void </a:t>
            </a:r>
            <a:r>
              <a:rPr lang="en-US" sz="1400" b="1" i="0" dirty="0" err="1">
                <a:effectLst/>
                <a:latin typeface="var(--font-din)"/>
              </a:rPr>
              <a:t>setPriority</a:t>
            </a:r>
            <a:r>
              <a:rPr lang="en-US" sz="1400" b="1" i="0" dirty="0">
                <a:effectLst/>
                <a:latin typeface="var(--font-din)"/>
              </a:rPr>
              <a:t>(int </a:t>
            </a:r>
            <a:r>
              <a:rPr lang="en-US" sz="1400" b="1" i="0" dirty="0" err="1">
                <a:effectLst/>
                <a:latin typeface="var(--font-din)"/>
              </a:rPr>
              <a:t>newPriority</a:t>
            </a:r>
            <a:r>
              <a:rPr lang="en-US" sz="1400" b="1" i="0" dirty="0">
                <a:effectLst/>
                <a:latin typeface="var(--font-din)"/>
              </a:rPr>
              <a:t>): </a:t>
            </a:r>
            <a:r>
              <a:rPr lang="en-US" sz="1400" b="1" i="0" dirty="0" err="1">
                <a:effectLst/>
                <a:latin typeface="var(--font-din)"/>
              </a:rPr>
              <a:t>java.lang.Thread.setPriority</a:t>
            </a:r>
            <a:r>
              <a:rPr lang="en-US" sz="1400" b="1" i="0" dirty="0">
                <a:effectLst/>
                <a:latin typeface="var(--font-din)"/>
              </a:rPr>
              <a:t>() method changes the priority of thread to the value </a:t>
            </a:r>
            <a:r>
              <a:rPr lang="en-US" sz="1400" b="1" i="0" dirty="0" err="1">
                <a:effectLst/>
                <a:latin typeface="var(--font-din)"/>
              </a:rPr>
              <a:t>newPriority</a:t>
            </a:r>
            <a:r>
              <a:rPr lang="en-US" sz="1400" b="1" i="0" dirty="0">
                <a:effectLst/>
                <a:latin typeface="var(--font-din)"/>
              </a:rPr>
              <a:t>. This method throws </a:t>
            </a:r>
            <a:r>
              <a:rPr lang="en-US" sz="1400" b="1" i="0" dirty="0" err="1">
                <a:effectLst/>
                <a:latin typeface="var(--font-din)"/>
              </a:rPr>
              <a:t>IllegalArgumentException</a:t>
            </a:r>
            <a:r>
              <a:rPr lang="en-US" sz="1400" b="1" i="0" dirty="0">
                <a:effectLst/>
                <a:latin typeface="var(--font-din)"/>
              </a:rPr>
              <a:t> if value of parameter </a:t>
            </a:r>
            <a:r>
              <a:rPr lang="en-US" sz="1400" b="1" i="0" dirty="0" err="1">
                <a:effectLst/>
                <a:latin typeface="var(--font-din)"/>
              </a:rPr>
              <a:t>newPriority</a:t>
            </a:r>
            <a:r>
              <a:rPr lang="en-US" sz="1400" b="1" i="0" dirty="0">
                <a:effectLst/>
                <a:latin typeface="var(--font-din)"/>
              </a:rPr>
              <a:t> goes beyond minimum(1) and maximum(10) limit.</a:t>
            </a:r>
            <a:endParaRPr lang="en-US" sz="1400" b="0" i="0" dirty="0">
              <a:effectLst/>
              <a:latin typeface="var(--font-din)"/>
            </a:endParaRPr>
          </a:p>
        </p:txBody>
      </p:sp>
    </p:spTree>
    <p:extLst>
      <p:ext uri="{BB962C8B-B14F-4D97-AF65-F5344CB8AC3E}">
        <p14:creationId xmlns:p14="http://schemas.microsoft.com/office/powerpoint/2010/main" val="776003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wait</a:t>
            </a: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1736373"/>
          </a:xfrm>
          <a:prstGeom prst="rect">
            <a:avLst/>
          </a:prstGeom>
        </p:spPr>
        <p:txBody>
          <a:bodyPr vert="horz" wrap="square" lIns="0" tIns="12700" rIns="0" bIns="0" rtlCol="0">
            <a:spAutoFit/>
          </a:bodyPr>
          <a:lstStyle/>
          <a:p>
            <a:pPr algn="l" fontAlgn="base"/>
            <a:r>
              <a:rPr lang="en-US" sz="1400" b="1" i="0" dirty="0">
                <a:effectLst/>
                <a:latin typeface="var(--font-din)"/>
              </a:rPr>
              <a:t>wait()</a:t>
            </a:r>
          </a:p>
          <a:p>
            <a:pPr algn="l" fontAlgn="base"/>
            <a:r>
              <a:rPr lang="en-US" sz="1400" b="1" i="0" dirty="0">
                <a:effectLst/>
                <a:latin typeface="var(--font-din)"/>
              </a:rPr>
              <a:t>The wait() method causes the current thread to wait indefinitely until another thread either invokes notify() for this object or </a:t>
            </a:r>
            <a:r>
              <a:rPr lang="en-US" sz="1400" b="1" i="0" dirty="0" err="1">
                <a:effectLst/>
                <a:latin typeface="var(--font-din)"/>
              </a:rPr>
              <a:t>notifyAll</a:t>
            </a:r>
            <a:r>
              <a:rPr lang="en-US" sz="1400" b="1" i="0" dirty="0">
                <a:effectLst/>
                <a:latin typeface="var(--font-din)"/>
              </a:rPr>
              <a:t>().</a:t>
            </a:r>
          </a:p>
          <a:p>
            <a:pPr algn="l" fontAlgn="base"/>
            <a:r>
              <a:rPr lang="en-US" sz="1400" b="1" i="0" dirty="0">
                <a:effectLst/>
                <a:latin typeface="var(--font-din)"/>
              </a:rPr>
              <a:t>wait(long timeout)</a:t>
            </a:r>
          </a:p>
          <a:p>
            <a:pPr algn="l" fontAlgn="base"/>
            <a:r>
              <a:rPr lang="en-US" sz="1400" b="1" i="0" dirty="0">
                <a:effectLst/>
                <a:latin typeface="var(--font-din)"/>
              </a:rPr>
              <a:t>Using this method, we can specify a timeout after which thread will be woken up automatically. A thread can be woken up before reaching the timeout using notify() or </a:t>
            </a:r>
            <a:r>
              <a:rPr lang="en-US" sz="1400" b="1" i="0" dirty="0" err="1">
                <a:effectLst/>
                <a:latin typeface="var(--font-din)"/>
              </a:rPr>
              <a:t>notifyAll</a:t>
            </a:r>
            <a:r>
              <a:rPr lang="en-US" sz="1400" b="1" i="0" dirty="0">
                <a:effectLst/>
                <a:latin typeface="var(--font-din)"/>
              </a:rPr>
              <a:t>().</a:t>
            </a:r>
          </a:p>
          <a:p>
            <a:pPr algn="l" fontAlgn="base"/>
            <a:endParaRPr lang="en-US" sz="1400" b="1" i="0" dirty="0">
              <a:effectLst/>
              <a:latin typeface="var(--font-din)"/>
            </a:endParaRPr>
          </a:p>
          <a:p>
            <a:pPr algn="l" fontAlgn="base"/>
            <a:r>
              <a:rPr lang="en-US" sz="1400" b="1" i="0" dirty="0">
                <a:effectLst/>
                <a:latin typeface="var(--font-din)"/>
              </a:rPr>
              <a:t>Note that calling wait(0) is the same as calling wait().</a:t>
            </a:r>
            <a:endParaRPr lang="en-US" sz="1400" b="0" i="0" dirty="0">
              <a:effectLst/>
              <a:latin typeface="var(--font-din)"/>
            </a:endParaRPr>
          </a:p>
        </p:txBody>
      </p:sp>
      <p:pic>
        <p:nvPicPr>
          <p:cNvPr id="1028" name="Picture 4" descr="Javarevisited: How to use wait, notify and notifyAll in Java - Producer  Consumer Example">
            <a:extLst>
              <a:ext uri="{FF2B5EF4-FFF2-40B4-BE49-F238E27FC236}">
                <a16:creationId xmlns:a16="http://schemas.microsoft.com/office/drawing/2014/main" id="{77F67A0B-DDD6-49FF-A410-12D509D467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2409759"/>
            <a:ext cx="57912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5832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notify</a:t>
            </a: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3890809"/>
          </a:xfrm>
          <a:prstGeom prst="rect">
            <a:avLst/>
          </a:prstGeom>
        </p:spPr>
        <p:txBody>
          <a:bodyPr vert="horz" wrap="square" lIns="0" tIns="12700" rIns="0" bIns="0" rtlCol="0">
            <a:spAutoFit/>
          </a:bodyPr>
          <a:lstStyle/>
          <a:p>
            <a:pPr algn="l" fontAlgn="base"/>
            <a:r>
              <a:rPr lang="en-US" sz="1400" b="1" i="0" dirty="0">
                <a:effectLst/>
                <a:latin typeface="var(--font-din)"/>
              </a:rPr>
              <a:t>notify() and </a:t>
            </a:r>
            <a:r>
              <a:rPr lang="en-US" sz="1400" b="1" i="0" dirty="0" err="1">
                <a:effectLst/>
                <a:latin typeface="var(--font-din)"/>
              </a:rPr>
              <a:t>notifyAll</a:t>
            </a:r>
            <a:r>
              <a:rPr lang="en-US" sz="1400" b="1" i="0" dirty="0">
                <a:effectLst/>
                <a:latin typeface="var(--font-din)"/>
              </a:rPr>
              <a:t>()</a:t>
            </a:r>
          </a:p>
          <a:p>
            <a:pPr algn="l" fontAlgn="base"/>
            <a:r>
              <a:rPr lang="en-US" sz="1400" b="1" i="0" dirty="0">
                <a:effectLst/>
                <a:latin typeface="var(--font-din)"/>
              </a:rPr>
              <a:t>The notify() method is used for waking up threads that are waiting for an access to this object's monitor.</a:t>
            </a:r>
          </a:p>
          <a:p>
            <a:pPr algn="l" fontAlgn="base"/>
            <a:r>
              <a:rPr lang="en-US" sz="1400" b="1" i="0" dirty="0">
                <a:effectLst/>
                <a:latin typeface="var(--font-din)"/>
              </a:rPr>
              <a:t>There are two ways of notifying waiting threads:</a:t>
            </a:r>
          </a:p>
          <a:p>
            <a:pPr algn="l" fontAlgn="base"/>
            <a:endParaRPr lang="en-US" sz="1400" b="1" i="0" dirty="0">
              <a:effectLst/>
              <a:latin typeface="var(--font-din)"/>
            </a:endParaRPr>
          </a:p>
          <a:p>
            <a:pPr algn="l" fontAlgn="base"/>
            <a:r>
              <a:rPr lang="en-US" sz="1400" b="1" i="0" dirty="0">
                <a:effectLst/>
                <a:latin typeface="var(--font-din)"/>
              </a:rPr>
              <a:t>notify()</a:t>
            </a:r>
          </a:p>
          <a:p>
            <a:pPr algn="l" fontAlgn="base"/>
            <a:r>
              <a:rPr lang="en-US" sz="1400" b="1" i="0" dirty="0">
                <a:effectLst/>
                <a:latin typeface="var(--font-din)"/>
              </a:rPr>
              <a:t>For all threads waiting on this object's monitor (by using any one of the wait() method), the method notify() notifies any one of them to wake up arbitrarily. The choice of exactly which thread to wake is non-deterministic and depends upon the implementation.</a:t>
            </a:r>
          </a:p>
          <a:p>
            <a:pPr algn="l" fontAlgn="base"/>
            <a:r>
              <a:rPr lang="en-US" sz="1400" b="1" i="0" dirty="0">
                <a:effectLst/>
                <a:latin typeface="var(--font-din)"/>
              </a:rPr>
              <a:t>Since notify() wakes up a single random thread it can be used to implement mutually exclusive locking where threads are doing similar tasks, but in most cases, it would be more viable to implement </a:t>
            </a:r>
            <a:r>
              <a:rPr lang="en-US" sz="1400" b="1" i="0" dirty="0" err="1">
                <a:effectLst/>
                <a:latin typeface="var(--font-din)"/>
              </a:rPr>
              <a:t>notifyAll</a:t>
            </a:r>
            <a:r>
              <a:rPr lang="en-US" sz="1400" b="1" i="0" dirty="0">
                <a:effectLst/>
                <a:latin typeface="var(--font-din)"/>
              </a:rPr>
              <a:t>().</a:t>
            </a:r>
          </a:p>
          <a:p>
            <a:pPr algn="l" fontAlgn="base"/>
            <a:endParaRPr lang="en-US" sz="1400" b="1" i="0" dirty="0">
              <a:effectLst/>
              <a:latin typeface="var(--font-din)"/>
            </a:endParaRPr>
          </a:p>
          <a:p>
            <a:pPr algn="l" fontAlgn="base"/>
            <a:r>
              <a:rPr lang="en-US" sz="1400" b="1" i="0" dirty="0" err="1">
                <a:effectLst/>
                <a:latin typeface="var(--font-din)"/>
              </a:rPr>
              <a:t>notifyAll</a:t>
            </a:r>
            <a:r>
              <a:rPr lang="en-US" sz="1400" b="1" i="0" dirty="0">
                <a:effectLst/>
                <a:latin typeface="var(--font-din)"/>
              </a:rPr>
              <a:t>()</a:t>
            </a:r>
          </a:p>
          <a:p>
            <a:pPr algn="l" fontAlgn="base"/>
            <a:r>
              <a:rPr lang="en-US" sz="1400" b="1" i="0" dirty="0">
                <a:effectLst/>
                <a:latin typeface="var(--font-din)"/>
              </a:rPr>
              <a:t>This method simply wakes all threads that are waiting on this object's monitor.</a:t>
            </a:r>
          </a:p>
          <a:p>
            <a:pPr algn="l" fontAlgn="base"/>
            <a:r>
              <a:rPr lang="en-US" sz="1400" b="1" i="0" dirty="0">
                <a:effectLst/>
                <a:latin typeface="var(--font-din)"/>
              </a:rPr>
              <a:t>The awakened threads will complete in the usual manner – like any other thread.</a:t>
            </a:r>
          </a:p>
          <a:p>
            <a:pPr algn="l" fontAlgn="base"/>
            <a:r>
              <a:rPr lang="en-US" sz="1400" b="1" i="0" dirty="0">
                <a:effectLst/>
                <a:latin typeface="var(--font-din)"/>
              </a:rPr>
              <a:t>But before we allow their execution to continue, always define a quick check for the condition required to proceed with the thread – because there may be some situations where the thread got woken up without receiving a notification (this scenario is discussed later in an example).</a:t>
            </a:r>
          </a:p>
          <a:p>
            <a:pPr algn="l" fontAlgn="base"/>
            <a:endParaRPr lang="en-US" sz="1400" b="1" i="0" dirty="0">
              <a:effectLst/>
              <a:latin typeface="var(--font-din)"/>
            </a:endParaRPr>
          </a:p>
        </p:txBody>
      </p:sp>
      <p:pic>
        <p:nvPicPr>
          <p:cNvPr id="3" name="Picture 2">
            <a:extLst>
              <a:ext uri="{FF2B5EF4-FFF2-40B4-BE49-F238E27FC236}">
                <a16:creationId xmlns:a16="http://schemas.microsoft.com/office/drawing/2014/main" id="{F5741254-3020-460A-BEAB-07E7578BBDE8}"/>
              </a:ext>
            </a:extLst>
          </p:cNvPr>
          <p:cNvPicPr>
            <a:picLocks noChangeAspect="1"/>
          </p:cNvPicPr>
          <p:nvPr/>
        </p:nvPicPr>
        <p:blipFill rotWithShape="1">
          <a:blip r:embed="rId2"/>
          <a:srcRect l="-17210" t="-32383" r="-11449" b="3724"/>
          <a:stretch/>
        </p:blipFill>
        <p:spPr>
          <a:xfrm>
            <a:off x="4191000" y="3657600"/>
            <a:ext cx="5715000" cy="3078726"/>
          </a:xfrm>
          <a:prstGeom prst="rect">
            <a:avLst/>
          </a:prstGeom>
        </p:spPr>
      </p:pic>
    </p:spTree>
    <p:extLst>
      <p:ext uri="{BB962C8B-B14F-4D97-AF65-F5344CB8AC3E}">
        <p14:creationId xmlns:p14="http://schemas.microsoft.com/office/powerpoint/2010/main" val="2018074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05C7C9E-EA6C-4453-86D1-78552F7A2BDC}"/>
              </a:ext>
            </a:extLst>
          </p:cNvPr>
          <p:cNvSpPr>
            <a:spLocks noGrp="1"/>
          </p:cNvSpPr>
          <p:nvPr>
            <p:ph type="subTitle" idx="4"/>
          </p:nvPr>
        </p:nvSpPr>
        <p:spPr/>
        <p:txBody>
          <a:bodyPr/>
          <a:lstStyle/>
          <a:p>
            <a:endParaRPr lang="en-US"/>
          </a:p>
        </p:txBody>
      </p:sp>
      <p:pic>
        <p:nvPicPr>
          <p:cNvPr id="4" name="Picture 3">
            <a:extLst>
              <a:ext uri="{FF2B5EF4-FFF2-40B4-BE49-F238E27FC236}">
                <a16:creationId xmlns:a16="http://schemas.microsoft.com/office/drawing/2014/main" id="{4ACABB8D-F1FB-464D-AB15-63B4C886F09B}"/>
              </a:ext>
            </a:extLst>
          </p:cNvPr>
          <p:cNvPicPr>
            <a:picLocks noChangeAspect="1"/>
          </p:cNvPicPr>
          <p:nvPr/>
        </p:nvPicPr>
        <p:blipFill>
          <a:blip r:embed="rId2"/>
          <a:stretch>
            <a:fillRect/>
          </a:stretch>
        </p:blipFill>
        <p:spPr>
          <a:xfrm>
            <a:off x="2895600" y="671623"/>
            <a:ext cx="8157000" cy="4428996"/>
          </a:xfrm>
          <a:prstGeom prst="rect">
            <a:avLst/>
          </a:prstGeom>
        </p:spPr>
      </p:pic>
      <p:sp>
        <p:nvSpPr>
          <p:cNvPr id="5" name="object 2">
            <a:extLst>
              <a:ext uri="{FF2B5EF4-FFF2-40B4-BE49-F238E27FC236}">
                <a16:creationId xmlns:a16="http://schemas.microsoft.com/office/drawing/2014/main" id="{FE9B3DA6-DA9C-41F1-8B95-928A1A51506A}"/>
              </a:ext>
            </a:extLst>
          </p:cNvPr>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Fill this to see if you understood </a:t>
            </a:r>
          </a:p>
        </p:txBody>
      </p:sp>
      <p:pic>
        <p:nvPicPr>
          <p:cNvPr id="7" name="Picture 6">
            <a:extLst>
              <a:ext uri="{FF2B5EF4-FFF2-40B4-BE49-F238E27FC236}">
                <a16:creationId xmlns:a16="http://schemas.microsoft.com/office/drawing/2014/main" id="{CE36D3D7-5F2E-47A7-89BD-A379E42612E1}"/>
              </a:ext>
            </a:extLst>
          </p:cNvPr>
          <p:cNvPicPr>
            <a:picLocks noChangeAspect="1"/>
          </p:cNvPicPr>
          <p:nvPr/>
        </p:nvPicPr>
        <p:blipFill>
          <a:blip r:embed="rId3"/>
          <a:stretch>
            <a:fillRect/>
          </a:stretch>
        </p:blipFill>
        <p:spPr>
          <a:xfrm>
            <a:off x="5064061" y="5197112"/>
            <a:ext cx="1076325" cy="340836"/>
          </a:xfrm>
          <a:prstGeom prst="rect">
            <a:avLst/>
          </a:prstGeom>
        </p:spPr>
      </p:pic>
      <p:pic>
        <p:nvPicPr>
          <p:cNvPr id="8" name="Picture 7">
            <a:extLst>
              <a:ext uri="{FF2B5EF4-FFF2-40B4-BE49-F238E27FC236}">
                <a16:creationId xmlns:a16="http://schemas.microsoft.com/office/drawing/2014/main" id="{8C33A317-C27E-4672-A740-B3711E08A6B1}"/>
              </a:ext>
            </a:extLst>
          </p:cNvPr>
          <p:cNvPicPr>
            <a:picLocks noChangeAspect="1"/>
          </p:cNvPicPr>
          <p:nvPr/>
        </p:nvPicPr>
        <p:blipFill>
          <a:blip r:embed="rId4"/>
          <a:stretch>
            <a:fillRect/>
          </a:stretch>
        </p:blipFill>
        <p:spPr>
          <a:xfrm>
            <a:off x="9386887" y="5147423"/>
            <a:ext cx="600075" cy="390525"/>
          </a:xfrm>
          <a:prstGeom prst="rect">
            <a:avLst/>
          </a:prstGeom>
        </p:spPr>
      </p:pic>
      <p:pic>
        <p:nvPicPr>
          <p:cNvPr id="9" name="Picture 8">
            <a:extLst>
              <a:ext uri="{FF2B5EF4-FFF2-40B4-BE49-F238E27FC236}">
                <a16:creationId xmlns:a16="http://schemas.microsoft.com/office/drawing/2014/main" id="{899B9F5E-55D1-4521-B64C-223AA821E0A7}"/>
              </a:ext>
            </a:extLst>
          </p:cNvPr>
          <p:cNvPicPr>
            <a:picLocks noChangeAspect="1"/>
          </p:cNvPicPr>
          <p:nvPr/>
        </p:nvPicPr>
        <p:blipFill>
          <a:blip r:embed="rId5"/>
          <a:stretch>
            <a:fillRect/>
          </a:stretch>
        </p:blipFill>
        <p:spPr>
          <a:xfrm>
            <a:off x="4933950" y="5689237"/>
            <a:ext cx="1076325" cy="371475"/>
          </a:xfrm>
          <a:prstGeom prst="rect">
            <a:avLst/>
          </a:prstGeom>
        </p:spPr>
      </p:pic>
      <p:pic>
        <p:nvPicPr>
          <p:cNvPr id="10" name="Picture 9">
            <a:extLst>
              <a:ext uri="{FF2B5EF4-FFF2-40B4-BE49-F238E27FC236}">
                <a16:creationId xmlns:a16="http://schemas.microsoft.com/office/drawing/2014/main" id="{F4D71DE3-5E8E-4C37-A3C6-246DCB852749}"/>
              </a:ext>
            </a:extLst>
          </p:cNvPr>
          <p:cNvPicPr>
            <a:picLocks noChangeAspect="1"/>
          </p:cNvPicPr>
          <p:nvPr/>
        </p:nvPicPr>
        <p:blipFill>
          <a:blip r:embed="rId6"/>
          <a:stretch>
            <a:fillRect/>
          </a:stretch>
        </p:blipFill>
        <p:spPr>
          <a:xfrm>
            <a:off x="3797728" y="5629275"/>
            <a:ext cx="1009650" cy="381000"/>
          </a:xfrm>
          <a:prstGeom prst="rect">
            <a:avLst/>
          </a:prstGeom>
        </p:spPr>
      </p:pic>
      <p:pic>
        <p:nvPicPr>
          <p:cNvPr id="11" name="Picture 10">
            <a:extLst>
              <a:ext uri="{FF2B5EF4-FFF2-40B4-BE49-F238E27FC236}">
                <a16:creationId xmlns:a16="http://schemas.microsoft.com/office/drawing/2014/main" id="{E6A1BE59-E467-4391-99A7-856430D326F2}"/>
              </a:ext>
            </a:extLst>
          </p:cNvPr>
          <p:cNvPicPr>
            <a:picLocks noChangeAspect="1"/>
          </p:cNvPicPr>
          <p:nvPr/>
        </p:nvPicPr>
        <p:blipFill>
          <a:blip r:embed="rId7"/>
          <a:stretch>
            <a:fillRect/>
          </a:stretch>
        </p:blipFill>
        <p:spPr>
          <a:xfrm>
            <a:off x="2847975" y="5646375"/>
            <a:ext cx="781050" cy="228600"/>
          </a:xfrm>
          <a:prstGeom prst="rect">
            <a:avLst/>
          </a:prstGeom>
        </p:spPr>
      </p:pic>
      <p:pic>
        <p:nvPicPr>
          <p:cNvPr id="12" name="Picture 11">
            <a:extLst>
              <a:ext uri="{FF2B5EF4-FFF2-40B4-BE49-F238E27FC236}">
                <a16:creationId xmlns:a16="http://schemas.microsoft.com/office/drawing/2014/main" id="{CC2454F4-A1A9-4727-96FC-FB612A5ADA42}"/>
              </a:ext>
            </a:extLst>
          </p:cNvPr>
          <p:cNvPicPr>
            <a:picLocks noChangeAspect="1"/>
          </p:cNvPicPr>
          <p:nvPr/>
        </p:nvPicPr>
        <p:blipFill>
          <a:blip r:embed="rId8"/>
          <a:stretch>
            <a:fillRect/>
          </a:stretch>
        </p:blipFill>
        <p:spPr>
          <a:xfrm>
            <a:off x="7594486" y="5162528"/>
            <a:ext cx="985837" cy="438150"/>
          </a:xfrm>
          <a:prstGeom prst="rect">
            <a:avLst/>
          </a:prstGeom>
        </p:spPr>
      </p:pic>
      <p:pic>
        <p:nvPicPr>
          <p:cNvPr id="13" name="Picture 12">
            <a:extLst>
              <a:ext uri="{FF2B5EF4-FFF2-40B4-BE49-F238E27FC236}">
                <a16:creationId xmlns:a16="http://schemas.microsoft.com/office/drawing/2014/main" id="{3C450E3A-71FF-4690-B878-5C62FBCA22E2}"/>
              </a:ext>
            </a:extLst>
          </p:cNvPr>
          <p:cNvPicPr>
            <a:picLocks noChangeAspect="1"/>
          </p:cNvPicPr>
          <p:nvPr/>
        </p:nvPicPr>
        <p:blipFill>
          <a:blip r:embed="rId9"/>
          <a:stretch>
            <a:fillRect/>
          </a:stretch>
        </p:blipFill>
        <p:spPr>
          <a:xfrm>
            <a:off x="6261012" y="5122500"/>
            <a:ext cx="1190625" cy="523875"/>
          </a:xfrm>
          <a:prstGeom prst="rect">
            <a:avLst/>
          </a:prstGeom>
        </p:spPr>
      </p:pic>
      <p:pic>
        <p:nvPicPr>
          <p:cNvPr id="14" name="Picture 13">
            <a:extLst>
              <a:ext uri="{FF2B5EF4-FFF2-40B4-BE49-F238E27FC236}">
                <a16:creationId xmlns:a16="http://schemas.microsoft.com/office/drawing/2014/main" id="{31593F67-7F83-4F0B-A97C-20BCC5FEFC4C}"/>
              </a:ext>
            </a:extLst>
          </p:cNvPr>
          <p:cNvPicPr>
            <a:picLocks noChangeAspect="1"/>
          </p:cNvPicPr>
          <p:nvPr/>
        </p:nvPicPr>
        <p:blipFill>
          <a:blip r:embed="rId10"/>
          <a:stretch>
            <a:fillRect/>
          </a:stretch>
        </p:blipFill>
        <p:spPr>
          <a:xfrm>
            <a:off x="2895600" y="5153319"/>
            <a:ext cx="685800" cy="390525"/>
          </a:xfrm>
          <a:prstGeom prst="rect">
            <a:avLst/>
          </a:prstGeom>
        </p:spPr>
      </p:pic>
      <p:pic>
        <p:nvPicPr>
          <p:cNvPr id="15" name="Picture 14">
            <a:extLst>
              <a:ext uri="{FF2B5EF4-FFF2-40B4-BE49-F238E27FC236}">
                <a16:creationId xmlns:a16="http://schemas.microsoft.com/office/drawing/2014/main" id="{86F654CA-4C4A-42B9-9D8A-60A1DB571146}"/>
              </a:ext>
            </a:extLst>
          </p:cNvPr>
          <p:cNvPicPr>
            <a:picLocks noChangeAspect="1"/>
          </p:cNvPicPr>
          <p:nvPr/>
        </p:nvPicPr>
        <p:blipFill>
          <a:blip r:embed="rId11"/>
          <a:stretch>
            <a:fillRect/>
          </a:stretch>
        </p:blipFill>
        <p:spPr>
          <a:xfrm>
            <a:off x="3733800" y="5174914"/>
            <a:ext cx="1200150" cy="314325"/>
          </a:xfrm>
          <a:prstGeom prst="rect">
            <a:avLst/>
          </a:prstGeom>
        </p:spPr>
      </p:pic>
      <p:pic>
        <p:nvPicPr>
          <p:cNvPr id="17" name="Picture 16">
            <a:extLst>
              <a:ext uri="{FF2B5EF4-FFF2-40B4-BE49-F238E27FC236}">
                <a16:creationId xmlns:a16="http://schemas.microsoft.com/office/drawing/2014/main" id="{D733B45A-5BCF-4860-B9CA-BCF2A7953B6E}"/>
              </a:ext>
            </a:extLst>
          </p:cNvPr>
          <p:cNvPicPr>
            <a:picLocks noChangeAspect="1"/>
          </p:cNvPicPr>
          <p:nvPr/>
        </p:nvPicPr>
        <p:blipFill>
          <a:blip r:embed="rId12"/>
          <a:stretch>
            <a:fillRect/>
          </a:stretch>
        </p:blipFill>
        <p:spPr>
          <a:xfrm>
            <a:off x="8792497" y="5247800"/>
            <a:ext cx="503903" cy="201561"/>
          </a:xfrm>
          <a:prstGeom prst="rect">
            <a:avLst/>
          </a:prstGeom>
        </p:spPr>
      </p:pic>
    </p:spTree>
    <p:extLst>
      <p:ext uri="{BB962C8B-B14F-4D97-AF65-F5344CB8AC3E}">
        <p14:creationId xmlns:p14="http://schemas.microsoft.com/office/powerpoint/2010/main" val="1607834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fr-FR" sz="2400" dirty="0">
                <a:solidFill>
                  <a:schemeClr val="accent1">
                    <a:lumMod val="75000"/>
                  </a:schemeClr>
                </a:solidFill>
                <a:latin typeface="Trebuchet MS"/>
                <a:cs typeface="Trebuchet MS"/>
              </a:rPr>
              <a:t>Java Concurrency Utilities - java.util.concurrent</a:t>
            </a:r>
            <a:endParaRPr lang="en-US"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5552802"/>
          </a:xfrm>
          <a:prstGeom prst="rect">
            <a:avLst/>
          </a:prstGeom>
        </p:spPr>
        <p:txBody>
          <a:bodyPr vert="horz" wrap="square" lIns="0" tIns="12700" rIns="0" bIns="0" rtlCol="0">
            <a:spAutoFit/>
          </a:bodyPr>
          <a:lstStyle/>
          <a:p>
            <a:pPr algn="l" fontAlgn="base"/>
            <a:r>
              <a:rPr lang="en-US" sz="1400" b="1" i="0" dirty="0">
                <a:effectLst/>
                <a:latin typeface="var(--font-din)"/>
              </a:rPr>
              <a:t>Java 5 added a new Java package to the Java platform, the </a:t>
            </a:r>
            <a:r>
              <a:rPr lang="en-US" sz="1400" b="1" i="0" dirty="0" err="1">
                <a:effectLst/>
                <a:latin typeface="var(--font-din)"/>
              </a:rPr>
              <a:t>java.util.concurrent</a:t>
            </a:r>
            <a:r>
              <a:rPr lang="en-US" sz="1400" b="1" i="0" dirty="0">
                <a:effectLst/>
                <a:latin typeface="var(--font-din)"/>
              </a:rPr>
              <a:t> package. This package contains a set of classes that makes it easier to develop concurrent (multithreaded) applications in Java. Before this package was added, you would have to program your utility classes yourself.</a:t>
            </a:r>
          </a:p>
          <a:p>
            <a:pPr algn="l" fontAlgn="base"/>
            <a:endParaRPr lang="en-US" sz="1400" b="1" dirty="0">
              <a:latin typeface="var(--font-din)"/>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
              </a:rPr>
              <a:t>Java </a:t>
            </a:r>
            <a:r>
              <a:rPr lang="en-US" sz="1000" b="1" i="0" u="none" strike="noStrike" dirty="0" err="1">
                <a:solidFill>
                  <a:srgbClr val="333399"/>
                </a:solidFill>
                <a:effectLst/>
                <a:latin typeface="arial" panose="020B0604020202020204" pitchFamily="34" charset="0"/>
                <a:hlinkClick r:id="rId2"/>
              </a:rPr>
              <a:t>BlockingQueue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3"/>
              </a:rPr>
              <a:t>Java </a:t>
            </a:r>
            <a:r>
              <a:rPr lang="en-US" sz="1000" b="1" i="0" u="none" strike="noStrike" dirty="0" err="1">
                <a:solidFill>
                  <a:srgbClr val="333399"/>
                </a:solidFill>
                <a:effectLst/>
                <a:latin typeface="arial" panose="020B0604020202020204" pitchFamily="34" charset="0"/>
                <a:hlinkClick r:id="rId3"/>
              </a:rPr>
              <a:t>ArrayBlockingQueue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4"/>
              </a:rPr>
              <a:t>Java </a:t>
            </a:r>
            <a:r>
              <a:rPr lang="en-US" sz="1000" b="1" i="0" u="none" strike="noStrike" dirty="0" err="1">
                <a:solidFill>
                  <a:srgbClr val="333399"/>
                </a:solidFill>
                <a:effectLst/>
                <a:latin typeface="arial" panose="020B0604020202020204" pitchFamily="34" charset="0"/>
                <a:hlinkClick r:id="rId4"/>
              </a:rPr>
              <a:t>DelayQueue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5"/>
              </a:rPr>
              <a:t>Java </a:t>
            </a:r>
            <a:r>
              <a:rPr lang="en-US" sz="1000" b="1" i="0" u="none" strike="noStrike" dirty="0" err="1">
                <a:solidFill>
                  <a:srgbClr val="333399"/>
                </a:solidFill>
                <a:effectLst/>
                <a:latin typeface="arial" panose="020B0604020202020204" pitchFamily="34" charset="0"/>
                <a:hlinkClick r:id="rId5"/>
              </a:rPr>
              <a:t>LinkedBlockingQueue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6"/>
              </a:rPr>
              <a:t>Java </a:t>
            </a:r>
            <a:r>
              <a:rPr lang="en-US" sz="1000" b="1" i="0" u="none" strike="noStrike" dirty="0" err="1">
                <a:solidFill>
                  <a:srgbClr val="333399"/>
                </a:solidFill>
                <a:effectLst/>
                <a:latin typeface="arial" panose="020B0604020202020204" pitchFamily="34" charset="0"/>
                <a:hlinkClick r:id="rId6"/>
              </a:rPr>
              <a:t>PriorityBlockingQueue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7"/>
              </a:rPr>
              <a:t>Java </a:t>
            </a:r>
            <a:r>
              <a:rPr lang="en-US" sz="1000" b="1" i="0" u="none" strike="noStrike" dirty="0" err="1">
                <a:solidFill>
                  <a:srgbClr val="333399"/>
                </a:solidFill>
                <a:effectLst/>
                <a:latin typeface="arial" panose="020B0604020202020204" pitchFamily="34" charset="0"/>
                <a:hlinkClick r:id="rId7"/>
              </a:rPr>
              <a:t>SynchronousQueue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8"/>
              </a:rPr>
              <a:t>Java </a:t>
            </a:r>
            <a:r>
              <a:rPr lang="en-US" sz="1000" b="1" i="0" u="none" strike="noStrike" dirty="0" err="1">
                <a:solidFill>
                  <a:srgbClr val="333399"/>
                </a:solidFill>
                <a:effectLst/>
                <a:latin typeface="arial" panose="020B0604020202020204" pitchFamily="34" charset="0"/>
                <a:hlinkClick r:id="rId8"/>
              </a:rPr>
              <a:t>BlockingDeque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9"/>
              </a:rPr>
              <a:t>Java </a:t>
            </a:r>
            <a:r>
              <a:rPr lang="en-US" sz="1000" b="1" i="0" u="none" strike="noStrike" dirty="0" err="1">
                <a:solidFill>
                  <a:srgbClr val="333399"/>
                </a:solidFill>
                <a:effectLst/>
                <a:latin typeface="arial" panose="020B0604020202020204" pitchFamily="34" charset="0"/>
                <a:hlinkClick r:id="rId9"/>
              </a:rPr>
              <a:t>LinkedBlockingDeque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0"/>
              </a:rPr>
              <a:t>Java </a:t>
            </a:r>
            <a:r>
              <a:rPr lang="en-US" sz="1000" b="1" i="0" u="none" strike="noStrike" dirty="0" err="1">
                <a:solidFill>
                  <a:srgbClr val="333399"/>
                </a:solidFill>
                <a:effectLst/>
                <a:latin typeface="arial" panose="020B0604020202020204" pitchFamily="34" charset="0"/>
                <a:hlinkClick r:id="rId10"/>
              </a:rPr>
              <a:t>ConcurrentMap</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1"/>
              </a:rPr>
              <a:t>Java </a:t>
            </a:r>
            <a:r>
              <a:rPr lang="en-US" sz="1000" b="1" i="0" u="none" strike="noStrike" dirty="0" err="1">
                <a:solidFill>
                  <a:srgbClr val="333399"/>
                </a:solidFill>
                <a:effectLst/>
                <a:latin typeface="arial" panose="020B0604020202020204" pitchFamily="34" charset="0"/>
                <a:hlinkClick r:id="rId11"/>
              </a:rPr>
              <a:t>ConcurrentNavigableMap</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2"/>
              </a:rPr>
              <a:t>Java </a:t>
            </a:r>
            <a:r>
              <a:rPr lang="en-US" sz="1000" b="1" i="0" u="none" strike="noStrike" dirty="0" err="1">
                <a:solidFill>
                  <a:srgbClr val="333399"/>
                </a:solidFill>
                <a:effectLst/>
                <a:latin typeface="arial" panose="020B0604020202020204" pitchFamily="34" charset="0"/>
                <a:hlinkClick r:id="rId12"/>
              </a:rPr>
              <a:t>CountDownLatch</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3"/>
              </a:rPr>
              <a:t>Java </a:t>
            </a:r>
            <a:r>
              <a:rPr lang="en-US" sz="1000" b="1" i="0" u="none" strike="noStrike" dirty="0" err="1">
                <a:solidFill>
                  <a:srgbClr val="333399"/>
                </a:solidFill>
                <a:effectLst/>
                <a:latin typeface="arial" panose="020B0604020202020204" pitchFamily="34" charset="0"/>
                <a:hlinkClick r:id="rId13"/>
              </a:rPr>
              <a:t>CyclicBarrier</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4"/>
              </a:rPr>
              <a:t>Java Exchanger</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5"/>
              </a:rPr>
              <a:t>Java Semaphore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6"/>
              </a:rPr>
              <a:t>Java </a:t>
            </a:r>
            <a:r>
              <a:rPr lang="en-US" sz="1000" b="1" i="0" u="none" strike="noStrike" dirty="0" err="1">
                <a:solidFill>
                  <a:srgbClr val="333399"/>
                </a:solidFill>
                <a:effectLst/>
                <a:latin typeface="arial" panose="020B0604020202020204" pitchFamily="34" charset="0"/>
                <a:hlinkClick r:id="rId16"/>
              </a:rPr>
              <a:t>ExecutorService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7"/>
              </a:rPr>
              <a:t>Java Callable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8"/>
              </a:rPr>
              <a:t>Java Future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19"/>
              </a:rPr>
              <a:t>Java </a:t>
            </a:r>
            <a:r>
              <a:rPr lang="en-US" sz="1000" b="1" i="0" u="none" strike="noStrike" dirty="0" err="1">
                <a:solidFill>
                  <a:srgbClr val="333399"/>
                </a:solidFill>
                <a:effectLst/>
                <a:latin typeface="arial" panose="020B0604020202020204" pitchFamily="34" charset="0"/>
                <a:hlinkClick r:id="rId19"/>
              </a:rPr>
              <a:t>ThreadPoolExecutor</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0"/>
              </a:rPr>
              <a:t>Java </a:t>
            </a:r>
            <a:r>
              <a:rPr lang="en-US" sz="1000" b="1" i="0" u="none" strike="noStrike" dirty="0" err="1">
                <a:solidFill>
                  <a:srgbClr val="333399"/>
                </a:solidFill>
                <a:effectLst/>
                <a:latin typeface="arial" panose="020B0604020202020204" pitchFamily="34" charset="0"/>
                <a:hlinkClick r:id="rId20"/>
              </a:rPr>
              <a:t>ScheduledExecutorService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1"/>
              </a:rPr>
              <a:t>Java </a:t>
            </a:r>
            <a:r>
              <a:rPr lang="en-US" sz="1000" b="1" i="0" u="none" strike="noStrike" dirty="0" err="1">
                <a:solidFill>
                  <a:srgbClr val="333399"/>
                </a:solidFill>
                <a:effectLst/>
                <a:latin typeface="arial" panose="020B0604020202020204" pitchFamily="34" charset="0"/>
                <a:hlinkClick r:id="rId21"/>
              </a:rPr>
              <a:t>ForkJoinPool</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2"/>
              </a:rPr>
              <a:t>Java Lock</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3"/>
              </a:rPr>
              <a:t>Java </a:t>
            </a:r>
            <a:r>
              <a:rPr lang="en-US" sz="1000" b="1" i="0" u="none" strike="noStrike" dirty="0" err="1">
                <a:solidFill>
                  <a:srgbClr val="333399"/>
                </a:solidFill>
                <a:effectLst/>
                <a:latin typeface="arial" panose="020B0604020202020204" pitchFamily="34" charset="0"/>
                <a:hlinkClick r:id="rId23"/>
              </a:rPr>
              <a:t>ReadWriteLock</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4"/>
              </a:rPr>
              <a:t>Java </a:t>
            </a:r>
            <a:r>
              <a:rPr lang="en-US" sz="1000" b="1" i="0" u="none" strike="noStrike" dirty="0" err="1">
                <a:solidFill>
                  <a:srgbClr val="333399"/>
                </a:solidFill>
                <a:effectLst/>
                <a:latin typeface="arial" panose="020B0604020202020204" pitchFamily="34" charset="0"/>
                <a:hlinkClick r:id="rId24"/>
              </a:rPr>
              <a:t>AtomicInteger</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5"/>
              </a:rPr>
              <a:t>Java </a:t>
            </a:r>
            <a:r>
              <a:rPr lang="en-US" sz="1000" b="1" i="0" u="none" strike="noStrike" dirty="0" err="1">
                <a:solidFill>
                  <a:srgbClr val="333399"/>
                </a:solidFill>
                <a:effectLst/>
                <a:latin typeface="arial" panose="020B0604020202020204" pitchFamily="34" charset="0"/>
                <a:hlinkClick r:id="rId25"/>
              </a:rPr>
              <a:t>AtomicLong</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6"/>
              </a:rPr>
              <a:t>Java </a:t>
            </a:r>
            <a:r>
              <a:rPr lang="en-US" sz="1000" b="1" i="0" u="none" strike="noStrike" dirty="0" err="1">
                <a:solidFill>
                  <a:srgbClr val="333399"/>
                </a:solidFill>
                <a:effectLst/>
                <a:latin typeface="arial" panose="020B0604020202020204" pitchFamily="34" charset="0"/>
                <a:hlinkClick r:id="rId26"/>
              </a:rPr>
              <a:t>AtomicReference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7"/>
              </a:rPr>
              <a:t>Java </a:t>
            </a:r>
            <a:r>
              <a:rPr lang="en-US" sz="1000" b="1" i="0" u="none" strike="noStrike" dirty="0" err="1">
                <a:solidFill>
                  <a:srgbClr val="333399"/>
                </a:solidFill>
                <a:effectLst/>
                <a:latin typeface="arial" panose="020B0604020202020204" pitchFamily="34" charset="0"/>
                <a:hlinkClick r:id="rId27"/>
              </a:rPr>
              <a:t>AtomicStampedReference</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8"/>
              </a:rPr>
              <a:t>Java </a:t>
            </a:r>
            <a:r>
              <a:rPr lang="en-US" sz="1000" b="1" i="0" u="none" strike="noStrike" dirty="0" err="1">
                <a:solidFill>
                  <a:srgbClr val="333399"/>
                </a:solidFill>
                <a:effectLst/>
                <a:latin typeface="arial" panose="020B0604020202020204" pitchFamily="34" charset="0"/>
                <a:hlinkClick r:id="rId28"/>
              </a:rPr>
              <a:t>AtomicIntegerArray</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29"/>
              </a:rPr>
              <a:t>Java </a:t>
            </a:r>
            <a:r>
              <a:rPr lang="en-US" sz="1000" b="1" i="0" u="none" strike="noStrike" dirty="0" err="1">
                <a:solidFill>
                  <a:srgbClr val="333399"/>
                </a:solidFill>
                <a:effectLst/>
                <a:latin typeface="arial" panose="020B0604020202020204" pitchFamily="34" charset="0"/>
                <a:hlinkClick r:id="rId29"/>
              </a:rPr>
              <a:t>AtomicLongArray</a:t>
            </a:r>
            <a:endParaRPr lang="en-US" sz="1000" b="0" i="0" dirty="0">
              <a:solidFill>
                <a:srgbClr val="000000"/>
              </a:solidFill>
              <a:effectLst/>
              <a:latin typeface="arial" panose="020B0604020202020204" pitchFamily="34" charset="0"/>
            </a:endParaRPr>
          </a:p>
          <a:p>
            <a:pPr algn="l">
              <a:buFont typeface="Arial" panose="020B0604020202020204" pitchFamily="34" charset="0"/>
              <a:buChar char="•"/>
            </a:pPr>
            <a:r>
              <a:rPr lang="en-US" sz="1000" b="1" i="0" u="none" strike="noStrike" dirty="0">
                <a:solidFill>
                  <a:srgbClr val="333399"/>
                </a:solidFill>
                <a:effectLst/>
                <a:latin typeface="arial" panose="020B0604020202020204" pitchFamily="34" charset="0"/>
                <a:hlinkClick r:id="rId30"/>
              </a:rPr>
              <a:t>Java </a:t>
            </a:r>
            <a:r>
              <a:rPr lang="en-US" sz="1000" b="1" i="0" u="none" strike="noStrike" dirty="0" err="1">
                <a:solidFill>
                  <a:srgbClr val="333399"/>
                </a:solidFill>
                <a:effectLst/>
                <a:latin typeface="arial" panose="020B0604020202020204" pitchFamily="34" charset="0"/>
                <a:hlinkClick r:id="rId30"/>
              </a:rPr>
              <a:t>AtomicReferenceArray</a:t>
            </a:r>
            <a:endParaRPr lang="en-US" sz="1000" b="0" i="0" dirty="0">
              <a:solidFill>
                <a:srgbClr val="000000"/>
              </a:solidFill>
              <a:effectLst/>
              <a:latin typeface="arial" panose="020B0604020202020204" pitchFamily="34" charset="0"/>
            </a:endParaRPr>
          </a:p>
          <a:p>
            <a:pPr algn="l" fontAlgn="base"/>
            <a:endParaRPr lang="en-US" sz="1400" b="0" i="0" dirty="0">
              <a:effectLst/>
              <a:latin typeface="var(--font-din)"/>
            </a:endParaRPr>
          </a:p>
        </p:txBody>
      </p:sp>
    </p:spTree>
    <p:extLst>
      <p:ext uri="{BB962C8B-B14F-4D97-AF65-F5344CB8AC3E}">
        <p14:creationId xmlns:p14="http://schemas.microsoft.com/office/powerpoint/2010/main" val="3858478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gn="ctr">
              <a:lnSpc>
                <a:spcPct val="100000"/>
              </a:lnSpc>
              <a:spcBef>
                <a:spcPts val="100"/>
              </a:spcBef>
            </a:pPr>
            <a:r>
              <a:rPr lang="en-US" sz="2400" dirty="0">
                <a:solidFill>
                  <a:schemeClr val="accent1">
                    <a:lumMod val="75000"/>
                  </a:schemeClr>
                </a:solidFill>
                <a:latin typeface="Trebuchet MS"/>
                <a:cs typeface="Trebuchet MS"/>
              </a:rPr>
              <a:t>Sources </a:t>
            </a:r>
            <a:endParaRPr sz="2400" dirty="0">
              <a:solidFill>
                <a:schemeClr val="accent1">
                  <a:lumMod val="75000"/>
                </a:schemeClr>
              </a:solidFill>
              <a:latin typeface="Trebuchet MS"/>
              <a:cs typeface="Trebuchet MS"/>
            </a:endParaRPr>
          </a:p>
        </p:txBody>
      </p:sp>
      <p:sp>
        <p:nvSpPr>
          <p:cNvPr id="5" name="object 3">
            <a:extLst>
              <a:ext uri="{FF2B5EF4-FFF2-40B4-BE49-F238E27FC236}">
                <a16:creationId xmlns:a16="http://schemas.microsoft.com/office/drawing/2014/main" id="{2357900F-F768-44CD-AD98-5F5A243C9030}"/>
              </a:ext>
            </a:extLst>
          </p:cNvPr>
          <p:cNvSpPr txBox="1"/>
          <p:nvPr/>
        </p:nvSpPr>
        <p:spPr>
          <a:xfrm>
            <a:off x="3048000" y="990600"/>
            <a:ext cx="8561705" cy="4147289"/>
          </a:xfrm>
          <a:prstGeom prst="rect">
            <a:avLst/>
          </a:prstGeom>
        </p:spPr>
        <p:txBody>
          <a:bodyPr vert="horz" wrap="square" lIns="0" tIns="12700" rIns="0" bIns="0" rtlCol="0">
            <a:spAutoFit/>
          </a:bodyPr>
          <a:lstStyle/>
          <a:p>
            <a:pPr marL="355600" marR="5080" indent="-342900">
              <a:spcBef>
                <a:spcPts val="100"/>
              </a:spcBef>
            </a:pPr>
            <a:r>
              <a:rPr lang="en-US" sz="1200" b="1" dirty="0">
                <a:latin typeface="Arial Black" panose="020B0A04020102020204" pitchFamily="34" charset="0"/>
                <a:cs typeface="Arial"/>
                <a:hlinkClick r:id="rId2"/>
              </a:rPr>
              <a:t>https://www.geeksforgeeks.org/daemon-thread-java/?ref=lbp</a:t>
            </a: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hlinkClick r:id="rId3"/>
              </a:rPr>
              <a:t>http://tutorials.jenkov.com/java-util-concurrent/index.html</a:t>
            </a: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hlinkClick r:id="rId4"/>
              </a:rPr>
              <a:t>https://www.slideshare.net/alexmiller/java-concurrency-idioms</a:t>
            </a: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endParaRPr lang="en-US" sz="1200" b="1" dirty="0">
              <a:latin typeface="Arial Black" panose="020B0A04020102020204" pitchFamily="34" charset="0"/>
              <a:cs typeface="Arial"/>
            </a:endParaRPr>
          </a:p>
        </p:txBody>
      </p:sp>
    </p:spTree>
    <p:extLst>
      <p:ext uri="{BB962C8B-B14F-4D97-AF65-F5344CB8AC3E}">
        <p14:creationId xmlns:p14="http://schemas.microsoft.com/office/powerpoint/2010/main" val="682994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717" y="0"/>
            <a:ext cx="8305483" cy="566822"/>
          </a:xfrm>
          <a:prstGeom prst="rect">
            <a:avLst/>
          </a:prstGeom>
        </p:spPr>
        <p:txBody>
          <a:bodyPr vert="horz" wrap="square" lIns="0" tIns="12700" rIns="0" bIns="0" rtlCol="0">
            <a:spAutoFit/>
          </a:bodyPr>
          <a:lstStyle/>
          <a:p>
            <a:pPr marL="12700">
              <a:lnSpc>
                <a:spcPct val="100000"/>
              </a:lnSpc>
              <a:spcBef>
                <a:spcPts val="100"/>
              </a:spcBef>
            </a:pPr>
            <a:r>
              <a:rPr lang="en-US" sz="3600" dirty="0">
                <a:solidFill>
                  <a:schemeClr val="accent1">
                    <a:lumMod val="75000"/>
                  </a:schemeClr>
                </a:solidFill>
                <a:latin typeface="Trebuchet MS"/>
                <a:cs typeface="Trebuchet MS"/>
              </a:rPr>
              <a:t>Java - Multithreading</a:t>
            </a:r>
            <a:endParaRPr sz="36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3048000" y="574040"/>
            <a:ext cx="8561705" cy="2464777"/>
          </a:xfrm>
          <a:prstGeom prst="rect">
            <a:avLst/>
          </a:prstGeom>
        </p:spPr>
        <p:txBody>
          <a:bodyPr vert="horz" wrap="square" lIns="0" tIns="12700" rIns="0" bIns="0" rtlCol="0">
            <a:spAutoFit/>
          </a:bodyPr>
          <a:lstStyle/>
          <a:p>
            <a:pPr marL="355600" marR="5080" indent="-342900">
              <a:spcBef>
                <a:spcPts val="100"/>
              </a:spcBef>
            </a:pPr>
            <a:r>
              <a:rPr lang="en-US" sz="1200" b="1" dirty="0">
                <a:latin typeface="Arial Black" panose="020B0A04020102020204" pitchFamily="34" charset="0"/>
                <a:cs typeface="Arial"/>
              </a:rPr>
              <a:t>Java is a multi-threaded programming language which means we can develop multi-threaded program using Java. A multi-threaded program contains two or more parts that can run concurrently and each part can handle a different task at the same time making optimal use of the available resources specially when your computer has multiple CPUs.</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rPr>
              <a:t>By definition, multitasking is when multiple processes share common processing resources such as a CPU. Multi-threading extends the idea of multitasking into applications where you can subdivide specific operations within a single application into individual threads. Each of the threads can run in parallel. The OS divides processing time not only among different applications, but also among each thread within an application.</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rPr>
              <a:t>Multi-threading enables you to write in a way where multiple activities can proceed concurrently in the same program.</a:t>
            </a:r>
          </a:p>
        </p:txBody>
      </p:sp>
      <p:pic>
        <p:nvPicPr>
          <p:cNvPr id="1026" name="Picture 2" descr="Java Thread State Diagram – bitstechnotes">
            <a:extLst>
              <a:ext uri="{FF2B5EF4-FFF2-40B4-BE49-F238E27FC236}">
                <a16:creationId xmlns:a16="http://schemas.microsoft.com/office/drawing/2014/main" id="{2C9CF87F-DB78-469D-B6B2-B357E3D2DC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3051928"/>
            <a:ext cx="7239000" cy="3806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4619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Create a Thread by Implementing a Runnable Interface</a:t>
            </a:r>
            <a:r>
              <a:rPr lang="he-IL" sz="2400" dirty="0">
                <a:solidFill>
                  <a:schemeClr val="accent1">
                    <a:lumMod val="75000"/>
                  </a:schemeClr>
                </a:solidFill>
                <a:latin typeface="Trebuchet MS"/>
                <a:cs typeface="Trebuchet MS"/>
              </a:rPr>
              <a:t> </a:t>
            </a:r>
            <a:r>
              <a:rPr lang="he-IL" sz="2400" dirty="0" err="1">
                <a:solidFill>
                  <a:schemeClr val="accent1">
                    <a:lumMod val="75000"/>
                  </a:schemeClr>
                </a:solidFill>
                <a:latin typeface="Trebuchet MS"/>
                <a:cs typeface="Trebuchet MS"/>
              </a:rPr>
              <a:t>example</a:t>
            </a:r>
            <a:endParaRPr sz="2400" dirty="0">
              <a:solidFill>
                <a:schemeClr val="accent1">
                  <a:lumMod val="75000"/>
                </a:schemeClr>
              </a:solidFill>
              <a:latin typeface="Trebuchet MS"/>
              <a:cs typeface="Trebuchet MS"/>
            </a:endParaRPr>
          </a:p>
        </p:txBody>
      </p:sp>
      <p:pic>
        <p:nvPicPr>
          <p:cNvPr id="3" name="Picture 2">
            <a:extLst>
              <a:ext uri="{FF2B5EF4-FFF2-40B4-BE49-F238E27FC236}">
                <a16:creationId xmlns:a16="http://schemas.microsoft.com/office/drawing/2014/main" id="{526343A3-EF87-4AF2-AE9C-A1D0F8ECFBE8}"/>
              </a:ext>
            </a:extLst>
          </p:cNvPr>
          <p:cNvPicPr>
            <a:picLocks noChangeAspect="1"/>
          </p:cNvPicPr>
          <p:nvPr/>
        </p:nvPicPr>
        <p:blipFill rotWithShape="1">
          <a:blip r:embed="rId2"/>
          <a:srcRect t="8450"/>
          <a:stretch/>
        </p:blipFill>
        <p:spPr>
          <a:xfrm>
            <a:off x="2971800" y="693406"/>
            <a:ext cx="4629365" cy="5948856"/>
          </a:xfrm>
          <a:prstGeom prst="rect">
            <a:avLst/>
          </a:prstGeom>
        </p:spPr>
      </p:pic>
    </p:spTree>
    <p:extLst>
      <p:ext uri="{BB962C8B-B14F-4D97-AF65-F5344CB8AC3E}">
        <p14:creationId xmlns:p14="http://schemas.microsoft.com/office/powerpoint/2010/main" val="886836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764312"/>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Create a Thread by </a:t>
            </a:r>
            <a:r>
              <a:rPr lang="en-US" sz="2400" dirty="0" err="1">
                <a:solidFill>
                  <a:schemeClr val="accent1">
                    <a:lumMod val="75000"/>
                  </a:schemeClr>
                </a:solidFill>
                <a:latin typeface="Trebuchet MS"/>
                <a:cs typeface="Trebuchet MS"/>
              </a:rPr>
              <a:t>by</a:t>
            </a:r>
            <a:r>
              <a:rPr lang="en-US" sz="2400" dirty="0">
                <a:solidFill>
                  <a:schemeClr val="accent1">
                    <a:lumMod val="75000"/>
                  </a:schemeClr>
                </a:solidFill>
                <a:latin typeface="Trebuchet MS"/>
                <a:cs typeface="Trebuchet MS"/>
              </a:rPr>
              <a:t> Extending a Thread Class</a:t>
            </a:r>
            <a:r>
              <a:rPr lang="he-IL" sz="2400" dirty="0">
                <a:solidFill>
                  <a:schemeClr val="accent1">
                    <a:lumMod val="75000"/>
                  </a:schemeClr>
                </a:solidFill>
                <a:latin typeface="Trebuchet MS"/>
                <a:cs typeface="Trebuchet MS"/>
              </a:rPr>
              <a:t> </a:t>
            </a:r>
            <a:r>
              <a:rPr lang="he-IL" sz="2400" dirty="0" err="1">
                <a:solidFill>
                  <a:schemeClr val="accent1">
                    <a:lumMod val="75000"/>
                  </a:schemeClr>
                </a:solidFill>
                <a:latin typeface="Trebuchet MS"/>
                <a:cs typeface="Trebuchet MS"/>
              </a:rPr>
              <a:t>example</a:t>
            </a:r>
            <a:endParaRPr lang="en-US" sz="2400" dirty="0">
              <a:solidFill>
                <a:schemeClr val="accent1">
                  <a:lumMod val="75000"/>
                </a:schemeClr>
              </a:solidFill>
              <a:latin typeface="Trebuchet MS"/>
              <a:cs typeface="Trebuchet MS"/>
            </a:endParaRPr>
          </a:p>
          <a:p>
            <a:pPr marL="12700">
              <a:lnSpc>
                <a:spcPct val="100000"/>
              </a:lnSpc>
              <a:spcBef>
                <a:spcPts val="100"/>
              </a:spcBef>
            </a:pPr>
            <a:endParaRPr sz="2400" dirty="0">
              <a:solidFill>
                <a:schemeClr val="accent1">
                  <a:lumMod val="75000"/>
                </a:schemeClr>
              </a:solidFill>
              <a:latin typeface="Trebuchet MS"/>
              <a:cs typeface="Trebuchet MS"/>
            </a:endParaRPr>
          </a:p>
        </p:txBody>
      </p:sp>
      <p:pic>
        <p:nvPicPr>
          <p:cNvPr id="3" name="Picture 2">
            <a:extLst>
              <a:ext uri="{FF2B5EF4-FFF2-40B4-BE49-F238E27FC236}">
                <a16:creationId xmlns:a16="http://schemas.microsoft.com/office/drawing/2014/main" id="{A25B4143-E9A5-40ED-965A-9EBC98D97868}"/>
              </a:ext>
            </a:extLst>
          </p:cNvPr>
          <p:cNvPicPr>
            <a:picLocks noChangeAspect="1"/>
          </p:cNvPicPr>
          <p:nvPr/>
        </p:nvPicPr>
        <p:blipFill>
          <a:blip r:embed="rId2"/>
          <a:stretch>
            <a:fillRect/>
          </a:stretch>
        </p:blipFill>
        <p:spPr>
          <a:xfrm>
            <a:off x="3048000" y="597615"/>
            <a:ext cx="4380568" cy="6260385"/>
          </a:xfrm>
          <a:prstGeom prst="rect">
            <a:avLst/>
          </a:prstGeom>
        </p:spPr>
      </p:pic>
    </p:spTree>
    <p:extLst>
      <p:ext uri="{BB962C8B-B14F-4D97-AF65-F5344CB8AC3E}">
        <p14:creationId xmlns:p14="http://schemas.microsoft.com/office/powerpoint/2010/main" val="364327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Main thread</a:t>
            </a:r>
            <a:endParaRPr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2726387"/>
          </a:xfrm>
          <a:prstGeom prst="rect">
            <a:avLst/>
          </a:prstGeom>
        </p:spPr>
        <p:txBody>
          <a:bodyPr vert="horz" wrap="square" lIns="0" tIns="12700" rIns="0" bIns="0" rtlCol="0">
            <a:spAutoFit/>
          </a:bodyPr>
          <a:lstStyle/>
          <a:p>
            <a:pPr marL="355600" marR="5080" indent="-342900">
              <a:spcBef>
                <a:spcPts val="100"/>
              </a:spcBef>
            </a:pPr>
            <a:r>
              <a:rPr lang="en-US" sz="1200" b="1" dirty="0">
                <a:latin typeface="Arial Black" panose="020B0A04020102020204" pitchFamily="34" charset="0"/>
                <a:cs typeface="Arial"/>
              </a:rPr>
              <a:t>Java provides built-in support for multithreaded programming. A multi-threaded program contains two or more parts that can run concurrently. Each part of such a program is called a thread, and each thread defines a separate path of execution.</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rPr>
              <a:t>Main Thread</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rPr>
              <a:t>When a Java program starts up, one thread begins running immediately. This is usually called the main thread of our program, because it is the one that is executed when our program begins.</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rPr>
              <a:t>Properties :</a:t>
            </a:r>
          </a:p>
          <a:p>
            <a:pPr marL="355600" marR="5080" indent="-342900">
              <a:spcBef>
                <a:spcPts val="100"/>
              </a:spcBef>
            </a:pPr>
            <a:endParaRPr lang="en-US" sz="1200" b="1" dirty="0">
              <a:latin typeface="Arial Black" panose="020B0A04020102020204" pitchFamily="34" charset="0"/>
              <a:cs typeface="Arial"/>
            </a:endParaRPr>
          </a:p>
          <a:p>
            <a:pPr marL="355600" marR="5080" indent="-342900">
              <a:spcBef>
                <a:spcPts val="100"/>
              </a:spcBef>
            </a:pPr>
            <a:r>
              <a:rPr lang="en-US" sz="1200" b="1" dirty="0">
                <a:latin typeface="Arial Black" panose="020B0A04020102020204" pitchFamily="34" charset="0"/>
                <a:cs typeface="Arial"/>
              </a:rPr>
              <a:t>It is the thread from which other “child” threads will be spawned.</a:t>
            </a:r>
          </a:p>
          <a:p>
            <a:pPr marL="355600" marR="5080" indent="-342900">
              <a:spcBef>
                <a:spcPts val="100"/>
              </a:spcBef>
            </a:pPr>
            <a:r>
              <a:rPr lang="en-US" sz="1200" b="1" dirty="0">
                <a:latin typeface="Arial Black" panose="020B0A04020102020204" pitchFamily="34" charset="0"/>
                <a:cs typeface="Arial"/>
              </a:rPr>
              <a:t>Often, it must be the last thread to finish execution because it performs various shutdown actions</a:t>
            </a:r>
          </a:p>
          <a:p>
            <a:pPr marL="355600" marR="5080" indent="-342900">
              <a:spcBef>
                <a:spcPts val="100"/>
              </a:spcBef>
            </a:pPr>
            <a:r>
              <a:rPr lang="en-US" sz="1200" b="1" dirty="0">
                <a:latin typeface="Arial Black" panose="020B0A04020102020204" pitchFamily="34" charset="0"/>
                <a:cs typeface="Arial"/>
              </a:rPr>
              <a:t>Flow diagram :</a:t>
            </a:r>
          </a:p>
        </p:txBody>
      </p:sp>
      <p:pic>
        <p:nvPicPr>
          <p:cNvPr id="1026" name="Picture 2" descr="main thread in java">
            <a:extLst>
              <a:ext uri="{FF2B5EF4-FFF2-40B4-BE49-F238E27FC236}">
                <a16:creationId xmlns:a16="http://schemas.microsoft.com/office/drawing/2014/main" id="{2300B5B6-582B-4977-8CE8-E862897308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3276600"/>
            <a:ext cx="3156328" cy="3235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811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Joining Threads in Java</a:t>
            </a:r>
            <a:endParaRPr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2434000"/>
          </a:xfrm>
          <a:prstGeom prst="rect">
            <a:avLst/>
          </a:prstGeom>
        </p:spPr>
        <p:txBody>
          <a:bodyPr vert="horz" wrap="square" lIns="0" tIns="12700" rIns="0" bIns="0" rtlCol="0">
            <a:spAutoFit/>
          </a:bodyPr>
          <a:lstStyle/>
          <a:p>
            <a:pPr marL="355600" marR="5080" indent="-342900">
              <a:spcBef>
                <a:spcPts val="100"/>
              </a:spcBef>
            </a:pPr>
            <a:r>
              <a:rPr lang="en-US" sz="1400" b="1" dirty="0" err="1">
                <a:latin typeface="Arial Black" panose="020B0A04020102020204" pitchFamily="34" charset="0"/>
                <a:cs typeface="Arial"/>
              </a:rPr>
              <a:t>java.lang.Thread</a:t>
            </a:r>
            <a:r>
              <a:rPr lang="en-US" sz="1400" b="1" dirty="0">
                <a:latin typeface="Arial Black" panose="020B0A04020102020204" pitchFamily="34" charset="0"/>
                <a:cs typeface="Arial"/>
              </a:rPr>
              <a:t> class provides the join() method which allows one thread to wait until another thread completes its execution. If t is a Thread object whose thread is currently executing, then </a:t>
            </a:r>
            <a:r>
              <a:rPr lang="en-US" sz="1400" b="1" dirty="0" err="1">
                <a:latin typeface="Arial Black" panose="020B0A04020102020204" pitchFamily="34" charset="0"/>
                <a:cs typeface="Arial"/>
              </a:rPr>
              <a:t>t.join</a:t>
            </a:r>
            <a:r>
              <a:rPr lang="en-US" sz="1400" b="1" dirty="0">
                <a:latin typeface="Arial Black" panose="020B0A04020102020204" pitchFamily="34" charset="0"/>
                <a:cs typeface="Arial"/>
              </a:rPr>
              <a:t>() will make sure that t is terminated before the next instruction is executed by the program.</a:t>
            </a:r>
          </a:p>
          <a:p>
            <a:pPr marL="355600" marR="5080" indent="-342900">
              <a:spcBef>
                <a:spcPts val="100"/>
              </a:spcBef>
            </a:pPr>
            <a:endParaRPr lang="en-US" sz="1400" b="1" dirty="0">
              <a:latin typeface="Arial Black" panose="020B0A04020102020204" pitchFamily="34" charset="0"/>
              <a:cs typeface="Arial"/>
            </a:endParaRPr>
          </a:p>
          <a:p>
            <a:pPr marL="355600" marR="5080" indent="-342900">
              <a:spcBef>
                <a:spcPts val="100"/>
              </a:spcBef>
            </a:pPr>
            <a:r>
              <a:rPr lang="en-US" sz="1400" b="1" dirty="0">
                <a:latin typeface="Arial Black" panose="020B0A04020102020204" pitchFamily="34" charset="0"/>
                <a:cs typeface="Arial"/>
              </a:rPr>
              <a:t>If there are multiple threads calling the join() methods that means overloading on join allows the programmer to specify a waiting period. However, as with sleep, join is dependent on the OS for timing, so you should not assume that join will wait exactly as long as you specify.</a:t>
            </a:r>
          </a:p>
          <a:p>
            <a:pPr marL="355600" marR="5080" indent="-342900">
              <a:spcBef>
                <a:spcPts val="100"/>
              </a:spcBef>
            </a:pPr>
            <a:endParaRPr lang="en-US" sz="1400" b="1" dirty="0">
              <a:latin typeface="Arial Black" panose="020B0A04020102020204" pitchFamily="34" charset="0"/>
              <a:cs typeface="Arial"/>
            </a:endParaRPr>
          </a:p>
          <a:p>
            <a:pPr marL="355600" marR="5080" indent="-342900">
              <a:spcBef>
                <a:spcPts val="100"/>
              </a:spcBef>
            </a:pPr>
            <a:r>
              <a:rPr lang="en-US" sz="1400" b="1" dirty="0">
                <a:latin typeface="Arial Black" panose="020B0A04020102020204" pitchFamily="34" charset="0"/>
                <a:cs typeface="Arial"/>
              </a:rPr>
              <a:t>There are three overloaded join functions :</a:t>
            </a:r>
          </a:p>
        </p:txBody>
      </p:sp>
      <p:pic>
        <p:nvPicPr>
          <p:cNvPr id="3" name="Picture 2">
            <a:extLst>
              <a:ext uri="{FF2B5EF4-FFF2-40B4-BE49-F238E27FC236}">
                <a16:creationId xmlns:a16="http://schemas.microsoft.com/office/drawing/2014/main" id="{1955C35A-0096-4E03-90F8-9A9158E01171}"/>
              </a:ext>
            </a:extLst>
          </p:cNvPr>
          <p:cNvPicPr>
            <a:picLocks noChangeAspect="1"/>
          </p:cNvPicPr>
          <p:nvPr/>
        </p:nvPicPr>
        <p:blipFill>
          <a:blip r:embed="rId2"/>
          <a:stretch>
            <a:fillRect/>
          </a:stretch>
        </p:blipFill>
        <p:spPr>
          <a:xfrm>
            <a:off x="2819400" y="3276600"/>
            <a:ext cx="9196159" cy="2486395"/>
          </a:xfrm>
          <a:prstGeom prst="rect">
            <a:avLst/>
          </a:prstGeom>
        </p:spPr>
      </p:pic>
    </p:spTree>
    <p:extLst>
      <p:ext uri="{BB962C8B-B14F-4D97-AF65-F5344CB8AC3E}">
        <p14:creationId xmlns:p14="http://schemas.microsoft.com/office/powerpoint/2010/main" val="1042823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Synchronized</a:t>
            </a:r>
            <a:endParaRPr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2813591"/>
          </a:xfrm>
          <a:prstGeom prst="rect">
            <a:avLst/>
          </a:prstGeom>
        </p:spPr>
        <p:txBody>
          <a:bodyPr vert="horz" wrap="square" lIns="0" tIns="12700" rIns="0" bIns="0" rtlCol="0">
            <a:spAutoFit/>
          </a:bodyPr>
          <a:lstStyle/>
          <a:p>
            <a:pPr algn="l" fontAlgn="base"/>
            <a:r>
              <a:rPr lang="en-US" sz="1400" b="1" i="0" dirty="0">
                <a:effectLst/>
                <a:latin typeface="var(--font-din)"/>
              </a:rPr>
              <a:t>Multi-threaded programs may often come to a situation where multiple threads try to access the same resources and finally produce erroneous and unforeseen results.</a:t>
            </a:r>
          </a:p>
          <a:p>
            <a:pPr algn="l" fontAlgn="base"/>
            <a:endParaRPr lang="en-US" sz="1400" b="1" i="0" dirty="0">
              <a:effectLst/>
              <a:latin typeface="var(--font-din)"/>
            </a:endParaRPr>
          </a:p>
          <a:p>
            <a:pPr algn="l" fontAlgn="base"/>
            <a:r>
              <a:rPr lang="en-US" sz="1400" b="1" i="0" dirty="0">
                <a:effectLst/>
                <a:latin typeface="var(--font-din)"/>
              </a:rPr>
              <a:t>So it needs to be made sure by some synchronization method that only one thread can access the resource at a given point of time.</a:t>
            </a:r>
          </a:p>
          <a:p>
            <a:pPr algn="l" fontAlgn="base"/>
            <a:endParaRPr lang="en-US" sz="1400" b="1" i="0" dirty="0">
              <a:effectLst/>
              <a:latin typeface="var(--font-din)"/>
            </a:endParaRPr>
          </a:p>
          <a:p>
            <a:pPr algn="l" fontAlgn="base"/>
            <a:r>
              <a:rPr lang="en-US" sz="1400" b="1" i="0" dirty="0">
                <a:effectLst/>
                <a:latin typeface="var(--font-din)"/>
              </a:rPr>
              <a:t>Java provides a way of creating threads and synchronizing their task by using synchronized blocks. Synchronized blocks in Java are marked with the synchronized keyword. A synchronized block in Java is synchronized on some object. All synchronized blocks synchronized on the same object can only have one thread executing inside them at a time. All other threads attempting to enter the synchronized block are blocked until the thread inside the synchronized block exits the block.</a:t>
            </a:r>
          </a:p>
          <a:p>
            <a:pPr algn="l" fontAlgn="base"/>
            <a:endParaRPr lang="en-US" sz="1400" b="1" i="0" dirty="0">
              <a:effectLst/>
              <a:latin typeface="var(--font-din)"/>
            </a:endParaRPr>
          </a:p>
          <a:p>
            <a:pPr algn="l" fontAlgn="base"/>
            <a:r>
              <a:rPr lang="en-US" sz="1400" b="1" i="0" dirty="0">
                <a:effectLst/>
                <a:latin typeface="var(--font-din)"/>
              </a:rPr>
              <a:t>Following is the general form of a synchronized block:</a:t>
            </a:r>
            <a:endParaRPr lang="en-US" sz="1400" b="0" i="0" dirty="0">
              <a:effectLst/>
              <a:latin typeface="var(--font-din)"/>
            </a:endParaRPr>
          </a:p>
        </p:txBody>
      </p:sp>
      <p:pic>
        <p:nvPicPr>
          <p:cNvPr id="3" name="Picture 2">
            <a:extLst>
              <a:ext uri="{FF2B5EF4-FFF2-40B4-BE49-F238E27FC236}">
                <a16:creationId xmlns:a16="http://schemas.microsoft.com/office/drawing/2014/main" id="{C05C98F8-9A57-4F50-832A-5FF72D98E7B6}"/>
              </a:ext>
            </a:extLst>
          </p:cNvPr>
          <p:cNvPicPr>
            <a:picLocks noChangeAspect="1"/>
          </p:cNvPicPr>
          <p:nvPr/>
        </p:nvPicPr>
        <p:blipFill>
          <a:blip r:embed="rId2"/>
          <a:stretch>
            <a:fillRect/>
          </a:stretch>
        </p:blipFill>
        <p:spPr>
          <a:xfrm>
            <a:off x="2863241" y="3486977"/>
            <a:ext cx="5332535" cy="2228023"/>
          </a:xfrm>
          <a:prstGeom prst="rect">
            <a:avLst/>
          </a:prstGeom>
        </p:spPr>
      </p:pic>
    </p:spTree>
    <p:extLst>
      <p:ext uri="{BB962C8B-B14F-4D97-AF65-F5344CB8AC3E}">
        <p14:creationId xmlns:p14="http://schemas.microsoft.com/office/powerpoint/2010/main" val="2439919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Deadlock in Java Multithreading</a:t>
            </a:r>
            <a:endParaRPr sz="2400" dirty="0">
              <a:solidFill>
                <a:schemeClr val="accent1">
                  <a:lumMod val="75000"/>
                </a:schemeClr>
              </a:solidFill>
              <a:latin typeface="Trebuchet MS"/>
              <a:cs typeface="Trebuchet MS"/>
            </a:endParaRP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1305486"/>
          </a:xfrm>
          <a:prstGeom prst="rect">
            <a:avLst/>
          </a:prstGeom>
        </p:spPr>
        <p:txBody>
          <a:bodyPr vert="horz" wrap="square" lIns="0" tIns="12700" rIns="0" bIns="0" rtlCol="0">
            <a:spAutoFit/>
          </a:bodyPr>
          <a:lstStyle/>
          <a:p>
            <a:pPr algn="l" fontAlgn="base"/>
            <a:r>
              <a:rPr lang="en-US" sz="1400" b="1" i="0" dirty="0">
                <a:effectLst/>
                <a:latin typeface="var(--font-din)"/>
              </a:rPr>
              <a:t>synchronized keyword is used to make the class or method thread-safe which means only one thread can have lock of synchronized method and use it, other threads have to wait till the lock releases and anyone of them acquire that lock. </a:t>
            </a:r>
          </a:p>
          <a:p>
            <a:pPr algn="l" fontAlgn="base"/>
            <a:r>
              <a:rPr lang="en-US" sz="1400" b="1" i="0" dirty="0">
                <a:effectLst/>
                <a:latin typeface="var(--font-din)"/>
              </a:rPr>
              <a:t>It is important to use if our program is running in multi-threaded environment where two or more threads execute simultaneously. But sometimes it also causes a problem which is called Deadlock. Below is a simple example of Deadlock condition. </a:t>
            </a:r>
            <a:endParaRPr lang="en-US" sz="1400" b="0" i="0" dirty="0">
              <a:effectLst/>
              <a:latin typeface="var(--font-din)"/>
            </a:endParaRPr>
          </a:p>
        </p:txBody>
      </p:sp>
      <p:pic>
        <p:nvPicPr>
          <p:cNvPr id="4" name="Picture 3">
            <a:extLst>
              <a:ext uri="{FF2B5EF4-FFF2-40B4-BE49-F238E27FC236}">
                <a16:creationId xmlns:a16="http://schemas.microsoft.com/office/drawing/2014/main" id="{BDD7A4CE-FC6F-4001-B698-6A8122DCB68E}"/>
              </a:ext>
            </a:extLst>
          </p:cNvPr>
          <p:cNvPicPr>
            <a:picLocks noChangeAspect="1"/>
          </p:cNvPicPr>
          <p:nvPr/>
        </p:nvPicPr>
        <p:blipFill>
          <a:blip r:embed="rId2"/>
          <a:stretch>
            <a:fillRect/>
          </a:stretch>
        </p:blipFill>
        <p:spPr>
          <a:xfrm>
            <a:off x="3886200" y="2895600"/>
            <a:ext cx="5972175" cy="2990850"/>
          </a:xfrm>
          <a:prstGeom prst="rect">
            <a:avLst/>
          </a:prstGeom>
        </p:spPr>
      </p:pic>
    </p:spTree>
    <p:extLst>
      <p:ext uri="{BB962C8B-B14F-4D97-AF65-F5344CB8AC3E}">
        <p14:creationId xmlns:p14="http://schemas.microsoft.com/office/powerpoint/2010/main" val="3627578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95600" y="184666"/>
            <a:ext cx="10210800" cy="382156"/>
          </a:xfrm>
          <a:prstGeom prst="rect">
            <a:avLst/>
          </a:prstGeom>
        </p:spPr>
        <p:txBody>
          <a:bodyPr vert="horz" wrap="square" lIns="0" tIns="12700" rIns="0" bIns="0" rtlCol="0">
            <a:spAutoFit/>
          </a:bodyPr>
          <a:lstStyle/>
          <a:p>
            <a:pPr marL="12700">
              <a:lnSpc>
                <a:spcPct val="100000"/>
              </a:lnSpc>
              <a:spcBef>
                <a:spcPts val="100"/>
              </a:spcBef>
            </a:pPr>
            <a:r>
              <a:rPr lang="en-US" sz="2400" dirty="0">
                <a:solidFill>
                  <a:schemeClr val="accent1">
                    <a:lumMod val="75000"/>
                  </a:schemeClr>
                </a:solidFill>
                <a:latin typeface="Trebuchet MS"/>
                <a:cs typeface="Trebuchet MS"/>
              </a:rPr>
              <a:t>Daemon thread in Java</a:t>
            </a:r>
          </a:p>
        </p:txBody>
      </p:sp>
      <p:sp>
        <p:nvSpPr>
          <p:cNvPr id="6" name="object 3">
            <a:extLst>
              <a:ext uri="{FF2B5EF4-FFF2-40B4-BE49-F238E27FC236}">
                <a16:creationId xmlns:a16="http://schemas.microsoft.com/office/drawing/2014/main" id="{504C54EB-F689-45AF-9B50-A537385B0172}"/>
              </a:ext>
            </a:extLst>
          </p:cNvPr>
          <p:cNvSpPr txBox="1"/>
          <p:nvPr/>
        </p:nvSpPr>
        <p:spPr>
          <a:xfrm>
            <a:off x="2895600" y="620104"/>
            <a:ext cx="8561705" cy="1951816"/>
          </a:xfrm>
          <a:prstGeom prst="rect">
            <a:avLst/>
          </a:prstGeom>
        </p:spPr>
        <p:txBody>
          <a:bodyPr vert="horz" wrap="square" lIns="0" tIns="12700" rIns="0" bIns="0" rtlCol="0">
            <a:spAutoFit/>
          </a:bodyPr>
          <a:lstStyle/>
          <a:p>
            <a:pPr algn="l" fontAlgn="base"/>
            <a:r>
              <a:rPr lang="en-US" sz="1400" b="1" i="0" dirty="0">
                <a:effectLst/>
                <a:latin typeface="var(--font-din)"/>
              </a:rPr>
              <a:t>Daemon thread is a low priority thread that runs in background to perform tasks such as garbage collection.</a:t>
            </a:r>
          </a:p>
          <a:p>
            <a:pPr algn="l" fontAlgn="base"/>
            <a:endParaRPr lang="en-US" sz="1400" b="1" i="0" dirty="0">
              <a:effectLst/>
              <a:latin typeface="var(--font-din)"/>
            </a:endParaRPr>
          </a:p>
          <a:p>
            <a:pPr algn="l" fontAlgn="base"/>
            <a:r>
              <a:rPr lang="en-US" sz="1400" b="1" i="0" dirty="0">
                <a:effectLst/>
                <a:latin typeface="var(--font-din)"/>
              </a:rPr>
              <a:t>Properties:</a:t>
            </a:r>
          </a:p>
          <a:p>
            <a:pPr algn="l" fontAlgn="base"/>
            <a:endParaRPr lang="en-US" sz="1400" b="1" i="0" dirty="0">
              <a:effectLst/>
              <a:latin typeface="var(--font-din)"/>
            </a:endParaRPr>
          </a:p>
          <a:p>
            <a:pPr algn="l" fontAlgn="base"/>
            <a:r>
              <a:rPr lang="en-US" sz="1400" b="1" i="0" dirty="0">
                <a:effectLst/>
                <a:latin typeface="var(--font-din)"/>
              </a:rPr>
              <a:t>They can not prevent the JVM from exiting when all the user threads finish their execution.</a:t>
            </a:r>
          </a:p>
          <a:p>
            <a:pPr algn="l" fontAlgn="base"/>
            <a:r>
              <a:rPr lang="en-US" sz="1400" b="1" i="0" dirty="0">
                <a:effectLst/>
                <a:latin typeface="var(--font-din)"/>
              </a:rPr>
              <a:t>JVM terminates itself when all user threads finish their execution</a:t>
            </a:r>
          </a:p>
          <a:p>
            <a:pPr algn="l" fontAlgn="base"/>
            <a:r>
              <a:rPr lang="en-US" sz="1400" b="1" i="0" dirty="0">
                <a:effectLst/>
                <a:latin typeface="var(--font-din)"/>
              </a:rPr>
              <a:t>If JVM finds running daemon thread, it terminates the thread and after that shutdown itself. JVM does not care whether Daemon thread is running or not.</a:t>
            </a:r>
          </a:p>
          <a:p>
            <a:pPr algn="l" fontAlgn="base"/>
            <a:r>
              <a:rPr lang="en-US" sz="1400" b="1" i="0" dirty="0">
                <a:effectLst/>
                <a:latin typeface="var(--font-din)"/>
              </a:rPr>
              <a:t>It is an utmost low priority thread.</a:t>
            </a:r>
            <a:endParaRPr lang="en-US" sz="1400" b="0" i="0" dirty="0">
              <a:effectLst/>
              <a:latin typeface="var(--font-din)"/>
            </a:endParaRPr>
          </a:p>
        </p:txBody>
      </p:sp>
      <p:pic>
        <p:nvPicPr>
          <p:cNvPr id="3" name="Picture 2">
            <a:extLst>
              <a:ext uri="{FF2B5EF4-FFF2-40B4-BE49-F238E27FC236}">
                <a16:creationId xmlns:a16="http://schemas.microsoft.com/office/drawing/2014/main" id="{7A1BC66B-0204-480E-A080-999A31825E39}"/>
              </a:ext>
            </a:extLst>
          </p:cNvPr>
          <p:cNvPicPr>
            <a:picLocks noChangeAspect="1"/>
          </p:cNvPicPr>
          <p:nvPr/>
        </p:nvPicPr>
        <p:blipFill>
          <a:blip r:embed="rId2"/>
          <a:stretch>
            <a:fillRect/>
          </a:stretch>
        </p:blipFill>
        <p:spPr>
          <a:xfrm>
            <a:off x="2819400" y="2625202"/>
            <a:ext cx="7848600" cy="2612206"/>
          </a:xfrm>
          <a:prstGeom prst="rect">
            <a:avLst/>
          </a:prstGeom>
        </p:spPr>
      </p:pic>
      <p:pic>
        <p:nvPicPr>
          <p:cNvPr id="5" name="Picture 4">
            <a:extLst>
              <a:ext uri="{FF2B5EF4-FFF2-40B4-BE49-F238E27FC236}">
                <a16:creationId xmlns:a16="http://schemas.microsoft.com/office/drawing/2014/main" id="{561B34E6-316A-47CE-A3BA-79DF566BA152}"/>
              </a:ext>
            </a:extLst>
          </p:cNvPr>
          <p:cNvPicPr>
            <a:picLocks noChangeAspect="1"/>
          </p:cNvPicPr>
          <p:nvPr/>
        </p:nvPicPr>
        <p:blipFill rotWithShape="1">
          <a:blip r:embed="rId3"/>
          <a:srcRect r="35220"/>
          <a:stretch/>
        </p:blipFill>
        <p:spPr>
          <a:xfrm>
            <a:off x="2816268" y="5358884"/>
            <a:ext cx="7848600" cy="1314450"/>
          </a:xfrm>
          <a:prstGeom prst="rect">
            <a:avLst/>
          </a:prstGeom>
        </p:spPr>
      </p:pic>
    </p:spTree>
    <p:extLst>
      <p:ext uri="{BB962C8B-B14F-4D97-AF65-F5344CB8AC3E}">
        <p14:creationId xmlns:p14="http://schemas.microsoft.com/office/powerpoint/2010/main" val="25259461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פרלקסה">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פרלקסה">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רלקסה">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Theme1" id="{0C168A6F-B9EA-49C4-9135-4ABEC4BDE41B}" vid="{081D4E5E-19E3-46A1-A59B-A228882A40FA}"/>
    </a:ext>
  </a:extLst>
</a:theme>
</file>

<file path=docProps/app.xml><?xml version="1.0" encoding="utf-8"?>
<Properties xmlns="http://schemas.openxmlformats.org/officeDocument/2006/extended-properties" xmlns:vt="http://schemas.openxmlformats.org/officeDocument/2006/docPropsVTypes">
  <Template>Theme1</Template>
  <TotalTime>4170</TotalTime>
  <Words>1445</Words>
  <Application>Microsoft Macintosh PowerPoint</Application>
  <PresentationFormat>Widescreen</PresentationFormat>
  <Paragraphs>133</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vt:lpstr>
      <vt:lpstr>Arial Black</vt:lpstr>
      <vt:lpstr>Corbel</vt:lpstr>
      <vt:lpstr>Trebuchet MS</vt:lpstr>
      <vt:lpstr>var(--font-din)</vt:lpstr>
      <vt:lpstr>Theme1</vt:lpstr>
      <vt:lpstr>  תכנות מונחה עצמים  תרגול     6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&amp; GitHub</dc:title>
  <dc:creator>семен семен</dc:creator>
  <cp:lastModifiedBy>אחיה ציגלר</cp:lastModifiedBy>
  <cp:revision>42</cp:revision>
  <dcterms:created xsi:type="dcterms:W3CDTF">2020-11-10T22:23:29Z</dcterms:created>
  <dcterms:modified xsi:type="dcterms:W3CDTF">2021-11-16T19:17:08Z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2020-11-02T00:00:00Z</vt:filetime>
  </property>
  <property fmtid="{D5CDD505-2E9C-101B-9397-08002B2CF9AE}" pid="3" name="Creator">
    <vt:lpwstr>Microsoft® PowerPoint® 2013</vt:lpwstr>
  </property>
  <property fmtid="{D5CDD505-2E9C-101B-9397-08002B2CF9AE}" pid="4" name="LastSaved">
    <vt:filetime>2020-11-10T00:00:00Z</vt:filetime>
  </property>
</Properties>
</file>