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79" r:id="rId2"/>
    <p:sldId id="356" r:id="rId3"/>
    <p:sldId id="383" r:id="rId4"/>
    <p:sldId id="405" r:id="rId5"/>
    <p:sldId id="392" r:id="rId6"/>
    <p:sldId id="390" r:id="rId7"/>
    <p:sldId id="404" r:id="rId8"/>
    <p:sldId id="395" r:id="rId9"/>
    <p:sldId id="401" r:id="rId10"/>
    <p:sldId id="399" r:id="rId11"/>
    <p:sldId id="3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37" autoAdjust="0"/>
    <p:restoredTop sz="96713" autoAdjust="0"/>
  </p:normalViewPr>
  <p:slideViewPr>
    <p:cSldViewPr>
      <p:cViewPr varScale="1">
        <p:scale>
          <a:sx n="108" d="100"/>
          <a:sy n="108" d="100"/>
        </p:scale>
        <p:origin x="568" y="18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11/24/21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11/24/21</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dirty="0">
                <a:solidFill>
                  <a:schemeClr val="accent1">
                    <a:lumMod val="75000"/>
                  </a:schemeClr>
                </a:solidFill>
                <a:latin typeface="Trebuchet MS"/>
                <a:cs typeface="Trebuchet MS"/>
              </a:rPr>
              <a:t>Multithreading </a:t>
            </a:r>
            <a:r>
              <a:rPr lang="en-US" spc="-5" dirty="0"/>
              <a:t>cont.</a:t>
            </a:r>
          </a:p>
          <a:p>
            <a:pPr algn="l" rtl="0"/>
            <a:r>
              <a:rPr lang="en-US" spc="-5" dirty="0"/>
              <a:t>Java </a:t>
            </a:r>
            <a:r>
              <a:rPr lang="en-US" spc="-5" dirty="0" err="1"/>
              <a:t>Gui</a:t>
            </a:r>
            <a:r>
              <a:rPr lang="en-US" spc="-5" dirty="0"/>
              <a:t> </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Scale</a:t>
            </a:r>
          </a:p>
        </p:txBody>
      </p:sp>
      <p:sp>
        <p:nvSpPr>
          <p:cNvPr id="5" name="Rectangle 1">
            <a:extLst>
              <a:ext uri="{FF2B5EF4-FFF2-40B4-BE49-F238E27FC236}">
                <a16:creationId xmlns:a16="http://schemas.microsoft.com/office/drawing/2014/main" id="{91E29671-FF43-4637-8E0C-E5D472A75B06}"/>
              </a:ext>
            </a:extLst>
          </p:cNvPr>
          <p:cNvSpPr>
            <a:spLocks noChangeArrowheads="1"/>
          </p:cNvSpPr>
          <p:nvPr/>
        </p:nvSpPr>
        <p:spPr bwMode="auto">
          <a:xfrm>
            <a:off x="3124200" y="1659285"/>
            <a:ext cx="830548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a:ln>
                  <a:noFill/>
                </a:ln>
                <a:solidFill>
                  <a:srgbClr val="8A653B"/>
                </a:solidFill>
                <a:effectLst/>
                <a:latin typeface="JetBrains Mono"/>
              </a:rPr>
              <a:t>data </a:t>
            </a:r>
            <a:r>
              <a:rPr kumimoji="0" lang="en-US" altLang="en-US" sz="1600" b="0" i="1" u="none" strike="noStrike" cap="none" normalizeH="0" baseline="0" dirty="0">
                <a:ln>
                  <a:noFill/>
                </a:ln>
                <a:solidFill>
                  <a:srgbClr val="629755"/>
                </a:solidFill>
                <a:effectLst/>
                <a:latin typeface="JetBrains Mono"/>
              </a:rPr>
              <a:t>denote some data to be scaled</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r_min</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minimum of the range of your data</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r_max</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maximum of the range of your data</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t_min</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minimum of the range of your desired target scaling</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t_max</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maximum of the range of your desired target scaling</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@return</a:t>
            </a:r>
            <a:br>
              <a:rPr kumimoji="0" lang="en-US" altLang="en-US" sz="1600" b="1" i="1" u="none" strike="noStrike" cap="none" normalizeH="0" baseline="0" dirty="0">
                <a:ln>
                  <a:noFill/>
                </a:ln>
                <a:solidFill>
                  <a:srgbClr val="629755"/>
                </a:solidFill>
                <a:effectLst/>
                <a:latin typeface="JetBrains Mono"/>
              </a:rPr>
            </a:br>
            <a:r>
              <a:rPr kumimoji="0" lang="en-US" altLang="en-US" sz="1600" b="1" i="1" u="none" strike="noStrike" cap="none" normalizeH="0" baseline="0" dirty="0">
                <a:ln>
                  <a:noFill/>
                </a:ln>
                <a:solidFill>
                  <a:srgbClr val="629755"/>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a:t>
            </a:r>
            <a:br>
              <a:rPr kumimoji="0" lang="en-US" altLang="en-US" sz="1600" b="0" i="1" u="none" strike="noStrike" cap="none" normalizeH="0" baseline="0" dirty="0">
                <a:ln>
                  <a:noFill/>
                </a:ln>
                <a:solidFill>
                  <a:srgbClr val="629755"/>
                </a:solidFill>
                <a:effectLst/>
                <a:latin typeface="JetBrains Mono"/>
              </a:rPr>
            </a:br>
            <a:r>
              <a:rPr kumimoji="0" lang="en-US" altLang="en-US" sz="1600" b="0" i="0" u="none" strike="noStrike" cap="none" normalizeH="0" baseline="0" dirty="0">
                <a:ln>
                  <a:noFill/>
                </a:ln>
                <a:solidFill>
                  <a:srgbClr val="CC7832"/>
                </a:solidFill>
                <a:effectLst/>
                <a:latin typeface="JetBrains Mono"/>
              </a:rPr>
              <a:t>private double </a:t>
            </a:r>
            <a:r>
              <a:rPr kumimoji="0" lang="en-US" altLang="en-US" sz="1600" b="0" i="0" u="none" strike="noStrike" cap="none" normalizeH="0" baseline="0" dirty="0">
                <a:ln>
                  <a:noFill/>
                </a:ln>
                <a:solidFill>
                  <a:srgbClr val="FFC66D"/>
                </a:solidFill>
                <a:effectLst/>
                <a:latin typeface="JetBrains Mono"/>
              </a:rPr>
              <a:t>scale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double </a:t>
            </a:r>
            <a:r>
              <a:rPr kumimoji="0" lang="en-US" altLang="en-US" sz="1600" b="0" i="0" u="none" strike="noStrike" cap="none" normalizeH="0" baseline="0" dirty="0">
                <a:ln>
                  <a:noFill/>
                </a:ln>
                <a:solidFill>
                  <a:srgbClr val="A9B7C6"/>
                </a:solidFill>
                <a:effectLst/>
                <a:latin typeface="JetBrains Mono"/>
              </a:rPr>
              <a:t>data</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r_min</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r_max</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t_max</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double </a:t>
            </a:r>
            <a:r>
              <a:rPr kumimoji="0" lang="en-US" altLang="en-US" sz="1600" b="0" i="0" u="none" strike="noStrike" cap="none" normalizeH="0" baseline="0" dirty="0">
                <a:ln>
                  <a:noFill/>
                </a:ln>
                <a:solidFill>
                  <a:srgbClr val="A9B7C6"/>
                </a:solidFill>
                <a:effectLst/>
                <a:latin typeface="JetBrains Mono"/>
              </a:rPr>
              <a:t>res = ((data - </a:t>
            </a:r>
            <a:r>
              <a:rPr kumimoji="0" lang="en-US" altLang="en-US" sz="1600" b="0" i="0" u="none" strike="noStrike" cap="none" normalizeH="0" baseline="0" dirty="0" err="1">
                <a:ln>
                  <a:noFill/>
                </a:ln>
                <a:solidFill>
                  <a:srgbClr val="A9B7C6"/>
                </a:solidFill>
                <a:effectLst/>
                <a:latin typeface="JetBrains Mono"/>
              </a:rPr>
              <a:t>r_min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r_max-r_min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t_max</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return </a:t>
            </a:r>
            <a:r>
              <a:rPr kumimoji="0" lang="en-US" altLang="en-US" sz="1600" b="0" i="0" u="none" strike="noStrike" cap="none" normalizeH="0" baseline="0" dirty="0">
                <a:ln>
                  <a:noFill/>
                </a:ln>
                <a:solidFill>
                  <a:srgbClr val="A9B7C6"/>
                </a:solidFill>
                <a:effectLst/>
                <a:latin typeface="JetBrains Mono"/>
              </a:rPr>
              <a:t>res</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3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a:extLst>
              <a:ext uri="{FF2B5EF4-FFF2-40B4-BE49-F238E27FC236}">
                <a16:creationId xmlns:a16="http://schemas.microsoft.com/office/drawing/2014/main" id="{891467EA-5A0C-9B4D-A1D0-626EA1DD0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83" y="228600"/>
            <a:ext cx="804915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Coordinate System</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394980"/>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To paint, you need to know where to paint. </a:t>
            </a:r>
          </a:p>
          <a:p>
            <a:pPr marL="355600" marR="5080" indent="-342900">
              <a:spcBef>
                <a:spcPts val="100"/>
              </a:spcBef>
            </a:pPr>
            <a:r>
              <a:rPr lang="en-US" sz="1200" b="1" dirty="0">
                <a:latin typeface="Arial Black" panose="020B0A04020102020204" pitchFamily="34" charset="0"/>
                <a:cs typeface="Arial"/>
              </a:rPr>
              <a:t>the origin (0, 0) at the upper-left corner of the component</a:t>
            </a:r>
          </a:p>
        </p:txBody>
      </p:sp>
      <p:pic>
        <p:nvPicPr>
          <p:cNvPr id="7" name="Picture 5">
            <a:extLst>
              <a:ext uri="{FF2B5EF4-FFF2-40B4-BE49-F238E27FC236}">
                <a16:creationId xmlns:a16="http://schemas.microsoft.com/office/drawing/2014/main" id="{9DFF6101-59D3-4CCD-8D92-120FF3878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384" y="1981200"/>
            <a:ext cx="6629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1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Hierarchy of Java Swing classes</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197490"/>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hierarchy of java swing API is given below.</a:t>
            </a:r>
          </a:p>
        </p:txBody>
      </p:sp>
      <p:pic>
        <p:nvPicPr>
          <p:cNvPr id="2054" name="Picture 6" descr="hierarchy of javax swing">
            <a:extLst>
              <a:ext uri="{FF2B5EF4-FFF2-40B4-BE49-F238E27FC236}">
                <a16:creationId xmlns:a16="http://schemas.microsoft.com/office/drawing/2014/main" id="{BFA29BC2-65E5-4BC2-9861-0EE75C57C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47800"/>
            <a:ext cx="61341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err="1">
                <a:solidFill>
                  <a:schemeClr val="accent1">
                    <a:lumMod val="75000"/>
                  </a:schemeClr>
                </a:solidFill>
                <a:latin typeface="Trebuchet MS"/>
                <a:cs typeface="Trebuchet MS"/>
              </a:rPr>
              <a:t>JLabel</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6822"/>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object of </a:t>
            </a:r>
            <a:r>
              <a:rPr lang="en-US" sz="1200" b="1" dirty="0" err="1">
                <a:latin typeface="Arial Black" panose="020B0A04020102020204" pitchFamily="34" charset="0"/>
                <a:cs typeface="Arial"/>
              </a:rPr>
              <a:t>JLabel</a:t>
            </a:r>
            <a:r>
              <a:rPr lang="en-US" sz="1200" b="1" dirty="0">
                <a:latin typeface="Arial Black" panose="020B0A04020102020204" pitchFamily="34" charset="0"/>
                <a:cs typeface="Arial"/>
              </a:rPr>
              <a:t> class is a component for placing text in a container. It is used to display a single line of read only text. The text can be changed by an application but a user cannot edit it directly. It inherits </a:t>
            </a:r>
            <a:r>
              <a:rPr lang="en-US" sz="1200" b="1" dirty="0" err="1">
                <a:latin typeface="Arial Black" panose="020B0A04020102020204" pitchFamily="34" charset="0"/>
                <a:cs typeface="Arial"/>
              </a:rPr>
              <a:t>JComponent</a:t>
            </a:r>
            <a:r>
              <a:rPr lang="en-US" sz="1200" b="1" dirty="0">
                <a:latin typeface="Arial Black" panose="020B0A04020102020204" pitchFamily="34" charset="0"/>
                <a:cs typeface="Arial"/>
              </a:rPr>
              <a:t> class.</a:t>
            </a:r>
          </a:p>
        </p:txBody>
      </p:sp>
      <p:graphicFrame>
        <p:nvGraphicFramePr>
          <p:cNvPr id="11" name="Table 10">
            <a:extLst>
              <a:ext uri="{FF2B5EF4-FFF2-40B4-BE49-F238E27FC236}">
                <a16:creationId xmlns:a16="http://schemas.microsoft.com/office/drawing/2014/main" id="{4BCBA505-0F54-4FD9-923A-0D969742E86D}"/>
              </a:ext>
            </a:extLst>
          </p:cNvPr>
          <p:cNvGraphicFramePr>
            <a:graphicFrameLocks noGrp="1"/>
          </p:cNvGraphicFramePr>
          <p:nvPr>
            <p:extLst>
              <p:ext uri="{D42A27DB-BD31-4B8C-83A1-F6EECF244321}">
                <p14:modId xmlns:p14="http://schemas.microsoft.com/office/powerpoint/2010/main" val="386737827"/>
              </p:ext>
            </p:extLst>
          </p:nvPr>
        </p:nvGraphicFramePr>
        <p:xfrm>
          <a:off x="3028765" y="1219200"/>
          <a:ext cx="8741968" cy="1741518"/>
        </p:xfrm>
        <a:graphic>
          <a:graphicData uri="http://schemas.openxmlformats.org/drawingml/2006/table">
            <a:tbl>
              <a:tblPr/>
              <a:tblGrid>
                <a:gridCol w="4370984">
                  <a:extLst>
                    <a:ext uri="{9D8B030D-6E8A-4147-A177-3AD203B41FA5}">
                      <a16:colId xmlns:a16="http://schemas.microsoft.com/office/drawing/2014/main" val="3458079400"/>
                    </a:ext>
                  </a:extLst>
                </a:gridCol>
                <a:gridCol w="4370984">
                  <a:extLst>
                    <a:ext uri="{9D8B030D-6E8A-4147-A177-3AD203B41FA5}">
                      <a16:colId xmlns:a16="http://schemas.microsoft.com/office/drawing/2014/main" val="3910484633"/>
                    </a:ext>
                  </a:extLst>
                </a:gridCol>
              </a:tblGrid>
              <a:tr h="0">
                <a:tc>
                  <a:txBody>
                    <a:bodyPr/>
                    <a:lstStyle/>
                    <a:p>
                      <a:pPr algn="l" fontAlgn="t"/>
                      <a:r>
                        <a:rPr lang="en-US" sz="1100">
                          <a:solidFill>
                            <a:srgbClr val="000000"/>
                          </a:solidFill>
                          <a:effectLst/>
                          <a:latin typeface="times new roman" panose="02020603050405020304" pitchFamily="18" charset="0"/>
                        </a:rPr>
                        <a:t>Constructor</a:t>
                      </a:r>
                    </a:p>
                  </a:txBody>
                  <a:tcPr marL="77459" marR="77459" marT="77459" marB="77459">
                    <a:lnL w="7620" cap="flat" cmpd="sng" algn="ctr">
                      <a:solidFill>
                        <a:srgbClr val="486929"/>
                      </a:solidFill>
                      <a:prstDash val="solid"/>
                      <a:round/>
                      <a:headEnd type="none" w="med" len="med"/>
                      <a:tailEnd type="none" w="med" len="med"/>
                    </a:lnL>
                    <a:lnR w="7620" cap="flat" cmpd="sng" algn="ctr">
                      <a:solidFill>
                        <a:srgbClr val="486929"/>
                      </a:solidFill>
                      <a:prstDash val="solid"/>
                      <a:round/>
                      <a:headEnd type="none" w="med" len="med"/>
                      <a:tailEnd type="none" w="med" len="med"/>
                    </a:lnR>
                    <a:lnT w="7620" cap="flat" cmpd="sng" algn="ctr">
                      <a:solidFill>
                        <a:srgbClr val="4869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effectLst/>
                          <a:latin typeface="times new roman" panose="02020603050405020304" pitchFamily="18" charset="0"/>
                        </a:rPr>
                        <a:t>Description</a:t>
                      </a:r>
                    </a:p>
                  </a:txBody>
                  <a:tcPr marL="77459" marR="77459" marT="77459" marB="77459">
                    <a:lnL w="7620" cap="flat" cmpd="sng" algn="ctr">
                      <a:solidFill>
                        <a:srgbClr val="486929"/>
                      </a:solidFill>
                      <a:prstDash val="solid"/>
                      <a:round/>
                      <a:headEnd type="none" w="med" len="med"/>
                      <a:tailEnd type="none" w="med" len="med"/>
                    </a:lnL>
                    <a:lnR w="7620" cap="flat" cmpd="sng" algn="ctr">
                      <a:solidFill>
                        <a:srgbClr val="486929"/>
                      </a:solidFill>
                      <a:prstDash val="solid"/>
                      <a:round/>
                      <a:headEnd type="none" w="med" len="med"/>
                      <a:tailEnd type="none" w="med" len="med"/>
                    </a:lnR>
                    <a:lnT w="7620" cap="flat" cmpd="sng" algn="ctr">
                      <a:solidFill>
                        <a:srgbClr val="4869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2622542"/>
                  </a:ext>
                </a:extLst>
              </a:tr>
              <a:tr h="351402">
                <a:tc>
                  <a:txBody>
                    <a:bodyPr/>
                    <a:lstStyle/>
                    <a:p>
                      <a:pPr algn="l" fontAlgn="t"/>
                      <a:r>
                        <a:rPr lang="en-US" sz="1100" dirty="0" err="1">
                          <a:solidFill>
                            <a:srgbClr val="000000"/>
                          </a:solidFill>
                          <a:effectLst/>
                          <a:latin typeface="verdana" panose="020B0604030504040204" pitchFamily="34" charset="0"/>
                        </a:rPr>
                        <a:t>JLabel</a:t>
                      </a:r>
                      <a:r>
                        <a:rPr lang="en-US" sz="1100" dirty="0">
                          <a:solidFill>
                            <a:srgbClr val="000000"/>
                          </a:solidFill>
                          <a:effectLst/>
                          <a:latin typeface="verdana" panose="020B0604030504040204" pitchFamily="34" charset="0"/>
                        </a:rPr>
                        <a: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Creates a JLabel instance with no image and with an empty string for the title.</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6874288"/>
                  </a:ext>
                </a:extLst>
              </a:tr>
              <a:tr h="249382">
                <a:tc>
                  <a:txBody>
                    <a:bodyPr/>
                    <a:lstStyle/>
                    <a:p>
                      <a:pPr algn="l" fontAlgn="t"/>
                      <a:r>
                        <a:rPr lang="en-US" sz="1100">
                          <a:solidFill>
                            <a:srgbClr val="000000"/>
                          </a:solidFill>
                          <a:effectLst/>
                          <a:latin typeface="verdana" panose="020B0604030504040204" pitchFamily="34" charset="0"/>
                        </a:rPr>
                        <a:t>JLabel(String s)</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Creates a JLabel instance with the specified text.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7529185"/>
                  </a:ext>
                </a:extLst>
              </a:tr>
              <a:tr h="249382">
                <a:tc>
                  <a:txBody>
                    <a:bodyPr/>
                    <a:lstStyle/>
                    <a:p>
                      <a:pPr algn="l" fontAlgn="t"/>
                      <a:r>
                        <a:rPr lang="en-US" sz="1100">
                          <a:solidFill>
                            <a:srgbClr val="000000"/>
                          </a:solidFill>
                          <a:effectLst/>
                          <a:latin typeface="verdana" panose="020B0604030504040204" pitchFamily="34" charset="0"/>
                        </a:rPr>
                        <a:t>JLabel(Icon i)</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Creates a JLabel instance with the specified image.</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7249677"/>
                  </a:ext>
                </a:extLst>
              </a:tr>
              <a:tr h="351402">
                <a:tc>
                  <a:txBody>
                    <a:bodyPr/>
                    <a:lstStyle/>
                    <a:p>
                      <a:pPr algn="l" fontAlgn="t"/>
                      <a:r>
                        <a:rPr lang="en-US" sz="1100">
                          <a:solidFill>
                            <a:srgbClr val="000000"/>
                          </a:solidFill>
                          <a:effectLst/>
                          <a:latin typeface="verdana" panose="020B0604030504040204" pitchFamily="34" charset="0"/>
                        </a:rPr>
                        <a:t>JLabel(String s, Icon i, int horizontalAlignment)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Creates a </a:t>
                      </a:r>
                      <a:r>
                        <a:rPr lang="en-US" sz="1100" dirty="0" err="1">
                          <a:solidFill>
                            <a:srgbClr val="000000"/>
                          </a:solidFill>
                          <a:effectLst/>
                          <a:latin typeface="verdana" panose="020B0604030504040204" pitchFamily="34" charset="0"/>
                        </a:rPr>
                        <a:t>JLabel</a:t>
                      </a:r>
                      <a:r>
                        <a:rPr lang="en-US" sz="1100" dirty="0">
                          <a:solidFill>
                            <a:srgbClr val="000000"/>
                          </a:solidFill>
                          <a:effectLst/>
                          <a:latin typeface="verdana" panose="020B0604030504040204" pitchFamily="34" charset="0"/>
                        </a:rPr>
                        <a:t> instance with the specified text, image, and horizontal alignment.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2633087"/>
                  </a:ext>
                </a:extLst>
              </a:tr>
            </a:tbl>
          </a:graphicData>
        </a:graphic>
      </p:graphicFrame>
      <p:graphicFrame>
        <p:nvGraphicFramePr>
          <p:cNvPr id="3" name="Table 2">
            <a:extLst>
              <a:ext uri="{FF2B5EF4-FFF2-40B4-BE49-F238E27FC236}">
                <a16:creationId xmlns:a16="http://schemas.microsoft.com/office/drawing/2014/main" id="{59DF9D9C-58E9-4ACA-BF27-072CDBC7C96C}"/>
              </a:ext>
            </a:extLst>
          </p:cNvPr>
          <p:cNvGraphicFramePr>
            <a:graphicFrameLocks noGrp="1"/>
          </p:cNvGraphicFramePr>
          <p:nvPr>
            <p:extLst>
              <p:ext uri="{D42A27DB-BD31-4B8C-83A1-F6EECF244321}">
                <p14:modId xmlns:p14="http://schemas.microsoft.com/office/powerpoint/2010/main" val="3441910139"/>
              </p:ext>
            </p:extLst>
          </p:nvPr>
        </p:nvGraphicFramePr>
        <p:xfrm>
          <a:off x="3048000" y="3048000"/>
          <a:ext cx="8722732" cy="3131660"/>
        </p:xfrm>
        <a:graphic>
          <a:graphicData uri="http://schemas.openxmlformats.org/drawingml/2006/table">
            <a:tbl>
              <a:tblPr/>
              <a:tblGrid>
                <a:gridCol w="4361366">
                  <a:extLst>
                    <a:ext uri="{9D8B030D-6E8A-4147-A177-3AD203B41FA5}">
                      <a16:colId xmlns:a16="http://schemas.microsoft.com/office/drawing/2014/main" val="899471825"/>
                    </a:ext>
                  </a:extLst>
                </a:gridCol>
                <a:gridCol w="4361366">
                  <a:extLst>
                    <a:ext uri="{9D8B030D-6E8A-4147-A177-3AD203B41FA5}">
                      <a16:colId xmlns:a16="http://schemas.microsoft.com/office/drawing/2014/main" val="4189700887"/>
                    </a:ext>
                  </a:extLst>
                </a:gridCol>
              </a:tblGrid>
              <a:tr h="327713">
                <a:tc>
                  <a:txBody>
                    <a:bodyPr/>
                    <a:lstStyle/>
                    <a:p>
                      <a:pPr algn="l" fontAlgn="t"/>
                      <a:r>
                        <a:rPr lang="en-US" sz="1300">
                          <a:solidFill>
                            <a:srgbClr val="000000"/>
                          </a:solidFill>
                          <a:effectLst/>
                          <a:latin typeface="times new roman" panose="02020603050405020304" pitchFamily="18" charset="0"/>
                        </a:rPr>
                        <a:t>Methods</a:t>
                      </a:r>
                    </a:p>
                  </a:txBody>
                  <a:tcPr marL="65543" marR="65543" marT="65543" marB="65543">
                    <a:lnL w="7620" cap="flat" cmpd="sng" algn="ctr">
                      <a:solidFill>
                        <a:srgbClr val="48F859"/>
                      </a:solidFill>
                      <a:prstDash val="solid"/>
                      <a:round/>
                      <a:headEnd type="none" w="med" len="med"/>
                      <a:tailEnd type="none" w="med" len="med"/>
                    </a:lnL>
                    <a:lnR w="7620" cap="flat" cmpd="sng" algn="ctr">
                      <a:solidFill>
                        <a:srgbClr val="48F859"/>
                      </a:solidFill>
                      <a:prstDash val="solid"/>
                      <a:round/>
                      <a:headEnd type="none" w="med" len="med"/>
                      <a:tailEnd type="none" w="med" len="med"/>
                    </a:lnR>
                    <a:lnT w="7620" cap="flat" cmpd="sng" algn="ctr">
                      <a:solidFill>
                        <a:srgbClr val="48F8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65543" marR="65543" marT="65543" marB="65543">
                    <a:lnL w="7620" cap="flat" cmpd="sng" algn="ctr">
                      <a:solidFill>
                        <a:srgbClr val="48F859"/>
                      </a:solidFill>
                      <a:prstDash val="solid"/>
                      <a:round/>
                      <a:headEnd type="none" w="med" len="med"/>
                      <a:tailEnd type="none" w="med" len="med"/>
                    </a:lnL>
                    <a:lnR w="7620" cap="flat" cmpd="sng" algn="ctr">
                      <a:solidFill>
                        <a:srgbClr val="48F859"/>
                      </a:solidFill>
                      <a:prstDash val="solid"/>
                      <a:round/>
                      <a:headEnd type="none" w="med" len="med"/>
                      <a:tailEnd type="none" w="med" len="med"/>
                    </a:lnR>
                    <a:lnT w="7620" cap="flat" cmpd="sng" algn="ctr">
                      <a:solidFill>
                        <a:srgbClr val="48F8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29135687"/>
                  </a:ext>
                </a:extLst>
              </a:tr>
              <a:tr h="480646">
                <a:tc>
                  <a:txBody>
                    <a:bodyPr/>
                    <a:lstStyle/>
                    <a:p>
                      <a:pPr algn="l" fontAlgn="t"/>
                      <a:r>
                        <a:rPr lang="en-US" sz="1300">
                          <a:solidFill>
                            <a:srgbClr val="000000"/>
                          </a:solidFill>
                          <a:effectLst/>
                          <a:latin typeface="verdana" panose="020B0604030504040204" pitchFamily="34" charset="0"/>
                        </a:rPr>
                        <a:t>String getText()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t returns the text string that a label displays.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5453591"/>
                  </a:ext>
                </a:extLst>
              </a:tr>
              <a:tr h="480646">
                <a:tc>
                  <a:txBody>
                    <a:bodyPr/>
                    <a:lstStyle/>
                    <a:p>
                      <a:pPr algn="l" fontAlgn="t"/>
                      <a:r>
                        <a:rPr lang="en-US" sz="1300">
                          <a:solidFill>
                            <a:srgbClr val="000000"/>
                          </a:solidFill>
                          <a:effectLst/>
                          <a:latin typeface="verdana" panose="020B0604030504040204" pitchFamily="34" charset="0"/>
                        </a:rPr>
                        <a:t>void setText(String text)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defines the single line of text this component will display.</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8608537"/>
                  </a:ext>
                </a:extLst>
              </a:tr>
              <a:tr h="677274">
                <a:tc>
                  <a:txBody>
                    <a:bodyPr/>
                    <a:lstStyle/>
                    <a:p>
                      <a:pPr algn="l" fontAlgn="t"/>
                      <a:r>
                        <a:rPr lang="en-US" sz="1300">
                          <a:solidFill>
                            <a:srgbClr val="000000"/>
                          </a:solidFill>
                          <a:effectLst/>
                          <a:latin typeface="verdana" panose="020B0604030504040204" pitchFamily="34" charset="0"/>
                        </a:rPr>
                        <a:t>void setHorizontalAlignment(int alignment)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sets the alignment of the label's contents along the X axis.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96818228"/>
                  </a:ext>
                </a:extLst>
              </a:tr>
              <a:tr h="480646">
                <a:tc>
                  <a:txBody>
                    <a:bodyPr/>
                    <a:lstStyle/>
                    <a:p>
                      <a:pPr algn="l" fontAlgn="t"/>
                      <a:r>
                        <a:rPr lang="en-US" sz="1300">
                          <a:solidFill>
                            <a:srgbClr val="000000"/>
                          </a:solidFill>
                          <a:effectLst/>
                          <a:latin typeface="verdana" panose="020B0604030504040204" pitchFamily="34" charset="0"/>
                        </a:rPr>
                        <a:t>Icon getIcon()</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the graphic image that the label displays.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8840127"/>
                  </a:ext>
                </a:extLst>
              </a:tr>
              <a:tr h="677274">
                <a:tc>
                  <a:txBody>
                    <a:bodyPr/>
                    <a:lstStyle/>
                    <a:p>
                      <a:pPr algn="l" fontAlgn="t"/>
                      <a:r>
                        <a:rPr lang="en-US" sz="1300">
                          <a:solidFill>
                            <a:srgbClr val="000000"/>
                          </a:solidFill>
                          <a:effectLst/>
                          <a:latin typeface="verdana" panose="020B0604030504040204" pitchFamily="34" charset="0"/>
                        </a:rPr>
                        <a:t>int getHorizontalAlignment()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returns the alignment of the label's contents along the X axis.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74517"/>
                  </a:ext>
                </a:extLst>
              </a:tr>
            </a:tbl>
          </a:graphicData>
        </a:graphic>
      </p:graphicFrame>
    </p:spTree>
    <p:extLst>
      <p:ext uri="{BB962C8B-B14F-4D97-AF65-F5344CB8AC3E}">
        <p14:creationId xmlns:p14="http://schemas.microsoft.com/office/powerpoint/2010/main" val="111140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Double Buffering</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206979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Suppose you had to draw an entire picture on the screen, pixel by pixel or line by line. If you were to draw such a thing directly to the screen (using, say, </a:t>
            </a:r>
            <a:r>
              <a:rPr lang="en-US" sz="1200" b="1" dirty="0" err="1">
                <a:latin typeface="Arial Black" panose="020B0A04020102020204" pitchFamily="34" charset="0"/>
                <a:cs typeface="Arial"/>
              </a:rPr>
              <a:t>Graphics.drawLine</a:t>
            </a:r>
            <a:r>
              <a:rPr lang="en-US" sz="1200" b="1" dirty="0">
                <a:latin typeface="Arial Black" panose="020B0A04020102020204" pitchFamily="34" charset="0"/>
                <a:cs typeface="Arial"/>
              </a:rPr>
              <a:t>), you would probably notice with much disappointment that it takes a bit of time. You will probably even notice visible artifacts of how your picture is drawn. Rather than watching things being drawn in this fashion and at this pace, most programmers use a technique called double-buffering.</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The traditional notion of double-buffering in Java applications is fairly straightforward: create an offscreen image, draw to that image using the image's graphics object, then, in one step, call </a:t>
            </a:r>
            <a:r>
              <a:rPr lang="en-US" sz="1200" b="1" dirty="0" err="1">
                <a:latin typeface="Arial Black" panose="020B0A04020102020204" pitchFamily="34" charset="0"/>
                <a:cs typeface="Arial"/>
              </a:rPr>
              <a:t>drawImage</a:t>
            </a:r>
            <a:r>
              <a:rPr lang="en-US" sz="1200" b="1" dirty="0">
                <a:latin typeface="Arial Black" panose="020B0A04020102020204" pitchFamily="34" charset="0"/>
                <a:cs typeface="Arial"/>
              </a:rPr>
              <a:t> using the target window's graphics object and the offscreen image. You may have already noticed that Swing uses this technique in many of its components, usually enabled by default, using the </a:t>
            </a:r>
            <a:r>
              <a:rPr lang="en-US" sz="1200" b="1" dirty="0" err="1">
                <a:latin typeface="Arial Black" panose="020B0A04020102020204" pitchFamily="34" charset="0"/>
                <a:cs typeface="Arial"/>
              </a:rPr>
              <a:t>setDoubleBuffered</a:t>
            </a:r>
            <a:r>
              <a:rPr lang="en-US" sz="1200" b="1" dirty="0">
                <a:latin typeface="Arial Black" panose="020B0A04020102020204" pitchFamily="34" charset="0"/>
                <a:cs typeface="Arial"/>
              </a:rPr>
              <a:t> method.</a:t>
            </a:r>
          </a:p>
        </p:txBody>
      </p:sp>
      <p:pic>
        <p:nvPicPr>
          <p:cNvPr id="2050" name="Picture 2" descr="Double Buffering">
            <a:extLst>
              <a:ext uri="{FF2B5EF4-FFF2-40B4-BE49-F238E27FC236}">
                <a16:creationId xmlns:a16="http://schemas.microsoft.com/office/drawing/2014/main" id="{32936471-DB58-4675-AD6F-E9562BA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026975"/>
            <a:ext cx="4800600" cy="350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29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JPanel</a:t>
            </a: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777136"/>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JPanel is a simplest container class. It provides space in which an application can attach any other component. It inherits the </a:t>
            </a:r>
            <a:r>
              <a:rPr lang="en-US" sz="1200" b="1" dirty="0" err="1">
                <a:latin typeface="Arial Black" panose="020B0A04020102020204" pitchFamily="34" charset="0"/>
                <a:cs typeface="Arial"/>
              </a:rPr>
              <a:t>JComponents</a:t>
            </a:r>
            <a:r>
              <a:rPr lang="en-US" sz="1200" b="1" dirty="0">
                <a:latin typeface="Arial Black" panose="020B0A04020102020204" pitchFamily="34" charset="0"/>
                <a:cs typeface="Arial"/>
              </a:rPr>
              <a:t>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doesn't have title bar.</a:t>
            </a:r>
          </a:p>
        </p:txBody>
      </p:sp>
      <p:graphicFrame>
        <p:nvGraphicFramePr>
          <p:cNvPr id="3" name="Table 2">
            <a:extLst>
              <a:ext uri="{FF2B5EF4-FFF2-40B4-BE49-F238E27FC236}">
                <a16:creationId xmlns:a16="http://schemas.microsoft.com/office/drawing/2014/main" id="{AE1C8877-8466-45EA-9228-631C93A1DF0A}"/>
              </a:ext>
            </a:extLst>
          </p:cNvPr>
          <p:cNvGraphicFramePr>
            <a:graphicFrameLocks noGrp="1"/>
          </p:cNvGraphicFramePr>
          <p:nvPr>
            <p:extLst>
              <p:ext uri="{D42A27DB-BD31-4B8C-83A1-F6EECF244321}">
                <p14:modId xmlns:p14="http://schemas.microsoft.com/office/powerpoint/2010/main" val="233288172"/>
              </p:ext>
            </p:extLst>
          </p:nvPr>
        </p:nvGraphicFramePr>
        <p:xfrm>
          <a:off x="3169644" y="1524000"/>
          <a:ext cx="8793756" cy="944880"/>
        </p:xfrm>
        <a:graphic>
          <a:graphicData uri="http://schemas.openxmlformats.org/drawingml/2006/table">
            <a:tbl>
              <a:tblPr/>
              <a:tblGrid>
                <a:gridCol w="4396878">
                  <a:extLst>
                    <a:ext uri="{9D8B030D-6E8A-4147-A177-3AD203B41FA5}">
                      <a16:colId xmlns:a16="http://schemas.microsoft.com/office/drawing/2014/main" val="3520922971"/>
                    </a:ext>
                  </a:extLst>
                </a:gridCol>
                <a:gridCol w="4396878">
                  <a:extLst>
                    <a:ext uri="{9D8B030D-6E8A-4147-A177-3AD203B41FA5}">
                      <a16:colId xmlns:a16="http://schemas.microsoft.com/office/drawing/2014/main" val="378148016"/>
                    </a:ext>
                  </a:extLst>
                </a:gridCol>
              </a:tblGrid>
              <a:tr h="0">
                <a:tc>
                  <a:txBody>
                    <a:bodyPr/>
                    <a:lstStyle/>
                    <a:p>
                      <a:pPr algn="l" fontAlgn="t"/>
                      <a:r>
                        <a:rPr lang="en-US" dirty="0">
                          <a:solidFill>
                            <a:srgbClr val="000000"/>
                          </a:solidFill>
                          <a:effectLst/>
                          <a:latin typeface="verdana" panose="020B0604030504040204" pitchFamily="34" charset="0"/>
                        </a:rPr>
                        <a:t>JPanel()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create a new JPanel with a double buffer and a flow layout.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7865123"/>
                  </a:ext>
                </a:extLst>
              </a:tr>
            </a:tbl>
          </a:graphicData>
        </a:graphic>
      </p:graphicFrame>
      <p:pic>
        <p:nvPicPr>
          <p:cNvPr id="5" name="Picture 4">
            <a:extLst>
              <a:ext uri="{FF2B5EF4-FFF2-40B4-BE49-F238E27FC236}">
                <a16:creationId xmlns:a16="http://schemas.microsoft.com/office/drawing/2014/main" id="{AEB74EBE-A674-418D-990E-FD164CB8C718}"/>
              </a:ext>
            </a:extLst>
          </p:cNvPr>
          <p:cNvPicPr>
            <a:picLocks noChangeAspect="1"/>
          </p:cNvPicPr>
          <p:nvPr/>
        </p:nvPicPr>
        <p:blipFill>
          <a:blip r:embed="rId2"/>
          <a:stretch>
            <a:fillRect/>
          </a:stretch>
        </p:blipFill>
        <p:spPr>
          <a:xfrm>
            <a:off x="3962400" y="2641704"/>
            <a:ext cx="6553200" cy="3848030"/>
          </a:xfrm>
          <a:prstGeom prst="rect">
            <a:avLst/>
          </a:prstGeom>
        </p:spPr>
      </p:pic>
    </p:spTree>
    <p:extLst>
      <p:ext uri="{BB962C8B-B14F-4D97-AF65-F5344CB8AC3E}">
        <p14:creationId xmlns:p14="http://schemas.microsoft.com/office/powerpoint/2010/main" val="636805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4125</TotalTime>
  <Words>935</Words>
  <Application>Microsoft Macintosh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Arial Black</vt:lpstr>
      <vt:lpstr>Corbel</vt:lpstr>
      <vt:lpstr>JetBrains Mono</vt:lpstr>
      <vt:lpstr>times new roman</vt:lpstr>
      <vt:lpstr>Trebuchet MS</vt:lpstr>
      <vt:lpstr>var(--font-din)</vt:lpstr>
      <vt:lpstr>verdana</vt:lpstr>
      <vt:lpstr>Theme1</vt:lpstr>
      <vt:lpstr>נושאים להיום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אחיה ציגלר</cp:lastModifiedBy>
  <cp:revision>50</cp:revision>
  <dcterms:created xsi:type="dcterms:W3CDTF">2020-11-10T22:23:29Z</dcterms:created>
  <dcterms:modified xsi:type="dcterms:W3CDTF">2021-11-23T22:23:33Z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