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Lato"/>
      <p:regular r:id="rId34"/>
      <p:bold r:id="rId35"/>
      <p:italic r:id="rId36"/>
      <p:boldItalic r:id="rId37"/>
    </p:embeddedFont>
    <p:embeddedFont>
      <p:font typeface="Comfortaa Medium"/>
      <p:regular r:id="rId38"/>
      <p:bold r:id="rId39"/>
    </p:embeddedFont>
    <p:embeddedFont>
      <p:font typeface="Comfortaa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E2356D-D048-47E3-B462-9542366F538E}">
  <a:tblStyle styleId="{44E2356D-D048-47E3-B462-9542366F53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mfortaa-regular.fntdata"/><Relationship Id="rId20" Type="http://schemas.openxmlformats.org/officeDocument/2006/relationships/slide" Target="slides/slide14.xml"/><Relationship Id="rId41" Type="http://schemas.openxmlformats.org/officeDocument/2006/relationships/font" Target="fonts/Comfortaa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39" Type="http://schemas.openxmlformats.org/officeDocument/2006/relationships/font" Target="fonts/ComfortaaMedium-bold.fntdata"/><Relationship Id="rId16" Type="http://schemas.openxmlformats.org/officeDocument/2006/relationships/slide" Target="slides/slide10.xml"/><Relationship Id="rId38" Type="http://schemas.openxmlformats.org/officeDocument/2006/relationships/font" Target="fonts/ComfortaaMedium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67ae19aa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67ae19aa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67ae19aa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67ae19aa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67ae19aa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67ae19aa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67ae19aa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67ae19aa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67ae19aa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67ae19aa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6c28d1b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6c28d1b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6c28d1b9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6c28d1b9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2ec69724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2ec69724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2ec69724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2ec69724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6ec4828e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6ec4828e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2ec6972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2ec6972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6ec4828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6ec4828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6ec4828e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06ec4828e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6ec4828e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6ec4828e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602108b3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602108b3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602108b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602108b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602108b3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602108b3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6ec4828e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6ec4828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6ec4828e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6ec4828e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2ec6972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2ec6972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67ae19aa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67ae19aa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67ae19aa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67ae19a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67ae19aa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67ae19a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2ec69724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2ec69724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617039b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617039b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67ae19aa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67ae19aa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-50" y="87650"/>
            <a:ext cx="9144000" cy="67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200000" dist="47625">
              <a:srgbClr val="000000">
                <a:alpha val="9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41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CP HotSpots </a:t>
            </a:r>
            <a:endParaRPr b="1" sz="41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4546200"/>
            <a:ext cx="9144000" cy="597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Group 6: Nisarg Patel, Kai-Hsiang Lin, Parth Nanwani, and Snigdha Madiraju</a:t>
            </a:r>
            <a:endParaRPr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December 6th, 2021</a:t>
            </a:r>
            <a:endParaRPr b="1"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0" y="0"/>
            <a:ext cx="9144000" cy="56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Business Rules (1)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700500" y="796750"/>
            <a:ext cx="7743000" cy="4085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[R1] When a restaurant is deleted from the database, the corresponding restaurant category information should be deleted from the database.</a:t>
            </a:r>
            <a:endParaRPr sz="22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[R2] When a restaurant changes information in the database, the corresponding restaurant category information should be changed accordingly.</a:t>
            </a:r>
            <a:endParaRPr sz="17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[R3] When a restaurant is deleted from the database, the operation time information of that restaurant shall be removed from the database.</a:t>
            </a:r>
            <a:endParaRPr sz="17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[R4] When the information on a restaurant is changed in the database, the corresponding operation time information should be changed accordingly.</a:t>
            </a:r>
            <a:endParaRPr sz="2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/>
        </p:nvSpPr>
        <p:spPr>
          <a:xfrm>
            <a:off x="0" y="0"/>
            <a:ext cx="9144000" cy="56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Business Rules (2)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00500" y="1044375"/>
            <a:ext cx="7743000" cy="35613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[R5] When a restaurant is removed from the database, all reviews posted for that restaurant should be removed.</a:t>
            </a:r>
            <a:endParaRPr sz="17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[R6] When information about a restaurant is updated or changed in the database, the corresponding review information for that restaurant should be changed accordingly.</a:t>
            </a:r>
            <a:endParaRPr sz="17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[R7] When a customer is removed from the database, all reviews posted by the customer should be removed.</a:t>
            </a:r>
            <a:endParaRPr sz="17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[R8] When a customer updates his or her information, the corresponding review information posted by that customer should be changed accordingly.</a:t>
            </a:r>
            <a:endParaRPr sz="17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/>
        </p:nvSpPr>
        <p:spPr>
          <a:xfrm>
            <a:off x="0" y="0"/>
            <a:ext cx="9144000" cy="56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Business Rules (3)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748125" y="1777200"/>
            <a:ext cx="7741800" cy="1974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[R9] When a source is removed from the database, all reviews posted on that source should be removed.</a:t>
            </a:r>
            <a:endParaRPr sz="17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[R10] When information about a source is updated or changed in the database, the corresponding review information posted on that source should be updated accordingly. </a:t>
            </a:r>
            <a:endParaRPr sz="2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/>
        </p:nvSpPr>
        <p:spPr>
          <a:xfrm>
            <a:off x="0" y="0"/>
            <a:ext cx="9144000" cy="56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Referential Integrity Actions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701100" y="968525"/>
            <a:ext cx="7741800" cy="3761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136" name="Google Shape;136;p25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{44E2356D-D048-47E3-B462-9542366F538E}</a:tableStyleId>
              </a:tblPr>
              <a:tblGrid>
                <a:gridCol w="982700"/>
                <a:gridCol w="735075"/>
                <a:gridCol w="996850"/>
                <a:gridCol w="904875"/>
                <a:gridCol w="841200"/>
                <a:gridCol w="968550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Relation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Foreign Key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Base Relation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Primary Key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Business Rule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Constraint: ON DELETE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Business Rule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Constraint: ON UPDATE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RestaurantCategory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rstId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Restaurant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rstId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R1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CASCADE 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R2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CASCADE 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OperationTime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rstId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Restaurant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rstId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R3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CASCADE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R4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CASCADE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Review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rstId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Restaurant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rstId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R5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CASCADE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R6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CASCADE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Review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cusId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Customer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cusId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R7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CASCADE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R8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CASCADE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Review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srcId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Source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srcId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R9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CASCADE 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R10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mfortaa Medium"/>
                          <a:ea typeface="Comfortaa Medium"/>
                          <a:cs typeface="Comfortaa Medium"/>
                          <a:sym typeface="Comfortaa Medium"/>
                        </a:rPr>
                        <a:t>CASCADE</a:t>
                      </a:r>
                      <a:endParaRPr sz="1200">
                        <a:latin typeface="Comfortaa Medium"/>
                        <a:ea typeface="Comfortaa Medium"/>
                        <a:cs typeface="Comfortaa Medium"/>
                        <a:sym typeface="Comfortaa Medium"/>
                      </a:endParaRPr>
                    </a:p>
                  </a:txBody>
                  <a:tcPr marT="63500" marB="63500" marR="12700" marL="12700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/>
        </p:nvSpPr>
        <p:spPr>
          <a:xfrm>
            <a:off x="0" y="0"/>
            <a:ext cx="9144000" cy="56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Sample Data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701100" y="1363575"/>
            <a:ext cx="7741800" cy="30018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Restaurant ('R08', 'Ledo Pizza', '4509 Knox Rd', 'College Park', 'MD', '20740', '3014228122', 4.2, '$$', 804)</a:t>
            </a: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1143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Customer ('C13', 'Ronnie', 'T', 'Hyattsville', 'MD')</a:t>
            </a: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1143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Source (‘S01’, ‘Yelp’)</a:t>
            </a: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1143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RestaurantCategory (‘R08’, ‘Pizza’)</a:t>
            </a: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1143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OperationTime (‘R08’, ‘Mon’, 1100, 2200)</a:t>
            </a: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1143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Review ('V40', 'R08', 'C40', 'S02', 3.0, '2019-11-15', 3)</a:t>
            </a: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1143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idx="2" type="body"/>
          </p:nvPr>
        </p:nvSpPr>
        <p:spPr>
          <a:xfrm>
            <a:off x="4572000" y="823050"/>
            <a:ext cx="4572000" cy="3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CREATE TABLE [Hotspots.Restaurant] (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rstId CHAR (3) NOT NULL,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rstName VARCHAR (30) NOT NULL ,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rstStreet VARCHAR (40) ,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rstCity VARCHAR (15) ,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rstState CHAR (2) ,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rstZip CHAR (10) ,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rstPhone CHAR (10) ,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rstStar FLOAT,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rstPriceLevel VARCHAR (4),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rstReviewCount INTEGER,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CONSTRAINT pk_Restaurant_rstId PRIMARY KEY (rstId))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CREATE TABLE [Hotspots.Customer] (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cusId CHAR (3) NOT NULL,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cusFName VARCHAR (20) ,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cusLName VARCHAR(20) ,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cusCity VARCHAR(20) ,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cusState CHAR(2) ,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CONSTRAINT pk_Customer_cusId PRIMARY KEY (cusId))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​​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0" y="2017650"/>
            <a:ext cx="4572000" cy="156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Physical Database Design - </a:t>
            </a:r>
            <a:endParaRPr sz="3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CREATE TABLE</a:t>
            </a:r>
            <a:endParaRPr sz="3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idx="2" type="body"/>
          </p:nvPr>
        </p:nvSpPr>
        <p:spPr>
          <a:xfrm>
            <a:off x="4572000" y="330000"/>
            <a:ext cx="4572000" cy="4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CREATE TABLE [Hotspots.Source] (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srcId CHAR (3) NOT NULL,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srcName VARCHAR (15),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CONSTRAINT pk_Source_srcId PRIMARY KEY (srcId))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CREATE TABLE [Hotspots.RestaurantCategory] (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rstId CHAR (3) NOT NULL,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rstCat VARCHAR (20) NOT NULL, 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CONSTRAINT pk_RestaurantCategory_rstId_rstCat PRIMARY KEY (rstId,rstCat),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CONSTRAINT fk_RestaurantCategory_rstId FOREIGN KEY (rstId)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REFERENCES [HotSpots.Restaurant] (rstId)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ON DELETE CASCADE ON UPDATE CASCADE)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​​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CREATE TABLE [Hotspots.OperationTime] (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rstId CHAR (3) NOT NULL,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oprDay CHAR (3) NOT NULL,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oprStart INTEGER,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oprEnd INTEGER,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CONSTRAINT pk_OperationTime_rstId_oprDay PRIMARY KEY (rstId, oprDay),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CONSTRAINT fk_OperationTime_rstId FOREIGN KEY (rstId)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REFERENCES [Hotspots.Restaurant] (rstId)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ON DELETE CASCADE ON UPDATE CASCADE)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0" y="2017650"/>
            <a:ext cx="4572000" cy="156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Physical Database Design - </a:t>
            </a:r>
            <a:endParaRPr sz="3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CREATE TABLE</a:t>
            </a:r>
            <a:endParaRPr sz="3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idx="2" type="body"/>
          </p:nvPr>
        </p:nvSpPr>
        <p:spPr>
          <a:xfrm>
            <a:off x="4624025" y="937650"/>
            <a:ext cx="4459500" cy="326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CREATE TABLE [Hotspots.Review] (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rvwId CHAR (3) NOT NULL,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rstId CHAR (3),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cusId CHAR (3),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srcId CHAR (3), 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rvwStar FLOAT,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rvwDate DATE,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rvwPhotoCount INTEGER,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CONSTRAINT pk_Review_rvwId PRIMARY KEY (rvwId),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CONSTRAINT fk_Review_rstId FOREIGN KEY (rstId)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REFERENCES [Hotspots.Restaurant] (rstId)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ON DELETE CASCADE ON UPDATE CASCADE,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CONSTRAINT fk_Review_cusId FOREIGN KEY (cusId)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REFERENCES [Hotspots.Customer] (cusId)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ON DELETE CASCADE ON UPDATE CASCADE,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CONSTRAINT fk_Review_srcId FOREIGN KEY (srcId)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REFERENCES [Hotspots.Source] (srcId)</a:t>
            </a:r>
            <a:endParaRPr sz="11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	ON DELETE CASCADE ON UPDATE CASCADE)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0" name="Google Shape;160;p29"/>
          <p:cNvSpPr txBox="1"/>
          <p:nvPr/>
        </p:nvSpPr>
        <p:spPr>
          <a:xfrm>
            <a:off x="0" y="2017650"/>
            <a:ext cx="4572000" cy="156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Physical Database Design - </a:t>
            </a:r>
            <a:endParaRPr sz="3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CREATE TABLE</a:t>
            </a:r>
            <a:endParaRPr sz="3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/>
        </p:nvSpPr>
        <p:spPr>
          <a:xfrm>
            <a:off x="980975" y="0"/>
            <a:ext cx="7047900" cy="101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5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Which city has the most number of customers that posted a review?</a:t>
            </a:r>
            <a:endParaRPr sz="25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166" name="Google Shape;166;p30"/>
          <p:cNvPicPr preferRelativeResize="0"/>
          <p:nvPr/>
        </p:nvPicPr>
        <p:blipFill rotWithShape="1">
          <a:blip r:embed="rId3">
            <a:alphaModFix/>
          </a:blip>
          <a:srcRect b="0" l="0" r="0" t="12747"/>
          <a:stretch/>
        </p:blipFill>
        <p:spPr>
          <a:xfrm>
            <a:off x="0" y="1974125"/>
            <a:ext cx="9144001" cy="147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/>
        </p:nvSpPr>
        <p:spPr>
          <a:xfrm>
            <a:off x="980975" y="0"/>
            <a:ext cx="7047900" cy="56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Results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87150" y="2571750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725" y="2002475"/>
            <a:ext cx="7876550" cy="11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Comfortaa"/>
                <a:ea typeface="Comfortaa"/>
                <a:cs typeface="Comfortaa"/>
                <a:sym typeface="Comfortaa"/>
              </a:rPr>
              <a:t>Background</a:t>
            </a:r>
            <a:endParaRPr sz="302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20850" y="713600"/>
            <a:ext cx="8502300" cy="41712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Target users: 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Potential/future restaurant business owners in College Park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Newcomers in College Park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Database includes: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Restaurant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Customers/reviewers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Review information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Database also includes: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Operation hours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Restaurant categories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</a:pPr>
            <a:r>
              <a:rPr lang="en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Across 3 of the largest online review sites: </a:t>
            </a:r>
            <a:endParaRPr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Yelp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Google/Google Reviews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TripAdvisor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675" y="1777980"/>
            <a:ext cx="2297149" cy="1292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7863" y="3853525"/>
            <a:ext cx="1554774" cy="77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5">
            <a:alphaModFix/>
          </a:blip>
          <a:srcRect b="-11049" l="0" r="-4329" t="0"/>
          <a:stretch/>
        </p:blipFill>
        <p:spPr>
          <a:xfrm>
            <a:off x="6979425" y="2824750"/>
            <a:ext cx="1672413" cy="71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/>
        </p:nvSpPr>
        <p:spPr>
          <a:xfrm>
            <a:off x="980975" y="0"/>
            <a:ext cx="7047900" cy="101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What PriceLevel is the most popular among all restaurants?</a:t>
            </a:r>
            <a:endParaRPr sz="25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179" name="Google Shape;179;p32"/>
          <p:cNvPicPr preferRelativeResize="0"/>
          <p:nvPr/>
        </p:nvPicPr>
        <p:blipFill rotWithShape="1">
          <a:blip r:embed="rId3">
            <a:alphaModFix/>
          </a:blip>
          <a:srcRect b="0" l="0" r="0" t="13621"/>
          <a:stretch/>
        </p:blipFill>
        <p:spPr>
          <a:xfrm>
            <a:off x="0" y="2081575"/>
            <a:ext cx="9144000" cy="154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/>
        </p:nvSpPr>
        <p:spPr>
          <a:xfrm>
            <a:off x="980975" y="0"/>
            <a:ext cx="7047900" cy="56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Results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87150" y="2571750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875" y="1979150"/>
            <a:ext cx="7964550" cy="11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/>
        </p:nvSpPr>
        <p:spPr>
          <a:xfrm>
            <a:off x="980975" y="0"/>
            <a:ext cx="7047900" cy="95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Which restaurant, across all price levels, has the highest rating?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87150" y="2571750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075" y="1831475"/>
            <a:ext cx="9164151" cy="2289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/>
        </p:nvSpPr>
        <p:spPr>
          <a:xfrm>
            <a:off x="980975" y="0"/>
            <a:ext cx="7047900" cy="56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Results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87150" y="2571750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00" name="Google Shape;200;p35"/>
          <p:cNvPicPr preferRelativeResize="0"/>
          <p:nvPr/>
        </p:nvPicPr>
        <p:blipFill rotWithShape="1">
          <a:blip r:embed="rId3">
            <a:alphaModFix/>
          </a:blip>
          <a:srcRect b="0" l="0" r="0" t="5722"/>
          <a:stretch/>
        </p:blipFill>
        <p:spPr>
          <a:xfrm>
            <a:off x="898688" y="2150050"/>
            <a:ext cx="7212475" cy="16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/>
        </p:nvSpPr>
        <p:spPr>
          <a:xfrm>
            <a:off x="360600" y="0"/>
            <a:ext cx="8422800" cy="95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What are the names of the top 3 restaurants, without considering their price level?</a:t>
            </a:r>
            <a:endParaRPr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87150" y="2571750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07" name="Google Shape;2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2446125"/>
            <a:ext cx="9144001" cy="1672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/>
        </p:nvSpPr>
        <p:spPr>
          <a:xfrm>
            <a:off x="980975" y="0"/>
            <a:ext cx="7047900" cy="56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Results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87150" y="2571750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14" name="Google Shape;2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290" y="2133100"/>
            <a:ext cx="6361275" cy="16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/>
        </p:nvSpPr>
        <p:spPr>
          <a:xfrm>
            <a:off x="980975" y="0"/>
            <a:ext cx="7047900" cy="101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5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Which restaurant has the highest opening hours?</a:t>
            </a:r>
            <a:endParaRPr sz="2500">
              <a:solidFill>
                <a:schemeClr val="dk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87150" y="2571750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76475"/>
            <a:ext cx="9144001" cy="1991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/>
        </p:nvSpPr>
        <p:spPr>
          <a:xfrm>
            <a:off x="980975" y="0"/>
            <a:ext cx="7047900" cy="56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Results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87150" y="2571750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038" y="1836450"/>
            <a:ext cx="7386225" cy="116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91600" y="917500"/>
            <a:ext cx="3999900" cy="39345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Mission Statements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fortaa"/>
              <a:buAutoNum type="arabicPeriod"/>
            </a:pP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To offer insights to potential new business owners and help them understand target customers and determine pricing strategy to maximize growth potential and profit margin. 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fortaa"/>
              <a:buAutoNum type="arabicPeriod"/>
            </a:pP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To provide useful information about restaurants around College Park and to help newcomers explore local restaurants and find a good place to dine at. 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506325" y="1152475"/>
            <a:ext cx="398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572000" y="917500"/>
            <a:ext cx="4338900" cy="39345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Mission Objectives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fortaa"/>
              <a:buAutoNum type="arabicPeriod"/>
            </a:pP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To identify which city the most reviewers come from so restaurants can recognize their target customers.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fortaa"/>
              <a:buAutoNum type="arabicPeriod"/>
            </a:pP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To identify the most popular price level so that restaurants can make better pricing decisions that attract more customers.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fortaa"/>
              <a:buAutoNum type="arabicPeriod"/>
            </a:pP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To find the highest rated restaurant across all price level so that consumers have a wide variety of choices of high quality restaurants.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fortaa"/>
              <a:buAutoNum type="arabicPeriod"/>
            </a:pP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</a:t>
            </a: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 find the top 3 highest rated restaurants, so newcomers can find the best places to dine at.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fortaa"/>
              <a:buAutoNum type="arabicPeriod"/>
            </a:pP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To find the restaurant that operates for the longest time so newcomers know the restaurant with the highest possibility to be opened.</a:t>
            </a:r>
            <a:endParaRPr sz="1200"/>
          </a:p>
        </p:txBody>
      </p:sp>
      <p:sp>
        <p:nvSpPr>
          <p:cNvPr id="72" name="Google Shape;72;p15"/>
          <p:cNvSpPr txBox="1"/>
          <p:nvPr/>
        </p:nvSpPr>
        <p:spPr>
          <a:xfrm>
            <a:off x="0" y="0"/>
            <a:ext cx="9144000" cy="56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Introduction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4506325" y="1152475"/>
            <a:ext cx="398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298200" y="1268400"/>
            <a:ext cx="8547600" cy="3020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Which city has the most number of customers that posted a review?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What PriceLevel is the most popular among all restaurants?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Which restaurant, across all PriceLevel, has the highest rating?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Which are the names of the top 3 restaurants without considering their PriceLevel?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AutoNum type="arabicPeriod"/>
            </a:pP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Which restaurant has the highest opening hours?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0" y="0"/>
            <a:ext cx="9144000" cy="56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Business Processes / Transactions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0" y="0"/>
            <a:ext cx="9144000" cy="56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Conceptual</a:t>
            </a:r>
            <a:r>
              <a:rPr lang="en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Database Design: ER Schema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701100" y="1245500"/>
            <a:ext cx="7741800" cy="31791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Restaurant (rstId, rstName, rstLocation, -rstStreet, -rstCity, -rstState, -rstZip, rstPhone,  rstStar, rstPriceLevel, rstReviewCount, rstCategory [1..5])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Customer (cusId, cusName, -cusFName, -cusLName, cusOrigin, -cusCity, -cusState)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Source (srcId, srcName)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OperationTime (oprDay, oprHours,  -oprStart, -oprEnd, =totalHours)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86" name="Google Shape;86;p17"/>
          <p:cNvCxnSpPr/>
          <p:nvPr/>
        </p:nvCxnSpPr>
        <p:spPr>
          <a:xfrm>
            <a:off x="2689325" y="3864700"/>
            <a:ext cx="761700" cy="18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7"/>
          <p:cNvCxnSpPr/>
          <p:nvPr/>
        </p:nvCxnSpPr>
        <p:spPr>
          <a:xfrm>
            <a:off x="2689325" y="3923075"/>
            <a:ext cx="780600" cy="16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-150" y="0"/>
            <a:ext cx="9144000" cy="56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ER Schema: Relationships, Degrees and Constraints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710550" y="1311800"/>
            <a:ext cx="7722900" cy="31029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Review (rvwId, rvwStar, rvwDate, rvwPhotoCount): ternary relationship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 Customer and 1 Restaurant to 1 Source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 Customer and 1 Source to 0 or many Restaurants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 Restaurant and 1 Source to 0 or many Customers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Open: binary relationship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 Restaurant to 1 or many OperationTime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●"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 OperationTime to 1 Restaurant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0" y="0"/>
            <a:ext cx="9144000" cy="56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ER Diagram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163" y="691100"/>
            <a:ext cx="5063676" cy="42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0" y="0"/>
            <a:ext cx="9144000" cy="56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Logical Database Design: Relational Schema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701100" y="1222075"/>
            <a:ext cx="7741800" cy="33576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Restaurant (</a:t>
            </a:r>
            <a:r>
              <a:rPr b="1" lang="en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rstId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, rstName, rstStreet, rstCity, rstState, rstZip, rstPhone, rstStar, rstPriceLevel, rstReviewCount)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Customer (</a:t>
            </a:r>
            <a:r>
              <a:rPr b="1" lang="en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cusId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, cusFName, cusLName, cusCity, cusState)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Source (</a:t>
            </a:r>
            <a:r>
              <a:rPr b="1" lang="en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srcId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, srcName)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RestaurantCategory (</a:t>
            </a:r>
            <a:r>
              <a:rPr b="1" i="1" lang="en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rstId</a:t>
            </a:r>
            <a:r>
              <a:rPr i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lang="en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rstCat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)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OperationTime (</a:t>
            </a:r>
            <a:r>
              <a:rPr b="1" i="1" lang="en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rstId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b="1" lang="en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oprDay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, oprStart, oprEnd)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Review (</a:t>
            </a:r>
            <a:r>
              <a:rPr b="1" lang="en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rvwId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, </a:t>
            </a:r>
            <a:r>
              <a:rPr i="1"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rstId, cusId, scrId,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rvwStar, rvwDate, rvwPhotoCount)</a:t>
            </a:r>
            <a:endParaRPr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/>
        </p:nvSpPr>
        <p:spPr>
          <a:xfrm>
            <a:off x="0" y="0"/>
            <a:ext cx="9144000" cy="56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Relational Schema: Functional Dependencies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701100" y="1363100"/>
            <a:ext cx="7741800" cy="3056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rstId → rstName, rstStreet, rstCity, rstState, rstZip, rstPhone, rstStar, rstPriceLevel, rstReviewCount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cusId  →  cusFName, cusLName, cusCity, cusState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srcId →  srcName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rstId, rstCat →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rstId, oprDay →  oprStart, oprEnd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rvwId →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rstId, 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cusId, scrId, rvwStar, rvwDate, rvwPhotoCount</a:t>
            </a:r>
            <a:endParaRPr sz="2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