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75" r:id="rId4"/>
    <p:sldId id="276" r:id="rId5"/>
    <p:sldId id="259" r:id="rId6"/>
    <p:sldId id="277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45" autoAdjust="0"/>
  </p:normalViewPr>
  <p:slideViewPr>
    <p:cSldViewPr>
      <p:cViewPr varScale="1">
        <p:scale>
          <a:sx n="88" d="100"/>
          <a:sy n="8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ED465-B8FF-4D66-ACF3-3D55F37EFDE3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EDCF0-7180-4895-B6AF-9507E1F14B8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E8E19-A9B9-4B0E-A558-15CFE7FC6AC9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61981-DD30-4F70-B038-828A3B5F85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98A8B-8ABA-4826-90BB-0897DAD4B21C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5A46D-9AD7-4F77-ADA6-EAE6CC2333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5BE0-52F1-4305-9EF2-A544BDDB5CD6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F17F-663E-4C3B-ADC6-0718FAB918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BA3B0-0157-4ABE-91E2-1EF0985CD2C0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14A0-EFA9-4F92-8DB4-06A267EAADB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81FC6-2BEA-4E8B-A5DC-77EE4BCC5498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E66CF-F4AA-4A82-8DD1-16FDCFAFB83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A71A3-1967-46F3-9398-B1FF6C61BABF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03270-0CAF-43D9-A363-412A8726FBC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6393-1A9F-455A-9D5B-AFB08134AA5F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1DFCF-5F03-481D-984E-DAF22CF107C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D08E9-9702-4559-A3C1-B3A4C999ABDE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B89CC-3140-4775-931F-A62AF26E8CB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6D2B9-CC90-4F96-B043-A9E2D9E253BB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A7301-AC1F-482D-865F-DB7A1A6C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C9BFC-7B3B-4814-946E-AE9AC40B067B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772CA-9DB9-4505-A714-E120D7806A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60344C7-920C-4170-9E4F-661913B3B703}" type="datetimeFigureOut">
              <a:rPr lang="fr-FR"/>
              <a:pPr>
                <a:defRPr/>
              </a:pPr>
              <a:t>2/19/14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2012B3-CF4B-4D17-96CE-2B51F00EBE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483768" y="2924944"/>
            <a:ext cx="6660232" cy="1019175"/>
          </a:xfrm>
        </p:spPr>
        <p:txBody>
          <a:bodyPr/>
          <a:lstStyle/>
          <a:p>
            <a:pPr algn="l" eaLnBrk="1" hangingPunct="1"/>
            <a:r>
              <a:rPr lang="fr-FR" sz="4000" dirty="0" smtClean="0">
                <a:solidFill>
                  <a:srgbClr val="487196"/>
                </a:solidFill>
              </a:rPr>
              <a:t>’</a:t>
            </a:r>
            <a:r>
              <a:rPr lang="fr-CA" sz="4000" dirty="0" smtClean="0">
                <a:solidFill>
                  <a:srgbClr val="487196"/>
                </a:solidFill>
              </a:rPr>
              <a:t>14-’15 </a:t>
            </a:r>
            <a:r>
              <a:rPr lang="fr-CA" sz="4000" dirty="0" err="1" smtClean="0">
                <a:solidFill>
                  <a:srgbClr val="487196"/>
                </a:solidFill>
              </a:rPr>
              <a:t>Officer</a:t>
            </a:r>
            <a:r>
              <a:rPr lang="fr-CA" sz="4000" dirty="0" smtClean="0">
                <a:solidFill>
                  <a:srgbClr val="487196"/>
                </a:solidFill>
              </a:rPr>
              <a:t> Info Session</a:t>
            </a:r>
            <a:endParaRPr lang="fr-CA" sz="4000" dirty="0" smtClean="0">
              <a:solidFill>
                <a:srgbClr val="487196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3513138" y="4000500"/>
            <a:ext cx="5235326" cy="642938"/>
          </a:xfrm>
        </p:spPr>
        <p:txBody>
          <a:bodyPr/>
          <a:lstStyle/>
          <a:p>
            <a:pPr algn="l" eaLnBrk="1" hangingPunct="1"/>
            <a:r>
              <a:rPr lang="fr-CA" sz="2800" dirty="0" smtClean="0">
                <a:solidFill>
                  <a:srgbClr val="487196"/>
                </a:solidFill>
              </a:rPr>
              <a:t>Society of </a:t>
            </a:r>
            <a:r>
              <a:rPr lang="fr-CA" sz="2800" dirty="0" err="1" smtClean="0">
                <a:solidFill>
                  <a:srgbClr val="487196"/>
                </a:solidFill>
              </a:rPr>
              <a:t>Women</a:t>
            </a:r>
            <a:r>
              <a:rPr lang="fr-CA" sz="2800" dirty="0" smtClean="0">
                <a:solidFill>
                  <a:srgbClr val="487196"/>
                </a:solidFill>
              </a:rPr>
              <a:t> </a:t>
            </a:r>
            <a:r>
              <a:rPr lang="fr-CA" sz="2800" dirty="0" err="1" smtClean="0">
                <a:solidFill>
                  <a:srgbClr val="487196"/>
                </a:solidFill>
              </a:rPr>
              <a:t>Engineers</a:t>
            </a:r>
            <a:endParaRPr lang="fr-CA" sz="2800" dirty="0" smtClean="0">
              <a:solidFill>
                <a:srgbClr val="48719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600200"/>
            <a:ext cx="6203032" cy="4525963"/>
          </a:xfrm>
        </p:spPr>
        <p:txBody>
          <a:bodyPr/>
          <a:lstStyle/>
          <a:p>
            <a:pPr lvl="0"/>
            <a:r>
              <a:rPr lang="en-US" sz="2800" dirty="0"/>
              <a:t>Takes detailed notes at all meetings</a:t>
            </a:r>
          </a:p>
          <a:p>
            <a:pPr lvl="0"/>
            <a:r>
              <a:rPr lang="en-US" sz="2800" dirty="0"/>
              <a:t>Sends out Meeting Minutes/Updates and minutes to officers and members after every meeting</a:t>
            </a:r>
          </a:p>
          <a:p>
            <a:pPr lvl="0"/>
            <a:r>
              <a:rPr lang="en-US" sz="2800" dirty="0"/>
              <a:t>Helps with quarterly reports and end of the year </a:t>
            </a:r>
            <a:r>
              <a:rPr lang="en-US" sz="2800" dirty="0" err="1"/>
              <a:t>resport</a:t>
            </a:r>
            <a:endParaRPr lang="en-US" sz="2800" dirty="0"/>
          </a:p>
          <a:p>
            <a:pPr lvl="0"/>
            <a:r>
              <a:rPr lang="en-US" sz="2800" dirty="0"/>
              <a:t>Fills out continuous feedback forms</a:t>
            </a:r>
          </a:p>
          <a:p>
            <a:pPr lvl="0"/>
            <a:r>
              <a:rPr lang="en-US" sz="2800" dirty="0"/>
              <a:t>Sends/proofreads all emails to Jun/Rosie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047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412776"/>
            <a:ext cx="6203032" cy="5445224"/>
          </a:xfrm>
        </p:spPr>
        <p:txBody>
          <a:bodyPr/>
          <a:lstStyle/>
          <a:p>
            <a:pPr lvl="0"/>
            <a:r>
              <a:rPr lang="en-US" sz="2400" dirty="0"/>
              <a:t>Organize and runs Bourns College of Engineering Day (BCED) during Spring Quarter</a:t>
            </a:r>
          </a:p>
          <a:p>
            <a:pPr lvl="0"/>
            <a:r>
              <a:rPr lang="en-US" sz="2400" dirty="0"/>
              <a:t>In charge of</a:t>
            </a:r>
            <a:r>
              <a:rPr lang="en-US" sz="2400" i="1" dirty="0"/>
              <a:t> BCED Committee</a:t>
            </a:r>
            <a:endParaRPr lang="en-US" sz="2400" dirty="0"/>
          </a:p>
          <a:p>
            <a:pPr lvl="0"/>
            <a:r>
              <a:rPr lang="en-US" sz="2400" dirty="0" smtClean="0"/>
              <a:t>Coordinates </a:t>
            </a:r>
            <a:r>
              <a:rPr lang="en-US" sz="2400" dirty="0"/>
              <a:t>other outreach events at local elementary/middle/high schools</a:t>
            </a:r>
          </a:p>
          <a:p>
            <a:pPr lvl="0"/>
            <a:r>
              <a:rPr lang="en-US" sz="2400" dirty="0"/>
              <a:t>Plans and runs activity for MESA Engineering Night</a:t>
            </a:r>
          </a:p>
          <a:p>
            <a:pPr lvl="0"/>
            <a:r>
              <a:rPr lang="en-US" sz="2400" dirty="0"/>
              <a:t>Maintains communication with local schools </a:t>
            </a:r>
            <a:r>
              <a:rPr lang="en-US" sz="2400" dirty="0" smtClean="0"/>
              <a:t>In </a:t>
            </a:r>
            <a:r>
              <a:rPr lang="en-US" sz="2400" dirty="0"/>
              <a:t>charge of filling out and submitting outreach and program development grants with assistance of President, VP, and </a:t>
            </a:r>
            <a:r>
              <a:rPr lang="en-US" sz="2400" dirty="0" smtClean="0"/>
              <a:t>Treasurers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09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412776"/>
            <a:ext cx="6203032" cy="5445224"/>
          </a:xfrm>
        </p:spPr>
        <p:txBody>
          <a:bodyPr/>
          <a:lstStyle/>
          <a:p>
            <a:pPr lvl="0"/>
            <a:r>
              <a:rPr lang="en-US" sz="2400" dirty="0"/>
              <a:t>Plan fun and effective social events throughout the year to encourage member involvement and networking</a:t>
            </a:r>
          </a:p>
          <a:p>
            <a:pPr lvl="0"/>
            <a:r>
              <a:rPr lang="en-US" sz="2400" dirty="0"/>
              <a:t>Plans and hosts SWE's Annual Ice Cream Social during the first week of school</a:t>
            </a:r>
          </a:p>
          <a:p>
            <a:pPr lvl="0"/>
            <a:r>
              <a:rPr lang="en-US" sz="2400" dirty="0"/>
              <a:t>Plans and executes SWE's Valentine Fundraiser in partnership with Treasurers</a:t>
            </a:r>
          </a:p>
          <a:p>
            <a:pPr lvl="0"/>
            <a:r>
              <a:rPr lang="en-US" sz="2400" dirty="0"/>
              <a:t>Encourages membership and member involvement by being present at tabling activities such as </a:t>
            </a:r>
            <a:r>
              <a:rPr lang="en-US" sz="2400" dirty="0" err="1"/>
              <a:t>BearFacts</a:t>
            </a:r>
            <a:r>
              <a:rPr lang="en-US" sz="2400" dirty="0"/>
              <a:t>, Dean's Orientation, Highlander and Discover Day</a:t>
            </a:r>
          </a:p>
          <a:p>
            <a:pPr lvl="0"/>
            <a:r>
              <a:rPr lang="en-US" sz="2400" dirty="0"/>
              <a:t>Works with other organizations to create/maintain relationships &amp; plan joint events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31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268760"/>
            <a:ext cx="6660232" cy="5589240"/>
          </a:xfrm>
        </p:spPr>
        <p:txBody>
          <a:bodyPr/>
          <a:lstStyle/>
          <a:p>
            <a:pPr lvl="0"/>
            <a:r>
              <a:rPr lang="en-US" sz="2100" dirty="0"/>
              <a:t>Creates budget for academic year</a:t>
            </a:r>
          </a:p>
          <a:p>
            <a:pPr lvl="0"/>
            <a:r>
              <a:rPr lang="en-US" sz="2100" dirty="0"/>
              <a:t>Fills out financial report at the end of the year</a:t>
            </a:r>
          </a:p>
          <a:p>
            <a:pPr lvl="0"/>
            <a:r>
              <a:rPr lang="en-US" sz="2100" dirty="0"/>
              <a:t>In charge of fundraisers (including t-shirts)</a:t>
            </a:r>
          </a:p>
          <a:p>
            <a:pPr lvl="0"/>
            <a:r>
              <a:rPr lang="en-US" sz="2100" dirty="0"/>
              <a:t>Attend all hearings / meeting for both accounts</a:t>
            </a:r>
          </a:p>
          <a:p>
            <a:pPr lvl="0"/>
            <a:r>
              <a:rPr lang="en-US" sz="2100" dirty="0"/>
              <a:t>authorized signer</a:t>
            </a:r>
          </a:p>
          <a:p>
            <a:pPr lvl="0"/>
            <a:r>
              <a:rPr lang="en-US" sz="2100" dirty="0"/>
              <a:t>check balance of respective account bi-quarterly</a:t>
            </a:r>
          </a:p>
          <a:p>
            <a:pPr lvl="1"/>
            <a:r>
              <a:rPr lang="en-US" sz="2100" b="1" dirty="0" smtClean="0"/>
              <a:t>ASUCR</a:t>
            </a:r>
            <a:endParaRPr lang="en-US" sz="2100" dirty="0"/>
          </a:p>
          <a:p>
            <a:pPr lvl="2"/>
            <a:r>
              <a:rPr lang="en-US" sz="2100" dirty="0"/>
              <a:t>Collects and deposits money into ASUCR account</a:t>
            </a:r>
          </a:p>
          <a:p>
            <a:pPr lvl="2"/>
            <a:r>
              <a:rPr lang="en-US" sz="2100" dirty="0"/>
              <a:t>maintain record of reimbursements / expenses</a:t>
            </a:r>
          </a:p>
          <a:p>
            <a:pPr lvl="1"/>
            <a:r>
              <a:rPr lang="en-US" sz="2100" b="1" dirty="0"/>
              <a:t>DEANS</a:t>
            </a:r>
            <a:endParaRPr lang="en-US" sz="2100" dirty="0"/>
          </a:p>
          <a:p>
            <a:pPr lvl="2"/>
            <a:r>
              <a:rPr lang="en-US" sz="2100" dirty="0"/>
              <a:t>Requests and attains PO’s for meetings / events</a:t>
            </a:r>
          </a:p>
          <a:p>
            <a:pPr lvl="2"/>
            <a:r>
              <a:rPr lang="en-US" sz="2100" dirty="0"/>
              <a:t>assists in budgeting for conferences</a:t>
            </a:r>
          </a:p>
          <a:p>
            <a:pPr lvl="2"/>
            <a:r>
              <a:rPr lang="en-US" sz="2100" dirty="0"/>
              <a:t>maintain record of </a:t>
            </a:r>
            <a:r>
              <a:rPr lang="en-US" sz="2100" dirty="0" smtClean="0"/>
              <a:t>expenses</a:t>
            </a:r>
          </a:p>
          <a:p>
            <a:pPr marL="0" indent="0">
              <a:buNone/>
            </a:pPr>
            <a:r>
              <a:rPr lang="en-US" sz="2100" dirty="0" smtClean="0"/>
              <a:t/>
            </a:r>
            <a:br>
              <a:rPr lang="en-US" sz="2100" dirty="0" smtClean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1864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600200"/>
            <a:ext cx="6203032" cy="4525963"/>
          </a:xfrm>
        </p:spPr>
        <p:txBody>
          <a:bodyPr/>
          <a:lstStyle/>
          <a:p>
            <a:pPr lvl="0"/>
            <a:r>
              <a:rPr lang="en-US" sz="2600" dirty="0"/>
              <a:t>Plans events aimed towards developing members' professional excellence</a:t>
            </a:r>
          </a:p>
          <a:p>
            <a:pPr lvl="1"/>
            <a:r>
              <a:rPr lang="en-US" sz="2600" dirty="0"/>
              <a:t>workshops, panels, tech talks, company tours</a:t>
            </a:r>
          </a:p>
          <a:p>
            <a:pPr lvl="0"/>
            <a:r>
              <a:rPr lang="en-US" sz="2600" dirty="0"/>
              <a:t>Open and maintain communication with Career Center, as well as Jun/Rosie</a:t>
            </a:r>
          </a:p>
          <a:p>
            <a:pPr lvl="0"/>
            <a:r>
              <a:rPr lang="en-US" sz="2600" dirty="0"/>
              <a:t>Emails and invites speakers for events/workshops/panels</a:t>
            </a:r>
          </a:p>
          <a:p>
            <a:pPr lvl="0"/>
            <a:r>
              <a:rPr lang="en-US" sz="2600" dirty="0"/>
              <a:t>Head of Evening With Industry planning committee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2375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600200"/>
            <a:ext cx="6660232" cy="5257800"/>
          </a:xfrm>
        </p:spPr>
        <p:txBody>
          <a:bodyPr/>
          <a:lstStyle/>
          <a:p>
            <a:pPr lvl="0"/>
            <a:r>
              <a:rPr lang="en-US" sz="2400" dirty="0"/>
              <a:t>Manages the SWE Mentorship program by recruiting and pairing mentor and mentees</a:t>
            </a:r>
          </a:p>
          <a:p>
            <a:pPr lvl="0"/>
            <a:r>
              <a:rPr lang="en-US" sz="2400" dirty="0"/>
              <a:t>Encourages mentor/mentee pairs to attend SWE events and participate on SWE committees (BCED, EWI, Publishing)</a:t>
            </a:r>
          </a:p>
          <a:p>
            <a:pPr lvl="0"/>
            <a:r>
              <a:rPr lang="en-US" sz="2400" dirty="0"/>
              <a:t>Plans activities and events geared towards mentor/mentee pairs in partnership with Social Coordinators</a:t>
            </a:r>
          </a:p>
          <a:p>
            <a:pPr lvl="1"/>
            <a:r>
              <a:rPr lang="en-US" sz="2400" dirty="0"/>
              <a:t>mandatory study sessions bi-quarterly</a:t>
            </a:r>
          </a:p>
          <a:p>
            <a:pPr lvl="0"/>
            <a:r>
              <a:rPr lang="en-US" sz="2400" dirty="0"/>
              <a:t>Researches/presents scholarship/grant opportunities to members</a:t>
            </a:r>
          </a:p>
          <a:p>
            <a:pPr lvl="0"/>
            <a:r>
              <a:rPr lang="en-US" sz="2400" dirty="0"/>
              <a:t>maintain relationship with ARC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50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Webmaster/Public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196752"/>
            <a:ext cx="6660232" cy="5661248"/>
          </a:xfrm>
        </p:spPr>
        <p:txBody>
          <a:bodyPr/>
          <a:lstStyle/>
          <a:p>
            <a:pPr lvl="0"/>
            <a:r>
              <a:rPr lang="en-US" sz="2100" dirty="0"/>
              <a:t>Updates SWE website, Facebook and Twitter accounts while maintaining the archive and toaster</a:t>
            </a:r>
          </a:p>
          <a:p>
            <a:pPr lvl="1"/>
            <a:r>
              <a:rPr lang="en-US" sz="2100" dirty="0"/>
              <a:t>toaster needs to be updated bi-quarterly</a:t>
            </a:r>
          </a:p>
          <a:p>
            <a:pPr lvl="2"/>
            <a:r>
              <a:rPr lang="en-US" sz="2100" dirty="0"/>
              <a:t>meeting minutes should be put in toaster bi-monthly</a:t>
            </a:r>
          </a:p>
          <a:p>
            <a:pPr lvl="1"/>
            <a:r>
              <a:rPr lang="en-US" sz="2100" dirty="0"/>
              <a:t>website should remain up - to -date at all times</a:t>
            </a:r>
          </a:p>
          <a:p>
            <a:pPr lvl="2"/>
            <a:r>
              <a:rPr lang="en-US" sz="2100" dirty="0"/>
              <a:t>should include current and upcoming events with links to FB pages</a:t>
            </a:r>
          </a:p>
          <a:p>
            <a:pPr lvl="0"/>
            <a:r>
              <a:rPr lang="en-US" sz="2100" dirty="0"/>
              <a:t>Updates Member of the Month section on the website</a:t>
            </a:r>
          </a:p>
          <a:p>
            <a:pPr lvl="1"/>
            <a:r>
              <a:rPr lang="en-US" sz="2100" dirty="0"/>
              <a:t>works with newsletter/historian</a:t>
            </a:r>
          </a:p>
          <a:p>
            <a:pPr lvl="0"/>
            <a:r>
              <a:rPr lang="en-US" sz="2100" dirty="0"/>
              <a:t>Uses creative and effective means of advertising for SWE events</a:t>
            </a:r>
          </a:p>
          <a:p>
            <a:pPr lvl="1"/>
            <a:r>
              <a:rPr lang="en-US" sz="2100" dirty="0"/>
              <a:t>i.e. Flyers and signs for events</a:t>
            </a:r>
          </a:p>
          <a:p>
            <a:pPr lvl="1"/>
            <a:r>
              <a:rPr lang="en-US" sz="2100" dirty="0"/>
              <a:t>website</a:t>
            </a:r>
          </a:p>
          <a:p>
            <a:pPr lvl="1"/>
            <a:r>
              <a:rPr lang="en-US" sz="2100" dirty="0" err="1"/>
              <a:t>facebook</a:t>
            </a: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997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Historian/Newsletter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340768"/>
            <a:ext cx="6660232" cy="5517232"/>
          </a:xfrm>
        </p:spPr>
        <p:txBody>
          <a:bodyPr/>
          <a:lstStyle/>
          <a:p>
            <a:pPr lvl="0"/>
            <a:r>
              <a:rPr lang="en-US" sz="2200" dirty="0"/>
              <a:t>Takes pictures and records SWE events (General meetings, Social, Professional Development, Outreach, Recruitment events)</a:t>
            </a:r>
          </a:p>
          <a:p>
            <a:pPr lvl="0"/>
            <a:r>
              <a:rPr lang="en-US" sz="2200" dirty="0"/>
              <a:t>Makes new poster board </a:t>
            </a:r>
          </a:p>
          <a:p>
            <a:pPr lvl="0"/>
            <a:r>
              <a:rPr lang="en-US" sz="2200" dirty="0"/>
              <a:t>Creates scrapbook page for Sonora Region conference (Winter Quarter)</a:t>
            </a:r>
          </a:p>
          <a:p>
            <a:pPr lvl="0"/>
            <a:r>
              <a:rPr lang="en-US" sz="2200" dirty="0"/>
              <a:t>In charge of editing the </a:t>
            </a:r>
            <a:r>
              <a:rPr lang="en-US" sz="2200" dirty="0" err="1"/>
              <a:t>SWEekly</a:t>
            </a:r>
            <a:r>
              <a:rPr lang="en-US" sz="2200" dirty="0"/>
              <a:t> Newsletter with the </a:t>
            </a:r>
            <a:r>
              <a:rPr lang="en-US" sz="2200" i="1" dirty="0"/>
              <a:t>publishing committee</a:t>
            </a:r>
            <a:r>
              <a:rPr lang="en-US" sz="2200" dirty="0"/>
              <a:t> every week</a:t>
            </a:r>
          </a:p>
          <a:p>
            <a:pPr lvl="0"/>
            <a:r>
              <a:rPr lang="en-US" sz="2200" dirty="0" smtClean="0"/>
              <a:t>Chooses </a:t>
            </a:r>
            <a:r>
              <a:rPr lang="en-US" sz="2200" dirty="0"/>
              <a:t>topics of the articles based on previous, current, and upcoming events</a:t>
            </a:r>
          </a:p>
          <a:p>
            <a:pPr lvl="0"/>
            <a:r>
              <a:rPr lang="en-US" sz="2200" dirty="0"/>
              <a:t>Manages the Member Nomination section (Monthly) in the Newsletter</a:t>
            </a:r>
          </a:p>
          <a:p>
            <a:pPr lvl="0"/>
            <a:r>
              <a:rPr lang="en-US" sz="2200" dirty="0"/>
              <a:t>Submits one article (</a:t>
            </a:r>
            <a:r>
              <a:rPr lang="en-US" sz="2200" dirty="0" err="1"/>
              <a:t>atleast</a:t>
            </a:r>
            <a:r>
              <a:rPr lang="en-US" sz="2200" dirty="0"/>
              <a:t>) bi-monthly to the Region B blog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987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600200"/>
            <a:ext cx="6275040" cy="4525963"/>
          </a:xfrm>
        </p:spPr>
        <p:txBody>
          <a:bodyPr/>
          <a:lstStyle/>
          <a:p>
            <a:r>
              <a:rPr lang="en-US" dirty="0" smtClean="0"/>
              <a:t>Week 10 during general meeting</a:t>
            </a:r>
          </a:p>
          <a:p>
            <a:r>
              <a:rPr lang="en-US" dirty="0" smtClean="0"/>
              <a:t>Current Executive Board will also review candidates and votes afterwards so that the most qualified individuals fill the positions</a:t>
            </a:r>
          </a:p>
          <a:p>
            <a:r>
              <a:rPr lang="en-US" dirty="0" smtClean="0"/>
              <a:t>Application is on SWE website</a:t>
            </a:r>
          </a:p>
          <a:p>
            <a:pPr lvl="1"/>
            <a:r>
              <a:rPr lang="en-US" dirty="0" smtClean="0"/>
              <a:t>Please fill out ASAP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7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8520" y="274638"/>
            <a:ext cx="9252520" cy="1143000"/>
          </a:xfrm>
        </p:spPr>
        <p:txBody>
          <a:bodyPr/>
          <a:lstStyle/>
          <a:p>
            <a:r>
              <a:rPr lang="en-US" dirty="0" smtClean="0"/>
              <a:t>Stacey </a:t>
            </a:r>
            <a:r>
              <a:rPr lang="en-US" dirty="0" err="1" smtClean="0"/>
              <a:t>DelVecchio</a:t>
            </a:r>
            <a:r>
              <a:rPr lang="en-US" dirty="0" smtClean="0"/>
              <a:t> – SWE Natl. President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7400" b="17400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16016" y="2708920"/>
            <a:ext cx="4041775" cy="262227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"I wish people would stop being impressed by the fact that I'm a woman engineer," she says. "We want it to be normal to see beautiful, social,  intelligent women out there that are engineers."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279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188640"/>
            <a:ext cx="6372200" cy="1143000"/>
          </a:xfrm>
        </p:spPr>
        <p:txBody>
          <a:bodyPr/>
          <a:lstStyle/>
          <a:p>
            <a:r>
              <a:rPr lang="en-US" dirty="0" smtClean="0"/>
              <a:t>Networking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564905"/>
            <a:ext cx="6275040" cy="2664296"/>
          </a:xfrm>
        </p:spPr>
        <p:txBody>
          <a:bodyPr/>
          <a:lstStyle/>
          <a:p>
            <a:r>
              <a:rPr lang="en-US" dirty="0" smtClean="0"/>
              <a:t>Now is your opportunity to go speak with the current officers</a:t>
            </a:r>
          </a:p>
          <a:p>
            <a:r>
              <a:rPr lang="en-US" dirty="0" smtClean="0"/>
              <a:t>If you have a specific position in mind, go speak with that current officer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SWE?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11760" y="1600200"/>
            <a:ext cx="6275040" cy="4525963"/>
          </a:xfrm>
        </p:spPr>
        <p:txBody>
          <a:bodyPr/>
          <a:lstStyle/>
          <a:p>
            <a:r>
              <a:rPr lang="en-US" sz="2300" dirty="0" smtClean="0"/>
              <a:t>% </a:t>
            </a:r>
            <a:r>
              <a:rPr lang="en-US" sz="2300" dirty="0"/>
              <a:t>of engineering bachelor's degrees earned by women in 2011: </a:t>
            </a:r>
            <a:r>
              <a:rPr lang="en-US" sz="2300" dirty="0" smtClean="0"/>
              <a:t>18.4</a:t>
            </a:r>
            <a:endParaRPr lang="en-US" sz="2300" dirty="0"/>
          </a:p>
          <a:p>
            <a:r>
              <a:rPr lang="en-US" sz="2300" dirty="0" smtClean="0"/>
              <a:t>% </a:t>
            </a:r>
            <a:r>
              <a:rPr lang="en-US" sz="2300" dirty="0"/>
              <a:t>of engineering master's degrees earned by women in 2011: </a:t>
            </a:r>
            <a:r>
              <a:rPr lang="en-US" sz="2300" dirty="0" smtClean="0"/>
              <a:t>22.6</a:t>
            </a:r>
          </a:p>
          <a:p>
            <a:r>
              <a:rPr lang="en-US" sz="2300" dirty="0" smtClean="0"/>
              <a:t>% </a:t>
            </a:r>
            <a:r>
              <a:rPr lang="en-US" sz="2300" dirty="0"/>
              <a:t>of engineering doctoral degrees earned by women in 2011: </a:t>
            </a:r>
            <a:r>
              <a:rPr lang="en-US" sz="2300" dirty="0" smtClean="0"/>
              <a:t>21.8</a:t>
            </a:r>
            <a:endParaRPr lang="en-US" sz="2300" dirty="0"/>
          </a:p>
          <a:p>
            <a:r>
              <a:rPr lang="en-US" sz="2300" dirty="0" smtClean="0"/>
              <a:t>Type </a:t>
            </a:r>
            <a:r>
              <a:rPr lang="en-US" sz="2300" dirty="0"/>
              <a:t>of engineering with the highest </a:t>
            </a:r>
            <a:r>
              <a:rPr lang="en-US" sz="2300" dirty="0" smtClean="0"/>
              <a:t>% </a:t>
            </a:r>
            <a:r>
              <a:rPr lang="en-US" sz="2300" dirty="0"/>
              <a:t>of bachelor degrees earned by women in 2011: environmental engineering, 44.3 </a:t>
            </a:r>
            <a:r>
              <a:rPr lang="en-US" sz="2300" dirty="0" smtClean="0"/>
              <a:t>percent</a:t>
            </a:r>
            <a:endParaRPr lang="en-US" sz="2300" dirty="0"/>
          </a:p>
          <a:p>
            <a:r>
              <a:rPr lang="en-US" sz="2300" dirty="0" smtClean="0"/>
              <a:t>Type </a:t>
            </a:r>
            <a:r>
              <a:rPr lang="en-US" sz="2300" dirty="0"/>
              <a:t>of engineering with the lowest </a:t>
            </a:r>
            <a:r>
              <a:rPr lang="en-US" sz="2300" dirty="0" smtClean="0"/>
              <a:t>% </a:t>
            </a:r>
            <a:r>
              <a:rPr lang="en-US" sz="2300" dirty="0"/>
              <a:t>of bachelor degrees earned by women in 2011: computer engineering, 9.4 </a:t>
            </a:r>
            <a:r>
              <a:rPr lang="en-US" sz="2300" dirty="0" smtClean="0"/>
              <a:t>percent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1288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 eaLnBrk="1" hangingPunct="1"/>
            <a:r>
              <a:rPr lang="fr-CA" dirty="0" smtClean="0"/>
              <a:t>National Mission</a:t>
            </a:r>
            <a:endParaRPr lang="fr-CA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800" dirty="0"/>
              <a:t>Stimulate women to achieve full potential in careers as engineers and leaders, expand the image of the engineering profession as a positive force in improving the quality of life, and demonstrate the value of </a:t>
            </a:r>
            <a:r>
              <a:rPr lang="en-US" sz="3800" dirty="0" smtClean="0"/>
              <a:t>diversity</a:t>
            </a:r>
            <a:endParaRPr lang="en-US" sz="3800" dirty="0"/>
          </a:p>
          <a:p>
            <a:pPr algn="just" eaLnBrk="1" hangingPunct="1"/>
            <a:endParaRPr lang="fr-CA" sz="3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 UCR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600200"/>
            <a:ext cx="6275040" cy="4525963"/>
          </a:xfrm>
        </p:spPr>
        <p:txBody>
          <a:bodyPr/>
          <a:lstStyle/>
          <a:p>
            <a:r>
              <a:rPr lang="en-US" sz="2400" dirty="0" smtClean="0"/>
              <a:t>Develop </a:t>
            </a:r>
            <a:r>
              <a:rPr lang="en-US" sz="2400" dirty="0"/>
              <a:t>programs to enable our members to improve their leadership, time management, communication and problem solving </a:t>
            </a:r>
            <a:r>
              <a:rPr lang="en-US" sz="2400" dirty="0" smtClean="0"/>
              <a:t>skills</a:t>
            </a:r>
            <a:endParaRPr lang="en-US" sz="2400" dirty="0"/>
          </a:p>
          <a:p>
            <a:r>
              <a:rPr lang="en-US" sz="2400" dirty="0" smtClean="0"/>
              <a:t>Encourage </a:t>
            </a:r>
            <a:r>
              <a:rPr lang="en-US" sz="2400" dirty="0"/>
              <a:t>girls and women to study </a:t>
            </a:r>
            <a:r>
              <a:rPr lang="en-US" sz="2400" dirty="0" smtClean="0"/>
              <a:t>engineering</a:t>
            </a:r>
            <a:endParaRPr lang="en-US" sz="2400" dirty="0"/>
          </a:p>
          <a:p>
            <a:r>
              <a:rPr lang="en-US" sz="2400" dirty="0" smtClean="0"/>
              <a:t>Provide </a:t>
            </a:r>
            <a:r>
              <a:rPr lang="en-US" sz="2400" dirty="0"/>
              <a:t>women with a sense of belonging in the College, the University, the community and in the field of </a:t>
            </a:r>
            <a:r>
              <a:rPr lang="en-US" sz="2400" dirty="0" smtClean="0"/>
              <a:t>engineering</a:t>
            </a:r>
            <a:endParaRPr lang="en-US" sz="2400" dirty="0"/>
          </a:p>
          <a:p>
            <a:r>
              <a:rPr lang="en-US" sz="2400" dirty="0" smtClean="0"/>
              <a:t>Demonstrate </a:t>
            </a:r>
            <a:r>
              <a:rPr lang="en-US" sz="2400" dirty="0"/>
              <a:t>the value of diversity and </a:t>
            </a:r>
            <a:r>
              <a:rPr lang="en-US" sz="2400" dirty="0" smtClean="0"/>
              <a:t>teamwork</a:t>
            </a:r>
            <a:endParaRPr lang="en-US" sz="2400" dirty="0"/>
          </a:p>
          <a:p>
            <a:r>
              <a:rPr lang="en-US" sz="2400" dirty="0" smtClean="0"/>
              <a:t>Promote </a:t>
            </a:r>
            <a:r>
              <a:rPr lang="en-US" sz="2400" dirty="0"/>
              <a:t>the engineering profession as a positive force in improving the quality of </a:t>
            </a:r>
            <a:r>
              <a:rPr lang="en-US" sz="2400" dirty="0" smtClean="0"/>
              <a:t>life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-35173" y="22523"/>
            <a:ext cx="9143999" cy="1143000"/>
          </a:xfrm>
        </p:spPr>
        <p:txBody>
          <a:bodyPr/>
          <a:lstStyle/>
          <a:p>
            <a:pPr eaLnBrk="1" hangingPunct="1"/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does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to </a:t>
            </a:r>
            <a:r>
              <a:rPr lang="fr-CA" dirty="0" err="1" smtClean="0"/>
              <a:t>be</a:t>
            </a:r>
            <a:r>
              <a:rPr lang="fr-CA" dirty="0" smtClean="0"/>
              <a:t> a SWE </a:t>
            </a:r>
            <a:r>
              <a:rPr lang="fr-CA" dirty="0" err="1" smtClean="0"/>
              <a:t>officer</a:t>
            </a:r>
            <a:r>
              <a:rPr lang="fr-CA" dirty="0" smtClean="0"/>
              <a:t>?</a:t>
            </a:r>
            <a:endParaRPr lang="fr-CA" dirty="0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196752"/>
            <a:ext cx="6257925" cy="5661248"/>
          </a:xfrm>
        </p:spPr>
        <p:txBody>
          <a:bodyPr/>
          <a:lstStyle/>
          <a:p>
            <a:pPr eaLnBrk="1" hangingPunct="1"/>
            <a:r>
              <a:rPr lang="fr-CA" sz="2800" dirty="0" err="1" smtClean="0"/>
              <a:t>We</a:t>
            </a:r>
            <a:r>
              <a:rPr lang="fr-CA" sz="2800" dirty="0" smtClean="0"/>
              <a:t> are a </a:t>
            </a:r>
            <a:r>
              <a:rPr lang="fr-CA" sz="2800" b="1" i="1" dirty="0" smtClean="0"/>
              <a:t>team</a:t>
            </a:r>
          </a:p>
          <a:p>
            <a:pPr eaLnBrk="1" hangingPunct="1"/>
            <a:r>
              <a:rPr lang="fr-CA" sz="2800" dirty="0" smtClean="0"/>
              <a:t>Part of </a:t>
            </a:r>
            <a:r>
              <a:rPr lang="fr-CA" sz="2800" dirty="0" err="1" smtClean="0"/>
              <a:t>your</a:t>
            </a:r>
            <a:r>
              <a:rPr lang="fr-CA" sz="2800" dirty="0" smtClean="0"/>
              <a:t> job as an </a:t>
            </a:r>
            <a:r>
              <a:rPr lang="fr-CA" sz="2800" dirty="0" err="1" smtClean="0"/>
              <a:t>officer</a:t>
            </a:r>
            <a:r>
              <a:rPr lang="fr-CA" sz="2800" dirty="0" smtClean="0"/>
              <a:t> </a:t>
            </a:r>
            <a:r>
              <a:rPr lang="fr-CA" sz="2800" dirty="0" err="1" smtClean="0"/>
              <a:t>is</a:t>
            </a:r>
            <a:r>
              <a:rPr lang="fr-CA" sz="2800" dirty="0" smtClean="0"/>
              <a:t> to help </a:t>
            </a:r>
            <a:r>
              <a:rPr lang="fr-CA" sz="2800" dirty="0" err="1" smtClean="0"/>
              <a:t>other</a:t>
            </a:r>
            <a:r>
              <a:rPr lang="fr-CA" sz="2800" dirty="0" smtClean="0"/>
              <a:t> </a:t>
            </a:r>
            <a:r>
              <a:rPr lang="fr-CA" sz="2800" dirty="0" err="1" smtClean="0"/>
              <a:t>officers</a:t>
            </a:r>
            <a:r>
              <a:rPr lang="fr-CA" sz="2800" dirty="0" smtClean="0"/>
              <a:t> </a:t>
            </a:r>
            <a:r>
              <a:rPr lang="fr-CA" sz="2800" dirty="0" err="1" smtClean="0"/>
              <a:t>with</a:t>
            </a:r>
            <a:r>
              <a:rPr lang="fr-CA" sz="2800" dirty="0" smtClean="0"/>
              <a:t> </a:t>
            </a:r>
            <a:r>
              <a:rPr lang="fr-CA" sz="2800" dirty="0" err="1" smtClean="0"/>
              <a:t>tasks</a:t>
            </a:r>
            <a:r>
              <a:rPr lang="fr-CA" sz="2800" dirty="0" smtClean="0"/>
              <a:t> </a:t>
            </a:r>
            <a:r>
              <a:rPr lang="fr-CA" sz="2800" dirty="0" err="1" smtClean="0"/>
              <a:t>when</a:t>
            </a:r>
            <a:r>
              <a:rPr lang="fr-CA" sz="2800" dirty="0" smtClean="0"/>
              <a:t> </a:t>
            </a:r>
            <a:r>
              <a:rPr lang="fr-CA" sz="2800" dirty="0" err="1" smtClean="0"/>
              <a:t>you</a:t>
            </a:r>
            <a:r>
              <a:rPr lang="fr-CA" sz="2800" dirty="0" smtClean="0"/>
              <a:t> have </a:t>
            </a:r>
            <a:r>
              <a:rPr lang="fr-CA" sz="2800" dirty="0" err="1" smtClean="0"/>
              <a:t>fewer</a:t>
            </a:r>
            <a:r>
              <a:rPr lang="fr-CA" sz="2800" dirty="0" smtClean="0"/>
              <a:t> </a:t>
            </a:r>
            <a:r>
              <a:rPr lang="fr-CA" sz="2800" dirty="0" err="1" smtClean="0"/>
              <a:t>tasks</a:t>
            </a:r>
            <a:r>
              <a:rPr lang="fr-CA" sz="2800" dirty="0" smtClean="0"/>
              <a:t> or </a:t>
            </a:r>
            <a:r>
              <a:rPr lang="fr-CA" sz="2800" dirty="0" err="1" smtClean="0"/>
              <a:t>when</a:t>
            </a:r>
            <a:r>
              <a:rPr lang="fr-CA" sz="2800" dirty="0" smtClean="0"/>
              <a:t> help </a:t>
            </a:r>
            <a:r>
              <a:rPr lang="fr-CA" sz="2800" dirty="0" err="1" smtClean="0"/>
              <a:t>is</a:t>
            </a:r>
            <a:r>
              <a:rPr lang="fr-CA" sz="2800" dirty="0" smtClean="0"/>
              <a:t> </a:t>
            </a:r>
            <a:r>
              <a:rPr lang="fr-CA" sz="2800" dirty="0" err="1" smtClean="0"/>
              <a:t>needed</a:t>
            </a:r>
            <a:endParaRPr lang="fr-CA" sz="2800" dirty="0" smtClean="0"/>
          </a:p>
          <a:p>
            <a:pPr eaLnBrk="1" hangingPunct="1"/>
            <a:r>
              <a:rPr lang="fr-CA" sz="2800" dirty="0" smtClean="0"/>
              <a:t>This </a:t>
            </a:r>
            <a:r>
              <a:rPr lang="fr-CA" sz="2800" dirty="0" err="1" smtClean="0"/>
              <a:t>is</a:t>
            </a:r>
            <a:r>
              <a:rPr lang="fr-CA" sz="2800" dirty="0" smtClean="0"/>
              <a:t> a </a:t>
            </a:r>
            <a:r>
              <a:rPr lang="fr-CA" sz="2800" i="1" dirty="0" smtClean="0"/>
              <a:t>job</a:t>
            </a:r>
            <a:r>
              <a:rPr lang="fr-CA" sz="2800" dirty="0" smtClean="0"/>
              <a:t>, </a:t>
            </a:r>
            <a:r>
              <a:rPr lang="fr-CA" sz="2800" dirty="0" err="1" smtClean="0"/>
              <a:t>treat</a:t>
            </a:r>
            <a:r>
              <a:rPr lang="fr-CA" sz="2800" dirty="0" smtClean="0"/>
              <a:t> </a:t>
            </a:r>
            <a:r>
              <a:rPr lang="fr-CA" sz="2800" dirty="0" err="1" smtClean="0"/>
              <a:t>it</a:t>
            </a:r>
            <a:r>
              <a:rPr lang="fr-CA" sz="2800" dirty="0" smtClean="0"/>
              <a:t> </a:t>
            </a:r>
            <a:r>
              <a:rPr lang="fr-CA" sz="2800" dirty="0" err="1" smtClean="0"/>
              <a:t>like</a:t>
            </a:r>
            <a:r>
              <a:rPr lang="fr-CA" sz="2800" dirty="0" smtClean="0"/>
              <a:t> one</a:t>
            </a:r>
          </a:p>
          <a:p>
            <a:pPr eaLnBrk="1" hangingPunct="1"/>
            <a:r>
              <a:rPr lang="fr-CA" sz="2800" dirty="0" err="1" smtClean="0"/>
              <a:t>Everything</a:t>
            </a:r>
            <a:r>
              <a:rPr lang="fr-CA" sz="2800" dirty="0" smtClean="0"/>
              <a:t> a SWE </a:t>
            </a:r>
            <a:r>
              <a:rPr lang="fr-CA" sz="2800" dirty="0" err="1" smtClean="0"/>
              <a:t>officer</a:t>
            </a:r>
            <a:r>
              <a:rPr lang="fr-CA" sz="2800" dirty="0" smtClean="0"/>
              <a:t> </a:t>
            </a:r>
            <a:r>
              <a:rPr lang="fr-CA" sz="2800" dirty="0" err="1" smtClean="0"/>
              <a:t>does</a:t>
            </a:r>
            <a:r>
              <a:rPr lang="fr-CA" sz="2800" dirty="0" smtClean="0"/>
              <a:t>, </a:t>
            </a:r>
            <a:r>
              <a:rPr lang="fr-CA" sz="2800" dirty="0" err="1" smtClean="0"/>
              <a:t>should</a:t>
            </a:r>
            <a:r>
              <a:rPr lang="fr-CA" sz="2800" dirty="0" smtClean="0"/>
              <a:t> </a:t>
            </a:r>
            <a:r>
              <a:rPr lang="fr-CA" sz="2800" dirty="0" err="1" smtClean="0"/>
              <a:t>be</a:t>
            </a:r>
            <a:r>
              <a:rPr lang="fr-CA" sz="2800" dirty="0" smtClean="0"/>
              <a:t> for the </a:t>
            </a:r>
            <a:r>
              <a:rPr lang="fr-CA" sz="2800" dirty="0" err="1" smtClean="0"/>
              <a:t>better</a:t>
            </a:r>
            <a:r>
              <a:rPr lang="fr-CA" sz="2800" dirty="0" smtClean="0"/>
              <a:t> of the </a:t>
            </a:r>
            <a:r>
              <a:rPr lang="fr-CA" sz="2800" dirty="0" err="1" smtClean="0"/>
              <a:t>organization</a:t>
            </a:r>
            <a:r>
              <a:rPr lang="fr-CA" sz="2800" dirty="0" smtClean="0"/>
              <a:t> and </a:t>
            </a:r>
            <a:r>
              <a:rPr lang="fr-CA" sz="2800" dirty="0" err="1" smtClean="0"/>
              <a:t>its</a:t>
            </a:r>
            <a:r>
              <a:rPr lang="fr-CA" sz="2800" dirty="0" smtClean="0"/>
              <a:t> </a:t>
            </a:r>
            <a:r>
              <a:rPr lang="fr-CA" sz="2800" dirty="0" err="1" smtClean="0"/>
              <a:t>members</a:t>
            </a:r>
            <a:endParaRPr lang="fr-CA" sz="2800" dirty="0" smtClean="0"/>
          </a:p>
          <a:p>
            <a:pPr lvl="1"/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can’t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selfish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r>
              <a:rPr lang="fr-CA" dirty="0" smtClean="0"/>
              <a:t>!</a:t>
            </a:r>
          </a:p>
          <a:p>
            <a:pPr lvl="1"/>
            <a:r>
              <a:rPr lang="fr-CA" dirty="0" smtClean="0"/>
              <a:t>You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make</a:t>
            </a:r>
            <a:r>
              <a:rPr lang="fr-CA" dirty="0" smtClean="0"/>
              <a:t> a </a:t>
            </a:r>
            <a:r>
              <a:rPr lang="fr-CA" dirty="0" err="1" smtClean="0"/>
              <a:t>difference</a:t>
            </a:r>
            <a:r>
              <a:rPr lang="fr-CA" dirty="0" smtClean="0"/>
              <a:t> in </a:t>
            </a:r>
            <a:r>
              <a:rPr lang="fr-CA" dirty="0" err="1" smtClean="0"/>
              <a:t>someones</a:t>
            </a:r>
            <a:r>
              <a:rPr lang="fr-CA" dirty="0" smtClean="0"/>
              <a:t> life!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2014-2015 Executive Board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600200"/>
            <a:ext cx="6131024" cy="4525963"/>
          </a:xfrm>
        </p:spPr>
        <p:txBody>
          <a:bodyPr/>
          <a:lstStyle/>
          <a:p>
            <a:r>
              <a:rPr lang="en-US" sz="2800" dirty="0" smtClean="0"/>
              <a:t>President</a:t>
            </a:r>
          </a:p>
          <a:p>
            <a:r>
              <a:rPr lang="en-US" sz="2800" dirty="0" smtClean="0"/>
              <a:t>Vice President</a:t>
            </a:r>
          </a:p>
          <a:p>
            <a:r>
              <a:rPr lang="en-US" sz="2800" dirty="0" smtClean="0"/>
              <a:t>Secretary</a:t>
            </a:r>
          </a:p>
          <a:p>
            <a:r>
              <a:rPr lang="en-US" sz="2800" dirty="0" smtClean="0"/>
              <a:t>Treasurer(2)</a:t>
            </a:r>
          </a:p>
          <a:p>
            <a:r>
              <a:rPr lang="en-US" sz="2800" dirty="0" smtClean="0"/>
              <a:t>Social (2)</a:t>
            </a:r>
          </a:p>
          <a:p>
            <a:r>
              <a:rPr lang="en-US" sz="2800" dirty="0" smtClean="0"/>
              <a:t>Development (2)</a:t>
            </a:r>
          </a:p>
          <a:p>
            <a:r>
              <a:rPr lang="en-US" sz="2800" dirty="0" smtClean="0"/>
              <a:t>Outreach (2)</a:t>
            </a:r>
          </a:p>
          <a:p>
            <a:r>
              <a:rPr lang="en-US" sz="2800" dirty="0" smtClean="0"/>
              <a:t>Historian/Newsletter</a:t>
            </a:r>
          </a:p>
          <a:p>
            <a:r>
              <a:rPr lang="en-US" sz="2800" dirty="0" smtClean="0"/>
              <a:t>Webmaster/PR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061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340768"/>
            <a:ext cx="6203032" cy="5517232"/>
          </a:xfrm>
        </p:spPr>
        <p:txBody>
          <a:bodyPr/>
          <a:lstStyle/>
          <a:p>
            <a:pPr lvl="0"/>
            <a:r>
              <a:rPr lang="en-US" sz="2200" dirty="0"/>
              <a:t>Manage organization and other officers</a:t>
            </a:r>
          </a:p>
          <a:p>
            <a:pPr lvl="0"/>
            <a:r>
              <a:rPr lang="en-US" sz="2200" dirty="0"/>
              <a:t>Coordinate with SWE </a:t>
            </a:r>
            <a:r>
              <a:rPr lang="en-US" sz="2200" dirty="0" smtClean="0"/>
              <a:t>National/Regional </a:t>
            </a:r>
            <a:r>
              <a:rPr lang="en-US" sz="2200" dirty="0"/>
              <a:t>in filling out quarterly, financial and annual reports</a:t>
            </a:r>
          </a:p>
          <a:p>
            <a:pPr lvl="0"/>
            <a:r>
              <a:rPr lang="en-US" sz="2200" dirty="0"/>
              <a:t>Make sure SWE-UCR is in good standing with SWE Nationals</a:t>
            </a:r>
          </a:p>
          <a:p>
            <a:pPr lvl="0"/>
            <a:r>
              <a:rPr lang="en-US" sz="2200" dirty="0"/>
              <a:t>Organize officer and general meetings</a:t>
            </a:r>
          </a:p>
          <a:p>
            <a:pPr lvl="0"/>
            <a:r>
              <a:rPr lang="en-US" sz="2200" dirty="0" smtClean="0"/>
              <a:t>Creates </a:t>
            </a:r>
            <a:r>
              <a:rPr lang="en-US" sz="2200" dirty="0"/>
              <a:t>agendas and sends to all officers before event occurs</a:t>
            </a:r>
          </a:p>
          <a:p>
            <a:pPr lvl="0"/>
            <a:r>
              <a:rPr lang="en-US" sz="2200" dirty="0"/>
              <a:t>Sets goals for organization for academic year</a:t>
            </a:r>
          </a:p>
          <a:p>
            <a:pPr lvl="1"/>
            <a:r>
              <a:rPr lang="en-US" sz="2200" dirty="0"/>
              <a:t>individual goals for each quarter</a:t>
            </a:r>
          </a:p>
          <a:p>
            <a:pPr lvl="0"/>
            <a:r>
              <a:rPr lang="en-US" sz="2200" dirty="0"/>
              <a:t>Sets goals for all officers/committees</a:t>
            </a:r>
          </a:p>
          <a:p>
            <a:pPr lvl="0"/>
            <a:r>
              <a:rPr lang="en-US" sz="2200" dirty="0"/>
              <a:t>Creates timeline for </a:t>
            </a:r>
            <a:r>
              <a:rPr lang="en-US" sz="2200" dirty="0" smtClean="0"/>
              <a:t>year</a:t>
            </a:r>
          </a:p>
          <a:p>
            <a:pPr lvl="0"/>
            <a:r>
              <a:rPr lang="en-US" sz="2200" dirty="0" smtClean="0"/>
              <a:t>Attends monthly conference calls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158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600200"/>
            <a:ext cx="6203032" cy="4525963"/>
          </a:xfrm>
        </p:spPr>
        <p:txBody>
          <a:bodyPr/>
          <a:lstStyle/>
          <a:p>
            <a:pPr lvl="0"/>
            <a:r>
              <a:rPr lang="en-US" sz="2800" dirty="0"/>
              <a:t>Assist President with her duties</a:t>
            </a:r>
          </a:p>
          <a:p>
            <a:pPr lvl="0"/>
            <a:r>
              <a:rPr lang="en-US" sz="2800" dirty="0"/>
              <a:t>Coordinates conferences, advisor meetings</a:t>
            </a:r>
          </a:p>
          <a:p>
            <a:pPr lvl="0"/>
            <a:r>
              <a:rPr lang="en-US" sz="2800" dirty="0"/>
              <a:t>Acts as President in the event that President cannot fulfill duties</a:t>
            </a:r>
          </a:p>
          <a:p>
            <a:pPr lvl="0"/>
            <a:r>
              <a:rPr lang="en-US" sz="2800" dirty="0"/>
              <a:t>Attends LC Meetings</a:t>
            </a:r>
          </a:p>
          <a:p>
            <a:pPr lvl="0"/>
            <a:r>
              <a:rPr lang="en-US" sz="2800" dirty="0"/>
              <a:t>Acts as the enforcer (ensures that all officers are fulfilling responsibilities)</a:t>
            </a:r>
          </a:p>
          <a:p>
            <a:pPr lvl="1"/>
            <a:r>
              <a:rPr lang="en-US" dirty="0"/>
              <a:t>oversees committees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38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06999990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8CBF88-FBE7-4661-9479-23A4963EC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TC103806999990</Template>
  <TotalTime>202</TotalTime>
  <Words>1114</Words>
  <Application>Microsoft Macintosh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TC103806999990</vt:lpstr>
      <vt:lpstr>’14-’15 Officer Info Session</vt:lpstr>
      <vt:lpstr>Stacey DelVecchio – SWE Natl. President</vt:lpstr>
      <vt:lpstr>Why do we need SWE?</vt:lpstr>
      <vt:lpstr>National Mission</vt:lpstr>
      <vt:lpstr>SWE UCR Mission</vt:lpstr>
      <vt:lpstr>What does it mean to be a SWE officer?</vt:lpstr>
      <vt:lpstr>2014-2015 Executive Board Positions</vt:lpstr>
      <vt:lpstr>President</vt:lpstr>
      <vt:lpstr>Vice President</vt:lpstr>
      <vt:lpstr>Secretary</vt:lpstr>
      <vt:lpstr>Outreach (2)</vt:lpstr>
      <vt:lpstr>Social (2)</vt:lpstr>
      <vt:lpstr>Treasurer (2)</vt:lpstr>
      <vt:lpstr>Professional Development</vt:lpstr>
      <vt:lpstr>Academic Development</vt:lpstr>
      <vt:lpstr>Webmaster/Public Relations</vt:lpstr>
      <vt:lpstr>Historian/Newsletter Editor</vt:lpstr>
      <vt:lpstr>Elections</vt:lpstr>
      <vt:lpstr>Questions?</vt:lpstr>
      <vt:lpstr>Networking Time!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Stephanie Eatinger</cp:lastModifiedBy>
  <cp:revision>8</cp:revision>
  <dcterms:modified xsi:type="dcterms:W3CDTF">2014-02-20T09:25:07Z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TC103806999990</vt:lpwstr>
  </property>
</Properties>
</file>