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5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6B456B7-14F9-45AB-AF32-202F5D31824D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408" autoAdjust="0"/>
    <p:restoredTop sz="90706" autoAdjust="0"/>
  </p:normalViewPr>
  <p:slideViewPr>
    <p:cSldViewPr snapToGrid="0">
      <p:cViewPr varScale="1">
        <p:scale>
          <a:sx n="100" d="100"/>
          <a:sy n="100" d="100"/>
        </p:scale>
        <p:origin x="1244" y="48"/>
      </p:cViewPr>
      <p:guideLst>
        <p:guide orient="horz" pos="277"/>
        <p:guide orient="horz" pos="3724"/>
        <p:guide pos="301"/>
        <p:guide pos="7401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DBDA710-C852-44A7-826A-0CA0EE4A4AFE}" type="datetime1">
              <a:rPr lang="ko-KR" altLang="en-US"/>
              <a:pPr lvl="0">
                <a:defRPr/>
              </a:pPr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91D15F7-94D4-49F5-9503-300A5C7877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91D15F7-94D4-49F5-9503-300A5C78775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공급기업이 제공하는 솔루션은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91D15F7-94D4-49F5-9503-300A5C78775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공급기업이 제공하는 솔루션은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91D15F7-94D4-49F5-9503-300A5C78775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91D15F7-94D4-49F5-9503-300A5C78775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공급기업이 제공하는 솔루션은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91D15F7-94D4-49F5-9503-300A5C78775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91D15F7-94D4-49F5-9503-300A5C78775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3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B2A213-5161-0A71-7EFD-EC9455E7612B}"/>
              </a:ext>
            </a:extLst>
          </p:cNvPr>
          <p:cNvSpPr txBox="1"/>
          <p:nvPr userDrawn="1"/>
        </p:nvSpPr>
        <p:spPr>
          <a:xfrm>
            <a:off x="11562556" y="6407546"/>
            <a:ext cx="161925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fld id="{03115B8C-4723-4B30-B55A-56723E7329CD}" type="slidenum">
              <a:rPr kumimoji="1" lang="en-US" altLang="en-US" sz="90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‹#›</a:t>
            </a:fld>
            <a:endParaRPr kumimoji="1" lang="ko-Kore-KR" altLang="en-US" sz="9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FD9AF4-9575-3D84-90D5-5074BA9474C4}"/>
              </a:ext>
            </a:extLst>
          </p:cNvPr>
          <p:cNvCxnSpPr>
            <a:cxnSpLocks/>
          </p:cNvCxnSpPr>
          <p:nvPr userDrawn="1"/>
        </p:nvCxnSpPr>
        <p:spPr>
          <a:xfrm>
            <a:off x="11495881" y="6422867"/>
            <a:ext cx="0" cy="1078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C579D2-876C-A7CD-8649-6F6180404533}"/>
              </a:ext>
            </a:extLst>
          </p:cNvPr>
          <p:cNvSpPr/>
          <p:nvPr userDrawn="1"/>
        </p:nvSpPr>
        <p:spPr>
          <a:xfrm>
            <a:off x="1" y="-1"/>
            <a:ext cx="144000" cy="16740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13015D-8F97-C508-1CAC-361F371398C6}"/>
              </a:ext>
            </a:extLst>
          </p:cNvPr>
          <p:cNvCxnSpPr>
            <a:cxnSpLocks/>
          </p:cNvCxnSpPr>
          <p:nvPr userDrawn="1"/>
        </p:nvCxnSpPr>
        <p:spPr>
          <a:xfrm>
            <a:off x="479425" y="1674019"/>
            <a:ext cx="11233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38C7FF-0A26-5AA8-DACB-90FEEBF07C66}"/>
              </a:ext>
            </a:extLst>
          </p:cNvPr>
          <p:cNvSpPr txBox="1"/>
          <p:nvPr userDrawn="1"/>
        </p:nvSpPr>
        <p:spPr>
          <a:xfrm>
            <a:off x="11562556" y="6407546"/>
            <a:ext cx="161925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fld id="{03115B8C-4723-4B30-B55A-56723E7329CD}" type="slidenum">
              <a:rPr kumimoji="1" lang="en-US" altLang="en-US" sz="90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‹#›</a:t>
            </a:fld>
            <a:endParaRPr kumimoji="1" lang="ko-Kore-KR" altLang="en-US" sz="9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284E51-9F23-B2B6-E169-66896D2857ED}"/>
              </a:ext>
            </a:extLst>
          </p:cNvPr>
          <p:cNvSpPr txBox="1"/>
          <p:nvPr userDrawn="1"/>
        </p:nvSpPr>
        <p:spPr>
          <a:xfrm>
            <a:off x="9671053" y="6438323"/>
            <a:ext cx="1758154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en-US" sz="500" b="1" spc="3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Itgree</a:t>
            </a:r>
            <a:r>
              <a:rPr kumimoji="1" lang="en-US" altLang="en-US" sz="5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</a:t>
            </a:r>
            <a:r>
              <a:rPr kumimoji="1" lang="en-US" altLang="en-US" sz="500" b="1" spc="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en-US" sz="500" spc="3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INVESTOR RELATIO</a:t>
            </a:r>
            <a:r>
              <a:rPr kumimoji="1" lang="en-US" altLang="en-US" sz="5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</a:t>
            </a:r>
            <a:endParaRPr kumimoji="1" lang="ko-Kore-KR" altLang="en-US" sz="5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4B990B-7622-E871-8D11-D0E2F93F8501}"/>
              </a:ext>
            </a:extLst>
          </p:cNvPr>
          <p:cNvCxnSpPr>
            <a:cxnSpLocks/>
          </p:cNvCxnSpPr>
          <p:nvPr userDrawn="1"/>
        </p:nvCxnSpPr>
        <p:spPr>
          <a:xfrm>
            <a:off x="11495881" y="6422867"/>
            <a:ext cx="0" cy="1078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9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338C7FF-0A26-5AA8-DACB-90FEEBF07C66}"/>
              </a:ext>
            </a:extLst>
          </p:cNvPr>
          <p:cNvSpPr txBox="1"/>
          <p:nvPr userDrawn="1"/>
        </p:nvSpPr>
        <p:spPr>
          <a:xfrm>
            <a:off x="11562556" y="6407546"/>
            <a:ext cx="161925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fld id="{03115B8C-4723-4B30-B55A-56723E7329CD}" type="slidenum">
              <a:rPr kumimoji="1" lang="en-US" altLang="en-US" sz="90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‹#›</a:t>
            </a:fld>
            <a:endParaRPr kumimoji="1" lang="ko-Kore-KR" altLang="en-US" sz="9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4B990B-7622-E871-8D11-D0E2F93F8501}"/>
              </a:ext>
            </a:extLst>
          </p:cNvPr>
          <p:cNvCxnSpPr>
            <a:cxnSpLocks/>
          </p:cNvCxnSpPr>
          <p:nvPr userDrawn="1"/>
        </p:nvCxnSpPr>
        <p:spPr>
          <a:xfrm>
            <a:off x="11495881" y="6422867"/>
            <a:ext cx="0" cy="1078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099A77-6A9C-EFB6-A912-723D303A8B01}"/>
              </a:ext>
            </a:extLst>
          </p:cNvPr>
          <p:cNvSpPr/>
          <p:nvPr userDrawn="1"/>
        </p:nvSpPr>
        <p:spPr>
          <a:xfrm>
            <a:off x="0" y="0"/>
            <a:ext cx="144000" cy="1104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A18724-98F6-93A7-114A-B30EAA5277BA}"/>
              </a:ext>
            </a:extLst>
          </p:cNvPr>
          <p:cNvCxnSpPr>
            <a:cxnSpLocks/>
          </p:cNvCxnSpPr>
          <p:nvPr userDrawn="1"/>
        </p:nvCxnSpPr>
        <p:spPr>
          <a:xfrm>
            <a:off x="479425" y="1104274"/>
            <a:ext cx="11233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338C7FF-0A26-5AA8-DACB-90FEEBF07C66}"/>
              </a:ext>
            </a:extLst>
          </p:cNvPr>
          <p:cNvSpPr txBox="1"/>
          <p:nvPr userDrawn="1"/>
        </p:nvSpPr>
        <p:spPr>
          <a:xfrm>
            <a:off x="11562556" y="6407546"/>
            <a:ext cx="161925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fld id="{03115B8C-4723-4B30-B55A-56723E7329CD}" type="slidenum">
              <a:rPr kumimoji="1" lang="en-US" altLang="en-US" sz="90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‹#›</a:t>
            </a:fld>
            <a:endParaRPr kumimoji="1" lang="ko-Kore-KR" altLang="en-US" sz="9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4B990B-7622-E871-8D11-D0E2F93F8501}"/>
              </a:ext>
            </a:extLst>
          </p:cNvPr>
          <p:cNvCxnSpPr>
            <a:cxnSpLocks/>
          </p:cNvCxnSpPr>
          <p:nvPr userDrawn="1"/>
        </p:nvCxnSpPr>
        <p:spPr>
          <a:xfrm>
            <a:off x="11495881" y="6422867"/>
            <a:ext cx="0" cy="1078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099A77-6A9C-EFB6-A912-723D303A8B01}"/>
              </a:ext>
            </a:extLst>
          </p:cNvPr>
          <p:cNvSpPr/>
          <p:nvPr userDrawn="1"/>
        </p:nvSpPr>
        <p:spPr>
          <a:xfrm>
            <a:off x="0" y="0"/>
            <a:ext cx="144000" cy="1104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A18724-98F6-93A7-114A-B30EAA5277BA}"/>
              </a:ext>
            </a:extLst>
          </p:cNvPr>
          <p:cNvCxnSpPr>
            <a:cxnSpLocks/>
          </p:cNvCxnSpPr>
          <p:nvPr userDrawn="1"/>
        </p:nvCxnSpPr>
        <p:spPr>
          <a:xfrm>
            <a:off x="479425" y="1104274"/>
            <a:ext cx="11233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CA18B0D-F17E-F2DF-C37E-5AA2154460E0}"/>
              </a:ext>
            </a:extLst>
          </p:cNvPr>
          <p:cNvCxnSpPr>
            <a:cxnSpLocks/>
          </p:cNvCxnSpPr>
          <p:nvPr userDrawn="1"/>
        </p:nvCxnSpPr>
        <p:spPr>
          <a:xfrm>
            <a:off x="6082145" y="1246909"/>
            <a:ext cx="0" cy="5160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338C7FF-0A26-5AA8-DACB-90FEEBF07C66}"/>
              </a:ext>
            </a:extLst>
          </p:cNvPr>
          <p:cNvSpPr txBox="1"/>
          <p:nvPr userDrawn="1"/>
        </p:nvSpPr>
        <p:spPr>
          <a:xfrm>
            <a:off x="11562556" y="6407546"/>
            <a:ext cx="161925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fld id="{03115B8C-4723-4B30-B55A-56723E7329CD}" type="slidenum">
              <a:rPr kumimoji="1" lang="en-US" altLang="en-US" sz="90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‹#›</a:t>
            </a:fld>
            <a:endParaRPr kumimoji="1" lang="ko-Kore-KR" altLang="en-US" sz="9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284E51-9F23-B2B6-E169-66896D2857ED}"/>
              </a:ext>
            </a:extLst>
          </p:cNvPr>
          <p:cNvSpPr txBox="1"/>
          <p:nvPr userDrawn="1"/>
        </p:nvSpPr>
        <p:spPr>
          <a:xfrm>
            <a:off x="9671053" y="6438323"/>
            <a:ext cx="1758154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en-US" sz="500" b="1" spc="3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Itgree</a:t>
            </a:r>
            <a:r>
              <a:rPr kumimoji="1" lang="en-US" altLang="en-US" sz="5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</a:t>
            </a:r>
            <a:r>
              <a:rPr kumimoji="1" lang="en-US" altLang="en-US" sz="500" b="1" spc="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en-US" sz="500" spc="3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INVESTOR RELATIO</a:t>
            </a:r>
            <a:r>
              <a:rPr kumimoji="1" lang="en-US" altLang="en-US" sz="5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</a:t>
            </a:r>
            <a:endParaRPr kumimoji="1" lang="ko-Kore-KR" altLang="en-US" sz="5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4B990B-7622-E871-8D11-D0E2F93F8501}"/>
              </a:ext>
            </a:extLst>
          </p:cNvPr>
          <p:cNvCxnSpPr>
            <a:cxnSpLocks/>
          </p:cNvCxnSpPr>
          <p:nvPr userDrawn="1"/>
        </p:nvCxnSpPr>
        <p:spPr>
          <a:xfrm>
            <a:off x="11495881" y="6422867"/>
            <a:ext cx="0" cy="1078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099A77-6A9C-EFB6-A912-723D303A8B01}"/>
              </a:ext>
            </a:extLst>
          </p:cNvPr>
          <p:cNvSpPr/>
          <p:nvPr userDrawn="1"/>
        </p:nvSpPr>
        <p:spPr>
          <a:xfrm>
            <a:off x="1" y="0"/>
            <a:ext cx="144000" cy="12906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A18724-98F6-93A7-114A-B30EAA5277BA}"/>
              </a:ext>
            </a:extLst>
          </p:cNvPr>
          <p:cNvCxnSpPr>
            <a:cxnSpLocks/>
          </p:cNvCxnSpPr>
          <p:nvPr userDrawn="1"/>
        </p:nvCxnSpPr>
        <p:spPr>
          <a:xfrm>
            <a:off x="479425" y="1290638"/>
            <a:ext cx="11233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440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9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옅은, 교통, 녹색, 어두운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876000" y="4147537"/>
            <a:ext cx="105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42178" y="3463188"/>
            <a:ext cx="5145822" cy="6611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kumimoji="1" lang="ko-KR" altLang="en-US" sz="2400" b="1" spc="300">
                <a:ln w="9525"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+mn-ea"/>
              </a:rPr>
              <a:t>포트폴리오</a:t>
            </a:r>
            <a:endParaRPr kumimoji="1" lang="ko-KR" altLang="en-US" sz="2400" b="1" spc="300">
              <a:ln w="9525"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r">
              <a:defRPr/>
            </a:pPr>
            <a:r>
              <a:rPr kumimoji="1" lang="en-US" altLang="ko-KR" sz="2000" b="1" spc="300">
                <a:ln w="9525"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+mn-ea"/>
              </a:rPr>
              <a:t>DDCNN</a:t>
            </a:r>
            <a:endParaRPr kumimoji="1" lang="en-US" altLang="ko-KR" sz="2000" b="1" spc="300">
              <a:ln w="9525"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84D388C-0F08-011F-6A19-F986AF9884A5}"/>
              </a:ext>
            </a:extLst>
          </p:cNvPr>
          <p:cNvSpPr txBox="1">
            <a:spLocks/>
          </p:cNvSpPr>
          <p:nvPr/>
        </p:nvSpPr>
        <p:spPr>
          <a:xfrm>
            <a:off x="673278" y="643212"/>
            <a:ext cx="77905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DDCNN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CF82D-CEA8-8AB4-29BC-359D6EC70B41}"/>
              </a:ext>
            </a:extLst>
          </p:cNvPr>
          <p:cNvSpPr txBox="1">
            <a:spLocks/>
          </p:cNvSpPr>
          <p:nvPr/>
        </p:nvSpPr>
        <p:spPr>
          <a:xfrm>
            <a:off x="479426" y="1548618"/>
            <a:ext cx="129811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Contribution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60B47-D65C-0251-C491-BD11D7EA02FB}"/>
              </a:ext>
            </a:extLst>
          </p:cNvPr>
          <p:cNvSpPr txBox="1"/>
          <p:nvPr/>
        </p:nvSpPr>
        <p:spPr>
          <a:xfrm>
            <a:off x="479426" y="2024743"/>
            <a:ext cx="9028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en-US" altLang="ko-KR" sz="1600" dirty="0"/>
              <a:t>It exploits the rich and diverse amount of information contained in HSI data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en-US" altLang="ko-KR" sz="1600" dirty="0"/>
              <a:t>It improves the network generalization while avoiding the vanishing of the model gradient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en-US" altLang="ko-KR" sz="1600" dirty="0"/>
              <a:t>It combines both low-level and high-level features in the classification process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en-US" altLang="ko-KR" sz="1600" dirty="0"/>
              <a:t>It can perform properly in the presence of limited training samples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그림 1" descr="스크린샷, 텍스트, 도표, 디자인이(가) 표시된 사진">
            <a:extLst>
              <a:ext uri="{FF2B5EF4-FFF2-40B4-BE49-F238E27FC236}">
                <a16:creationId xmlns:a16="http://schemas.microsoft.com/office/drawing/2014/main" id="{A667905F-E6E2-5676-CB99-A42B445B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38" y="3301087"/>
            <a:ext cx="8080578" cy="31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84D388C-0F08-011F-6A19-F986AF9884A5}"/>
              </a:ext>
            </a:extLst>
          </p:cNvPr>
          <p:cNvSpPr txBox="1">
            <a:spLocks/>
          </p:cNvSpPr>
          <p:nvPr/>
        </p:nvSpPr>
        <p:spPr>
          <a:xfrm>
            <a:off x="673278" y="643212"/>
            <a:ext cx="77905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DDCNN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5B37880-CC96-0CCB-AED0-647432D76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2" y="1841989"/>
            <a:ext cx="8674095" cy="434042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5B0B6A47-76C7-4102-B155-B6C5704983C6}"/>
              </a:ext>
            </a:extLst>
          </p:cNvPr>
          <p:cNvSpPr txBox="1">
            <a:spLocks/>
          </p:cNvSpPr>
          <p:nvPr/>
        </p:nvSpPr>
        <p:spPr>
          <a:xfrm>
            <a:off x="673277" y="1388144"/>
            <a:ext cx="183511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모델 구조 및 파라미터</a:t>
            </a:r>
            <a:endParaRPr kumimoji="1" lang="en-US" altLang="ko-KR" sz="1800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85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4BFEE1-9751-3BB0-FCA7-68F619F346E8}"/>
              </a:ext>
            </a:extLst>
          </p:cNvPr>
          <p:cNvSpPr txBox="1"/>
          <p:nvPr/>
        </p:nvSpPr>
        <p:spPr>
          <a:xfrm>
            <a:off x="816152" y="1358242"/>
            <a:ext cx="9661347" cy="1289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이번 논문 구현에서 사용한 데이터 셋은 </a:t>
            </a:r>
            <a:r>
              <a:rPr lang="en-US" altLang="ko-KR" sz="1600" dirty="0"/>
              <a:t>HSI classification</a:t>
            </a:r>
            <a:r>
              <a:rPr lang="ko-KR" altLang="en-US" sz="1600" dirty="0"/>
              <a:t>에서 많이 쓰기로 유명한 </a:t>
            </a:r>
            <a:r>
              <a:rPr lang="en-US" altLang="ko-KR" sz="1600" dirty="0"/>
              <a:t>Indian Pines </a:t>
            </a:r>
            <a:r>
              <a:rPr lang="ko-KR" altLang="en-US" sz="1600" dirty="0"/>
              <a:t>데이터 셋을 사용</a:t>
            </a:r>
            <a:endParaRPr lang="en-US" altLang="ko-KR" sz="1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Dataset</a:t>
            </a:r>
            <a:r>
              <a:rPr lang="ko-KR" altLang="en-US" sz="1600" dirty="0"/>
              <a:t>을 구성할 때 </a:t>
            </a:r>
            <a:r>
              <a:rPr lang="en-US" altLang="ko-KR" sz="1600" dirty="0"/>
              <a:t>image, ground truth, index, patch size</a:t>
            </a:r>
            <a:r>
              <a:rPr lang="ko-KR" altLang="en-US" sz="1600" dirty="0"/>
              <a:t>를 파라미터로 사용</a:t>
            </a:r>
            <a:endParaRPr lang="en-US" altLang="ko-KR" sz="1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Center pixel</a:t>
            </a:r>
            <a:r>
              <a:rPr lang="ko-KR" altLang="en-US" sz="1600" dirty="0"/>
              <a:t>을 </a:t>
            </a:r>
            <a:r>
              <a:rPr lang="en-US" altLang="ko-KR" sz="1600" dirty="0"/>
              <a:t>index </a:t>
            </a:r>
            <a:r>
              <a:rPr lang="ko-KR" altLang="en-US" sz="1600" dirty="0"/>
              <a:t>파라미터로 받아오고 그에 맞는 </a:t>
            </a:r>
            <a:r>
              <a:rPr lang="en-US" altLang="ko-KR" sz="1600" dirty="0"/>
              <a:t>patch image</a:t>
            </a:r>
            <a:r>
              <a:rPr lang="ko-KR" altLang="en-US" sz="1600" dirty="0"/>
              <a:t>와 </a:t>
            </a:r>
            <a:r>
              <a:rPr lang="en-US" altLang="ko-KR" sz="1600" dirty="0"/>
              <a:t>ground truth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DC260A72-ED1A-C678-173D-F7801D805FA5}"/>
              </a:ext>
            </a:extLst>
          </p:cNvPr>
          <p:cNvSpPr txBox="1">
            <a:spLocks/>
          </p:cNvSpPr>
          <p:nvPr/>
        </p:nvSpPr>
        <p:spPr>
          <a:xfrm>
            <a:off x="673278" y="643212"/>
            <a:ext cx="122341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데이터 셋 구성</a:t>
            </a:r>
            <a:endParaRPr kumimoji="1" lang="en-US" altLang="ko-KR" sz="1800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C10C3FF2-C135-6555-9BF5-572AF88C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52" y="2495947"/>
            <a:ext cx="10559696" cy="36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6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2EF91F45-6FB8-557A-0B46-AD855B20AD11}"/>
              </a:ext>
            </a:extLst>
          </p:cNvPr>
          <p:cNvSpPr txBox="1">
            <a:spLocks/>
          </p:cNvSpPr>
          <p:nvPr/>
        </p:nvSpPr>
        <p:spPr>
          <a:xfrm>
            <a:off x="673278" y="643212"/>
            <a:ext cx="77905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DDCNN</a:t>
            </a:r>
          </a:p>
        </p:txBody>
      </p:sp>
      <p:pic>
        <p:nvPicPr>
          <p:cNvPr id="4" name="그림 3" descr="스크린샷, 디자인, 잭이(가) 표시된 사진">
            <a:extLst>
              <a:ext uri="{FF2B5EF4-FFF2-40B4-BE49-F238E27FC236}">
                <a16:creationId xmlns:a16="http://schemas.microsoft.com/office/drawing/2014/main" id="{B06200B8-1D9D-BE19-DA15-424FB990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7" y="1411726"/>
            <a:ext cx="3314994" cy="2264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487BE-7ADC-90A0-4A7D-755E33042FED}"/>
              </a:ext>
            </a:extLst>
          </p:cNvPr>
          <p:cNvSpPr txBox="1"/>
          <p:nvPr/>
        </p:nvSpPr>
        <p:spPr>
          <a:xfrm>
            <a:off x="4734219" y="1411725"/>
            <a:ext cx="6886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Dense Block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의 구조는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Resnet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에서 영감을 얻었다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일반적인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CNN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같은 구조는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layer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의 수 만큼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개의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connection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이 존재하지만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이와 같은 구조는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n(n + 1) / 2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개의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connection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이 존재하게 된다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이때 생기는 의문은 이러한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connection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의 증가가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model parameters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의 증가를 뜻하는 것이 아니냐는 점이다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다만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Resnet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과 같은 구조는 이전 정보를 재사용 함으로서 오히려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feature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를 강화 시키고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 overfitting, vanishing gradient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문제를 줄일 수 있다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pic>
        <p:nvPicPr>
          <p:cNvPr id="7" name="그림 6" descr="텍스트, 스크린샷, 도표, 라인이(가) 표시된 사진">
            <a:extLst>
              <a:ext uri="{FF2B5EF4-FFF2-40B4-BE49-F238E27FC236}">
                <a16:creationId xmlns:a16="http://schemas.microsoft.com/office/drawing/2014/main" id="{C1E60ABD-5A5D-5153-0776-40B61B5E8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7" y="3943350"/>
            <a:ext cx="4495753" cy="2147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68685-A07E-907E-A343-5DE4061FE4B1}"/>
                  </a:ext>
                </a:extLst>
              </p:cNvPr>
              <p:cNvSpPr txBox="1"/>
              <p:nvPr/>
            </p:nvSpPr>
            <p:spPr>
              <a:xfrm>
                <a:off x="5296194" y="4012050"/>
                <a:ext cx="6886575" cy="193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Inner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block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에서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normalization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을 처음 해주는 이유는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scaling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을 해주고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, internal covariance shift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현상을 막기 위해서이다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  <a:p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첫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bottleneck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서는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spatial dimension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에 영향을 주는 일 없이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output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의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depth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를 변화시키는 것이 목표</a:t>
                </a:r>
                <a:endParaRPr lang="en-US" altLang="ko-KR" sz="1600" kern="0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두번째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 bottleneck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서는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spatial-spectral features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를 추출하는 것이 목표인데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, 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실제 데이터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concatenation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을 수행하기 위해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convolution 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작업을 거친 후에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spatial dimension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을 유지하는 것이 중요하기 때문에 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zero-padding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+mn-ea"/>
                  </a:rPr>
                  <a:t>을 추가한다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68685-A07E-907E-A343-5DE4061F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94" y="4012050"/>
                <a:ext cx="6886575" cy="1938736"/>
              </a:xfrm>
              <a:prstGeom prst="rect">
                <a:avLst/>
              </a:prstGeom>
              <a:blipFill>
                <a:blip r:embed="rId4"/>
                <a:stretch>
                  <a:fillRect l="-531" t="-943" b="-3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80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17F4E135-934F-308F-FA59-BE430543B5FC}"/>
              </a:ext>
            </a:extLst>
          </p:cNvPr>
          <p:cNvSpPr txBox="1">
            <a:spLocks/>
          </p:cNvSpPr>
          <p:nvPr/>
        </p:nvSpPr>
        <p:spPr>
          <a:xfrm>
            <a:off x="673278" y="643212"/>
            <a:ext cx="77905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DDCNN</a:t>
            </a:r>
          </a:p>
        </p:txBody>
      </p:sp>
      <p:pic>
        <p:nvPicPr>
          <p:cNvPr id="4" name="그림 3" descr="텍스트, 스크린샷이(가) 표시된 사진">
            <a:extLst>
              <a:ext uri="{FF2B5EF4-FFF2-40B4-BE49-F238E27FC236}">
                <a16:creationId xmlns:a16="http://schemas.microsoft.com/office/drawing/2014/main" id="{E3929D5E-A65D-7FEC-0E94-6F0A5947C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1" y="2095344"/>
            <a:ext cx="6986079" cy="2900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CBBA29-09E7-8D10-E332-2E823BA39BB2}"/>
                  </a:ext>
                </a:extLst>
              </p:cNvPr>
              <p:cNvSpPr txBox="1"/>
              <p:nvPr/>
            </p:nvSpPr>
            <p:spPr>
              <a:xfrm>
                <a:off x="555892" y="1355550"/>
                <a:ext cx="6096000" cy="595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 쓰이는 </a:t>
                </a:r>
                <a:r>
                  <a:rPr lang="en-US" altLang="ko-KR" sz="1600" dirty="0"/>
                  <a:t>inner block</a:t>
                </a:r>
                <a:r>
                  <a:rPr lang="ko-KR" altLang="en-US" sz="1600" dirty="0"/>
                  <a:t>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 쓰이는 </a:t>
                </a:r>
                <a:r>
                  <a:rPr lang="en-US" altLang="ko-KR" sz="1600" dirty="0"/>
                  <a:t>inner block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channel</a:t>
                </a:r>
                <a:r>
                  <a:rPr lang="ko-KR" altLang="en-US" sz="1600" dirty="0"/>
                  <a:t>을 다르게 다루기 때문에 나뉘어서 정의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CBBA29-09E7-8D10-E332-2E823BA39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92" y="1355550"/>
                <a:ext cx="6096000" cy="595035"/>
              </a:xfrm>
              <a:prstGeom prst="rect">
                <a:avLst/>
              </a:prstGeom>
              <a:blipFill>
                <a:blip r:embed="rId3"/>
                <a:stretch>
                  <a:fillRect l="-500" t="-1020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, 스크린샷, 폰트이(가) 표시된 사진">
            <a:extLst>
              <a:ext uri="{FF2B5EF4-FFF2-40B4-BE49-F238E27FC236}">
                <a16:creationId xmlns:a16="http://schemas.microsoft.com/office/drawing/2014/main" id="{B50F26D2-7766-6848-82C5-C72A185F6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60" y="2095345"/>
            <a:ext cx="4160475" cy="1400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1B46E-70D6-E569-FF22-05AC62729D4E}"/>
              </a:ext>
            </a:extLst>
          </p:cNvPr>
          <p:cNvSpPr txBox="1"/>
          <p:nvPr/>
        </p:nvSpPr>
        <p:spPr>
          <a:xfrm>
            <a:off x="7696460" y="1355550"/>
            <a:ext cx="506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만들어둔</a:t>
            </a:r>
            <a:r>
              <a:rPr lang="ko-KR" altLang="en-US" sz="1600" dirty="0"/>
              <a:t> </a:t>
            </a:r>
            <a:r>
              <a:rPr lang="en-US" altLang="ko-KR" sz="1600" dirty="0"/>
              <a:t>inner block</a:t>
            </a:r>
            <a:r>
              <a:rPr lang="ko-KR" altLang="en-US" sz="1600" dirty="0"/>
              <a:t>을 쌓아서 </a:t>
            </a:r>
            <a:r>
              <a:rPr lang="en-US" altLang="ko-KR" sz="1600" dirty="0"/>
              <a:t>Dense layer </a:t>
            </a:r>
            <a:r>
              <a:rPr lang="ko-KR" altLang="en-US" sz="1600" dirty="0"/>
              <a:t>생성</a:t>
            </a:r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ED4D5E-A726-4635-EA40-FE6CA1903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1" y="5195929"/>
            <a:ext cx="5354790" cy="13305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4ACCF5-5ECA-352C-0E80-869F24D2A18F}"/>
              </a:ext>
            </a:extLst>
          </p:cNvPr>
          <p:cNvSpPr txBox="1"/>
          <p:nvPr/>
        </p:nvSpPr>
        <p:spPr>
          <a:xfrm>
            <a:off x="6461195" y="5202790"/>
            <a:ext cx="506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각 </a:t>
            </a:r>
            <a:r>
              <a:rPr lang="en-US" altLang="ko-KR" sz="1600" dirty="0"/>
              <a:t>Dense layer </a:t>
            </a:r>
            <a:r>
              <a:rPr lang="ko-KR" altLang="en-US" sz="1600" dirty="0" err="1"/>
              <a:t>실행할때</a:t>
            </a:r>
            <a:r>
              <a:rPr lang="ko-KR" altLang="en-US" sz="1600" dirty="0"/>
              <a:t> </a:t>
            </a:r>
            <a:r>
              <a:rPr lang="en-US" altLang="ko-KR" sz="1600" dirty="0"/>
              <a:t>feature</a:t>
            </a:r>
            <a:r>
              <a:rPr lang="ko-KR" altLang="en-US" sz="1600" dirty="0"/>
              <a:t>들을 </a:t>
            </a:r>
            <a:r>
              <a:rPr lang="en-US" altLang="ko-KR" sz="1600" dirty="0" err="1"/>
              <a:t>concat</a:t>
            </a:r>
            <a:r>
              <a:rPr lang="en-US" altLang="ko-KR" sz="1600" dirty="0"/>
              <a:t> </a:t>
            </a:r>
            <a:r>
              <a:rPr lang="ko-KR" altLang="en-US" sz="1600" dirty="0"/>
              <a:t>해주어 사용</a:t>
            </a:r>
          </a:p>
        </p:txBody>
      </p:sp>
    </p:spTree>
    <p:extLst>
      <p:ext uri="{BB962C8B-B14F-4D97-AF65-F5344CB8AC3E}">
        <p14:creationId xmlns:p14="http://schemas.microsoft.com/office/powerpoint/2010/main" val="122427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C8FC7FD5-98DD-5DFF-8397-9294E59799DD}"/>
              </a:ext>
            </a:extLst>
          </p:cNvPr>
          <p:cNvSpPr txBox="1">
            <a:spLocks/>
          </p:cNvSpPr>
          <p:nvPr/>
        </p:nvSpPr>
        <p:spPr>
          <a:xfrm>
            <a:off x="673278" y="643212"/>
            <a:ext cx="77905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DDCNN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4D173B-E3BA-AF0C-2B40-FA33870A7389}"/>
                  </a:ext>
                </a:extLst>
              </p:cNvPr>
              <p:cNvSpPr txBox="1"/>
              <p:nvPr/>
            </p:nvSpPr>
            <p:spPr>
              <a:xfrm>
                <a:off x="555892" y="1355550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dirty="0"/>
                  <a:t>전 성과요약에서 부족했던 부분에 대한 보완점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4D173B-E3BA-AF0C-2B40-FA33870A7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92" y="1355550"/>
                <a:ext cx="6096000" cy="338554"/>
              </a:xfrm>
              <a:prstGeom prst="rect">
                <a:avLst/>
              </a:prstGeom>
              <a:blipFill>
                <a:blip r:embed="rId2"/>
                <a:stretch>
                  <a:fillRect l="-400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D9545C-5893-DB16-3AA2-43C7A52FBE10}"/>
                  </a:ext>
                </a:extLst>
              </p:cNvPr>
              <p:cNvSpPr txBox="1"/>
              <p:nvPr/>
            </p:nvSpPr>
            <p:spPr>
              <a:xfrm>
                <a:off x="738772" y="1790889"/>
                <a:ext cx="1085582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- Training </a:t>
                </a:r>
                <a:r>
                  <a:rPr lang="ko-KR" altLang="en-US" sz="1600" dirty="0"/>
                  <a:t>방식 변화</a:t>
                </a:r>
                <a:endParaRPr lang="en-US" altLang="ko-KR" sz="1600" dirty="0"/>
              </a:p>
              <a:p>
                <a:r>
                  <a:rPr lang="en-US" altLang="ko-KR" sz="1600" dirty="0"/>
                  <a:t>  -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sz="1600" dirty="0"/>
                  <a:t>존에는 </a:t>
                </a:r>
                <a:r>
                  <a:rPr lang="en-US" altLang="ko-KR" sz="1600" dirty="0"/>
                  <a:t>model</a:t>
                </a:r>
                <a:r>
                  <a:rPr lang="ko-KR" altLang="en-US" sz="1600" dirty="0"/>
                  <a:t>에 대해 </a:t>
                </a:r>
                <a:r>
                  <a:rPr lang="en-US" altLang="ko-KR" sz="1600" dirty="0"/>
                  <a:t>training</a:t>
                </a:r>
                <a:r>
                  <a:rPr lang="ko-KR" altLang="en-US" sz="1600" dirty="0"/>
                  <a:t>만 진행 </a:t>
                </a:r>
                <a:r>
                  <a:rPr lang="en-US" altLang="ko-KR" sz="1600" dirty="0"/>
                  <a:t>-&gt; OA : 95.43 ± 0.06%, Kappa : 95.49 ±</a:t>
                </a:r>
                <a:r>
                  <a:rPr lang="en-US" altLang="ko-KR" sz="1600" b="1" dirty="0"/>
                  <a:t> </a:t>
                </a:r>
                <a:r>
                  <a:rPr lang="en-US" altLang="ko-KR" sz="1600" dirty="0"/>
                  <a:t>0.8%</a:t>
                </a:r>
              </a:p>
              <a:p>
                <a:r>
                  <a:rPr lang="en-US" altLang="ko-KR" sz="1600" dirty="0"/>
                  <a:t>  - training </a:t>
                </a:r>
                <a:r>
                  <a:rPr lang="ko-KR" altLang="en-US" sz="1600" dirty="0"/>
                  <a:t>을 진행하면서 일정 </a:t>
                </a:r>
                <a:r>
                  <a:rPr lang="en-US" altLang="ko-KR" sz="1600" dirty="0"/>
                  <a:t>epoch </a:t>
                </a:r>
                <a:r>
                  <a:rPr lang="ko-KR" altLang="en-US" sz="1600" dirty="0"/>
                  <a:t>마다 </a:t>
                </a:r>
                <a:r>
                  <a:rPr lang="en-US" altLang="ko-KR" sz="1600" dirty="0"/>
                  <a:t>validation </a:t>
                </a:r>
                <a:r>
                  <a:rPr lang="ko-KR" altLang="en-US" sz="1600" dirty="0"/>
                  <a:t>진행 </a:t>
                </a:r>
                <a:r>
                  <a:rPr lang="en-US" altLang="ko-KR" sz="1600" dirty="0"/>
                  <a:t>-&gt; 98.55 ± 0.4%, 98.37±0.42%</a:t>
                </a:r>
              </a:p>
              <a:p>
                <a:r>
                  <a:rPr lang="en-US" altLang="ko-KR" sz="1600" dirty="0"/>
                  <a:t>     - 10 epoch </a:t>
                </a:r>
                <a:r>
                  <a:rPr lang="ko-KR" altLang="en-US" sz="1600" dirty="0"/>
                  <a:t>마다 진행</a:t>
                </a:r>
                <a:endParaRPr lang="en-US" altLang="ko-KR" sz="1600" dirty="0"/>
              </a:p>
              <a:p>
                <a:r>
                  <a:rPr lang="en-US" altLang="ko-KR" sz="1600" dirty="0"/>
                  <a:t>     - early stop </a:t>
                </a:r>
                <a:r>
                  <a:rPr lang="ko-KR" altLang="en-US" sz="1600" dirty="0"/>
                  <a:t>적용</a:t>
                </a:r>
                <a:r>
                  <a:rPr lang="en-US" altLang="ko-KR" sz="1600" dirty="0"/>
                  <a:t>(early stop </a:t>
                </a:r>
                <a:r>
                  <a:rPr lang="ko-KR" altLang="en-US" sz="1600" dirty="0"/>
                  <a:t>기준은 </a:t>
                </a:r>
                <a:r>
                  <a:rPr lang="en-US" altLang="ko-KR" sz="1600" dirty="0"/>
                  <a:t>5</a:t>
                </a:r>
                <a:r>
                  <a:rPr lang="ko-KR" altLang="en-US" sz="1600" dirty="0"/>
                  <a:t>로 설정</a:t>
                </a:r>
                <a:r>
                  <a:rPr lang="en-US" altLang="ko-KR" sz="1600" dirty="0"/>
                  <a:t>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- test </a:t>
                </a:r>
                <a:r>
                  <a:rPr lang="ko-KR" altLang="en-US" sz="1600" dirty="0"/>
                  <a:t>방식 변화</a:t>
                </a:r>
                <a:endParaRPr lang="en-US" altLang="ko-KR" sz="1600" dirty="0"/>
              </a:p>
              <a:p>
                <a:r>
                  <a:rPr lang="en-US" altLang="ko-KR" sz="1600" dirty="0"/>
                  <a:t>   - </a:t>
                </a:r>
                <a:r>
                  <a:rPr lang="ko-KR" altLang="en-US" sz="1600" dirty="0"/>
                  <a:t>기존에는 각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별로 </a:t>
                </a:r>
                <a:r>
                  <a:rPr lang="en-US" altLang="ko-KR" sz="1600" dirty="0"/>
                  <a:t>dataset, </a:t>
                </a:r>
                <a:r>
                  <a:rPr lang="en-US" altLang="ko-KR" sz="1600" dirty="0" err="1"/>
                  <a:t>dataloader</a:t>
                </a:r>
                <a:r>
                  <a:rPr lang="ko-KR" altLang="en-US" sz="1600" dirty="0"/>
                  <a:t>를 만들어 </a:t>
                </a:r>
                <a:r>
                  <a:rPr lang="en-US" altLang="ko-KR" sz="1600" dirty="0"/>
                  <a:t> test </a:t>
                </a:r>
                <a:r>
                  <a:rPr lang="ko-KR" altLang="en-US" sz="1600" dirty="0"/>
                  <a:t>적용</a:t>
                </a:r>
                <a:endParaRPr lang="en-US" altLang="ko-KR" sz="1600" dirty="0"/>
              </a:p>
              <a:p>
                <a:r>
                  <a:rPr lang="en-US" altLang="ko-KR" sz="1600" dirty="0"/>
                  <a:t>   - Indian Pines dataset</a:t>
                </a:r>
                <a:r>
                  <a:rPr lang="ko-KR" altLang="en-US" sz="1600" dirty="0"/>
                  <a:t>을 전부 </a:t>
                </a:r>
                <a:r>
                  <a:rPr lang="en-US" altLang="ko-KR" sz="1600" dirty="0"/>
                  <a:t>test dataset</a:t>
                </a:r>
                <a:r>
                  <a:rPr lang="ko-KR" altLang="en-US" sz="1600" dirty="0"/>
                  <a:t>으로 적용하여 </a:t>
                </a:r>
                <a:r>
                  <a:rPr lang="en-US" altLang="ko-KR" sz="1600" dirty="0"/>
                  <a:t>ground truth label </a:t>
                </a:r>
                <a:r>
                  <a:rPr lang="ko-KR" altLang="en-US" sz="1600" dirty="0"/>
                  <a:t>별로 나누어서 계산</a:t>
                </a:r>
                <a:endParaRPr lang="en-US" altLang="ko-KR" sz="1600" dirty="0"/>
              </a:p>
              <a:p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D9545C-5893-DB16-3AA2-43C7A52F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" y="1790889"/>
                <a:ext cx="10855820" cy="2554545"/>
              </a:xfrm>
              <a:prstGeom prst="rect">
                <a:avLst/>
              </a:prstGeom>
              <a:blipFill>
                <a:blip r:embed="rId3"/>
                <a:stretch>
                  <a:fillRect l="-281" t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75BB4924-A483-1110-4396-BDDF54F22FFD}"/>
              </a:ext>
            </a:extLst>
          </p:cNvPr>
          <p:cNvSpPr txBox="1">
            <a:spLocks/>
          </p:cNvSpPr>
          <p:nvPr/>
        </p:nvSpPr>
        <p:spPr>
          <a:xfrm>
            <a:off x="673278" y="643212"/>
            <a:ext cx="77905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DDCNN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73ED44-E2E6-CE16-33EA-7A9B277D4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29711"/>
              </p:ext>
            </p:extLst>
          </p:nvPr>
        </p:nvGraphicFramePr>
        <p:xfrm>
          <a:off x="858596" y="2172614"/>
          <a:ext cx="5237404" cy="3143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351">
                  <a:extLst>
                    <a:ext uri="{9D8B030D-6E8A-4147-A177-3AD203B41FA5}">
                      <a16:colId xmlns:a16="http://schemas.microsoft.com/office/drawing/2014/main" val="1033921027"/>
                    </a:ext>
                  </a:extLst>
                </a:gridCol>
                <a:gridCol w="1309351">
                  <a:extLst>
                    <a:ext uri="{9D8B030D-6E8A-4147-A177-3AD203B41FA5}">
                      <a16:colId xmlns:a16="http://schemas.microsoft.com/office/drawing/2014/main" val="2173613309"/>
                    </a:ext>
                  </a:extLst>
                </a:gridCol>
                <a:gridCol w="1309351">
                  <a:extLst>
                    <a:ext uri="{9D8B030D-6E8A-4147-A177-3AD203B41FA5}">
                      <a16:colId xmlns:a16="http://schemas.microsoft.com/office/drawing/2014/main" val="4048881159"/>
                    </a:ext>
                  </a:extLst>
                </a:gridCol>
                <a:gridCol w="1309351">
                  <a:extLst>
                    <a:ext uri="{9D8B030D-6E8A-4147-A177-3AD203B41FA5}">
                      <a16:colId xmlns:a16="http://schemas.microsoft.com/office/drawing/2014/main" val="3417653946"/>
                    </a:ext>
                  </a:extLst>
                </a:gridCol>
              </a:tblGrid>
              <a:tr h="284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Average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Average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26131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94.98±4.8%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98.23±1.8%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8825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98.16±1.6%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98.44±1.3%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94524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98.14±1.8%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99.03±0.8%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9434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98.17±1.3%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98.04±1.4%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5793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98.31±1.1%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99.13±0.3%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9718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99.02±0.8%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99.04±1%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25982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98.33±1.7%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98.25±1.3%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42573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99.77±0.3%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98.98±1.1%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0399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98.55±0.4%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Kappa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98.37±0.42%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66607"/>
                  </a:ext>
                </a:extLst>
              </a:tr>
            </a:tbl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7D88B-920B-3AE6-8F95-B57225383878}"/>
              </a:ext>
            </a:extLst>
          </p:cNvPr>
          <p:cNvSpPr txBox="1">
            <a:spLocks/>
          </p:cNvSpPr>
          <p:nvPr/>
        </p:nvSpPr>
        <p:spPr>
          <a:xfrm>
            <a:off x="582107" y="1301805"/>
            <a:ext cx="203324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Classification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77888-3A8A-F0F3-3D6D-D4FA959F4E2D}"/>
              </a:ext>
            </a:extLst>
          </p:cNvPr>
          <p:cNvSpPr txBox="1"/>
          <p:nvPr/>
        </p:nvSpPr>
        <p:spPr>
          <a:xfrm>
            <a:off x="548919" y="1666021"/>
            <a:ext cx="5690946" cy="294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Patch size : 11 x 11, epoch : 100, batch size : 100, 15%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977A9-32F1-F8A6-FB31-87B4EEEC2B77}"/>
              </a:ext>
            </a:extLst>
          </p:cNvPr>
          <p:cNvSpPr txBox="1"/>
          <p:nvPr/>
        </p:nvSpPr>
        <p:spPr>
          <a:xfrm>
            <a:off x="6364225" y="1670272"/>
            <a:ext cx="5690946" cy="294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Patch size : 9 x 9, epoch : 100, batch size : 100, 15% training 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A9145CF-CB7F-0EAD-9705-963280742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66993"/>
              </p:ext>
            </p:extLst>
          </p:nvPr>
        </p:nvGraphicFramePr>
        <p:xfrm>
          <a:off x="6490081" y="2172614"/>
          <a:ext cx="5237404" cy="3143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351">
                  <a:extLst>
                    <a:ext uri="{9D8B030D-6E8A-4147-A177-3AD203B41FA5}">
                      <a16:colId xmlns:a16="http://schemas.microsoft.com/office/drawing/2014/main" val="1033921027"/>
                    </a:ext>
                  </a:extLst>
                </a:gridCol>
                <a:gridCol w="1309351">
                  <a:extLst>
                    <a:ext uri="{9D8B030D-6E8A-4147-A177-3AD203B41FA5}">
                      <a16:colId xmlns:a16="http://schemas.microsoft.com/office/drawing/2014/main" val="2173613309"/>
                    </a:ext>
                  </a:extLst>
                </a:gridCol>
                <a:gridCol w="1309351">
                  <a:extLst>
                    <a:ext uri="{9D8B030D-6E8A-4147-A177-3AD203B41FA5}">
                      <a16:colId xmlns:a16="http://schemas.microsoft.com/office/drawing/2014/main" val="4048881159"/>
                    </a:ext>
                  </a:extLst>
                </a:gridCol>
                <a:gridCol w="1309351">
                  <a:extLst>
                    <a:ext uri="{9D8B030D-6E8A-4147-A177-3AD203B41FA5}">
                      <a16:colId xmlns:a16="http://schemas.microsoft.com/office/drawing/2014/main" val="3417653946"/>
                    </a:ext>
                  </a:extLst>
                </a:gridCol>
              </a:tblGrid>
              <a:tr h="284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Average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Average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26131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96.6%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96.7%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8825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97.45%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97.03%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94524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97.08%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98.02%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9434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95.44%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97.46%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5793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97.4%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99.75%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9718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99.3%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99.65%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25982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95.02%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97.65%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42573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99.82%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97.91%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0399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97.79%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Kappa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97.3%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6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1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옅은, 교통, 녹색, 어두운이(가) 표시된 사진&#10;&#10;자동 생성된 설명">
            <a:extLst>
              <a:ext uri="{FF2B5EF4-FFF2-40B4-BE49-F238E27FC236}">
                <a16:creationId xmlns:a16="http://schemas.microsoft.com/office/drawing/2014/main" id="{094EA65C-B870-DC9B-A319-EA0180B65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77A28-4B02-54BB-F063-BB0F7B576A47}"/>
              </a:ext>
            </a:extLst>
          </p:cNvPr>
          <p:cNvSpPr txBox="1"/>
          <p:nvPr/>
        </p:nvSpPr>
        <p:spPr>
          <a:xfrm>
            <a:off x="5293536" y="3198167"/>
            <a:ext cx="160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r>
              <a:rPr kumimoji="1"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416274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용자 지정 9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ca600"/>
      </a:accent1>
      <a:accent2>
        <a:srgbClr val="395d21"/>
      </a:accent2>
      <a:accent3>
        <a:srgbClr val="ffe900"/>
      </a:accent3>
      <a:accent4>
        <a:srgbClr val="888b8d"/>
      </a:accent4>
      <a:accent5>
        <a:srgbClr val="ffb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582</ep:Words>
  <ep:PresentationFormat>와이드스크린</ep:PresentationFormat>
  <ep:Paragraphs>135</ep:Paragraphs>
  <ep:Slides>9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2022-04-12T02:42:25.000</dcterms:created>
  <dc:creator>유 소희</dc:creator>
  <cp:lastModifiedBy>82106</cp:lastModifiedBy>
  <dcterms:modified xsi:type="dcterms:W3CDTF">2024-06-09T12:52:23.723</dcterms:modified>
  <cp:revision>441</cp:revision>
  <dc:title>PowerPoint 프레젠테이션</dc:title>
  <cp:version>1000.0000.01</cp:version>
</cp:coreProperties>
</file>