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Open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penSans-bold.fntdata"/><Relationship Id="rId12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boldItalic.fntdata"/><Relationship Id="rId14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297920b7c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297920b7c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3fec28ac3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3fec28ac3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3fec28ac3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3fec28ac3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3fec28ac3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3fec28ac3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3fec28ac3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3fec28ac3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" name="Google Shape;18;p4"/>
          <p:cNvGrpSpPr/>
          <p:nvPr/>
        </p:nvGrpSpPr>
        <p:grpSpPr>
          <a:xfrm>
            <a:off x="28075" y="-1"/>
            <a:ext cx="9115906" cy="5106931"/>
            <a:chOff x="78750" y="75450"/>
            <a:chExt cx="8986500" cy="4992600"/>
          </a:xfrm>
        </p:grpSpPr>
        <p:sp>
          <p:nvSpPr>
            <p:cNvPr id="19" name="Google Shape;19;p4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cap="flat" cmpd="sng" w="7620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4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cap="flat" cmpd="sng" w="19050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4"/>
          <p:cNvSpPr txBox="1"/>
          <p:nvPr/>
        </p:nvSpPr>
        <p:spPr>
          <a:xfrm>
            <a:off x="248900" y="4323075"/>
            <a:ext cx="777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22" name="Google Shape;2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1175" y="4418100"/>
            <a:ext cx="719250" cy="52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3"/>
          <p:cNvGrpSpPr/>
          <p:nvPr/>
        </p:nvGrpSpPr>
        <p:grpSpPr>
          <a:xfrm>
            <a:off x="78750" y="75450"/>
            <a:ext cx="8986500" cy="4992600"/>
            <a:chOff x="78750" y="75450"/>
            <a:chExt cx="8986500" cy="4992600"/>
          </a:xfrm>
        </p:grpSpPr>
        <p:sp>
          <p:nvSpPr>
            <p:cNvPr id="57" name="Google Shape;57;p13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cap="flat" cmpd="sng" w="7620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cap="flat" cmpd="sng" w="19050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13"/>
          <p:cNvSpPr txBox="1"/>
          <p:nvPr/>
        </p:nvSpPr>
        <p:spPr>
          <a:xfrm>
            <a:off x="344500" y="1907125"/>
            <a:ext cx="8643300" cy="174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>
                <a:solidFill>
                  <a:srgbClr val="6AA84F"/>
                </a:solidFill>
              </a:rPr>
              <a:t>Plant Pals </a:t>
            </a:r>
            <a:endParaRPr b="1" sz="5200">
              <a:solidFill>
                <a:srgbClr val="6AA84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>
                <a:solidFill>
                  <a:srgbClr val="6AA84F"/>
                </a:solidFill>
              </a:rPr>
              <a:t>Customer Survey Results</a:t>
            </a:r>
            <a:endParaRPr b="1" sz="5200">
              <a:solidFill>
                <a:srgbClr val="6AA84F"/>
              </a:solidFill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6974" y="236650"/>
            <a:ext cx="2090075" cy="15294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1321675" y="4041950"/>
            <a:ext cx="68655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666666"/>
                </a:solidFill>
              </a:rPr>
              <a:t>We surveyed 50 Plant Pals test batch customers over a four-week period to learn about their satisfaction with the product, delivery process, and customer support.</a:t>
            </a:r>
            <a:endParaRPr i="1" sz="13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14"/>
          <p:cNvGrpSpPr/>
          <p:nvPr/>
        </p:nvGrpSpPr>
        <p:grpSpPr>
          <a:xfrm>
            <a:off x="28075" y="-1"/>
            <a:ext cx="9115906" cy="5106931"/>
            <a:chOff x="78750" y="75450"/>
            <a:chExt cx="8986500" cy="4992600"/>
          </a:xfrm>
        </p:grpSpPr>
        <p:sp>
          <p:nvSpPr>
            <p:cNvPr id="67" name="Google Shape;67;p14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cap="flat" cmpd="sng" w="7620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cap="flat" cmpd="sng" w="19050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" name="Google Shape;69;p14"/>
          <p:cNvSpPr txBox="1"/>
          <p:nvPr/>
        </p:nvSpPr>
        <p:spPr>
          <a:xfrm>
            <a:off x="381175" y="227650"/>
            <a:ext cx="8552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Did your shipment arrive on time?</a:t>
            </a:r>
            <a:endParaRPr sz="1500"/>
          </a:p>
        </p:txBody>
      </p:sp>
      <p:sp>
        <p:nvSpPr>
          <p:cNvPr id="70" name="Google Shape;70;p14"/>
          <p:cNvSpPr txBox="1"/>
          <p:nvPr/>
        </p:nvSpPr>
        <p:spPr>
          <a:xfrm>
            <a:off x="248900" y="4323075"/>
            <a:ext cx="777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71" name="Google Shape;71;p14"/>
          <p:cNvSpPr txBox="1"/>
          <p:nvPr/>
        </p:nvSpPr>
        <p:spPr>
          <a:xfrm>
            <a:off x="910825" y="4253825"/>
            <a:ext cx="7644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38761D"/>
                </a:solidFill>
              </a:rPr>
              <a:t>Key takeaways &amp; action items</a:t>
            </a:r>
            <a:r>
              <a:rPr lang="en" sz="1200">
                <a:solidFill>
                  <a:srgbClr val="38761D"/>
                </a:solidFill>
              </a:rPr>
              <a:t>: </a:t>
            </a:r>
            <a:r>
              <a:rPr lang="en" sz="1200">
                <a:solidFill>
                  <a:schemeClr val="dk1"/>
                </a:solidFill>
              </a:rPr>
              <a:t>On-time deliveries rose to 90% by the end of the survey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—</a:t>
            </a:r>
            <a:r>
              <a:rPr lang="en" sz="1200">
                <a:solidFill>
                  <a:schemeClr val="dk1"/>
                </a:solidFill>
              </a:rPr>
              <a:t>a solid improvement, but still short of our 95% target. Investigate additional reasons for late deliveries.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8761D"/>
              </a:solidFill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1175" y="4418100"/>
            <a:ext cx="719250" cy="52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3612" y="600400"/>
            <a:ext cx="5684826" cy="351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/>
        </p:nvSpPr>
        <p:spPr>
          <a:xfrm>
            <a:off x="568950" y="69325"/>
            <a:ext cx="8006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What is your preferred time of day to receive a shipment from Plant Pals?</a:t>
            </a:r>
            <a:endParaRPr sz="1500"/>
          </a:p>
        </p:txBody>
      </p:sp>
      <p:sp>
        <p:nvSpPr>
          <p:cNvPr id="79" name="Google Shape;79;p15"/>
          <p:cNvSpPr txBox="1"/>
          <p:nvPr/>
        </p:nvSpPr>
        <p:spPr>
          <a:xfrm>
            <a:off x="1099150" y="4218525"/>
            <a:ext cx="7238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38761D"/>
                </a:solidFill>
              </a:rPr>
              <a:t>Key takeaways &amp; action items</a:t>
            </a:r>
            <a:r>
              <a:rPr lang="en" sz="1200">
                <a:solidFill>
                  <a:srgbClr val="38761D"/>
                </a:solidFill>
              </a:rPr>
              <a:t>: </a:t>
            </a:r>
            <a:r>
              <a:rPr lang="en" sz="1200">
                <a:solidFill>
                  <a:schemeClr val="dk1"/>
                </a:solidFill>
              </a:rPr>
              <a:t>Customers overwhelmingly prefer deliveries before normal business hours and early in the day. Consider scheduling more early delivery routes, which could help raise successful, on-time deliveries to 95%.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80" name="Google Shape;80;p15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5563" y="709525"/>
            <a:ext cx="5552874" cy="34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/>
        </p:nvSpPr>
        <p:spPr>
          <a:xfrm>
            <a:off x="421950" y="143850"/>
            <a:ext cx="83001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On a scale of 1 to 5, with 1 being the lowest and 5 being the highest, how satisfied are you with customer support?</a:t>
            </a:r>
            <a:endParaRPr sz="1500"/>
          </a:p>
        </p:txBody>
      </p:sp>
      <p:sp>
        <p:nvSpPr>
          <p:cNvPr id="86" name="Google Shape;86;p16"/>
          <p:cNvSpPr txBox="1"/>
          <p:nvPr/>
        </p:nvSpPr>
        <p:spPr>
          <a:xfrm>
            <a:off x="1116800" y="4212775"/>
            <a:ext cx="73092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n" sz="1200">
                <a:solidFill>
                  <a:srgbClr val="38761D"/>
                </a:solidFill>
              </a:rPr>
              <a:t>Key takeaways &amp; action items</a:t>
            </a:r>
            <a:r>
              <a:rPr lang="en" sz="1200">
                <a:solidFill>
                  <a:srgbClr val="38761D"/>
                </a:solidFill>
              </a:rPr>
              <a:t>: </a:t>
            </a:r>
            <a:r>
              <a:rPr lang="en" sz="1200">
                <a:solidFill>
                  <a:schemeClr val="dk1"/>
                </a:solidFill>
              </a:rPr>
              <a:t>Satisfaction with support increased once we fixed the customer service software problem. There is still room for improvement, so continue to monitor responses and solutions to support tickets.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87" name="Google Shape;87;p1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6913" y="909275"/>
            <a:ext cx="6830169" cy="308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/>
        </p:nvSpPr>
        <p:spPr>
          <a:xfrm>
            <a:off x="1580100" y="182625"/>
            <a:ext cx="5983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In general, how do you suggest we improve our customer support?</a:t>
            </a:r>
            <a:endParaRPr sz="1500"/>
          </a:p>
        </p:txBody>
      </p:sp>
      <p:sp>
        <p:nvSpPr>
          <p:cNvPr id="93" name="Google Shape;93;p17"/>
          <p:cNvSpPr txBox="1"/>
          <p:nvPr/>
        </p:nvSpPr>
        <p:spPr>
          <a:xfrm>
            <a:off x="1170950" y="4026850"/>
            <a:ext cx="71136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38761D"/>
                </a:solidFill>
              </a:rPr>
              <a:t>Key takeaways &amp; action items</a:t>
            </a:r>
            <a:r>
              <a:rPr lang="en" sz="1200">
                <a:solidFill>
                  <a:srgbClr val="38761D"/>
                </a:solidFill>
              </a:rPr>
              <a:t>:</a:t>
            </a:r>
            <a:r>
              <a:rPr lang="en" sz="1200">
                <a:solidFill>
                  <a:schemeClr val="dk1"/>
                </a:solidFill>
              </a:rPr>
              <a:t> A number of customers volunteered that a live chat option would improve</a:t>
            </a:r>
            <a:r>
              <a:rPr lang="en" sz="1200">
                <a:solidFill>
                  <a:schemeClr val="dk1"/>
                </a:solidFill>
              </a:rPr>
              <a:t> customer support. Also, many respondents found the guides and tutorials helpful. Research expanding these offerings for specific plant species. </a:t>
            </a:r>
            <a:endParaRPr sz="1200"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118" y="634225"/>
            <a:ext cx="7527758" cy="32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idx="4294967295" type="body"/>
          </p:nvPr>
        </p:nvSpPr>
        <p:spPr>
          <a:xfrm>
            <a:off x="576400" y="1155525"/>
            <a:ext cx="8019600" cy="316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Previous survey results revealed some initial issues with the test launch. The latest results indicate we have successfully addressed some of those issues: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 sz="1300">
                <a:solidFill>
                  <a:srgbClr val="000000"/>
                </a:solidFill>
              </a:rPr>
              <a:t>Hiring more drivers led to a ~10% increase in on-time deliveries 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 sz="1300">
                <a:solidFill>
                  <a:srgbClr val="000000"/>
                </a:solidFill>
              </a:rPr>
              <a:t>Customer satisfaction increased once we resolved the known technical issues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However, there is still room for improvement. We </a:t>
            </a:r>
            <a:r>
              <a:rPr lang="en" sz="1300">
                <a:solidFill>
                  <a:srgbClr val="000000"/>
                </a:solidFill>
              </a:rPr>
              <a:t>recommend</a:t>
            </a:r>
            <a:r>
              <a:rPr lang="en" sz="1300">
                <a:solidFill>
                  <a:srgbClr val="000000"/>
                </a:solidFill>
              </a:rPr>
              <a:t>: 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 sz="1300">
                <a:solidFill>
                  <a:srgbClr val="000000"/>
                </a:solidFill>
              </a:rPr>
              <a:t>Focus on early deliveries to meet on-time delivery target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 sz="1300">
                <a:solidFill>
                  <a:srgbClr val="000000"/>
                </a:solidFill>
              </a:rPr>
              <a:t>Customers prefer the live chat support option. C</a:t>
            </a:r>
            <a:r>
              <a:rPr lang="en" sz="1300">
                <a:solidFill>
                  <a:schemeClr val="dk1"/>
                </a:solidFill>
              </a:rPr>
              <a:t>onsider allocating more support resources to live chat support. Continue to create tutorials and guides for new offerings. 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300">
                <a:solidFill>
                  <a:schemeClr val="dk1"/>
                </a:solidFill>
              </a:rPr>
              <a:t>Continue to survey consistently and monitor results for additional improvements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00" name="Google Shape;100;p18"/>
          <p:cNvSpPr txBox="1"/>
          <p:nvPr>
            <p:ph idx="4294967295" type="title"/>
          </p:nvPr>
        </p:nvSpPr>
        <p:spPr>
          <a:xfrm>
            <a:off x="325900" y="217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6AA84F"/>
                </a:solidFill>
              </a:rPr>
              <a:t>Conclusion and next steps</a:t>
            </a:r>
            <a:endParaRPr sz="2700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