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CD3F9B8-C179-4B06-AFDD-AE97757D89C6}">
  <a:tblStyle styleId="{9CD3F9B8-C179-4B06-AFDD-AE97757D89C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455395c98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455395c9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6139be6a_9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d6139be6a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3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/>
        </p:nvGraphicFramePr>
        <p:xfrm>
          <a:off x="157113" y="550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{9CD3F9B8-C179-4B06-AFDD-AE97757D89C6}</a:tableStyleId>
              </a:tblPr>
              <a:tblGrid>
                <a:gridCol w="2045925"/>
                <a:gridCol w="1969425"/>
                <a:gridCol w="713200"/>
                <a:gridCol w="721500"/>
                <a:gridCol w="3354500"/>
              </a:tblGrid>
              <a:tr h="260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Stakeholder</a:t>
                      </a:r>
                      <a:endParaRPr b="1"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Role </a:t>
                      </a:r>
                      <a:endParaRPr b="1"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Power</a:t>
                      </a: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 (H/M/L)</a:t>
                      </a:r>
                      <a:endParaRPr b="1"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Interest (</a:t>
                      </a: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H/M/L</a:t>
                      </a: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)</a:t>
                      </a:r>
                      <a:endParaRPr b="1"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Notes</a:t>
                      </a:r>
                      <a:endParaRPr b="1"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Omar Mubarak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Owner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666666"/>
                          </a:solidFill>
                        </a:rPr>
                        <a:t>H</a:t>
                      </a:r>
                      <a:endParaRPr b="1" sz="13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</a:t>
                      </a:r>
                      <a:endParaRPr b="1" sz="13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50">
                          <a:solidFill>
                            <a:schemeClr val="dk1"/>
                          </a:solidFill>
                        </a:rPr>
                        <a:t>Communicate regularly, but</a:t>
                      </a:r>
                      <a:endParaRPr sz="145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chemeClr val="dk1"/>
                          </a:solidFill>
                        </a:rPr>
                        <a:t>not daily. Give updates on progress and performance so as to keep them satisfied but not overburden with project communications.</a:t>
                      </a:r>
                      <a:endParaRPr sz="1450">
                        <a:solidFill>
                          <a:schemeClr val="dk1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Deanna Coleman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Director of Operations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666666"/>
                          </a:solidFill>
                        </a:rPr>
                        <a:t>H</a:t>
                      </a:r>
                      <a:endParaRPr b="1" sz="13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666666"/>
                          </a:solidFill>
                        </a:rPr>
                        <a:t>H</a:t>
                      </a:r>
                      <a:endParaRPr b="1" sz="13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chemeClr val="dk1"/>
                          </a:solidFill>
                        </a:rPr>
                        <a:t>Communicate daily by managing closely and make every effort to fully engage with them</a:t>
                      </a:r>
                      <a:endParaRPr sz="1450">
                        <a:solidFill>
                          <a:schemeClr val="dk1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Carter Ward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Executive Chef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666666"/>
                          </a:solidFill>
                        </a:rPr>
                        <a:t>H</a:t>
                      </a:r>
                      <a:endParaRPr b="1" sz="13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666666"/>
                          </a:solidFill>
                        </a:rPr>
                        <a:t>L</a:t>
                      </a:r>
                      <a:endParaRPr b="1" sz="13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chemeClr val="dk1"/>
                          </a:solidFill>
                        </a:rPr>
                        <a:t>Keep updated on progress to inform and get feedback regarding issues that concern the kitchen staff, or to finalize menu choices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Gilly Tyson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General Manager (North)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666666"/>
                          </a:solidFill>
                        </a:rPr>
                        <a:t>M</a:t>
                      </a:r>
                      <a:endParaRPr b="1" sz="13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666666"/>
                          </a:solidFill>
                        </a:rPr>
                        <a:t>M</a:t>
                      </a:r>
                      <a:endParaRPr b="1" sz="13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50">
                          <a:solidFill>
                            <a:schemeClr val="dk1"/>
                          </a:solidFill>
                        </a:rPr>
                        <a:t>Communicate as needed to</a:t>
                      </a:r>
                      <a:endParaRPr sz="145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chemeClr val="dk1"/>
                          </a:solidFill>
                        </a:rPr>
                        <a:t>inform and get feedback on training and providing input on general restaurant operations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Alex Schmidt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General Manager (Downtown)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666666"/>
                          </a:solidFill>
                        </a:rPr>
                        <a:t>M</a:t>
                      </a:r>
                      <a:endParaRPr b="1" sz="13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666666"/>
                          </a:solidFill>
                        </a:rPr>
                        <a:t>M</a:t>
                      </a:r>
                      <a:endParaRPr b="1" sz="13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chemeClr val="dk1"/>
                          </a:solidFill>
                        </a:rPr>
                        <a:t>Communicate as needed to</a:t>
                      </a:r>
                      <a:endParaRPr sz="145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chemeClr val="dk1"/>
                          </a:solidFill>
                        </a:rPr>
                        <a:t>inform and get feedback.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Nia Williams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General Manager (Waterfront)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666666"/>
                          </a:solidFill>
                        </a:rPr>
                        <a:t>L</a:t>
                      </a:r>
                      <a:endParaRPr b="1" sz="13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666666"/>
                          </a:solidFill>
                        </a:rPr>
                        <a:t>L</a:t>
                      </a:r>
                      <a:endParaRPr b="1" sz="13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chemeClr val="dk1"/>
                          </a:solidFill>
                        </a:rPr>
                        <a:t>Not directly involved, but</a:t>
                      </a:r>
                      <a:endParaRPr sz="145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chemeClr val="dk1"/>
                          </a:solidFill>
                        </a:rPr>
                        <a:t>should be updated after we try to scale the tablet program to this location in the future.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Zane Dutchman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Kitchen Manager (North)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666666"/>
                          </a:solidFill>
                        </a:rPr>
                        <a:t>L</a:t>
                      </a:r>
                      <a:endParaRPr b="1" sz="13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666666"/>
                          </a:solidFill>
                        </a:rPr>
                        <a:t>M</a:t>
                      </a:r>
                      <a:endParaRPr b="1" sz="13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50">
                          <a:solidFill>
                            <a:schemeClr val="dk1"/>
                          </a:solidFill>
                        </a:rPr>
                        <a:t>Communicate as needed on progress and to inform and get feedback regarding issues that concern the kitchen staff.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Larissa Stein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Kitchen Manager (Downtown)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666666"/>
                          </a:solidFill>
                        </a:rPr>
                        <a:t>L</a:t>
                      </a:r>
                      <a:endParaRPr b="1" sz="13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666666"/>
                          </a:solidFill>
                        </a:rPr>
                        <a:t>M</a:t>
                      </a:r>
                      <a:endParaRPr b="1" sz="13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50">
                          <a:solidFill>
                            <a:schemeClr val="dk1"/>
                          </a:solidFill>
                        </a:rPr>
                        <a:t>Communicate as needed on progress and to inform and get feedback regarding issues that concern the kitchen staff.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Seydou Diallo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Restaurant Technology Consultant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666666"/>
                          </a:solidFill>
                        </a:rPr>
                        <a:t>L</a:t>
                      </a:r>
                      <a:endParaRPr b="1" sz="13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666666"/>
                          </a:solidFill>
                        </a:rPr>
                        <a:t>H</a:t>
                      </a:r>
                      <a:endParaRPr b="1" sz="13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50">
                          <a:solidFill>
                            <a:schemeClr val="dk1"/>
                          </a:solidFill>
                        </a:rPr>
                        <a:t>Keep them adequately informed </a:t>
                      </a:r>
                      <a:r>
                        <a:rPr lang="en" sz="1450">
                          <a:solidFill>
                            <a:schemeClr val="dk1"/>
                          </a:solidFill>
                        </a:rPr>
                        <a:t>where required like for designing and implementing appropriate solutions wrt technology, software etc and to ensure that no major issues are arising</a:t>
                      </a:r>
                      <a:endParaRPr sz="1450">
                        <a:solidFill>
                          <a:schemeClr val="dk1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5" name="Google Shape;55;p13"/>
          <p:cNvSpPr txBox="1"/>
          <p:nvPr/>
        </p:nvSpPr>
        <p:spPr>
          <a:xfrm>
            <a:off x="760350" y="34341"/>
            <a:ext cx="76233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5818E"/>
                </a:solidFill>
                <a:highlight>
                  <a:srgbClr val="FFFFFF"/>
                </a:highlight>
              </a:rPr>
              <a:t>Stakeholder</a:t>
            </a:r>
            <a:r>
              <a:rPr b="1" lang="en" sz="1800">
                <a:solidFill>
                  <a:srgbClr val="45818E"/>
                </a:solidFill>
                <a:highlight>
                  <a:srgbClr val="FFFFFF"/>
                </a:highlight>
              </a:rPr>
              <a:t> Analysis</a:t>
            </a:r>
            <a:endParaRPr b="1" sz="1800">
              <a:solidFill>
                <a:srgbClr val="45818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824888" y="581998"/>
            <a:ext cx="2817600" cy="18681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Keep satisfied (high priority)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5642483" y="581998"/>
            <a:ext cx="2817600" cy="18681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Manage closely (high effort)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2824888" y="2450233"/>
            <a:ext cx="2817600" cy="18681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Monitor (minimum effort)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5642483" y="2450233"/>
            <a:ext cx="2817600" cy="1868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Show consideration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 rot="-5400000">
            <a:off x="1267475" y="2314375"/>
            <a:ext cx="1677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Power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553788" y="478648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high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553788" y="4084038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low</a:t>
            </a:r>
            <a:endParaRPr>
              <a:solidFill>
                <a:srgbClr val="CCCCCC"/>
              </a:solidFill>
            </a:endParaRPr>
          </a:p>
        </p:txBody>
      </p:sp>
      <p:cxnSp>
        <p:nvCxnSpPr>
          <p:cNvPr id="67" name="Google Shape;67;p14"/>
          <p:cNvCxnSpPr/>
          <p:nvPr/>
        </p:nvCxnSpPr>
        <p:spPr>
          <a:xfrm rot="10800000">
            <a:off x="2526443" y="869463"/>
            <a:ext cx="0" cy="14766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4"/>
          <p:cNvCxnSpPr/>
          <p:nvPr/>
        </p:nvCxnSpPr>
        <p:spPr>
          <a:xfrm>
            <a:off x="2526443" y="2571306"/>
            <a:ext cx="0" cy="15429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" name="Google Shape;69;p14"/>
          <p:cNvSpPr txBox="1"/>
          <p:nvPr/>
        </p:nvSpPr>
        <p:spPr>
          <a:xfrm>
            <a:off x="5164688" y="4250781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med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7806913" y="4254272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high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2526438" y="4254272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low</a:t>
            </a:r>
            <a:endParaRPr>
              <a:solidFill>
                <a:srgbClr val="CCCCCC"/>
              </a:solidFill>
            </a:endParaRPr>
          </a:p>
        </p:txBody>
      </p:sp>
      <p:cxnSp>
        <p:nvCxnSpPr>
          <p:cNvPr id="72" name="Google Shape;72;p14"/>
          <p:cNvCxnSpPr>
            <a:stCxn id="69" idx="3"/>
          </p:cNvCxnSpPr>
          <p:nvPr/>
        </p:nvCxnSpPr>
        <p:spPr>
          <a:xfrm>
            <a:off x="6171788" y="4422231"/>
            <a:ext cx="18402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4"/>
          <p:cNvCxnSpPr>
            <a:stCxn id="69" idx="1"/>
            <a:endCxn id="71" idx="3"/>
          </p:cNvCxnSpPr>
          <p:nvPr/>
        </p:nvCxnSpPr>
        <p:spPr>
          <a:xfrm flipH="1">
            <a:off x="3450788" y="4422231"/>
            <a:ext cx="1713900" cy="36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4"/>
          <p:cNvSpPr/>
          <p:nvPr/>
        </p:nvSpPr>
        <p:spPr>
          <a:xfrm>
            <a:off x="2485050" y="1057650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Omar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Owner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164875" y="80400"/>
            <a:ext cx="1360200" cy="78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Drag each stakeholder’s box to the appropriate place on the power-interest grid</a:t>
            </a:r>
            <a:endParaRPr sz="1300"/>
          </a:p>
        </p:txBody>
      </p:sp>
      <p:sp>
        <p:nvSpPr>
          <p:cNvPr id="76" name="Google Shape;76;p14"/>
          <p:cNvSpPr/>
          <p:nvPr/>
        </p:nvSpPr>
        <p:spPr>
          <a:xfrm>
            <a:off x="7452975" y="712951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Deanna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Director of Operations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2485050" y="1409239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Carter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Exec. Chef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5125300" y="2304027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Gilly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GM - North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5125300" y="2001627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Alex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GM - Downtown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5125288" y="3973628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Zane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Kitchen Manager - North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5125300" y="3628928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Larissa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Kitchen Manager - Downtown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7452975" y="3906079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Seydou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Restaurant Consultant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4948738" y="4529725"/>
            <a:ext cx="1360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Interest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2215500" y="2247775"/>
            <a:ext cx="62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med</a:t>
            </a:r>
            <a:endParaRPr sz="1600">
              <a:solidFill>
                <a:srgbClr val="CCCCCC"/>
              </a:solidFill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3217725" y="3906081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Nia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General Manager - Waterfront</a:t>
            </a:r>
            <a:endParaRPr b="1" sz="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