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6" r:id="rId5"/>
    <p:sldMasterId id="2147483943" r:id="rId6"/>
    <p:sldMasterId id="2147483952" r:id="rId7"/>
    <p:sldMasterId id="2147483995" r:id="rId8"/>
  </p:sldMasterIdLst>
  <p:notesMasterIdLst>
    <p:notesMasterId r:id="rId32"/>
  </p:notesMasterIdLst>
  <p:handoutMasterIdLst>
    <p:handoutMasterId r:id="rId33"/>
  </p:handoutMasterIdLst>
  <p:sldIdLst>
    <p:sldId id="256" r:id="rId9"/>
    <p:sldId id="295" r:id="rId10"/>
    <p:sldId id="259" r:id="rId11"/>
    <p:sldId id="293" r:id="rId12"/>
    <p:sldId id="260" r:id="rId13"/>
    <p:sldId id="290" r:id="rId14"/>
    <p:sldId id="291" r:id="rId15"/>
    <p:sldId id="281" r:id="rId16"/>
    <p:sldId id="283" r:id="rId17"/>
    <p:sldId id="282" r:id="rId18"/>
    <p:sldId id="292" r:id="rId19"/>
    <p:sldId id="264" r:id="rId20"/>
    <p:sldId id="257" r:id="rId21"/>
    <p:sldId id="258" r:id="rId22"/>
    <p:sldId id="276" r:id="rId23"/>
    <p:sldId id="263" r:id="rId24"/>
    <p:sldId id="294" r:id="rId25"/>
    <p:sldId id="285" r:id="rId26"/>
    <p:sldId id="261" r:id="rId27"/>
    <p:sldId id="278" r:id="rId28"/>
    <p:sldId id="296" r:id="rId29"/>
    <p:sldId id="29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9BBB7"/>
    <a:srgbClr val="1F344C"/>
    <a:srgbClr val="08649C"/>
    <a:srgbClr val="90B328"/>
    <a:srgbClr val="294665"/>
    <a:srgbClr val="D9D9D9"/>
    <a:srgbClr val="9EC62C"/>
    <a:srgbClr val="85A725"/>
    <a:srgbClr val="4B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3" autoAdjust="0"/>
    <p:restoredTop sz="9318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64" y="296"/>
      </p:cViewPr>
      <p:guideLst>
        <p:guide orient="horz" pos="1616"/>
        <p:guide pos="2880"/>
        <p:guide orient="horz" pos="2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1638" y="-942"/>
      </p:cViewPr>
      <p:guideLst>
        <p:guide orient="horz" pos="28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531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 smtClean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 smtClean="0">
                <a:solidFill>
                  <a:schemeClr val="bg1"/>
                </a:solidFill>
                <a:latin typeface="+mn-lt"/>
              </a:rPr>
              <a:t>sas.com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5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 smtClean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Green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9EC62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Aquamarine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CA5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Light Blue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53C6FF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Violet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727DC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496312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3" y="5676604"/>
            <a:ext cx="9144003" cy="36933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 smtClean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nk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8018998" y="6246873"/>
            <a:ext cx="844014" cy="449260"/>
            <a:chOff x="7048500" y="4889500"/>
            <a:chExt cx="1622426" cy="863600"/>
          </a:xfrm>
        </p:grpSpPr>
        <p:sp>
          <p:nvSpPr>
            <p:cNvPr id="34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671932"/>
            <a:ext cx="70683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248004"/>
            <a:ext cx="70683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78764" y="13594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778764" y="9753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78764" y="5181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31436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0" y="1207008"/>
            <a:ext cx="9144000" cy="51001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&amp;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0"/>
            <a:ext cx="3127248" cy="6829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buClr>
                <a:schemeClr val="accent1">
                  <a:lumMod val="40000"/>
                  <a:lumOff val="60000"/>
                </a:schemeClr>
              </a:buClr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lang="en-US" dirty="0" smtClean="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ustomer Valida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6511925" y="148"/>
            <a:ext cx="2632075" cy="685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76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80000"/>
              <a:buFont typeface="Arial" pitchFamily="34" charset="0"/>
              <a:buNone/>
              <a:tabLst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80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82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S - Blank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hea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47560" y="822960"/>
            <a:ext cx="7068312" cy="32004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sz="1800" baseline="0"/>
            </a:lvl2pPr>
            <a:lvl3pPr>
              <a:buClr>
                <a:srgbClr val="19BBB7"/>
              </a:buClr>
              <a:defRPr sz="1400" baseline="0"/>
            </a:lvl3pPr>
            <a:lvl4pPr>
              <a:buClr>
                <a:srgbClr val="19BBB7"/>
              </a:buClr>
              <a:defRPr sz="1200" baseline="0"/>
            </a:lvl4pPr>
            <a:lvl5pPr>
              <a:buClr>
                <a:srgbClr val="19BBB7"/>
              </a:buCl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588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/>
            </a:lvl1pPr>
            <a:lvl2pPr>
              <a:buClr>
                <a:srgbClr val="19BBB7"/>
              </a:buClr>
              <a:defRPr baseline="0"/>
            </a:lvl2pPr>
            <a:lvl3pPr>
              <a:buClr>
                <a:srgbClr val="19BBB7"/>
              </a:buClr>
              <a:defRPr baseline="0"/>
            </a:lvl3pPr>
            <a:lvl4pPr>
              <a:buClr>
                <a:srgbClr val="19BBB7"/>
              </a:buClr>
              <a:defRPr baseline="0"/>
            </a:lvl4pPr>
            <a:lvl5pPr>
              <a:buClr>
                <a:srgbClr val="19BBB7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506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210311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931224"/>
            <a:ext cx="2448000" cy="318471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  <p:sp>
        <p:nvSpPr>
          <p:cNvPr id="23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511924" y="1353312"/>
            <a:ext cx="2632077" cy="369332"/>
          </a:xfrm>
        </p:spPr>
        <p:txBody>
          <a:bodyPr wrap="square"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7955503" y="274264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0" name="Group 3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4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7193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4800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0C3D2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45720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3" y="271141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>
            <a:spAutoFit/>
          </a:bodyPr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822960"/>
            <a:ext cx="7891272" cy="32004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365760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207008"/>
            <a:ext cx="7891272" cy="5100130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594" y="271141"/>
            <a:ext cx="914400" cy="636169"/>
            <a:chOff x="278497" y="137381"/>
            <a:chExt cx="914400" cy="636169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0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30936" y="1207008"/>
            <a:ext cx="3883025" cy="5100130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207008"/>
            <a:ext cx="3886200" cy="5100130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4500"/>
            <a:ext cx="3127248" cy="369332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18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bIns="457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5566021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22960"/>
            <a:ext cx="6016752" cy="310896"/>
          </a:xfrm>
        </p:spPr>
        <p:txBody>
          <a:bodyPr wrap="square" lIns="182880" rIns="182880" anchor="ctr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133857"/>
            <a:ext cx="6016752" cy="5228306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41148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134873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365760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822960"/>
            <a:ext cx="7891272" cy="32004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207008"/>
            <a:ext cx="3886200" cy="5100130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207008"/>
            <a:ext cx="3886200" cy="5100130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j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j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j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</a:defRPr>
            </a:lvl6pPr>
          </a:lstStyle>
          <a:p>
            <a:pPr lvl="1"/>
            <a:r>
              <a:rPr lang="en-US" dirty="0" smtClean="0"/>
              <a:t>Click to add text or click an icon to add other content types.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0994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365760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796647"/>
            <a:ext cx="6016752" cy="6061355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48738"/>
            <a:ext cx="2304288" cy="416052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Success Layou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Success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6313488"/>
            <a:ext cx="6511925" cy="23177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 smtClean="0"/>
              <a:t>Click to add URL to online story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65760"/>
            <a:ext cx="6512482" cy="429768"/>
          </a:xfrm>
        </p:spPr>
        <p:txBody>
          <a:bodyPr lIns="182880" rIns="182880">
            <a:noAutofit/>
          </a:bodyPr>
          <a:lstStyle>
            <a:lvl1pPr algn="ctr">
              <a:defRPr sz="2200" baseline="0"/>
            </a:lvl1pPr>
          </a:lstStyle>
          <a:p>
            <a:r>
              <a:rPr lang="en-US" dirty="0" smtClean="0"/>
              <a:t>Customer Validation - Click to Edit Title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2482" y="411480"/>
            <a:ext cx="2631518" cy="365760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Industry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795528"/>
            <a:ext cx="6512482" cy="5518434"/>
          </a:xfrm>
        </p:spPr>
        <p:txBody>
          <a:bodyPr wrap="square" lIns="365760" rIns="274320" anchor="t">
            <a:normAutofit/>
          </a:bodyPr>
          <a:lstStyle>
            <a:lvl1pPr marL="0" marR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marR="0" lvl="0" indent="-18288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add text or click an icon to add other content types.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333718"/>
            <a:ext cx="2448000" cy="3782223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 smtClean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0286" y="5115941"/>
            <a:ext cx="2450592" cy="286232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600286" y="5399315"/>
            <a:ext cx="2454560" cy="576941"/>
          </a:xfrm>
        </p:spPr>
        <p:txBody>
          <a:bodyPr wrap="square" anchor="t">
            <a:normAutofit/>
          </a:bodyPr>
          <a:lstStyle>
            <a:lvl1pPr marL="182880" indent="0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3216729" y="6313962"/>
            <a:ext cx="2729170" cy="307777"/>
          </a:xfrm>
        </p:spPr>
        <p:txBody>
          <a:bodyPr lIns="182880" rIns="182880" anchor="b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9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For One-to-One Customer Use Only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6271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12482" y="6482372"/>
            <a:ext cx="1390650" cy="3079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182880" indent="0">
              <a:buNone/>
              <a:defRPr>
                <a:solidFill>
                  <a:schemeClr val="bg1"/>
                </a:solidFill>
              </a:defRPr>
            </a:lvl2pPr>
            <a:lvl3pPr marL="365760" indent="0">
              <a:buNone/>
              <a:defRPr>
                <a:solidFill>
                  <a:schemeClr val="bg1"/>
                </a:solidFill>
              </a:defRPr>
            </a:lvl3pPr>
            <a:lvl4pPr marL="548640" indent="0">
              <a:buNone/>
              <a:defRPr>
                <a:solidFill>
                  <a:schemeClr val="bg1"/>
                </a:solidFill>
              </a:defRPr>
            </a:lvl4pPr>
            <a:lvl5pPr marL="73152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Partner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2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42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rgbClr val="08649C"/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63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365760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644652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419455" y="6482559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9"/>
          <p:cNvGrpSpPr>
            <a:grpSpLocks noChangeAspect="1"/>
          </p:cNvGrpSpPr>
          <p:nvPr userDrawn="1"/>
        </p:nvGrpSpPr>
        <p:grpSpPr bwMode="auto">
          <a:xfrm>
            <a:off x="274320" y="274320"/>
            <a:ext cx="915959" cy="640080"/>
            <a:chOff x="1968" y="1726"/>
            <a:chExt cx="1846" cy="1290"/>
          </a:xfrm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5" r:id="rId6"/>
    <p:sldLayoutId id="2147483950" r:id="rId7"/>
    <p:sldLayoutId id="2147483951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687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365760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207008"/>
            <a:ext cx="7891272" cy="510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add text or click an icon to add other content types.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310128" y="6483096"/>
            <a:ext cx="25146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  <a:endParaRPr lang="en-US" sz="1000" b="0" cap="all" spc="0" baseline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6627168"/>
            <a:ext cx="21336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10128" y="6660624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  <a:endParaRPr kumimoji="0" lang="en-US" sz="500" b="0" i="0" u="none" strike="noStrike" kern="300" cap="none" spc="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Calibri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8364" y="6486828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3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ignore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as.com/resources/papers/proceedings14/SAS179-2014.pdf" TargetMode="External"/><Relationship Id="rId3" Type="http://schemas.openxmlformats.org/officeDocument/2006/relationships/hyperlink" Target="https://product.hubspot.com/blog/git-and-github-tutorial-for-beginners" TargetMode="External"/><Relationship Id="rId7" Type="http://schemas.openxmlformats.org/officeDocument/2006/relationships/hyperlink" Target="https://www.youtube.com/watch?v=JPKOESR1k04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Kr8lbx3uFY" TargetMode="External"/><Relationship Id="rId5" Type="http://schemas.openxmlformats.org/officeDocument/2006/relationships/hyperlink" Target="https://www.youtube.com/watch?v=_ALeswWzpBo" TargetMode="External"/><Relationship Id="rId4" Type="http://schemas.openxmlformats.org/officeDocument/2006/relationships/hyperlink" Target="https://www.youtube.com/watch?v=1h9_cB9mPT8" TargetMode="External"/><Relationship Id="rId9" Type="http://schemas.openxmlformats.org/officeDocument/2006/relationships/hyperlink" Target="https://blogs.sas.com/content/tag/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</a:t>
            </a:r>
            <a:r>
              <a:rPr lang="en-US" dirty="0" smtClean="0"/>
              <a:t>and GitHub </a:t>
            </a:r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5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10803" y="4079199"/>
            <a:ext cx="5922394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93" y="1416951"/>
            <a:ext cx="5903382" cy="27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2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</a:t>
            </a:r>
            <a:r>
              <a:rPr lang="en-US" dirty="0" smtClean="0"/>
              <a:t>workflows</a:t>
            </a:r>
          </a:p>
          <a:p>
            <a:pPr lvl="2"/>
            <a:r>
              <a:rPr lang="en-US" dirty="0" smtClean="0"/>
              <a:t>Allows for commits and tracking version when not able to connect to a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 - </a:t>
            </a:r>
            <a:r>
              <a:rPr lang="en-US" dirty="0"/>
              <a:t>s</a:t>
            </a:r>
            <a:r>
              <a:rPr lang="en-US" dirty="0" smtClean="0"/>
              <a:t>teeper learning curve.</a:t>
            </a:r>
          </a:p>
          <a:p>
            <a:pPr lvl="2"/>
            <a:r>
              <a:rPr lang="en-US" dirty="0" smtClean="0"/>
              <a:t>Harder to administer all the local repositories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00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	</a:t>
            </a:r>
            <a:r>
              <a:rPr lang="en-US" dirty="0" smtClean="0"/>
              <a:t>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GitHub provides</a:t>
            </a:r>
          </a:p>
          <a:p>
            <a:pPr lvl="3"/>
            <a:r>
              <a:rPr lang="en-US" sz="2000" dirty="0" smtClean="0"/>
              <a:t>Web-based GUI</a:t>
            </a:r>
          </a:p>
          <a:p>
            <a:pPr lvl="3"/>
            <a:r>
              <a:rPr lang="en-US" sz="2000" dirty="0" smtClean="0"/>
              <a:t>Access Control </a:t>
            </a:r>
          </a:p>
          <a:p>
            <a:pPr lvl="4"/>
            <a:r>
              <a:rPr lang="en-US" sz="1800" dirty="0" smtClean="0"/>
              <a:t>Public – free to the public</a:t>
            </a:r>
          </a:p>
          <a:p>
            <a:pPr lvl="4"/>
            <a:r>
              <a:rPr lang="en-US" sz="1800" dirty="0" smtClean="0"/>
              <a:t>Private – </a:t>
            </a:r>
            <a:r>
              <a:rPr lang="en-US" sz="1800" smtClean="0"/>
              <a:t>for </a:t>
            </a:r>
            <a:r>
              <a:rPr lang="en-US" sz="1800" smtClean="0"/>
              <a:t>$7 </a:t>
            </a:r>
            <a:r>
              <a:rPr lang="en-US" sz="1800" dirty="0" smtClean="0"/>
              <a:t>per month GitHub will host a private </a:t>
            </a:r>
            <a:r>
              <a:rPr lang="en-US" sz="1800" dirty="0" smtClean="0"/>
              <a:t>repository</a:t>
            </a:r>
            <a:endParaRPr lang="en-US" sz="1800" dirty="0" smtClean="0"/>
          </a:p>
          <a:p>
            <a:pPr lvl="4"/>
            <a:r>
              <a:rPr lang="en-US" sz="1800" dirty="0" smtClean="0"/>
              <a:t>Enterprise Version - $21 dollars per month for 10 seats.</a:t>
            </a:r>
          </a:p>
          <a:p>
            <a:pPr lvl="3"/>
            <a:r>
              <a:rPr lang="en-US" sz="2000" dirty="0" smtClean="0"/>
              <a:t>Mobile Integration</a:t>
            </a:r>
          </a:p>
          <a:p>
            <a:pPr lvl="4"/>
            <a:r>
              <a:rPr lang="en-US" sz="1800" dirty="0" smtClean="0"/>
              <a:t>Apps to facilitate workflows and collaboration</a:t>
            </a:r>
          </a:p>
          <a:p>
            <a:pPr lvl="3"/>
            <a:r>
              <a:rPr lang="en-US" sz="2000" dirty="0"/>
              <a:t>C</a:t>
            </a:r>
            <a:r>
              <a:rPr lang="en-US" sz="2000" dirty="0" smtClean="0"/>
              <a:t>ollaboration Features</a:t>
            </a:r>
          </a:p>
          <a:p>
            <a:pPr lvl="3"/>
            <a:r>
              <a:rPr lang="en-US" sz="2000" dirty="0" smtClean="0"/>
              <a:t>Project Wikis </a:t>
            </a:r>
          </a:p>
          <a:p>
            <a:pPr lvl="3"/>
            <a:r>
              <a:rPr lang="en-US" sz="2000" dirty="0" smtClean="0"/>
              <a:t>Basic </a:t>
            </a:r>
            <a:r>
              <a:rPr lang="en-US" sz="2000" dirty="0"/>
              <a:t>task management tools for </a:t>
            </a:r>
            <a:r>
              <a:rPr lang="en-US" sz="2000" dirty="0" smtClean="0"/>
              <a:t>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386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numerous web-based repository hosting services </a:t>
            </a:r>
            <a:r>
              <a:rPr lang="en-US" dirty="0" smtClean="0"/>
              <a:t>for managing the </a:t>
            </a:r>
            <a:r>
              <a:rPr lang="en-US" dirty="0" err="1" smtClean="0"/>
              <a:t>decenteralized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repositories:</a:t>
            </a:r>
            <a:endParaRPr lang="en-US" dirty="0"/>
          </a:p>
          <a:p>
            <a:pPr lvl="3"/>
            <a:r>
              <a:rPr lang="en-US" sz="2000" dirty="0"/>
              <a:t>GitHub </a:t>
            </a:r>
            <a:endParaRPr lang="en-US" sz="2000" dirty="0" smtClean="0"/>
          </a:p>
          <a:p>
            <a:pPr lvl="3"/>
            <a:r>
              <a:rPr lang="en-US" sz="2000" dirty="0" err="1" smtClean="0"/>
              <a:t>GitLab</a:t>
            </a:r>
            <a:r>
              <a:rPr lang="en-US" sz="2000" dirty="0" smtClean="0"/>
              <a:t> </a:t>
            </a:r>
          </a:p>
          <a:p>
            <a:pPr lvl="3"/>
            <a:r>
              <a:rPr lang="en-US" sz="2000" dirty="0" err="1" smtClean="0"/>
              <a:t>BitBucket</a:t>
            </a:r>
            <a:r>
              <a:rPr lang="en-US" sz="2000" dirty="0"/>
              <a:t>		</a:t>
            </a:r>
          </a:p>
          <a:p>
            <a:pPr lvl="3"/>
            <a:r>
              <a:rPr lang="en-US" sz="2000" dirty="0" err="1"/>
              <a:t>SourceForge</a:t>
            </a:r>
            <a:r>
              <a:rPr lang="en-US" sz="2000" dirty="0"/>
              <a:t>	</a:t>
            </a:r>
          </a:p>
          <a:p>
            <a:pPr lvl="3"/>
            <a:r>
              <a:rPr lang="en-US" sz="2000" dirty="0" smtClean="0"/>
              <a:t>Many more….</a:t>
            </a:r>
          </a:p>
        </p:txBody>
      </p:sp>
    </p:spTree>
    <p:extLst>
      <p:ext uri="{BB962C8B-B14F-4D97-AF65-F5344CB8AC3E}">
        <p14:creationId xmlns:p14="http://schemas.microsoft.com/office/powerpoint/2010/main" val="4036065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at SAS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SAS </a:t>
            </a:r>
            <a:r>
              <a:rPr lang="en-US" dirty="0"/>
              <a:t>IT provisions access to our Enterprise GitHub.  It’s used for IT projects mostly, not R&amp;D.  Seats cost money, so you need business justification.  </a:t>
            </a:r>
            <a:endParaRPr lang="en-US" dirty="0" smtClean="0"/>
          </a:p>
          <a:p>
            <a:pPr lvl="1"/>
            <a:r>
              <a:rPr lang="en-US" dirty="0" smtClean="0"/>
              <a:t>R&amp;D </a:t>
            </a:r>
            <a:r>
              <a:rPr lang="en-US" dirty="0"/>
              <a:t>uses </a:t>
            </a:r>
            <a:r>
              <a:rPr lang="en-US" dirty="0" err="1"/>
              <a:t>Gitlab</a:t>
            </a:r>
            <a:r>
              <a:rPr lang="en-US" dirty="0"/>
              <a:t> (hosted internal) for project collaboration outside of the normal product source management process. 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Files not to store on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sz="2000" dirty="0"/>
              <a:t>Operating system files</a:t>
            </a:r>
          </a:p>
          <a:p>
            <a:pPr lvl="2"/>
            <a:r>
              <a:rPr lang="en-US" sz="2000" dirty="0"/>
              <a:t>Application files</a:t>
            </a:r>
          </a:p>
          <a:p>
            <a:pPr lvl="2"/>
            <a:r>
              <a:rPr lang="en-US" sz="2000" dirty="0"/>
              <a:t>Language and framework files</a:t>
            </a:r>
          </a:p>
          <a:p>
            <a:pPr lvl="2"/>
            <a:r>
              <a:rPr lang="en-US" sz="2000" dirty="0"/>
              <a:t>Files downloaded with package managers</a:t>
            </a:r>
          </a:p>
          <a:p>
            <a:pPr lvl="2"/>
            <a:r>
              <a:rPr lang="en-US" sz="2000" dirty="0" smtClean="0"/>
              <a:t>Credentials</a:t>
            </a:r>
          </a:p>
          <a:p>
            <a:pPr lvl="2"/>
            <a:r>
              <a:rPr lang="en-US" sz="2000" dirty="0" smtClean="0"/>
              <a:t>Large files such as videos</a:t>
            </a:r>
            <a:endParaRPr lang="en-US" dirty="0"/>
          </a:p>
          <a:p>
            <a:r>
              <a:rPr lang="en-US" dirty="0" smtClean="0"/>
              <a:t>Creating a .</a:t>
            </a:r>
            <a:r>
              <a:rPr lang="en-US" dirty="0" err="1" smtClean="0"/>
              <a:t>gitignore</a:t>
            </a:r>
            <a:r>
              <a:rPr lang="en-US" dirty="0" smtClean="0"/>
              <a:t> file tells </a:t>
            </a:r>
            <a:r>
              <a:rPr lang="en-US" dirty="0" err="1" smtClean="0"/>
              <a:t>Git</a:t>
            </a:r>
            <a:r>
              <a:rPr lang="en-US" dirty="0" smtClean="0"/>
              <a:t> which files to ignore.  </a:t>
            </a:r>
            <a:endParaRPr lang="en-US" dirty="0"/>
          </a:p>
          <a:p>
            <a:r>
              <a:rPr lang="en-US" sz="2000" dirty="0" smtClean="0"/>
              <a:t>GitHub automates this process.</a:t>
            </a:r>
          </a:p>
          <a:p>
            <a:r>
              <a:rPr lang="en-US" dirty="0" smtClean="0">
                <a:hlinkClick r:id="rId2"/>
              </a:rPr>
              <a:t>http://gitignore.io</a:t>
            </a:r>
            <a:r>
              <a:rPr lang="en-US" dirty="0" smtClean="0"/>
              <a:t> helps to create the file.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Commit related code</a:t>
            </a:r>
          </a:p>
          <a:p>
            <a:r>
              <a:rPr lang="en-US" dirty="0" smtClean="0"/>
              <a:t>Commit Often</a:t>
            </a:r>
          </a:p>
          <a:p>
            <a:r>
              <a:rPr lang="en-US" dirty="0" smtClean="0"/>
              <a:t>Don’t Commit half done work</a:t>
            </a:r>
          </a:p>
          <a:p>
            <a:pPr lvl="1"/>
            <a:r>
              <a:rPr lang="en-US" dirty="0" smtClean="0"/>
              <a:t>Only commit when code is completed</a:t>
            </a:r>
          </a:p>
          <a:p>
            <a:r>
              <a:rPr lang="en-US" dirty="0" smtClean="0"/>
              <a:t>Test before you commit</a:t>
            </a:r>
          </a:p>
          <a:p>
            <a:r>
              <a:rPr lang="en-US" dirty="0" smtClean="0"/>
              <a:t>Write good commit messages</a:t>
            </a:r>
          </a:p>
          <a:p>
            <a:r>
              <a:rPr lang="en-US" dirty="0" smtClean="0"/>
              <a:t>Use and delete branches when finished with them</a:t>
            </a:r>
          </a:p>
          <a:p>
            <a:r>
              <a:rPr lang="en-US" dirty="0" smtClean="0"/>
              <a:t>Version Control is not a back up systems</a:t>
            </a:r>
          </a:p>
          <a:p>
            <a:pPr lvl="1"/>
            <a:r>
              <a:rPr lang="en-US" dirty="0" smtClean="0"/>
              <a:t>Back up work on a remote server</a:t>
            </a:r>
          </a:p>
          <a:p>
            <a:r>
              <a:rPr lang="en-US" dirty="0" smtClean="0"/>
              <a:t>Agree on a workflow</a:t>
            </a:r>
          </a:p>
          <a:p>
            <a:pPr lvl="1"/>
            <a:r>
              <a:rPr lang="en-US" dirty="0" smtClean="0"/>
              <a:t>Depends on factors such</a:t>
            </a:r>
          </a:p>
          <a:p>
            <a:pPr lvl="2"/>
            <a:r>
              <a:rPr lang="en-US" dirty="0" smtClean="0"/>
              <a:t>The  project</a:t>
            </a:r>
          </a:p>
          <a:p>
            <a:pPr lvl="2"/>
            <a:r>
              <a:rPr lang="en-US" dirty="0" smtClean="0"/>
              <a:t>Overall development and deployment workflows </a:t>
            </a:r>
          </a:p>
          <a:p>
            <a:pPr lvl="2"/>
            <a:r>
              <a:rPr lang="en-US" dirty="0" smtClean="0"/>
              <a:t>personal preferences of the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Workflow is flexible</a:t>
            </a:r>
          </a:p>
          <a:p>
            <a:pPr lvl="1"/>
            <a:r>
              <a:rPr lang="en-US" dirty="0" smtClean="0"/>
              <a:t>New repositories can be created locally then “pushed” to GitHub	</a:t>
            </a:r>
          </a:p>
          <a:p>
            <a:pPr lvl="1"/>
            <a:r>
              <a:rPr lang="en-US" dirty="0" smtClean="0"/>
              <a:t>Repositories can be created and managed on GitHub then “cloned” locally</a:t>
            </a:r>
          </a:p>
          <a:p>
            <a:pPr lvl="1"/>
            <a:r>
              <a:rPr lang="en-US" dirty="0" smtClean="0"/>
              <a:t>Changes to files can either be “pushed” or “pulled” from local repositories to GitHub</a:t>
            </a:r>
          </a:p>
          <a:p>
            <a:pPr lvl="1"/>
            <a:r>
              <a:rPr lang="en-US" dirty="0" smtClean="0"/>
              <a:t>There is a central point of contact who is responsible for managing the main repository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4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4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First step is to load </a:t>
            </a:r>
            <a:r>
              <a:rPr lang="en-US" dirty="0" err="1" smtClean="0"/>
              <a:t>Git</a:t>
            </a:r>
            <a:r>
              <a:rPr lang="en-US" dirty="0" smtClean="0"/>
              <a:t> to a local computer or laptop.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 can be found here: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git-scm.com/book/en/v2/Getting-Started-Installing-Git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Installs 3 pieces: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57073"/>
            <a:ext cx="3249093" cy="2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5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High level overview of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</a:p>
          <a:p>
            <a:r>
              <a:rPr lang="en-US" dirty="0" smtClean="0"/>
              <a:t>Demo GitHub</a:t>
            </a:r>
          </a:p>
          <a:p>
            <a:r>
              <a:rPr lang="en-US" dirty="0" smtClean="0"/>
              <a:t>Demo Enterprise Guide integration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2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“Playpens”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Subversion we often create </a:t>
            </a:r>
            <a:r>
              <a:rPr lang="en-US" dirty="0" smtClean="0"/>
              <a:t>a path on the file system and </a:t>
            </a:r>
            <a:r>
              <a:rPr lang="en-US" dirty="0" smtClean="0"/>
              <a:t>copy files to make playpens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 we create one path for the repository and branch from the “master” branch to create playpens.</a:t>
            </a:r>
          </a:p>
          <a:p>
            <a:r>
              <a:rPr lang="en-US" dirty="0" smtClean="0"/>
              <a:t>Branches are then merged back to the “master” when we are satisfied that the work in the playpen is completed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9" y="2781830"/>
            <a:ext cx="6665261" cy="27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32"/>
            <a:ext cx="7068312" cy="584775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69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a repository with GitHub Desktop.</a:t>
            </a:r>
          </a:p>
          <a:p>
            <a:r>
              <a:rPr lang="en-US" dirty="0" smtClean="0"/>
              <a:t>Add a SAS program to the repository.</a:t>
            </a:r>
          </a:p>
          <a:p>
            <a:r>
              <a:rPr lang="en-US" dirty="0" smtClean="0"/>
              <a:t>Enterprise Guide integration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repository on the GitHub website.</a:t>
            </a:r>
          </a:p>
        </p:txBody>
      </p:sp>
    </p:spTree>
    <p:extLst>
      <p:ext uri="{BB962C8B-B14F-4D97-AF65-F5344CB8AC3E}">
        <p14:creationId xmlns:p14="http://schemas.microsoft.com/office/powerpoint/2010/main" val="29713226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and GitHub for Beginners: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product.hubspot.com/blog/git-and-github-tutorial-for-beginners</a:t>
            </a:r>
            <a:endParaRPr lang="en-US" dirty="0" smtClean="0"/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Git</a:t>
            </a:r>
            <a:r>
              <a:rPr lang="en-US" dirty="0" smtClean="0"/>
              <a:t> Hub for Noobs 1-4 YouTube Series: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www.youtube.com/watch?v=1h9_cB9mPT8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https://www.youtube.com/watch?v=_</a:t>
            </a:r>
            <a:r>
              <a:rPr lang="en-US" dirty="0" smtClean="0">
                <a:hlinkClick r:id="rId5"/>
              </a:rPr>
              <a:t>ALeswWzpBo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www.youtube.com/watch?v=BKr8lbx3uFY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www.youtube.com/watch?v=JPKOESR1k04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How EG works with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support.sas.com/resources/papers/proceedings14/SAS179-2014.pdf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https://blogs.sas.com/content/tag/git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529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like other version control </a:t>
            </a:r>
            <a:r>
              <a:rPr lang="en-US" dirty="0" smtClean="0"/>
              <a:t>systems </a:t>
            </a:r>
            <a:r>
              <a:rPr lang="en-US" dirty="0"/>
              <a:t>manages and stores revisions of </a:t>
            </a:r>
            <a:r>
              <a:rPr lang="en-US" dirty="0" smtClean="0"/>
              <a:t>computer code for projects.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can </a:t>
            </a:r>
            <a:r>
              <a:rPr lang="en-US" dirty="0"/>
              <a:t>be used to manage any </a:t>
            </a:r>
            <a:r>
              <a:rPr lang="en-US" dirty="0" smtClean="0"/>
              <a:t>many types </a:t>
            </a:r>
            <a:r>
              <a:rPr lang="en-US" dirty="0"/>
              <a:t>of </a:t>
            </a:r>
            <a:r>
              <a:rPr lang="en-US" dirty="0" smtClean="0"/>
              <a:t>files, </a:t>
            </a:r>
            <a:r>
              <a:rPr lang="en-US" dirty="0"/>
              <a:t>such as Word </a:t>
            </a:r>
            <a:r>
              <a:rPr lang="en-US" dirty="0" smtClean="0"/>
              <a:t>documents and Text documents. </a:t>
            </a:r>
            <a:r>
              <a:rPr lang="en-US" dirty="0"/>
              <a:t>Think of it as a filing system for every draft of a document.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can also backup this history through remote hosting services like GitHub or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6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decentralized version control system. </a:t>
            </a:r>
            <a:endParaRPr lang="en-US" dirty="0" smtClean="0"/>
          </a:p>
          <a:p>
            <a:pPr lvl="1"/>
            <a:r>
              <a:rPr lang="en-US" dirty="0" smtClean="0"/>
              <a:t>Full repositories of content are stored on each individuals laptops or </a:t>
            </a:r>
            <a:r>
              <a:rPr lang="en-US" dirty="0" err="1" smtClean="0"/>
              <a:t>destops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allows you to keep a history of the significant changes made to your local </a:t>
            </a:r>
            <a:r>
              <a:rPr lang="en-US" dirty="0" smtClean="0"/>
              <a:t>documents such as computer programs, text or design documents. 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was developed for Linux kernel by Linus Torvalds in 2005. </a:t>
            </a:r>
            <a:endParaRPr lang="en-US" dirty="0" smtClean="0"/>
          </a:p>
          <a:p>
            <a:pPr lvl="1"/>
            <a:r>
              <a:rPr lang="en-US" dirty="0" smtClean="0"/>
              <a:t>The Linux </a:t>
            </a:r>
            <a:r>
              <a:rPr lang="en-US" dirty="0"/>
              <a:t>kernel community could no longer use their revision control system </a:t>
            </a:r>
            <a:r>
              <a:rPr lang="en-US" dirty="0" err="1"/>
              <a:t>BitKeeper</a:t>
            </a:r>
            <a:r>
              <a:rPr lang="en-US" dirty="0"/>
              <a:t> and no other Source Control Management (SCMs) met their needs for a distributed system so Linus Torvalds spent a weekend writing </a:t>
            </a:r>
            <a:r>
              <a:rPr lang="en-US" dirty="0" err="1"/>
              <a:t>Git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an open source </a:t>
            </a:r>
            <a:r>
              <a:rPr lang="en-US" dirty="0" smtClean="0"/>
              <a:t>and is free</a:t>
            </a:r>
          </a:p>
          <a:p>
            <a:r>
              <a:rPr lang="en-US" dirty="0" smtClean="0"/>
              <a:t>GitHub, </a:t>
            </a:r>
            <a:r>
              <a:rPr lang="en-US" dirty="0" err="1" smtClean="0"/>
              <a:t>GitLab</a:t>
            </a:r>
            <a:r>
              <a:rPr lang="en-US" dirty="0" smtClean="0"/>
              <a:t>  or some other hosting </a:t>
            </a:r>
            <a:r>
              <a:rPr lang="en-US" dirty="0" smtClean="0"/>
              <a:t>service </a:t>
            </a:r>
            <a:r>
              <a:rPr lang="en-US" dirty="0" smtClean="0"/>
              <a:t>is helpful to facilitate collaboration </a:t>
            </a:r>
            <a:endParaRPr lang="en-US" dirty="0"/>
          </a:p>
          <a:p>
            <a:pPr lvl="1"/>
            <a:r>
              <a:rPr lang="en-US" dirty="0" smtClean="0"/>
              <a:t>act </a:t>
            </a:r>
            <a:r>
              <a:rPr lang="en-US" dirty="0" smtClean="0"/>
              <a:t>as a “hub” for managing </a:t>
            </a:r>
            <a:r>
              <a:rPr lang="en-US" dirty="0" smtClean="0"/>
              <a:t>the versioning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8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Subversion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</a:t>
            </a:r>
            <a:r>
              <a:rPr lang="en-US" dirty="0" smtClean="0"/>
              <a:t>version control system (DVCS); </a:t>
            </a:r>
            <a:r>
              <a:rPr lang="en-US" dirty="0"/>
              <a:t>SVN is a non-distributed </a:t>
            </a:r>
            <a:r>
              <a:rPr lang="en-US" dirty="0" smtClean="0"/>
              <a:t> but a centralized version control (CVCS.)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content in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stored as metadata; SVN stores files of content.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branches are </a:t>
            </a:r>
            <a:r>
              <a:rPr lang="en-US" dirty="0" smtClean="0"/>
              <a:t>“easier” </a:t>
            </a:r>
            <a:r>
              <a:rPr lang="en-US" dirty="0"/>
              <a:t>to work with than SVN branches.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does not have the global revision number feature like SVN has.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has better content protection than SVN.</a:t>
            </a:r>
          </a:p>
        </p:txBody>
      </p:sp>
    </p:spTree>
    <p:extLst>
      <p:ext uri="{BB962C8B-B14F-4D97-AF65-F5344CB8AC3E}">
        <p14:creationId xmlns:p14="http://schemas.microsoft.com/office/powerpoint/2010/main" val="878508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65465" y="1207008"/>
            <a:ext cx="7891272" cy="5100130"/>
          </a:xfrm>
        </p:spPr>
        <p:txBody>
          <a:bodyPr>
            <a:normAutofit/>
          </a:bodyPr>
          <a:lstStyle/>
          <a:p>
            <a:r>
              <a:rPr lang="en-US" dirty="0" smtClean="0"/>
              <a:t>SVN </a:t>
            </a:r>
            <a:r>
              <a:rPr lang="en-US" dirty="0"/>
              <a:t>is a </a:t>
            </a:r>
            <a:r>
              <a:rPr lang="en-US" dirty="0" smtClean="0"/>
              <a:t>centralized version control (CVCS.)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(DVCS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78" y="1833901"/>
            <a:ext cx="2134403" cy="17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34" y="4658141"/>
            <a:ext cx="3678334" cy="1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3381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SVN </a:t>
            </a:r>
            <a:r>
              <a:rPr lang="en-US" dirty="0"/>
              <a:t>stores files of </a:t>
            </a:r>
            <a:r>
              <a:rPr lang="en-US" dirty="0" smtClean="0"/>
              <a:t>content and changes of files over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thinks </a:t>
            </a:r>
            <a:r>
              <a:rPr lang="en-US" dirty="0" smtClean="0"/>
              <a:t>of data </a:t>
            </a:r>
            <a:r>
              <a:rPr lang="en-US" dirty="0"/>
              <a:t>more like a series of snapshots of a miniature filesystem. With </a:t>
            </a:r>
            <a:r>
              <a:rPr lang="en-US" dirty="0" err="1"/>
              <a:t>Git</a:t>
            </a:r>
            <a:r>
              <a:rPr lang="en-US" dirty="0"/>
              <a:t>, every time you </a:t>
            </a:r>
            <a:r>
              <a:rPr lang="en-US" dirty="0" smtClean="0"/>
              <a:t>commit you save </a:t>
            </a:r>
            <a:r>
              <a:rPr lang="en-US" dirty="0"/>
              <a:t>the state of your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100" dirty="0" smtClean="0"/>
              <a:t>Source: The Pro </a:t>
            </a:r>
            <a:r>
              <a:rPr lang="en-US" sz="1100" dirty="0" err="1" smtClean="0"/>
              <a:t>Git</a:t>
            </a:r>
            <a:r>
              <a:rPr lang="en-US" sz="1100" dirty="0" smtClean="0"/>
              <a:t> Book Section 1.3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34" y="1600200"/>
            <a:ext cx="4030830" cy="1625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08" y="4097499"/>
            <a:ext cx="4030830" cy="15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4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vs.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207007"/>
            <a:ext cx="7891272" cy="5290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Subversion (CVCS</a:t>
            </a:r>
            <a:r>
              <a:rPr lang="en-US" dirty="0" smtClean="0"/>
              <a:t>) -</a:t>
            </a:r>
            <a:endParaRPr lang="en-US" dirty="0"/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/>
              <a:t>Administrators have fine-grained control over who can do what</a:t>
            </a:r>
          </a:p>
          <a:p>
            <a:pPr lvl="2"/>
            <a:r>
              <a:rPr lang="en-US" dirty="0"/>
              <a:t>Easier to administer a CVCS than it is to deal with local databases on every client</a:t>
            </a:r>
          </a:p>
          <a:p>
            <a:pPr lvl="2"/>
            <a:r>
              <a:rPr lang="en-US" dirty="0"/>
              <a:t>Easier to use and/or learn than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Disadvantages </a:t>
            </a:r>
          </a:p>
          <a:p>
            <a:pPr lvl="2"/>
            <a:r>
              <a:rPr lang="en-US" dirty="0"/>
              <a:t>Clients check out only the latest versions of </a:t>
            </a:r>
            <a:r>
              <a:rPr lang="en-US" dirty="0" smtClean="0"/>
              <a:t>files</a:t>
            </a:r>
            <a:endParaRPr lang="en-US" dirty="0"/>
          </a:p>
          <a:p>
            <a:pPr lvl="2"/>
            <a:r>
              <a:rPr lang="en-US" dirty="0"/>
              <a:t>CVCS’s have a single server that contains all the versioned files.  Single point of failure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Need to be connected to a network to access the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(DVCS) – </a:t>
            </a:r>
          </a:p>
          <a:p>
            <a:pPr lvl="1"/>
            <a:r>
              <a:rPr lang="en-US" dirty="0"/>
              <a:t>Advantages </a:t>
            </a:r>
          </a:p>
          <a:p>
            <a:pPr lvl="2"/>
            <a:r>
              <a:rPr lang="en-US" dirty="0" smtClean="0"/>
              <a:t>Check out the full repository to client (desktop/laptop)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set up several types of workflows that aren’t possible in centralized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Allows for commits and tracking version when not able to connect to server</a:t>
            </a:r>
          </a:p>
          <a:p>
            <a:pPr lvl="2"/>
            <a:r>
              <a:rPr lang="en-US" dirty="0" smtClean="0"/>
              <a:t>Better </a:t>
            </a:r>
            <a:r>
              <a:rPr lang="en-US" dirty="0"/>
              <a:t>content protection </a:t>
            </a:r>
          </a:p>
          <a:p>
            <a:pPr lvl="1"/>
            <a:r>
              <a:rPr lang="en-US" dirty="0"/>
              <a:t>Disadvantages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is harder to learn and use.  Steeper learning curve.</a:t>
            </a:r>
          </a:p>
          <a:p>
            <a:pPr lvl="2"/>
            <a:r>
              <a:rPr lang="en-US" dirty="0" smtClean="0"/>
              <a:t>Slower when working on large 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203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7515" y="1215716"/>
            <a:ext cx="7891272" cy="5100130"/>
          </a:xfrm>
        </p:spPr>
        <p:txBody>
          <a:bodyPr/>
          <a:lstStyle/>
          <a:p>
            <a:r>
              <a:rPr lang="en-US" dirty="0" smtClean="0"/>
              <a:t>All users have a </a:t>
            </a:r>
            <a:r>
              <a:rPr lang="en-US" dirty="0" err="1" smtClean="0"/>
              <a:t>Git</a:t>
            </a:r>
            <a:r>
              <a:rPr lang="en-US" dirty="0" smtClean="0"/>
              <a:t> repository on a local computer or laptop.</a:t>
            </a:r>
          </a:p>
          <a:p>
            <a:r>
              <a:rPr lang="en-US" dirty="0" smtClean="0"/>
              <a:t>But this causes an issue because to share work or versions of work people need to access each other’s computers to collaborate.</a:t>
            </a:r>
          </a:p>
          <a:p>
            <a:r>
              <a:rPr lang="en-US" dirty="0" smtClean="0"/>
              <a:t>How to do we  facilitate collaboration/sharing of work securely?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27" y="3765781"/>
            <a:ext cx="5272945" cy="182547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344907" y="4369149"/>
            <a:ext cx="625642" cy="27753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18" y="4369149"/>
            <a:ext cx="627942" cy="280440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2429354" y="5183788"/>
            <a:ext cx="3887225" cy="7697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2429354" y="3041192"/>
            <a:ext cx="3789949" cy="782052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8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AS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01B0A43E-B885-674E-B484-03E14F69F7A4}"/>
    </a:ext>
  </a:extLst>
</a:theme>
</file>

<file path=ppt/theme/theme2.xml><?xml version="1.0" encoding="utf-8"?>
<a:theme xmlns:a="http://schemas.openxmlformats.org/drawingml/2006/main" name="SAS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1777EAD6-563D-044C-BB1C-9A4A946B456E}"/>
    </a:ext>
  </a:extLst>
</a:theme>
</file>

<file path=ppt/theme/theme3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D57AB384-F1C5-AB46-98AC-869CE7B51707}"/>
    </a:ext>
  </a:extLst>
</a:theme>
</file>

<file path=ppt/theme/theme4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E0697932-4FE9-0045-87C1-8186BA704DBB}"/>
    </a:ext>
  </a:extLst>
</a:theme>
</file>

<file path=ppt/theme/theme5.xml><?xml version="1.0" encoding="utf-8"?>
<a:theme xmlns:a="http://schemas.openxmlformats.org/drawingml/2006/main" name="1_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4x3" id="{C02FD8E9-2F25-504E-AE01-E9C6F305ED79}" vid="{98051083-5EF4-CD44-8AA8-62EC56C62015}"/>
    </a:ext>
  </a:extLst>
</a:theme>
</file>

<file path=ppt/theme/theme6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nsion xmlns="27859d8f-6750-407e-aa47-fba89d8acaed">POTX</Extension>
    <Description0 xmlns="27859d8f-6750-407e-aa47-fba89d8acaed" xsi:nil="true"/>
    <_x0032_013 xmlns="27859d8f-6750-407e-aa47-fba89d8acaed" xsi:nil="true"/>
    <Ratio xmlns="27859d8f-6750-407e-aa47-fba89d8acaed">4x3</Ratio>
    <Order0 xmlns="27859d8f-6750-407e-aa47-fba89d8acaed" xsi:nil="true"/>
    <Year xmlns="27859d8f-6750-407e-aa47-fba89d8acaed">2017</Year>
    <Template_x0020_Type xmlns="27859d8f-6750-407e-aa47-fba89d8acaed">Standard</Template_x0020_Type>
    <Owner xmlns="27859d8f-6750-407e-aa47-fba89d8acaed" xsi:nil="true"/>
    <Office_x0020_Version xmlns="27859d8f-6750-407e-aa47-fba89d8acaed" xsi:nil="true"/>
    <Status xmlns="27859d8f-6750-407e-aa47-fba89d8acaed">Final</Status>
    <Updated xmlns="27859d8f-6750-407e-aa47-fba89d8acaed" xsi:nil="true"/>
    <Audience xmlns="27859d8f-6750-407e-aa47-fba89d8acaed">Customer Ready / External</Audience>
    <Target_x0020_Audience xmlns="27859d8f-6750-407e-aa47-fba89d8acaed" xsi:nil="true"/>
    <Use xmlns="27859d8f-6750-407e-aa47-fba89d8acaed">Template</Use>
    <Copyright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4A5AD8EF-03DE-4ED5-BC4B-177CA4D698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F82ADE-8CC3-402A-A23E-EDD56D4D67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8EC48-6A86-4DAB-904C-2BE2F0C3A285}">
  <ds:schemaRefs>
    <ds:schemaRef ds:uri="http://schemas.microsoft.com/office/2006/metadata/properties"/>
    <ds:schemaRef ds:uri="27859d8f-6750-407e-aa47-fba89d8aca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SAS-External-4x3</Template>
  <TotalTime>0</TotalTime>
  <Words>1155</Words>
  <Application>Microsoft Office PowerPoint</Application>
  <PresentationFormat>On-screen Show (4:3)</PresentationFormat>
  <Paragraphs>209</Paragraphs>
  <Slides>23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SAS - White</vt:lpstr>
      <vt:lpstr>SAS Master - Blue</vt:lpstr>
      <vt:lpstr>SAS Viya</vt:lpstr>
      <vt:lpstr>NDA</vt:lpstr>
      <vt:lpstr>1_NDA</vt:lpstr>
      <vt:lpstr>Git and GitHub Version Control</vt:lpstr>
      <vt:lpstr>Agenda </vt:lpstr>
      <vt:lpstr>What is Git</vt:lpstr>
      <vt:lpstr>What is Git</vt:lpstr>
      <vt:lpstr>Git vs. Subversion</vt:lpstr>
      <vt:lpstr>Subversion (SVN) vs. Git</vt:lpstr>
      <vt:lpstr>Subversion (SVN) vs. Git</vt:lpstr>
      <vt:lpstr>Subversion vs. Git</vt:lpstr>
      <vt:lpstr>Git</vt:lpstr>
      <vt:lpstr>GitHub</vt:lpstr>
      <vt:lpstr>Git</vt:lpstr>
      <vt:lpstr>What is GitHub ? </vt:lpstr>
      <vt:lpstr>What is GitHub?</vt:lpstr>
      <vt:lpstr>Tools Used at SAS</vt:lpstr>
      <vt:lpstr>Git Basics </vt:lpstr>
      <vt:lpstr>Best Practices</vt:lpstr>
      <vt:lpstr>GitHub Workflow</vt:lpstr>
      <vt:lpstr>Using Git and GitHub</vt:lpstr>
      <vt:lpstr>Using Git </vt:lpstr>
      <vt:lpstr>Using Git </vt:lpstr>
      <vt:lpstr>Demos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2018-03-05T15:38:45Z</dcterms:created>
  <dcterms:modified xsi:type="dcterms:W3CDTF">2018-03-28T21:11:21Z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