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Economica"/>
      <p:regular r:id="rId81"/>
      <p:bold r:id="rId82"/>
      <p:italic r:id="rId83"/>
      <p:boldItalic r:id="rId84"/>
    </p:embeddedFont>
    <p:embeddedFont>
      <p:font typeface="Open Sans"/>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Economica-boldItalic.fntdata"/><Relationship Id="rId83" Type="http://schemas.openxmlformats.org/officeDocument/2006/relationships/font" Target="fonts/Economica-italic.fntdata"/><Relationship Id="rId42" Type="http://schemas.openxmlformats.org/officeDocument/2006/relationships/slide" Target="slides/slide37.xml"/><Relationship Id="rId86" Type="http://schemas.openxmlformats.org/officeDocument/2006/relationships/font" Target="fonts/OpenSans-bold.fntdata"/><Relationship Id="rId41" Type="http://schemas.openxmlformats.org/officeDocument/2006/relationships/slide" Target="slides/slide36.xml"/><Relationship Id="rId85" Type="http://schemas.openxmlformats.org/officeDocument/2006/relationships/font" Target="fonts/OpenSans-regular.fntdata"/><Relationship Id="rId44" Type="http://schemas.openxmlformats.org/officeDocument/2006/relationships/slide" Target="slides/slide39.xml"/><Relationship Id="rId88" Type="http://schemas.openxmlformats.org/officeDocument/2006/relationships/font" Target="fonts/OpenSans-boldItalic.fntdata"/><Relationship Id="rId43" Type="http://schemas.openxmlformats.org/officeDocument/2006/relationships/slide" Target="slides/slide38.xml"/><Relationship Id="rId87" Type="http://schemas.openxmlformats.org/officeDocument/2006/relationships/font" Target="fonts/OpenSans-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Economica-bold.fntdata"/><Relationship Id="rId81"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5827dc7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5827dc7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35827dc7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35827dc7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5827dc7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5827dc7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35827dc7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35827dc7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e979f9f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e979f9f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35827dc7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35827dc7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35827dc7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35827dc7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35827dc7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35827dc7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35827dc7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35827dc7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35827dc7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35827dc7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35827dc7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35827dc7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35827dc7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35827dc7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35827dc7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35827dc7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35827dc78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35827dc78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5827dc7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5827dc7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35827dc7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35827dc7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35827dc7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35827dc7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35827dc7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35827dc7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35827dc7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35827dc7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35827dc78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35827dc78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35827dc7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35827dc7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35827dc7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35827dc7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35827dc78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35827dc78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77a4d1ba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77a4d1ba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77a4d1b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77a4d1b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8152b0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8152b0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77a4d1b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77a4d1b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77a4d1ba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77a4d1ba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77a4d1ba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77a4d1ba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35827dc7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35827dc7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35827dc78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35827dc78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35827dc78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35827dc78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77a4d1ba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77a4d1ba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35827dc7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35827dc7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35827dc78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35827dc78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35827dc7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35827dc7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35827dc7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35827dc7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35827dc78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35827dc78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35827dc7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35827dc7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35827dc78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35827dc78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8152b00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8152b00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35827dc7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35827dc7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35827dc78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35827dc7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35827dc7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35827dc7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35827dc7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35827dc7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35827dc78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35827dc78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35827dc7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35827dc7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35827dc78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35827dc78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35827dc7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35827dc7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a35827dc78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a35827dc7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35827dc78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35827dc78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35827dc7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35827dc7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dc2756e7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dc2756e7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dc2756e7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dc2756e7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5827dc7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5827dc7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dc2756e7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dc2756e7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dc2756e7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dc2756e7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dc2756e7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dc2756e7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dc2756e74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dc2756e74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dc2756e74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adc2756e74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e979944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e979944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dae6785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dae6785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784c0503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784c0503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e979f9f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e979f9f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784c0503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784c0503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35827dc7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35827dc7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784c0503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784c0503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784c0503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784c0503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784c0503c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784c0503c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a784c0503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a784c0503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784c0503c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784c0503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a784c0503c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a784c0503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35827dc7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35827dc7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5827dc7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35827dc7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cikit-learn.org/stable/modules/generated/sklearn.preprocessing.RobustScal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eecs.berkeley.edu/new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regex101.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9.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7.png"/><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image" Target="../media/image24.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3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www.tandfonline.com/doi/full/10.1080/00031305.2016.1277159"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yann.lecun.com/exdb/publis/pdf/lecun-98b.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T Final: Data Cleaning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.N.A.N.T.S.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Numerical Variables: Line Plot</a:t>
            </a:r>
            <a:endParaRPr/>
          </a:p>
        </p:txBody>
      </p:sp>
      <p:sp>
        <p:nvSpPr>
          <p:cNvPr id="122" name="Google Shape;122;p22"/>
          <p:cNvSpPr txBox="1"/>
          <p:nvPr>
            <p:ph idx="1" type="body"/>
          </p:nvPr>
        </p:nvSpPr>
        <p:spPr>
          <a:xfrm>
            <a:off x="311700" y="1225225"/>
            <a:ext cx="41148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scatter plots are useful in the general case when plotting two numerical variables, line plots are more appropriate when one variable does not or rarely repeat, such as in time series data. </a:t>
            </a:r>
            <a:endParaRPr/>
          </a:p>
          <a:p>
            <a:pPr indent="0" lvl="0" marL="0" rtl="0" algn="l">
              <a:spcBef>
                <a:spcPts val="1600"/>
              </a:spcBef>
              <a:spcAft>
                <a:spcPts val="1600"/>
              </a:spcAft>
              <a:buNone/>
            </a:pPr>
            <a:r>
              <a:rPr lang="en"/>
              <a:t>The line plot on the right shows signal over time in FMRI time series data. </a:t>
            </a:r>
            <a:endParaRPr/>
          </a:p>
        </p:txBody>
      </p:sp>
      <p:pic>
        <p:nvPicPr>
          <p:cNvPr id="123" name="Google Shape;123;p22"/>
          <p:cNvPicPr preferRelativeResize="0"/>
          <p:nvPr/>
        </p:nvPicPr>
        <p:blipFill>
          <a:blip r:embed="rId3">
            <a:alphaModFix/>
          </a:blip>
          <a:stretch>
            <a:fillRect/>
          </a:stretch>
        </p:blipFill>
        <p:spPr>
          <a:xfrm>
            <a:off x="4572000" y="1225225"/>
            <a:ext cx="4412700" cy="30176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Notes</a:t>
            </a:r>
            <a:endParaRPr/>
          </a:p>
        </p:txBody>
      </p:sp>
      <p:sp>
        <p:nvSpPr>
          <p:cNvPr id="129" name="Google Shape;129;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visualizations such as scatter plots can include a third variable by using a 3D visualization instead. However, 3D visualizations require a computer to view and sacrifice some readability. </a:t>
            </a:r>
            <a:endParaRPr/>
          </a:p>
          <a:p>
            <a:pPr indent="-342900" lvl="0" marL="457200" rtl="0" algn="l">
              <a:spcBef>
                <a:spcPts val="0"/>
              </a:spcBef>
              <a:spcAft>
                <a:spcPts val="0"/>
              </a:spcAft>
              <a:buSzPts val="1800"/>
              <a:buChar char="●"/>
            </a:pPr>
            <a:r>
              <a:rPr lang="en"/>
              <a:t>Numerical visualizations like scatter plots can also incorporate a categorical variable by using different colors (eg. blue points indicate category 1, orange points indicate category 2, etc.).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Normalizing and Standardizing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0" name="Google Shape;140;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Handle data with features with vastly different ranges of values</a:t>
            </a:r>
            <a:endParaRPr/>
          </a:p>
          <a:p>
            <a:pPr indent="-342900" lvl="0" marL="457200" rtl="0" algn="l">
              <a:spcBef>
                <a:spcPts val="0"/>
              </a:spcBef>
              <a:spcAft>
                <a:spcPts val="0"/>
              </a:spcAft>
              <a:buSzPts val="1800"/>
              <a:buChar char="●"/>
            </a:pPr>
            <a:r>
              <a:rPr lang="en"/>
              <a:t>Performed before PCA</a:t>
            </a:r>
            <a:endParaRPr/>
          </a:p>
          <a:p>
            <a:pPr indent="-342900" lvl="0" marL="457200" rtl="0" algn="l">
              <a:spcBef>
                <a:spcPts val="0"/>
              </a:spcBef>
              <a:spcAft>
                <a:spcPts val="0"/>
              </a:spcAft>
              <a:buSzPts val="1800"/>
              <a:buChar char="●"/>
            </a:pPr>
            <a:r>
              <a:rPr lang="en"/>
              <a:t>Ex. Seaborn’s mpg dataset has features with different orders of magnitude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1" name="Google Shape;141;p25"/>
          <p:cNvPicPr preferRelativeResize="0"/>
          <p:nvPr/>
        </p:nvPicPr>
        <p:blipFill>
          <a:blip r:embed="rId3">
            <a:alphaModFix/>
          </a:blip>
          <a:stretch>
            <a:fillRect/>
          </a:stretch>
        </p:blipFill>
        <p:spPr>
          <a:xfrm>
            <a:off x="3500096" y="2571746"/>
            <a:ext cx="2143800" cy="156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to Use Standardization and Normalization</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Algorithms such as </a:t>
            </a:r>
            <a:r>
              <a:rPr lang="en"/>
              <a:t>SVMs, regularized Regression, k-means clustering and NNs, stochastic gradient descent (SGD) </a:t>
            </a:r>
            <a:endParaRPr/>
          </a:p>
          <a:p>
            <a:pPr indent="-342900" lvl="0" marL="457200" rtl="0" algn="l">
              <a:spcBef>
                <a:spcPts val="0"/>
              </a:spcBef>
              <a:spcAft>
                <a:spcPts val="0"/>
              </a:spcAft>
              <a:buSzPts val="1800"/>
              <a:buChar char="●"/>
            </a:pPr>
            <a:r>
              <a:rPr lang="en"/>
              <a:t>In general, algorithms </a:t>
            </a:r>
            <a:r>
              <a:rPr lang="en"/>
              <a:t>that need a similarity metric between samples which are </a:t>
            </a:r>
            <a:r>
              <a:rPr lang="en"/>
              <a:t>sensitive</a:t>
            </a:r>
            <a:r>
              <a:rPr lang="en"/>
              <a:t> to </a:t>
            </a:r>
            <a:r>
              <a:rPr lang="en"/>
              <a:t>transformations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53" name="Google Shape;15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Normalizing a feature maps its values to the range [0, 1]; in other words, fixing the min and max to 0 and 1 respectively. For a data point      , the following equation performs the normalization: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3072189" y="2250363"/>
            <a:ext cx="2999625" cy="642775"/>
          </a:xfrm>
          <a:prstGeom prst="rect">
            <a:avLst/>
          </a:prstGeom>
          <a:noFill/>
          <a:ln>
            <a:noFill/>
          </a:ln>
        </p:spPr>
      </p:pic>
      <p:pic>
        <p:nvPicPr>
          <p:cNvPr id="155" name="Google Shape;155;p27"/>
          <p:cNvPicPr preferRelativeResize="0"/>
          <p:nvPr/>
        </p:nvPicPr>
        <p:blipFill rotWithShape="1">
          <a:blip r:embed="rId4">
            <a:alphaModFix/>
          </a:blip>
          <a:srcRect b="16230" l="0" r="0" t="-16230"/>
          <a:stretch/>
        </p:blipFill>
        <p:spPr>
          <a:xfrm>
            <a:off x="6486277" y="1585125"/>
            <a:ext cx="310600" cy="29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 Example</a:t>
            </a:r>
            <a:endParaRPr/>
          </a:p>
        </p:txBody>
      </p:sp>
      <p:sp>
        <p:nvSpPr>
          <p:cNvPr id="161" name="Google Shape;161;p28"/>
          <p:cNvSpPr txBox="1"/>
          <p:nvPr>
            <p:ph idx="1" type="body"/>
          </p:nvPr>
        </p:nvSpPr>
        <p:spPr>
          <a:xfrm>
            <a:off x="311700" y="1225225"/>
            <a:ext cx="8520600" cy="134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slide shows how the “horsepower” and “weight” features of the mpg dataset are normalized. Notice that even though the features have different min and max values, they both end up with 0 and 1 as the new min and max after normalization. </a:t>
            </a:r>
            <a:endParaRPr/>
          </a:p>
        </p:txBody>
      </p:sp>
      <p:pic>
        <p:nvPicPr>
          <p:cNvPr id="162" name="Google Shape;162;p28"/>
          <p:cNvPicPr preferRelativeResize="0"/>
          <p:nvPr/>
        </p:nvPicPr>
        <p:blipFill>
          <a:blip r:embed="rId3">
            <a:alphaModFix/>
          </a:blip>
          <a:stretch>
            <a:fillRect/>
          </a:stretch>
        </p:blipFill>
        <p:spPr>
          <a:xfrm>
            <a:off x="311700" y="2799025"/>
            <a:ext cx="1724600" cy="1300950"/>
          </a:xfrm>
          <a:prstGeom prst="rect">
            <a:avLst/>
          </a:prstGeom>
          <a:noFill/>
          <a:ln>
            <a:noFill/>
          </a:ln>
        </p:spPr>
      </p:pic>
      <p:pic>
        <p:nvPicPr>
          <p:cNvPr id="163" name="Google Shape;163;p28"/>
          <p:cNvPicPr preferRelativeResize="0"/>
          <p:nvPr/>
        </p:nvPicPr>
        <p:blipFill>
          <a:blip r:embed="rId4">
            <a:alphaModFix/>
          </a:blip>
          <a:stretch>
            <a:fillRect/>
          </a:stretch>
        </p:blipFill>
        <p:spPr>
          <a:xfrm>
            <a:off x="2112500" y="2799025"/>
            <a:ext cx="2328803" cy="1300950"/>
          </a:xfrm>
          <a:prstGeom prst="rect">
            <a:avLst/>
          </a:prstGeom>
          <a:noFill/>
          <a:ln>
            <a:noFill/>
          </a:ln>
        </p:spPr>
      </p:pic>
      <p:pic>
        <p:nvPicPr>
          <p:cNvPr id="164" name="Google Shape;164;p28"/>
          <p:cNvPicPr preferRelativeResize="0"/>
          <p:nvPr/>
        </p:nvPicPr>
        <p:blipFill>
          <a:blip r:embed="rId5">
            <a:alphaModFix/>
          </a:blip>
          <a:stretch>
            <a:fillRect/>
          </a:stretch>
        </p:blipFill>
        <p:spPr>
          <a:xfrm>
            <a:off x="5106294" y="2799025"/>
            <a:ext cx="1479706" cy="1300950"/>
          </a:xfrm>
          <a:prstGeom prst="rect">
            <a:avLst/>
          </a:prstGeom>
          <a:noFill/>
          <a:ln>
            <a:noFill/>
          </a:ln>
        </p:spPr>
      </p:pic>
      <p:sp>
        <p:nvSpPr>
          <p:cNvPr id="165" name="Google Shape;165;p28"/>
          <p:cNvSpPr txBox="1"/>
          <p:nvPr>
            <p:ph idx="1" type="body"/>
          </p:nvPr>
        </p:nvSpPr>
        <p:spPr>
          <a:xfrm>
            <a:off x="1373375" y="4327375"/>
            <a:ext cx="1587300" cy="46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Horsepower</a:t>
            </a:r>
            <a:endParaRPr/>
          </a:p>
        </p:txBody>
      </p:sp>
      <p:sp>
        <p:nvSpPr>
          <p:cNvPr id="166" name="Google Shape;166;p28"/>
          <p:cNvSpPr txBox="1"/>
          <p:nvPr>
            <p:ph idx="1" type="body"/>
          </p:nvPr>
        </p:nvSpPr>
        <p:spPr>
          <a:xfrm>
            <a:off x="6089525" y="4327375"/>
            <a:ext cx="1587300" cy="46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Weight</a:t>
            </a:r>
            <a:endParaRPr/>
          </a:p>
        </p:txBody>
      </p:sp>
      <p:pic>
        <p:nvPicPr>
          <p:cNvPr id="167" name="Google Shape;167;p28"/>
          <p:cNvPicPr preferRelativeResize="0"/>
          <p:nvPr/>
        </p:nvPicPr>
        <p:blipFill>
          <a:blip r:embed="rId6">
            <a:alphaModFix/>
          </a:blip>
          <a:stretch>
            <a:fillRect/>
          </a:stretch>
        </p:blipFill>
        <p:spPr>
          <a:xfrm>
            <a:off x="6679087" y="2776300"/>
            <a:ext cx="2153213" cy="134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Standardization</a:t>
            </a:r>
            <a:endParaRPr/>
          </a:p>
        </p:txBody>
      </p:sp>
      <p:sp>
        <p:nvSpPr>
          <p:cNvPr id="173" name="Google Shape;173;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Standardization fixes the mean and standard deviation of the feature to be 0 and 1 respectively (note that this does NOT mean exactly a unit gaussian. Given a data point      , we have the following equation: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4" name="Google Shape;174;p29"/>
          <p:cNvPicPr preferRelativeResize="0"/>
          <p:nvPr/>
        </p:nvPicPr>
        <p:blipFill>
          <a:blip r:embed="rId3">
            <a:alphaModFix/>
          </a:blip>
          <a:stretch>
            <a:fillRect/>
          </a:stretch>
        </p:blipFill>
        <p:spPr>
          <a:xfrm>
            <a:off x="2361602" y="1983300"/>
            <a:ext cx="310600" cy="294225"/>
          </a:xfrm>
          <a:prstGeom prst="rect">
            <a:avLst/>
          </a:prstGeom>
          <a:noFill/>
          <a:ln>
            <a:noFill/>
          </a:ln>
        </p:spPr>
      </p:pic>
      <p:pic>
        <p:nvPicPr>
          <p:cNvPr id="175" name="Google Shape;175;p29"/>
          <p:cNvPicPr preferRelativeResize="0"/>
          <p:nvPr/>
        </p:nvPicPr>
        <p:blipFill>
          <a:blip r:embed="rId4">
            <a:alphaModFix/>
          </a:blip>
          <a:stretch>
            <a:fillRect/>
          </a:stretch>
        </p:blipFill>
        <p:spPr>
          <a:xfrm>
            <a:off x="2545125" y="2277525"/>
            <a:ext cx="3648000" cy="76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Standardization </a:t>
            </a:r>
            <a:r>
              <a:rPr lang="en"/>
              <a:t>Example</a:t>
            </a:r>
            <a:endParaRPr/>
          </a:p>
        </p:txBody>
      </p:sp>
      <p:sp>
        <p:nvSpPr>
          <p:cNvPr id="181" name="Google Shape;181;p30"/>
          <p:cNvSpPr txBox="1"/>
          <p:nvPr>
            <p:ph idx="1" type="body"/>
          </p:nvPr>
        </p:nvSpPr>
        <p:spPr>
          <a:xfrm>
            <a:off x="311700" y="1225225"/>
            <a:ext cx="8520600" cy="134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slide shows how the “horsepower” and “weight” features of the mpg dataset are standardized. Notice that the new mean is roughly 0 (numerical imprecision) and the new standard deviation is 1. Additionally, the maximum and minimum describe how much the furthest points vary from the mean. </a:t>
            </a:r>
            <a:endParaRPr/>
          </a:p>
        </p:txBody>
      </p:sp>
      <p:pic>
        <p:nvPicPr>
          <p:cNvPr id="182" name="Google Shape;182;p30"/>
          <p:cNvPicPr preferRelativeResize="0"/>
          <p:nvPr/>
        </p:nvPicPr>
        <p:blipFill>
          <a:blip r:embed="rId3">
            <a:alphaModFix/>
          </a:blip>
          <a:stretch>
            <a:fillRect/>
          </a:stretch>
        </p:blipFill>
        <p:spPr>
          <a:xfrm>
            <a:off x="311700" y="2799025"/>
            <a:ext cx="1724600" cy="1300950"/>
          </a:xfrm>
          <a:prstGeom prst="rect">
            <a:avLst/>
          </a:prstGeom>
          <a:noFill/>
          <a:ln>
            <a:noFill/>
          </a:ln>
        </p:spPr>
      </p:pic>
      <p:pic>
        <p:nvPicPr>
          <p:cNvPr id="183" name="Google Shape;183;p30"/>
          <p:cNvPicPr preferRelativeResize="0"/>
          <p:nvPr/>
        </p:nvPicPr>
        <p:blipFill>
          <a:blip r:embed="rId4">
            <a:alphaModFix/>
          </a:blip>
          <a:stretch>
            <a:fillRect/>
          </a:stretch>
        </p:blipFill>
        <p:spPr>
          <a:xfrm>
            <a:off x="4953894" y="2799025"/>
            <a:ext cx="1479706" cy="1300950"/>
          </a:xfrm>
          <a:prstGeom prst="rect">
            <a:avLst/>
          </a:prstGeom>
          <a:noFill/>
          <a:ln>
            <a:noFill/>
          </a:ln>
        </p:spPr>
      </p:pic>
      <p:sp>
        <p:nvSpPr>
          <p:cNvPr id="184" name="Google Shape;184;p30"/>
          <p:cNvSpPr txBox="1"/>
          <p:nvPr>
            <p:ph idx="1" type="body"/>
          </p:nvPr>
        </p:nvSpPr>
        <p:spPr>
          <a:xfrm>
            <a:off x="1373375" y="4327375"/>
            <a:ext cx="1587300" cy="46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Horsepower</a:t>
            </a:r>
            <a:endParaRPr/>
          </a:p>
        </p:txBody>
      </p:sp>
      <p:sp>
        <p:nvSpPr>
          <p:cNvPr id="185" name="Google Shape;185;p30"/>
          <p:cNvSpPr txBox="1"/>
          <p:nvPr>
            <p:ph idx="1" type="body"/>
          </p:nvPr>
        </p:nvSpPr>
        <p:spPr>
          <a:xfrm>
            <a:off x="5937125" y="4327375"/>
            <a:ext cx="1587300" cy="46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Weight</a:t>
            </a:r>
            <a:endParaRPr/>
          </a:p>
        </p:txBody>
      </p:sp>
      <p:pic>
        <p:nvPicPr>
          <p:cNvPr id="186" name="Google Shape;186;p30"/>
          <p:cNvPicPr preferRelativeResize="0"/>
          <p:nvPr/>
        </p:nvPicPr>
        <p:blipFill>
          <a:blip r:embed="rId5">
            <a:alphaModFix/>
          </a:blip>
          <a:stretch>
            <a:fillRect/>
          </a:stretch>
        </p:blipFill>
        <p:spPr>
          <a:xfrm>
            <a:off x="2179928" y="2799028"/>
            <a:ext cx="2509218" cy="1346400"/>
          </a:xfrm>
          <a:prstGeom prst="rect">
            <a:avLst/>
          </a:prstGeom>
          <a:noFill/>
          <a:ln>
            <a:noFill/>
          </a:ln>
        </p:spPr>
      </p:pic>
      <p:pic>
        <p:nvPicPr>
          <p:cNvPr id="187" name="Google Shape;187;p30"/>
          <p:cNvPicPr preferRelativeResize="0"/>
          <p:nvPr/>
        </p:nvPicPr>
        <p:blipFill>
          <a:blip r:embed="rId6">
            <a:alphaModFix/>
          </a:blip>
          <a:stretch>
            <a:fillRect/>
          </a:stretch>
        </p:blipFill>
        <p:spPr>
          <a:xfrm>
            <a:off x="6504280" y="2799024"/>
            <a:ext cx="2273020" cy="134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Notes</a:t>
            </a:r>
            <a:endParaRPr/>
          </a:p>
        </p:txBody>
      </p:sp>
      <p:sp>
        <p:nvSpPr>
          <p:cNvPr id="193" name="Google Shape;193;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cannot both standardize and normalize a feature; this is because normalizing transforms the feature’s range to [0, 1], so the new mean of the feature will be larger than 0 (except in the degenerate case when all values are the same in a feature). This means you must pick one or the other. </a:t>
            </a:r>
            <a:endParaRPr/>
          </a:p>
          <a:p>
            <a:pPr indent="-342900" lvl="0" marL="457200" rtl="0" algn="l">
              <a:spcBef>
                <a:spcPts val="0"/>
              </a:spcBef>
              <a:spcAft>
                <a:spcPts val="0"/>
              </a:spcAft>
              <a:buSzPts val="1800"/>
              <a:buChar char="●"/>
            </a:pPr>
            <a:r>
              <a:rPr lang="en"/>
              <a:t>There exists a version of standardization that is more robust to outliers by using median and interquartile range instead of mean and standard deviation. You can read more about sklearn’s robust scaler </a:t>
            </a:r>
            <a:r>
              <a:rPr lang="en" u="sng">
                <a:solidFill>
                  <a:schemeClr val="hlink"/>
                </a:solidFill>
                <a:hlinkClick r:id="rId3"/>
              </a:rPr>
              <a:t>here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Visualizing Data with Matplotlib/Seaborn [Optional Review Topic]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One-Hot Encoding Categorical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04" name="Google Shape;204;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Generally, most models cannot train on a categorical variable, instead requiring numbers rather than labels. One-hot encoding transforms categorical variables into a more computer useable format.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Approach: Enumeration</a:t>
            </a:r>
            <a:endParaRPr/>
          </a:p>
        </p:txBody>
      </p:sp>
      <p:sp>
        <p:nvSpPr>
          <p:cNvPr id="210" name="Google Shape;210;p34"/>
          <p:cNvSpPr txBox="1"/>
          <p:nvPr>
            <p:ph idx="1" type="body"/>
          </p:nvPr>
        </p:nvSpPr>
        <p:spPr>
          <a:xfrm>
            <a:off x="311700" y="1225225"/>
            <a:ext cx="8520600" cy="16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a set of string labels {label 1, label 2, …, label n}, with indices {1, 2, …, n}. </a:t>
            </a:r>
            <a:endParaRPr/>
          </a:p>
          <a:p>
            <a:pPr indent="0" lvl="0" marL="0" rtl="0" algn="l">
              <a:spcBef>
                <a:spcPts val="1600"/>
              </a:spcBef>
              <a:spcAft>
                <a:spcPts val="1600"/>
              </a:spcAft>
              <a:buNone/>
            </a:pPr>
            <a:r>
              <a:rPr lang="en"/>
              <a:t>Ex. passenger class from Titanic dataset:</a:t>
            </a:r>
            <a:endParaRPr/>
          </a:p>
        </p:txBody>
      </p:sp>
      <p:pic>
        <p:nvPicPr>
          <p:cNvPr id="211" name="Google Shape;211;p34"/>
          <p:cNvPicPr preferRelativeResize="0"/>
          <p:nvPr/>
        </p:nvPicPr>
        <p:blipFill>
          <a:blip r:embed="rId3">
            <a:alphaModFix/>
          </a:blip>
          <a:stretch>
            <a:fillRect/>
          </a:stretch>
        </p:blipFill>
        <p:spPr>
          <a:xfrm>
            <a:off x="2877225" y="2893238"/>
            <a:ext cx="538480" cy="1945475"/>
          </a:xfrm>
          <a:prstGeom prst="rect">
            <a:avLst/>
          </a:prstGeom>
          <a:noFill/>
          <a:ln>
            <a:noFill/>
          </a:ln>
        </p:spPr>
      </p:pic>
      <p:pic>
        <p:nvPicPr>
          <p:cNvPr id="212" name="Google Shape;212;p34"/>
          <p:cNvPicPr preferRelativeResize="0"/>
          <p:nvPr/>
        </p:nvPicPr>
        <p:blipFill>
          <a:blip r:embed="rId4">
            <a:alphaModFix/>
          </a:blip>
          <a:stretch>
            <a:fillRect/>
          </a:stretch>
        </p:blipFill>
        <p:spPr>
          <a:xfrm>
            <a:off x="5986780" y="2893225"/>
            <a:ext cx="671146" cy="1945475"/>
          </a:xfrm>
          <a:prstGeom prst="rect">
            <a:avLst/>
          </a:prstGeom>
          <a:noFill/>
          <a:ln>
            <a:noFill/>
          </a:ln>
        </p:spPr>
      </p:pic>
      <p:sp>
        <p:nvSpPr>
          <p:cNvPr id="213" name="Google Shape;213;p34"/>
          <p:cNvSpPr txBox="1"/>
          <p:nvPr>
            <p:ph idx="1" type="body"/>
          </p:nvPr>
        </p:nvSpPr>
        <p:spPr>
          <a:xfrm>
            <a:off x="1515500" y="3450350"/>
            <a:ext cx="933900" cy="8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String labels: </a:t>
            </a:r>
            <a:endParaRPr/>
          </a:p>
        </p:txBody>
      </p:sp>
      <p:sp>
        <p:nvSpPr>
          <p:cNvPr id="214" name="Google Shape;214;p34"/>
          <p:cNvSpPr txBox="1"/>
          <p:nvPr>
            <p:ph idx="1" type="body"/>
          </p:nvPr>
        </p:nvSpPr>
        <p:spPr>
          <a:xfrm>
            <a:off x="4179075" y="3450350"/>
            <a:ext cx="1593300" cy="83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Enumerated </a:t>
            </a:r>
            <a:r>
              <a:rPr lang="en"/>
              <a:t>labels: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with Enumeration</a:t>
            </a:r>
            <a:endParaRPr/>
          </a:p>
        </p:txBody>
      </p:sp>
      <p:sp>
        <p:nvSpPr>
          <p:cNvPr id="220" name="Google Shape;220;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Enumeration adds nonsensical mathematical constraints (eg. mapping “First Class” to 1 and “Third Class” to 3 in the Titanic dataset implies that 3 * “First Class” is equal to “Third Class”, or “Second Class” + 1 is equal to “Third Class”).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One-Hot Encoding Technique</a:t>
            </a:r>
            <a:endParaRPr/>
          </a:p>
        </p:txBody>
      </p:sp>
      <p:sp>
        <p:nvSpPr>
          <p:cNvPr id="226" name="Google Shape;22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n unique labels, map label i to a list of n booleans, in which boolean i is the only one marked True.</a:t>
            </a:r>
            <a:endParaRPr/>
          </a:p>
          <a:p>
            <a:pPr indent="0" lvl="0" marL="0" rtl="0" algn="l">
              <a:spcBef>
                <a:spcPts val="1600"/>
              </a:spcBef>
              <a:spcAft>
                <a:spcPts val="0"/>
              </a:spcAft>
              <a:buNone/>
            </a:pPr>
            <a:r>
              <a:rPr lang="en"/>
              <a:t>Ex. </a:t>
            </a:r>
            <a:endParaRPr/>
          </a:p>
          <a:p>
            <a:pPr indent="0" lvl="0" marL="0" rtl="0" algn="l">
              <a:spcBef>
                <a:spcPts val="1600"/>
              </a:spcBef>
              <a:spcAft>
                <a:spcPts val="0"/>
              </a:spcAft>
              <a:buNone/>
            </a:pPr>
            <a:r>
              <a:rPr lang="en"/>
              <a:t>Label 1: [1, 0,…, 0]</a:t>
            </a:r>
            <a:endParaRPr/>
          </a:p>
          <a:p>
            <a:pPr indent="0" lvl="0" marL="0" rtl="0" algn="l">
              <a:spcBef>
                <a:spcPts val="1600"/>
              </a:spcBef>
              <a:spcAft>
                <a:spcPts val="0"/>
              </a:spcAft>
              <a:buNone/>
            </a:pPr>
            <a:r>
              <a:rPr lang="en"/>
              <a:t>Label 2: [0, 1, 0, </a:t>
            </a:r>
            <a:r>
              <a:rPr lang="en"/>
              <a:t>...</a:t>
            </a:r>
            <a:r>
              <a:rPr lang="en"/>
              <a:t> , 0]</a:t>
            </a:r>
            <a:endParaRPr/>
          </a:p>
          <a:p>
            <a:pPr indent="0" lvl="0" marL="0" rtl="0" algn="l">
              <a:spcBef>
                <a:spcPts val="1600"/>
              </a:spcBef>
              <a:spcAft>
                <a:spcPts val="1600"/>
              </a:spcAft>
              <a:buNone/>
            </a:pPr>
            <a:r>
              <a:rPr lang="en"/>
              <a:t>Label n: [0, …, 0, 1]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One-Hot Encoding on the Titanic Dataset</a:t>
            </a:r>
            <a:endParaRPr/>
          </a:p>
        </p:txBody>
      </p:sp>
      <p:sp>
        <p:nvSpPr>
          <p:cNvPr id="232" name="Google Shape;232;p37"/>
          <p:cNvSpPr txBox="1"/>
          <p:nvPr>
            <p:ph idx="1" type="body"/>
          </p:nvPr>
        </p:nvSpPr>
        <p:spPr>
          <a:xfrm>
            <a:off x="311700" y="12252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passenger class of the Titanic dataset: </a:t>
            </a:r>
            <a:endParaRPr/>
          </a:p>
          <a:p>
            <a:pPr indent="0" lvl="0" marL="0" rtl="0" algn="l">
              <a:spcBef>
                <a:spcPts val="1600"/>
              </a:spcBef>
              <a:spcAft>
                <a:spcPts val="1600"/>
              </a:spcAft>
              <a:buNone/>
            </a:pPr>
            <a:r>
              <a:t/>
            </a:r>
            <a:endParaRPr/>
          </a:p>
        </p:txBody>
      </p:sp>
      <p:pic>
        <p:nvPicPr>
          <p:cNvPr id="233" name="Google Shape;233;p37"/>
          <p:cNvPicPr preferRelativeResize="0"/>
          <p:nvPr/>
        </p:nvPicPr>
        <p:blipFill>
          <a:blip r:embed="rId3">
            <a:alphaModFix/>
          </a:blip>
          <a:stretch>
            <a:fillRect/>
          </a:stretch>
        </p:blipFill>
        <p:spPr>
          <a:xfrm>
            <a:off x="1977853" y="2056534"/>
            <a:ext cx="546341" cy="1908415"/>
          </a:xfrm>
          <a:prstGeom prst="rect">
            <a:avLst/>
          </a:prstGeom>
          <a:noFill/>
          <a:ln>
            <a:noFill/>
          </a:ln>
        </p:spPr>
      </p:pic>
      <p:pic>
        <p:nvPicPr>
          <p:cNvPr id="234" name="Google Shape;234;p37"/>
          <p:cNvPicPr preferRelativeResize="0"/>
          <p:nvPr/>
        </p:nvPicPr>
        <p:blipFill>
          <a:blip r:embed="rId4">
            <a:alphaModFix/>
          </a:blip>
          <a:stretch>
            <a:fillRect/>
          </a:stretch>
        </p:blipFill>
        <p:spPr>
          <a:xfrm>
            <a:off x="4869812" y="2056523"/>
            <a:ext cx="3313874" cy="1941750"/>
          </a:xfrm>
          <a:prstGeom prst="rect">
            <a:avLst/>
          </a:prstGeom>
          <a:noFill/>
          <a:ln>
            <a:noFill/>
          </a:ln>
        </p:spPr>
      </p:pic>
      <p:sp>
        <p:nvSpPr>
          <p:cNvPr id="235" name="Google Shape;235;p37"/>
          <p:cNvSpPr txBox="1"/>
          <p:nvPr>
            <p:ph idx="1" type="body"/>
          </p:nvPr>
        </p:nvSpPr>
        <p:spPr>
          <a:xfrm>
            <a:off x="960312" y="2647067"/>
            <a:ext cx="878100" cy="7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String labels: </a:t>
            </a:r>
            <a:endParaRPr/>
          </a:p>
        </p:txBody>
      </p:sp>
      <p:sp>
        <p:nvSpPr>
          <p:cNvPr id="236" name="Google Shape;236;p37"/>
          <p:cNvSpPr txBox="1"/>
          <p:nvPr>
            <p:ph idx="1" type="body"/>
          </p:nvPr>
        </p:nvSpPr>
        <p:spPr>
          <a:xfrm>
            <a:off x="3580052" y="2647067"/>
            <a:ext cx="1180200" cy="7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One-hot </a:t>
            </a:r>
            <a:r>
              <a:rPr lang="en"/>
              <a:t>labels: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Notes</a:t>
            </a:r>
            <a:endParaRPr/>
          </a:p>
        </p:txBody>
      </p:sp>
      <p:sp>
        <p:nvSpPr>
          <p:cNvPr id="242" name="Google Shape;242;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all “numerical” data is quantitative. In addition to the previously mentioned enumeration, where a number serves as a proxy for a class, data such as zip codes or phone numbers where mathematical relationships are unclear can also be encoded. </a:t>
            </a:r>
            <a:endParaRPr/>
          </a:p>
          <a:p>
            <a:pPr indent="-342900" lvl="0" marL="457200" rtl="0" algn="l">
              <a:spcBef>
                <a:spcPts val="0"/>
              </a:spcBef>
              <a:spcAft>
                <a:spcPts val="0"/>
              </a:spcAft>
              <a:buSzPts val="1800"/>
              <a:buChar char="●"/>
            </a:pPr>
            <a:r>
              <a:rPr lang="en"/>
              <a:t>Can prune away rare labels by merging them together as “Other”.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Text Fields with Regular Expressions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53" name="Google Shape;253;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Clean poorly formatted strings, unwanted punctuation</a:t>
            </a:r>
            <a:endParaRPr/>
          </a:p>
          <a:p>
            <a:pPr indent="-342900" lvl="0" marL="457200" rtl="0" algn="l">
              <a:spcBef>
                <a:spcPts val="0"/>
              </a:spcBef>
              <a:spcAft>
                <a:spcPts val="0"/>
              </a:spcAft>
              <a:buSzPts val="1800"/>
              <a:buChar char="●"/>
            </a:pPr>
            <a:r>
              <a:rPr lang="en"/>
              <a:t>Extracting useful features from raw text</a:t>
            </a:r>
            <a:endParaRPr/>
          </a:p>
          <a:p>
            <a:pPr indent="-342900" lvl="0" marL="457200" rtl="0" algn="l">
              <a:spcBef>
                <a:spcPts val="0"/>
              </a:spcBef>
              <a:spcAft>
                <a:spcPts val="0"/>
              </a:spcAft>
              <a:buSzPts val="1800"/>
              <a:buChar char="●"/>
            </a:pPr>
            <a:r>
              <a:rPr lang="en"/>
              <a:t>Particularly useful in natural language processing NLP</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Regex?</a:t>
            </a:r>
            <a:endParaRPr/>
          </a:p>
        </p:txBody>
      </p:sp>
      <p:sp>
        <p:nvSpPr>
          <p:cNvPr id="259" name="Google Shape;259;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Programming tool for performing string manipulations (ex. extracting features from text, replacing substrings)</a:t>
            </a:r>
            <a:endParaRPr/>
          </a:p>
          <a:p>
            <a:pPr indent="-342900" lvl="0" marL="457200" rtl="0" algn="l">
              <a:spcBef>
                <a:spcPts val="0"/>
              </a:spcBef>
              <a:spcAft>
                <a:spcPts val="0"/>
              </a:spcAft>
              <a:buSzPts val="1800"/>
              <a:buChar char="●"/>
            </a:pPr>
            <a:r>
              <a:rPr lang="en"/>
              <a:t>Can create a set of characters, or a </a:t>
            </a:r>
            <a:r>
              <a:rPr b="1" lang="en"/>
              <a:t>pattern</a:t>
            </a:r>
            <a:r>
              <a:rPr lang="en"/>
              <a:t>, that can match substrings in other input strings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Condense large datasets into human comprehensible images</a:t>
            </a:r>
            <a:endParaRPr/>
          </a:p>
          <a:p>
            <a:pPr indent="-342900" lvl="0" marL="457200" rtl="0" algn="l">
              <a:spcBef>
                <a:spcPts val="0"/>
              </a:spcBef>
              <a:spcAft>
                <a:spcPts val="0"/>
              </a:spcAft>
              <a:buSzPts val="1800"/>
              <a:buChar char="●"/>
            </a:pPr>
            <a:r>
              <a:rPr lang="en"/>
              <a:t>Sanity check data and model</a:t>
            </a:r>
            <a:endParaRPr/>
          </a:p>
          <a:p>
            <a:pPr indent="-342900" lvl="0" marL="457200" rtl="0" algn="l">
              <a:spcBef>
                <a:spcPts val="0"/>
              </a:spcBef>
              <a:spcAft>
                <a:spcPts val="0"/>
              </a:spcAft>
              <a:buSzPts val="1800"/>
              <a:buChar char="●"/>
            </a:pPr>
            <a:r>
              <a:rPr lang="en"/>
              <a:t>Identify outliers</a:t>
            </a:r>
            <a:endParaRPr/>
          </a:p>
          <a:p>
            <a:pPr indent="-342900" lvl="0" marL="457200" rtl="0" algn="l">
              <a:spcBef>
                <a:spcPts val="0"/>
              </a:spcBef>
              <a:spcAft>
                <a:spcPts val="0"/>
              </a:spcAft>
              <a:buSzPts val="1800"/>
              <a:buChar char="●"/>
            </a:pPr>
            <a:r>
              <a:rPr lang="en"/>
              <a:t>Explain findings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Regex Functions</a:t>
            </a:r>
            <a:endParaRPr/>
          </a:p>
        </p:txBody>
      </p:sp>
      <p:sp>
        <p:nvSpPr>
          <p:cNvPr id="265" name="Google Shape;265;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is commonly imported as “re” in Python. Assuming this is true: </a:t>
            </a:r>
            <a:endParaRPr/>
          </a:p>
          <a:p>
            <a:pPr indent="-342900" lvl="0" marL="457200" rtl="0" algn="l">
              <a:spcBef>
                <a:spcPts val="1600"/>
              </a:spcBef>
              <a:spcAft>
                <a:spcPts val="0"/>
              </a:spcAft>
              <a:buSzPts val="1800"/>
              <a:buChar char="●"/>
            </a:pPr>
            <a:r>
              <a:rPr i="1" lang="en"/>
              <a:t>re.search(pattern, text)</a:t>
            </a:r>
            <a:r>
              <a:rPr lang="en"/>
              <a:t>: Detects whether regular expression pattern is present in the given text. </a:t>
            </a:r>
            <a:endParaRPr/>
          </a:p>
          <a:p>
            <a:pPr indent="-342900" lvl="0" marL="457200" rtl="0" algn="l">
              <a:spcBef>
                <a:spcPts val="0"/>
              </a:spcBef>
              <a:spcAft>
                <a:spcPts val="0"/>
              </a:spcAft>
              <a:buSzPts val="1800"/>
              <a:buChar char="●"/>
            </a:pPr>
            <a:r>
              <a:rPr i="1" lang="en"/>
              <a:t>re.sub(pattern, substitute, input)</a:t>
            </a:r>
            <a:r>
              <a:rPr lang="en"/>
              <a:t>: Substitutes substrings in input text that match the given pattern with the substitute substring. </a:t>
            </a:r>
            <a:endParaRPr/>
          </a:p>
          <a:p>
            <a:pPr indent="-342900" lvl="0" marL="457200" rtl="0" algn="l">
              <a:spcBef>
                <a:spcPts val="0"/>
              </a:spcBef>
              <a:spcAft>
                <a:spcPts val="0"/>
              </a:spcAft>
              <a:buSzPts val="1800"/>
              <a:buChar char="●"/>
            </a:pPr>
            <a:r>
              <a:rPr i="1" lang="en"/>
              <a:t>re.findall(pattern, string)</a:t>
            </a:r>
            <a:r>
              <a:rPr lang="en"/>
              <a:t>: Returns a list of all pattern matches in a string.</a:t>
            </a:r>
            <a:endParaRPr/>
          </a:p>
          <a:p>
            <a:pPr indent="-342900" lvl="0" marL="457200" rtl="0" algn="l">
              <a:spcBef>
                <a:spcPts val="0"/>
              </a:spcBef>
              <a:spcAft>
                <a:spcPts val="0"/>
              </a:spcAft>
              <a:buSzPts val="1800"/>
              <a:buChar char="●"/>
            </a:pPr>
            <a:r>
              <a:rPr i="1" lang="en"/>
              <a:t>re.compile(pattern)</a:t>
            </a:r>
            <a:r>
              <a:rPr lang="en"/>
              <a:t>: Stores the regex pattern in cache memory for faster searches, which is useful if a pattern is reused many times.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Literals</a:t>
            </a:r>
            <a:endParaRPr/>
          </a:p>
        </p:txBody>
      </p:sp>
      <p:sp>
        <p:nvSpPr>
          <p:cNvPr id="271" name="Google Shape;271;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Straightforward identical pattern</a:t>
            </a:r>
            <a:endParaRPr/>
          </a:p>
          <a:p>
            <a:pPr indent="-342900" lvl="0" marL="457200" rtl="0" algn="l">
              <a:spcBef>
                <a:spcPts val="0"/>
              </a:spcBef>
              <a:spcAft>
                <a:spcPts val="0"/>
              </a:spcAft>
              <a:buSzPts val="1800"/>
              <a:buChar char="●"/>
            </a:pPr>
            <a:r>
              <a:rPr lang="en"/>
              <a:t>Ex. "https://eecs.berkeley.edu/" will match exactly the string "https://eecs.berkeley.edu/", and will fully match with no other string </a:t>
            </a:r>
            <a:endParaRPr/>
          </a:p>
          <a:p>
            <a:pPr indent="-342900" lvl="0" marL="457200" rtl="0" algn="l">
              <a:spcBef>
                <a:spcPts val="0"/>
              </a:spcBef>
              <a:spcAft>
                <a:spcPts val="0"/>
              </a:spcAft>
              <a:buSzPts val="1800"/>
              <a:buChar char="●"/>
            </a:pPr>
            <a:r>
              <a:rPr lang="en"/>
              <a:t>Partial matches (Ex. for the string "</a:t>
            </a:r>
            <a:r>
              <a:rPr lang="en" u="sng">
                <a:solidFill>
                  <a:schemeClr val="hlink"/>
                </a:solidFill>
                <a:hlinkClick r:id="rId3"/>
              </a:rPr>
              <a:t>https://eecs.berkeley.edu/news</a:t>
            </a:r>
            <a:r>
              <a:rPr lang="en"/>
              <a:t>", the trailing “/news” will not be matched)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Character Sets</a:t>
            </a:r>
            <a:endParaRPr/>
          </a:p>
        </p:txBody>
      </p:sp>
      <p:sp>
        <p:nvSpPr>
          <p:cNvPr id="277" name="Google Shape;277;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Commonly used sets: </a:t>
            </a:r>
            <a:endParaRPr/>
          </a:p>
          <a:p>
            <a:pPr indent="-342900" lvl="0" marL="457200" rtl="0" algn="l">
              <a:spcBef>
                <a:spcPts val="1600"/>
              </a:spcBef>
              <a:spcAft>
                <a:spcPts val="0"/>
              </a:spcAft>
              <a:buSzPts val="1800"/>
              <a:buChar char="●"/>
            </a:pPr>
            <a:r>
              <a:rPr lang="en"/>
              <a:t>[xyz]: Matches exactly the characters “x”, “y”, or “z”</a:t>
            </a:r>
            <a:endParaRPr/>
          </a:p>
          <a:p>
            <a:pPr indent="-342900" lvl="0" marL="457200" rtl="0" algn="l">
              <a:spcBef>
                <a:spcPts val="0"/>
              </a:spcBef>
              <a:spcAft>
                <a:spcPts val="0"/>
              </a:spcAft>
              <a:buSzPts val="1800"/>
              <a:buChar char="●"/>
            </a:pPr>
            <a:r>
              <a:rPr lang="en"/>
              <a:t>[a-z]: Matches any lowercase alphabetic character</a:t>
            </a:r>
            <a:endParaRPr/>
          </a:p>
          <a:p>
            <a:pPr indent="-342900" lvl="0" marL="457200" rtl="0" algn="l">
              <a:spcBef>
                <a:spcPts val="0"/>
              </a:spcBef>
              <a:spcAft>
                <a:spcPts val="0"/>
              </a:spcAft>
              <a:buSzPts val="1800"/>
              <a:buChar char="●"/>
            </a:pPr>
            <a:r>
              <a:rPr lang="en"/>
              <a:t>[A-Z]: Matches any uppercase </a:t>
            </a:r>
            <a:r>
              <a:rPr lang="en"/>
              <a:t>alphabetic</a:t>
            </a:r>
            <a:r>
              <a:rPr lang="en"/>
              <a:t> character</a:t>
            </a:r>
            <a:endParaRPr/>
          </a:p>
          <a:p>
            <a:pPr indent="-342900" lvl="0" marL="457200" rtl="0" algn="l">
              <a:spcBef>
                <a:spcPts val="0"/>
              </a:spcBef>
              <a:spcAft>
                <a:spcPts val="0"/>
              </a:spcAft>
              <a:buSzPts val="1800"/>
              <a:buChar char="●"/>
            </a:pPr>
            <a:r>
              <a:rPr lang="en"/>
              <a:t>[a-zA-Z]: Matches any alphabetic character</a:t>
            </a:r>
            <a:endParaRPr/>
          </a:p>
          <a:p>
            <a:pPr indent="-342900" lvl="0" marL="457200" rtl="0" algn="l">
              <a:spcBef>
                <a:spcPts val="0"/>
              </a:spcBef>
              <a:spcAft>
                <a:spcPts val="0"/>
              </a:spcAft>
              <a:buSzPts val="1800"/>
              <a:buChar char="●"/>
            </a:pPr>
            <a:r>
              <a:rPr lang="en"/>
              <a:t>[0-9]: Matches any digit between 0 and 9</a:t>
            </a:r>
            <a:endParaRPr/>
          </a:p>
          <a:p>
            <a:pPr indent="0" lvl="0" marL="0" rtl="0" algn="l">
              <a:spcBef>
                <a:spcPts val="1600"/>
              </a:spcBef>
              <a:spcAft>
                <a:spcPts val="0"/>
              </a:spcAft>
              <a:buNone/>
            </a:pPr>
            <a:r>
              <a:rPr lang="en"/>
              <a:t>Can be inverted by using the ^ operator. (Ex. [^0-9] matches all non-numeric characters)</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Meta Sequences</a:t>
            </a:r>
            <a:endParaRPr/>
          </a:p>
        </p:txBody>
      </p:sp>
      <p:sp>
        <p:nvSpPr>
          <p:cNvPr id="283" name="Google Shape;283;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Commonly used sets may also have a corresponding meta sequence.</a:t>
            </a:r>
            <a:endParaRPr/>
          </a:p>
          <a:p>
            <a:pPr indent="0" lvl="0" marL="0" rtl="0" algn="l">
              <a:spcBef>
                <a:spcPts val="1600"/>
              </a:spcBef>
              <a:spcAft>
                <a:spcPts val="1600"/>
              </a:spcAft>
              <a:buNone/>
            </a:pPr>
            <a:r>
              <a:rPr lang="en"/>
              <a:t>Ex. [0-9] is also represented by \d, \s represents all whitespace characters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Quantifiers and Wildcards</a:t>
            </a:r>
            <a:endParaRPr/>
          </a:p>
        </p:txBody>
      </p:sp>
      <p:sp>
        <p:nvSpPr>
          <p:cNvPr id="289" name="Google Shape;289;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the previously mentioned character sets and meta sequences, a period (.) is a wildcard matches any single character.</a:t>
            </a:r>
            <a:endParaRPr/>
          </a:p>
          <a:p>
            <a:pPr indent="0" lvl="0" marL="0" rtl="0" algn="l">
              <a:spcBef>
                <a:spcPts val="1600"/>
              </a:spcBef>
              <a:spcAft>
                <a:spcPts val="0"/>
              </a:spcAft>
              <a:buNone/>
            </a:pPr>
            <a:r>
              <a:rPr lang="en"/>
              <a:t>Character sets, meta sequences, and wildcards only match single characters. Quantifiers can specify how many times they need to match:</a:t>
            </a:r>
            <a:endParaRPr/>
          </a:p>
          <a:p>
            <a:pPr indent="-342900" lvl="0" marL="457200" rtl="0" algn="l">
              <a:spcBef>
                <a:spcPts val="1600"/>
              </a:spcBef>
              <a:spcAft>
                <a:spcPts val="0"/>
              </a:spcAft>
              <a:buSzPts val="1800"/>
              <a:buChar char="●"/>
            </a:pPr>
            <a:r>
              <a:rPr lang="en"/>
              <a:t>*: The preceding character needs to match 0 or more times</a:t>
            </a:r>
            <a:endParaRPr/>
          </a:p>
          <a:p>
            <a:pPr indent="-342900" lvl="0" marL="457200" rtl="0" algn="l">
              <a:spcBef>
                <a:spcPts val="0"/>
              </a:spcBef>
              <a:spcAft>
                <a:spcPts val="0"/>
              </a:spcAft>
              <a:buSzPts val="1800"/>
              <a:buChar char="●"/>
            </a:pPr>
            <a:r>
              <a:rPr lang="en"/>
              <a:t>+: The preceding character needs to match 1 or more times</a:t>
            </a:r>
            <a:endParaRPr/>
          </a:p>
          <a:p>
            <a:pPr indent="-342900" lvl="0" marL="457200" rtl="0" algn="l">
              <a:spcBef>
                <a:spcPts val="0"/>
              </a:spcBef>
              <a:spcAft>
                <a:spcPts val="0"/>
              </a:spcAft>
              <a:buSzPts val="1800"/>
              <a:buChar char="●"/>
            </a:pPr>
            <a:r>
              <a:rPr lang="en"/>
              <a:t>?: The preceding character matches 0 or 1 times</a:t>
            </a:r>
            <a:endParaRPr/>
          </a:p>
          <a:p>
            <a:pPr indent="-342900" lvl="0" marL="457200" rtl="0" algn="l">
              <a:spcBef>
                <a:spcPts val="0"/>
              </a:spcBef>
              <a:spcAft>
                <a:spcPts val="0"/>
              </a:spcAft>
              <a:buSzPts val="1800"/>
              <a:buChar char="●"/>
            </a:pPr>
            <a:r>
              <a:rPr lang="en"/>
              <a:t>{m, n}: The preceding character matches between m and n times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Regex Example</a:t>
            </a:r>
            <a:endParaRPr/>
          </a:p>
        </p:txBody>
      </p:sp>
      <p:sp>
        <p:nvSpPr>
          <p:cNvPr id="295" name="Google Shape;295;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Extracting a float value from an uncleaned dollar string (eg. “$1,200,689.84 USD").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pattern first finds all characters that are </a:t>
            </a:r>
            <a:r>
              <a:rPr b="1" lang="en"/>
              <a:t>not</a:t>
            </a:r>
            <a:r>
              <a:rPr lang="en"/>
              <a:t> (^) numeric (\d) or periods (.), and replaces them with empty strings. This removes the dollar sign, commas, and suffix of the string, creating a valid string that can be converted into a float. </a:t>
            </a:r>
            <a:endParaRPr/>
          </a:p>
          <a:p>
            <a:pPr indent="0" lvl="0" marL="0" rtl="0" algn="l">
              <a:spcBef>
                <a:spcPts val="1600"/>
              </a:spcBef>
              <a:spcAft>
                <a:spcPts val="1600"/>
              </a:spcAft>
              <a:buNone/>
            </a:pPr>
            <a:r>
              <a:t/>
            </a:r>
            <a:endParaRPr/>
          </a:p>
        </p:txBody>
      </p:sp>
      <p:pic>
        <p:nvPicPr>
          <p:cNvPr id="296" name="Google Shape;296;p47"/>
          <p:cNvPicPr preferRelativeResize="0"/>
          <p:nvPr/>
        </p:nvPicPr>
        <p:blipFill>
          <a:blip r:embed="rId3">
            <a:alphaModFix/>
          </a:blip>
          <a:stretch>
            <a:fillRect/>
          </a:stretch>
        </p:blipFill>
        <p:spPr>
          <a:xfrm>
            <a:off x="1781175" y="2030725"/>
            <a:ext cx="5581650" cy="876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Notes</a:t>
            </a:r>
            <a:endParaRPr/>
          </a:p>
        </p:txBody>
      </p:sp>
      <p:sp>
        <p:nvSpPr>
          <p:cNvPr id="302" name="Google Shape;302;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want to specify a special character such as a plus sign or period as a literal that’s not in a character set, you need to escape the character with backslash. </a:t>
            </a:r>
            <a:endParaRPr/>
          </a:p>
          <a:p>
            <a:pPr indent="-342900" lvl="0" marL="457200" rtl="0" algn="l">
              <a:spcBef>
                <a:spcPts val="0"/>
              </a:spcBef>
              <a:spcAft>
                <a:spcPts val="0"/>
              </a:spcAft>
              <a:buSzPts val="1800"/>
              <a:buChar char="●"/>
            </a:pPr>
            <a:r>
              <a:rPr lang="en"/>
              <a:t>The pipe operator (|) specifies an or, which may be useful for specifying different possible characters/substrings at a location in the pattern. </a:t>
            </a:r>
            <a:endParaRPr/>
          </a:p>
          <a:p>
            <a:pPr indent="-342900" lvl="0" marL="457200" rtl="0" algn="l">
              <a:spcBef>
                <a:spcPts val="0"/>
              </a:spcBef>
              <a:spcAft>
                <a:spcPts val="0"/>
              </a:spcAft>
              <a:buSzPts val="1800"/>
              <a:buChar char="●"/>
            </a:pPr>
            <a:r>
              <a:rPr lang="en"/>
              <a:t>A great site to debug or sanity check your regex is </a:t>
            </a:r>
            <a:r>
              <a:rPr lang="en" u="sng">
                <a:solidFill>
                  <a:schemeClr val="hlink"/>
                </a:solidFill>
                <a:hlinkClick r:id="rId3"/>
              </a:rPr>
              <a:t>https://regex101.com/</a:t>
            </a:r>
            <a:r>
              <a:rPr lang="en"/>
              <a:t>, which highlights exactly what parts a pattern matches in a given input string and pattern, as well as explaining why the match exists.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Handling </a:t>
            </a:r>
            <a:r>
              <a:rPr lang="en"/>
              <a:t>Imbalanced</a:t>
            </a:r>
            <a:r>
              <a:rPr lang="en"/>
              <a:t> Class Distributions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13" name="Google Shape;313;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Given dataset with distribution: 99% class A, 1% class B </a:t>
            </a:r>
            <a:endParaRPr/>
          </a:p>
          <a:p>
            <a:pPr indent="-342900" lvl="0" marL="457200" rtl="0" algn="l">
              <a:spcBef>
                <a:spcPts val="1600"/>
              </a:spcBef>
              <a:spcAft>
                <a:spcPts val="0"/>
              </a:spcAft>
              <a:buSzPts val="1800"/>
              <a:buChar char="●"/>
            </a:pPr>
            <a:r>
              <a:rPr lang="en"/>
              <a:t>Naive classifier can achieve training accuracy of 99% by simply classifying everything as class A! </a:t>
            </a:r>
            <a:endParaRPr/>
          </a:p>
          <a:p>
            <a:pPr indent="-342900" lvl="0" marL="457200" rtl="0" algn="l">
              <a:spcBef>
                <a:spcPts val="0"/>
              </a:spcBef>
              <a:spcAft>
                <a:spcPts val="0"/>
              </a:spcAft>
              <a:buSzPts val="1800"/>
              <a:buChar char="●"/>
            </a:pPr>
            <a:r>
              <a:rPr lang="en"/>
              <a:t>Naive classifier then generalizes very poorly to real world with distribution of 50% class A, 50% class B</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Alternatives to Dataset Modification</a:t>
            </a:r>
            <a:endParaRPr/>
          </a:p>
        </p:txBody>
      </p:sp>
      <p:sp>
        <p:nvSpPr>
          <p:cNvPr id="319" name="Google Shape;319;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Collecting more data: can be expensive or difficult in practice </a:t>
            </a:r>
            <a:endParaRPr/>
          </a:p>
          <a:p>
            <a:pPr indent="-342900" lvl="0" marL="457200" rtl="0" algn="l">
              <a:spcBef>
                <a:spcPts val="0"/>
              </a:spcBef>
              <a:spcAft>
                <a:spcPts val="0"/>
              </a:spcAft>
              <a:buSzPts val="1800"/>
              <a:buAutoNum type="arabicPeriod"/>
            </a:pPr>
            <a:r>
              <a:rPr lang="en"/>
              <a:t>Use a different evaluation metric: </a:t>
            </a:r>
            <a:endParaRPr/>
          </a:p>
          <a:p>
            <a:pPr indent="-317500" lvl="1" marL="914400" rtl="0" algn="l">
              <a:spcBef>
                <a:spcPts val="0"/>
              </a:spcBef>
              <a:spcAft>
                <a:spcPts val="0"/>
              </a:spcAft>
              <a:buSzPts val="1400"/>
              <a:buAutoNum type="alphaLcPeriod"/>
            </a:pPr>
            <a:r>
              <a:rPr lang="en"/>
              <a:t>Naive classifier weighs false positives and false negatives equally</a:t>
            </a:r>
            <a:endParaRPr/>
          </a:p>
          <a:p>
            <a:pPr indent="-317500" lvl="1" marL="914400" rtl="0" algn="l">
              <a:spcBef>
                <a:spcPts val="0"/>
              </a:spcBef>
              <a:spcAft>
                <a:spcPts val="0"/>
              </a:spcAft>
              <a:buSzPts val="1400"/>
              <a:buAutoNum type="alphaLcPeriod"/>
            </a:pPr>
            <a:r>
              <a:rPr lang="en"/>
              <a:t>Ex. A receiver operating characteristic (ROC) curve can help weigh the tradeoff between false positives and false negatives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 when Creating Visualizations</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descriptive titles and axis labels. </a:t>
            </a:r>
            <a:endParaRPr/>
          </a:p>
          <a:p>
            <a:pPr indent="-342900" lvl="0" marL="457200" rtl="0" algn="l">
              <a:spcBef>
                <a:spcPts val="0"/>
              </a:spcBef>
              <a:spcAft>
                <a:spcPts val="0"/>
              </a:spcAft>
              <a:buSzPts val="1800"/>
              <a:buChar char="●"/>
            </a:pPr>
            <a:r>
              <a:rPr lang="en"/>
              <a:t>Use appropriate scaling so that your data is readable. </a:t>
            </a:r>
            <a:endParaRPr/>
          </a:p>
          <a:p>
            <a:pPr indent="-342900" lvl="0" marL="457200" rtl="0" algn="l">
              <a:spcBef>
                <a:spcPts val="0"/>
              </a:spcBef>
              <a:spcAft>
                <a:spcPts val="0"/>
              </a:spcAft>
              <a:buSzPts val="1800"/>
              <a:buChar char="●"/>
            </a:pPr>
            <a:r>
              <a:rPr lang="en"/>
              <a:t>Avoid plotting too much data and cluttering your graph (overplotting). </a:t>
            </a:r>
            <a:endParaRPr/>
          </a:p>
          <a:p>
            <a:pPr indent="-342900" lvl="0" marL="457200" rtl="0" algn="l">
              <a:spcBef>
                <a:spcPts val="0"/>
              </a:spcBef>
              <a:spcAft>
                <a:spcPts val="0"/>
              </a:spcAft>
              <a:buSzPts val="1800"/>
              <a:buChar char="●"/>
            </a:pPr>
            <a:r>
              <a:rPr lang="en"/>
              <a:t>Consider if you’re plotting categorical or numerical data.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Resampling Datasets</a:t>
            </a:r>
            <a:endParaRPr/>
          </a:p>
        </p:txBody>
      </p:sp>
      <p:sp>
        <p:nvSpPr>
          <p:cNvPr id="325" name="Google Shape;325;p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methods:</a:t>
            </a:r>
            <a:endParaRPr/>
          </a:p>
          <a:p>
            <a:pPr indent="-342900" lvl="0" marL="457200" rtl="0" algn="l">
              <a:spcBef>
                <a:spcPts val="1600"/>
              </a:spcBef>
              <a:spcAft>
                <a:spcPts val="0"/>
              </a:spcAft>
              <a:buSzPts val="1800"/>
              <a:buAutoNum type="arabicPeriod"/>
            </a:pPr>
            <a:r>
              <a:rPr lang="en"/>
              <a:t>Undersampling: Sample a subset of data points from the majority class, so that fewer majority class points are included.</a:t>
            </a:r>
            <a:endParaRPr/>
          </a:p>
          <a:p>
            <a:pPr indent="-342900" lvl="0" marL="457200" rtl="0" algn="l">
              <a:spcBef>
                <a:spcPts val="0"/>
              </a:spcBef>
              <a:spcAft>
                <a:spcPts val="0"/>
              </a:spcAft>
              <a:buSzPts val="1800"/>
              <a:buAutoNum type="arabicPeriod"/>
            </a:pPr>
            <a:r>
              <a:rPr lang="en"/>
              <a:t>Oversampling: Sample data points from the minority class with replacement, so that minority class points have greater representation.</a:t>
            </a:r>
            <a:endParaRPr/>
          </a:p>
          <a:p>
            <a:pPr indent="-342900" lvl="0" marL="457200" rtl="0" algn="l">
              <a:spcBef>
                <a:spcPts val="0"/>
              </a:spcBef>
              <a:spcAft>
                <a:spcPts val="0"/>
              </a:spcAft>
              <a:buSzPts val="1800"/>
              <a:buAutoNum type="arabicPeriod"/>
            </a:pPr>
            <a:r>
              <a:rPr lang="en"/>
              <a:t>Generating synthetic data: Generate new synthetic data for the minority class; the SMOTE method is commonly used. Synthetic data is similar in concept to oversampling, except data points are not exact copies.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Warning about Resampling</a:t>
            </a:r>
            <a:endParaRPr/>
          </a:p>
        </p:txBody>
      </p:sp>
      <p:sp>
        <p:nvSpPr>
          <p:cNvPr id="331" name="Google Shape;331;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real world with 99% class A and 1% class B, it is actually correct to present training dataset with 99% class A and 1% class B. </a:t>
            </a:r>
            <a:endParaRPr/>
          </a:p>
          <a:p>
            <a:pPr indent="0" lvl="0" marL="0" rtl="0" algn="l">
              <a:spcBef>
                <a:spcPts val="1600"/>
              </a:spcBef>
              <a:spcAft>
                <a:spcPts val="1600"/>
              </a:spcAft>
              <a:buNone/>
            </a:pPr>
            <a:r>
              <a:rPr lang="en"/>
              <a:t>Presenting training dataset with 50% class A and 50% class B is actually incorrect in this case!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Handling Null/Missing Values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42" name="Google Shape;342;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skew dataset with large amounts of default inputs</a:t>
            </a:r>
            <a:endParaRPr/>
          </a:p>
          <a:p>
            <a:pPr indent="-342900" lvl="0" marL="457200" rtl="0" algn="l">
              <a:spcBef>
                <a:spcPts val="0"/>
              </a:spcBef>
              <a:spcAft>
                <a:spcPts val="0"/>
              </a:spcAft>
              <a:buSzPts val="1800"/>
              <a:buChar char="●"/>
            </a:pPr>
            <a:r>
              <a:rPr lang="en"/>
              <a:t>Ex. Unfilled age data defaults to 0, average age becomes much lower with large amount of missing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Approaches to Handling Null Values	</a:t>
            </a:r>
            <a:endParaRPr/>
          </a:p>
        </p:txBody>
      </p:sp>
      <p:sp>
        <p:nvSpPr>
          <p:cNvPr id="348" name="Google Shape;348;p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Deletion: Remove the offending variables or rows that contain null values.</a:t>
            </a:r>
            <a:endParaRPr/>
          </a:p>
          <a:p>
            <a:pPr indent="-342900" lvl="0" marL="457200" rtl="0" algn="l">
              <a:spcBef>
                <a:spcPts val="0"/>
              </a:spcBef>
              <a:spcAft>
                <a:spcPts val="0"/>
              </a:spcAft>
              <a:buSzPts val="1800"/>
              <a:buAutoNum type="arabicPeriod"/>
            </a:pPr>
            <a:r>
              <a:rPr lang="en"/>
              <a:t>Imputation:  Substitute the null values with some kind of filler value.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1: Deletion</a:t>
            </a:r>
            <a:endParaRPr/>
          </a:p>
        </p:txBody>
      </p:sp>
      <p:sp>
        <p:nvSpPr>
          <p:cNvPr id="354" name="Google Shape;354;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options: </a:t>
            </a:r>
            <a:endParaRPr/>
          </a:p>
          <a:p>
            <a:pPr indent="-342900" lvl="0" marL="457200" rtl="0" algn="l">
              <a:spcBef>
                <a:spcPts val="1600"/>
              </a:spcBef>
              <a:spcAft>
                <a:spcPts val="0"/>
              </a:spcAft>
              <a:buSzPts val="1800"/>
              <a:buAutoNum type="arabicPeriod"/>
            </a:pPr>
            <a:r>
              <a:rPr lang="en"/>
              <a:t>Deleting rows: Deleting rows is appropriate when there’s only a small number of null values, and </a:t>
            </a:r>
            <a:r>
              <a:rPr b="1" lang="en"/>
              <a:t>if the data is missing at random</a:t>
            </a:r>
            <a:r>
              <a:rPr lang="en"/>
              <a:t>. If there is a pattern where the data is null, deleting these rows may lose valuable information and produce biased models. </a:t>
            </a:r>
            <a:endParaRPr/>
          </a:p>
          <a:p>
            <a:pPr indent="-342900" lvl="0" marL="457200" rtl="0" algn="l">
              <a:spcBef>
                <a:spcPts val="0"/>
              </a:spcBef>
              <a:spcAft>
                <a:spcPts val="0"/>
              </a:spcAft>
              <a:buSzPts val="1800"/>
              <a:buAutoNum type="arabicPeriod"/>
            </a:pPr>
            <a:r>
              <a:rPr lang="en"/>
              <a:t>Dropping variables: Dropping a variable is appropriate when a large portion of the variable’s values are null (eg. optional field in a survey with few responses), and the variable is insignificant.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2: Imputation (Summary Statistic)</a:t>
            </a:r>
            <a:endParaRPr/>
          </a:p>
        </p:txBody>
      </p:sp>
      <p:sp>
        <p:nvSpPr>
          <p:cNvPr id="360" name="Google Shape;360;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all null values in a variable with the variable’s mean, median, or mode. </a:t>
            </a:r>
            <a:endParaRPr/>
          </a:p>
          <a:p>
            <a:pPr indent="-342900" lvl="0" marL="457200" rtl="0" algn="l">
              <a:spcBef>
                <a:spcPts val="1600"/>
              </a:spcBef>
              <a:spcAft>
                <a:spcPts val="0"/>
              </a:spcAft>
              <a:buSzPts val="1800"/>
              <a:buChar char="●"/>
            </a:pPr>
            <a:r>
              <a:rPr lang="en"/>
              <a:t>Mean and median apply to numerical data while mode applies to categorical or discrete numerical data. </a:t>
            </a:r>
            <a:endParaRPr/>
          </a:p>
          <a:p>
            <a:pPr indent="-342900" lvl="0" marL="457200" rtl="0" algn="l">
              <a:spcBef>
                <a:spcPts val="0"/>
              </a:spcBef>
              <a:spcAft>
                <a:spcPts val="0"/>
              </a:spcAft>
              <a:buSzPts val="1800"/>
              <a:buChar char="●"/>
            </a:pPr>
            <a:r>
              <a:rPr lang="en"/>
              <a:t>Easy to implement and not computationally taxing. </a:t>
            </a:r>
            <a:endParaRPr/>
          </a:p>
          <a:p>
            <a:pPr indent="-342900" lvl="0" marL="457200" rtl="0" algn="l">
              <a:spcBef>
                <a:spcPts val="0"/>
              </a:spcBef>
              <a:spcAft>
                <a:spcPts val="0"/>
              </a:spcAft>
              <a:buSzPts val="1800"/>
              <a:buChar char="●"/>
            </a:pPr>
            <a:r>
              <a:rPr lang="en"/>
              <a:t>May be prone to bias and takes no advantage of relationships between other variables.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2: Imputation (Linear Regression)</a:t>
            </a:r>
            <a:endParaRPr/>
          </a:p>
        </p:txBody>
      </p:sp>
      <p:sp>
        <p:nvSpPr>
          <p:cNvPr id="366" name="Google Shape;366;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r>
              <a:rPr lang="en"/>
              <a:t>se a correlation matrix to select good predictors of the variable to impute and train a linear regression model to predict the null values. </a:t>
            </a:r>
            <a:endParaRPr/>
          </a:p>
          <a:p>
            <a:pPr indent="-342900" lvl="0" marL="457200" rtl="0" algn="l">
              <a:spcBef>
                <a:spcPts val="1600"/>
              </a:spcBef>
              <a:spcAft>
                <a:spcPts val="0"/>
              </a:spcAft>
              <a:buSzPts val="1800"/>
              <a:buChar char="●"/>
            </a:pPr>
            <a:r>
              <a:rPr lang="en"/>
              <a:t>Model may overfit </a:t>
            </a:r>
            <a:endParaRPr/>
          </a:p>
          <a:p>
            <a:pPr indent="-342900" lvl="0" marL="457200" rtl="0" algn="l">
              <a:spcBef>
                <a:spcPts val="0"/>
              </a:spcBef>
              <a:spcAft>
                <a:spcPts val="0"/>
              </a:spcAft>
              <a:buSzPts val="1800"/>
              <a:buChar char="●"/>
            </a:pPr>
            <a:r>
              <a:rPr lang="en"/>
              <a:t>Relies on the strong assumption that a linear relationship exists.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2: Imputation (K-Nearest Neighbors)</a:t>
            </a:r>
            <a:endParaRPr/>
          </a:p>
        </p:txBody>
      </p:sp>
      <p:sp>
        <p:nvSpPr>
          <p:cNvPr id="372" name="Google Shape;372;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 kNN model is trained on the dataset, where the imputed variable are what the model predicts. A distance metric between data points is decided, and the model uses the present values of the nearest neighbors to impute the null value.</a:t>
            </a:r>
            <a:endParaRPr/>
          </a:p>
          <a:p>
            <a:pPr indent="-342900" lvl="0" marL="457200" rtl="0" algn="l">
              <a:spcBef>
                <a:spcPts val="1600"/>
              </a:spcBef>
              <a:spcAft>
                <a:spcPts val="0"/>
              </a:spcAft>
              <a:buSzPts val="1800"/>
              <a:buChar char="●"/>
            </a:pPr>
            <a:r>
              <a:rPr lang="en"/>
              <a:t>KNN model may also overfit. </a:t>
            </a:r>
            <a:endParaRPr/>
          </a:p>
          <a:p>
            <a:pPr indent="-342900" lvl="0" marL="457200" rtl="0" algn="l">
              <a:spcBef>
                <a:spcPts val="0"/>
              </a:spcBef>
              <a:spcAft>
                <a:spcPts val="0"/>
              </a:spcAft>
              <a:buSzPts val="1800"/>
              <a:buChar char="●"/>
            </a:pPr>
            <a:r>
              <a:rPr lang="en"/>
              <a:t>Works around the linear relationship assumption linear regression imposed.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Notes</a:t>
            </a:r>
            <a:endParaRPr/>
          </a:p>
        </p:txBody>
      </p:sp>
      <p:sp>
        <p:nvSpPr>
          <p:cNvPr id="378" name="Google Shape;378;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Categorical variables: can mark null values as “Other” category instead of imputing or deleting. </a:t>
            </a:r>
            <a:endParaRPr/>
          </a:p>
          <a:p>
            <a:pPr indent="-342900" lvl="0" marL="457200" rtl="0" algn="l">
              <a:spcBef>
                <a:spcPts val="0"/>
              </a:spcBef>
              <a:spcAft>
                <a:spcPts val="0"/>
              </a:spcAft>
              <a:buSzPts val="1800"/>
              <a:buChar char="●"/>
            </a:pPr>
            <a:r>
              <a:rPr lang="en"/>
              <a:t>With all techniques listed, it is important to consider if the data is missing at random or systematically. Systematically missing data is much more difficult to deal with, since it may be indicative of some unseen, underlying pattern.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 Categorical Variable: Bar Chart</a:t>
            </a:r>
            <a:endParaRPr/>
          </a:p>
        </p:txBody>
      </p:sp>
      <p:sp>
        <p:nvSpPr>
          <p:cNvPr id="86" name="Google Shape;86;p17"/>
          <p:cNvSpPr txBox="1"/>
          <p:nvPr>
            <p:ph idx="1" type="body"/>
          </p:nvPr>
        </p:nvSpPr>
        <p:spPr>
          <a:xfrm>
            <a:off x="311700" y="1225225"/>
            <a:ext cx="41148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 charts visualize the distribution of a single categorical variable. The y-axis can be either counts or percentages.  </a:t>
            </a:r>
            <a:endParaRPr/>
          </a:p>
          <a:p>
            <a:pPr indent="0" lvl="0" marL="0" rtl="0" algn="l">
              <a:spcBef>
                <a:spcPts val="1600"/>
              </a:spcBef>
              <a:spcAft>
                <a:spcPts val="1600"/>
              </a:spcAft>
              <a:buNone/>
            </a:pPr>
            <a:r>
              <a:rPr lang="en"/>
              <a:t>Ex. The bar chart on the right shows the distribution of passengers of the Titanic by gender (except child). </a:t>
            </a:r>
            <a:endParaRPr/>
          </a:p>
        </p:txBody>
      </p:sp>
      <p:pic>
        <p:nvPicPr>
          <p:cNvPr id="87" name="Google Shape;87;p17"/>
          <p:cNvPicPr preferRelativeResize="0"/>
          <p:nvPr/>
        </p:nvPicPr>
        <p:blipFill>
          <a:blip r:embed="rId3">
            <a:alphaModFix/>
          </a:blip>
          <a:stretch>
            <a:fillRect/>
          </a:stretch>
        </p:blipFill>
        <p:spPr>
          <a:xfrm>
            <a:off x="4426500" y="1225225"/>
            <a:ext cx="4412700" cy="308664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Removing Outliers (without OMP)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89" name="Google Shape;389;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Outliers skew </a:t>
            </a:r>
            <a:r>
              <a:rPr lang="en"/>
              <a:t>the results of models trained on the data, since the model may try to fit to outliers while sacrificing generalizability.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Defining Outliers</a:t>
            </a:r>
            <a:endParaRPr/>
          </a:p>
        </p:txBody>
      </p:sp>
      <p:sp>
        <p:nvSpPr>
          <p:cNvPr id="395" name="Google Shape;395;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common definitions:</a:t>
            </a:r>
            <a:endParaRPr/>
          </a:p>
          <a:p>
            <a:pPr indent="-342900" lvl="0" marL="457200" rtl="0" algn="l">
              <a:spcBef>
                <a:spcPts val="1600"/>
              </a:spcBef>
              <a:spcAft>
                <a:spcPts val="0"/>
              </a:spcAft>
              <a:buSzPts val="1800"/>
              <a:buAutoNum type="arabicPeriod"/>
            </a:pPr>
            <a:r>
              <a:rPr lang="en"/>
              <a:t>Data point violates constraints defined by domain knowledge of dataset</a:t>
            </a:r>
            <a:endParaRPr/>
          </a:p>
          <a:p>
            <a:pPr indent="-342900" lvl="0" marL="457200" rtl="0" algn="l">
              <a:spcBef>
                <a:spcPts val="0"/>
              </a:spcBef>
              <a:spcAft>
                <a:spcPts val="0"/>
              </a:spcAft>
              <a:buSzPts val="1800"/>
              <a:buAutoNum type="arabicPeriod"/>
            </a:pPr>
            <a:r>
              <a:rPr lang="en"/>
              <a:t>Data point is visually separated from other points on a graph</a:t>
            </a:r>
            <a:endParaRPr/>
          </a:p>
          <a:p>
            <a:pPr indent="-342900" lvl="0" marL="457200" rtl="0" algn="l">
              <a:spcBef>
                <a:spcPts val="0"/>
              </a:spcBef>
              <a:spcAft>
                <a:spcPts val="0"/>
              </a:spcAft>
              <a:buSzPts val="1800"/>
              <a:buAutoNum type="arabicPeriod"/>
            </a:pPr>
            <a:r>
              <a:rPr lang="en"/>
              <a:t>Data point fails a statistical test or rule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1: Data Point Violates “Common Sense”</a:t>
            </a:r>
            <a:endParaRPr/>
          </a:p>
        </p:txBody>
      </p:sp>
      <p:sp>
        <p:nvSpPr>
          <p:cNvPr id="401" name="Google Shape;401;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Given age data, a value such as 280 is unrealistic and can be labeled an outlier. </a:t>
            </a:r>
            <a:endParaRPr/>
          </a:p>
          <a:p>
            <a:pPr indent="-342900" lvl="0" marL="457200" rtl="0" algn="l">
              <a:spcBef>
                <a:spcPts val="1600"/>
              </a:spcBef>
              <a:spcAft>
                <a:spcPts val="0"/>
              </a:spcAft>
              <a:buSzPts val="1800"/>
              <a:buChar char="●"/>
            </a:pPr>
            <a:r>
              <a:rPr lang="en"/>
              <a:t>Introduces subjective bias by introducing curator’s personal notion of “common sense”</a:t>
            </a:r>
            <a:endParaRPr/>
          </a:p>
          <a:p>
            <a:pPr indent="-342900" lvl="0" marL="457200" rtl="0" algn="l">
              <a:spcBef>
                <a:spcPts val="0"/>
              </a:spcBef>
              <a:spcAft>
                <a:spcPts val="0"/>
              </a:spcAft>
              <a:buSzPts val="1800"/>
              <a:buChar char="●"/>
            </a:pPr>
            <a:r>
              <a:rPr lang="en"/>
              <a:t>“Common sense” may not exist for more complex real world instances</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2: Data Point is Visually Separated on Plot</a:t>
            </a:r>
            <a:endParaRPr/>
          </a:p>
        </p:txBody>
      </p:sp>
      <p:sp>
        <p:nvSpPr>
          <p:cNvPr id="407" name="Google Shape;407;p66"/>
          <p:cNvSpPr txBox="1"/>
          <p:nvPr>
            <p:ph idx="1" type="body"/>
          </p:nvPr>
        </p:nvSpPr>
        <p:spPr>
          <a:xfrm>
            <a:off x="311700" y="1225225"/>
            <a:ext cx="8520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 distribution of passenger fares in the Titanic dataset:</a:t>
            </a:r>
            <a:endParaRPr/>
          </a:p>
        </p:txBody>
      </p:sp>
      <p:pic>
        <p:nvPicPr>
          <p:cNvPr id="408" name="Google Shape;408;p66"/>
          <p:cNvPicPr preferRelativeResize="0"/>
          <p:nvPr/>
        </p:nvPicPr>
        <p:blipFill>
          <a:blip r:embed="rId3">
            <a:alphaModFix/>
          </a:blip>
          <a:stretch>
            <a:fillRect/>
          </a:stretch>
        </p:blipFill>
        <p:spPr>
          <a:xfrm>
            <a:off x="527225" y="1944150"/>
            <a:ext cx="3099125" cy="2187300"/>
          </a:xfrm>
          <a:prstGeom prst="rect">
            <a:avLst/>
          </a:prstGeom>
          <a:noFill/>
          <a:ln>
            <a:noFill/>
          </a:ln>
        </p:spPr>
      </p:pic>
      <p:sp>
        <p:nvSpPr>
          <p:cNvPr id="409" name="Google Shape;409;p66"/>
          <p:cNvSpPr txBox="1"/>
          <p:nvPr>
            <p:ph idx="1" type="body"/>
          </p:nvPr>
        </p:nvSpPr>
        <p:spPr>
          <a:xfrm>
            <a:off x="3720150" y="1944150"/>
            <a:ext cx="5064300" cy="23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Also introduces subjective bias</a:t>
            </a:r>
            <a:endParaRPr/>
          </a:p>
          <a:p>
            <a:pPr indent="-342900" lvl="0" marL="457200" rtl="0" algn="l">
              <a:spcBef>
                <a:spcPts val="0"/>
              </a:spcBef>
              <a:spcAft>
                <a:spcPts val="0"/>
              </a:spcAft>
              <a:buSzPts val="1800"/>
              <a:buChar char="●"/>
            </a:pPr>
            <a:r>
              <a:rPr lang="en"/>
              <a:t>Also can have ambiguity</a:t>
            </a:r>
            <a:endParaRPr/>
          </a:p>
          <a:p>
            <a:pPr indent="-317500" lvl="1" marL="914400" rtl="0" algn="l">
              <a:spcBef>
                <a:spcPts val="0"/>
              </a:spcBef>
              <a:spcAft>
                <a:spcPts val="0"/>
              </a:spcAft>
              <a:buSzPts val="1400"/>
              <a:buChar char="○"/>
            </a:pPr>
            <a:r>
              <a:rPr lang="en"/>
              <a:t>While you could reasonably assume the points above 500 are outliers, what about the points between 200 and 300?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3: Using Statistical Tests</a:t>
            </a:r>
            <a:endParaRPr/>
          </a:p>
        </p:txBody>
      </p:sp>
      <p:sp>
        <p:nvSpPr>
          <p:cNvPr id="415" name="Google Shape;415;p67"/>
          <p:cNvSpPr txBox="1"/>
          <p:nvPr>
            <p:ph idx="1" type="body"/>
          </p:nvPr>
        </p:nvSpPr>
        <p:spPr>
          <a:xfrm>
            <a:off x="311700" y="1225225"/>
            <a:ext cx="8520600" cy="14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tests: P</a:t>
            </a:r>
            <a:r>
              <a:rPr lang="en"/>
              <a:t>ei</a:t>
            </a:r>
            <a:r>
              <a:rPr lang="en"/>
              <a:t>rce’s Criterion, Chauvenet’s Criterion, IQR rule</a:t>
            </a:r>
            <a:endParaRPr/>
          </a:p>
          <a:p>
            <a:pPr indent="0" lvl="0" marL="0" rtl="0" algn="l">
              <a:spcBef>
                <a:spcPts val="1600"/>
              </a:spcBef>
              <a:spcAft>
                <a:spcPts val="0"/>
              </a:spcAft>
              <a:buNone/>
            </a:pPr>
            <a:r>
              <a:rPr lang="en"/>
              <a:t>Ex. the IQR rule applied to Titanic passenger fares: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16" name="Google Shape;416;p67"/>
          <p:cNvSpPr txBox="1"/>
          <p:nvPr>
            <p:ph idx="1" type="body"/>
          </p:nvPr>
        </p:nvSpPr>
        <p:spPr>
          <a:xfrm>
            <a:off x="311700" y="3056500"/>
            <a:ext cx="8520600" cy="1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IQR rule states that any fare lower than the q1 - 1.5 * IQR or larger than q3 + 1.5 * IQR is an outlier. </a:t>
            </a:r>
            <a:endParaRPr/>
          </a:p>
          <a:p>
            <a:pPr indent="-342900" lvl="0" marL="457200" rtl="0" algn="l">
              <a:spcBef>
                <a:spcPts val="1600"/>
              </a:spcBef>
              <a:spcAft>
                <a:spcPts val="0"/>
              </a:spcAft>
              <a:buSzPts val="1800"/>
              <a:buChar char="●"/>
            </a:pPr>
            <a:r>
              <a:rPr lang="en"/>
              <a:t>More objective than previous tests</a:t>
            </a:r>
            <a:endParaRPr/>
          </a:p>
          <a:p>
            <a:pPr indent="-342900" lvl="0" marL="457200" rtl="0" algn="l">
              <a:spcBef>
                <a:spcPts val="0"/>
              </a:spcBef>
              <a:spcAft>
                <a:spcPts val="0"/>
              </a:spcAft>
              <a:buSzPts val="1800"/>
              <a:buChar char="●"/>
            </a:pPr>
            <a:r>
              <a:rPr lang="en"/>
              <a:t>Still relies on data scientists to make appropriate choice of test to apply</a:t>
            </a:r>
            <a:endParaRPr/>
          </a:p>
          <a:p>
            <a:pPr indent="0" lvl="0" marL="457200" rtl="0" algn="l">
              <a:spcBef>
                <a:spcPts val="1600"/>
              </a:spcBef>
              <a:spcAft>
                <a:spcPts val="1600"/>
              </a:spcAft>
              <a:buNone/>
            </a:pPr>
            <a:r>
              <a:t/>
            </a:r>
            <a:endParaRPr/>
          </a:p>
        </p:txBody>
      </p:sp>
      <p:pic>
        <p:nvPicPr>
          <p:cNvPr id="417" name="Google Shape;417;p67"/>
          <p:cNvPicPr preferRelativeResize="0"/>
          <p:nvPr/>
        </p:nvPicPr>
        <p:blipFill>
          <a:blip r:embed="rId3">
            <a:alphaModFix/>
          </a:blip>
          <a:stretch>
            <a:fillRect/>
          </a:stretch>
        </p:blipFill>
        <p:spPr>
          <a:xfrm>
            <a:off x="152400" y="2225963"/>
            <a:ext cx="8839201" cy="69157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Notes</a:t>
            </a:r>
            <a:endParaRPr/>
          </a:p>
        </p:txBody>
      </p:sp>
      <p:sp>
        <p:nvSpPr>
          <p:cNvPr id="423" name="Google Shape;423;p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not always advantageous to remove outliers. If a work is very critical, such as studying the relationship between temperatures and airplane engine failures, removing outliers would be inappropriate. </a:t>
            </a:r>
            <a:endParaRPr/>
          </a:p>
          <a:p>
            <a:pPr indent="-342900" lvl="0" marL="457200" rtl="0" algn="l">
              <a:spcBef>
                <a:spcPts val="0"/>
              </a:spcBef>
              <a:spcAft>
                <a:spcPts val="0"/>
              </a:spcAft>
              <a:buSzPts val="1800"/>
              <a:buChar char="●"/>
            </a:pPr>
            <a:r>
              <a:rPr lang="en"/>
              <a:t>Make sure that outliers removed are sparse; if there are many outliers with similar values, that may hint at some underlying true pattern in the data. </a:t>
            </a:r>
            <a:endParaRPr/>
          </a:p>
          <a:p>
            <a:pPr indent="-342900" lvl="0" marL="457200" rtl="0" algn="l">
              <a:spcBef>
                <a:spcPts val="0"/>
              </a:spcBef>
              <a:spcAft>
                <a:spcPts val="0"/>
              </a:spcAft>
              <a:buSzPts val="1800"/>
              <a:buChar char="●"/>
            </a:pPr>
            <a:r>
              <a:rPr lang="en"/>
              <a:t>In addition to the methods we’ve listed, there exists another way to determine outliers with Orthogonal Matching Pursuit (OMP) that is out of scope for this project.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Image Data Augmentation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434" name="Google Shape;434;p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Increase the effective size of our training dataset by introducing variations of existing samples</a:t>
            </a:r>
            <a:endParaRPr/>
          </a:p>
          <a:p>
            <a:pPr indent="-342900" lvl="0" marL="457200" rtl="0" algn="l">
              <a:spcBef>
                <a:spcPts val="0"/>
              </a:spcBef>
              <a:spcAft>
                <a:spcPts val="0"/>
              </a:spcAft>
              <a:buSzPts val="1800"/>
              <a:buChar char="●"/>
            </a:pPr>
            <a:r>
              <a:rPr lang="en"/>
              <a:t>Allow trained model to become more robust to the test and deploy environment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Horizontal and Vertical Shifting</a:t>
            </a:r>
            <a:endParaRPr/>
          </a:p>
        </p:txBody>
      </p:sp>
      <p:sp>
        <p:nvSpPr>
          <p:cNvPr id="440" name="Google Shape;440;p71"/>
          <p:cNvSpPr txBox="1"/>
          <p:nvPr>
            <p:ph idx="1" type="body"/>
          </p:nvPr>
        </p:nvSpPr>
        <p:spPr>
          <a:xfrm>
            <a:off x="311700" y="1225225"/>
            <a:ext cx="85206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Shifting involves moving the focus of the image up or down, left or right by some number of pixels. </a:t>
            </a:r>
            <a:endParaRPr/>
          </a:p>
        </p:txBody>
      </p:sp>
      <p:pic>
        <p:nvPicPr>
          <p:cNvPr id="441" name="Google Shape;441;p71"/>
          <p:cNvPicPr preferRelativeResize="0"/>
          <p:nvPr/>
        </p:nvPicPr>
        <p:blipFill>
          <a:blip r:embed="rId3">
            <a:alphaModFix/>
          </a:blip>
          <a:stretch>
            <a:fillRect/>
          </a:stretch>
        </p:blipFill>
        <p:spPr>
          <a:xfrm>
            <a:off x="311688" y="2291425"/>
            <a:ext cx="4035030" cy="1244400"/>
          </a:xfrm>
          <a:prstGeom prst="rect">
            <a:avLst/>
          </a:prstGeom>
          <a:noFill/>
          <a:ln>
            <a:noFill/>
          </a:ln>
        </p:spPr>
      </p:pic>
      <p:pic>
        <p:nvPicPr>
          <p:cNvPr id="442" name="Google Shape;442;p71"/>
          <p:cNvPicPr preferRelativeResize="0"/>
          <p:nvPr/>
        </p:nvPicPr>
        <p:blipFill rotWithShape="1">
          <a:blip r:embed="rId4">
            <a:alphaModFix/>
          </a:blip>
          <a:srcRect b="0" l="2120" r="-2120" t="0"/>
          <a:stretch/>
        </p:blipFill>
        <p:spPr>
          <a:xfrm>
            <a:off x="4894251" y="2291425"/>
            <a:ext cx="3938049" cy="1244401"/>
          </a:xfrm>
          <a:prstGeom prst="rect">
            <a:avLst/>
          </a:prstGeom>
          <a:noFill/>
          <a:ln>
            <a:noFill/>
          </a:ln>
        </p:spPr>
      </p:pic>
      <p:sp>
        <p:nvSpPr>
          <p:cNvPr id="443" name="Google Shape;443;p71"/>
          <p:cNvSpPr txBox="1"/>
          <p:nvPr/>
        </p:nvSpPr>
        <p:spPr>
          <a:xfrm>
            <a:off x="311700" y="4021700"/>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Vertical shift  </a:t>
            </a:r>
            <a:endParaRPr>
              <a:latin typeface="Open Sans"/>
              <a:ea typeface="Open Sans"/>
              <a:cs typeface="Open Sans"/>
              <a:sym typeface="Open Sans"/>
            </a:endParaRPr>
          </a:p>
        </p:txBody>
      </p:sp>
      <p:sp>
        <p:nvSpPr>
          <p:cNvPr id="444" name="Google Shape;444;p71"/>
          <p:cNvSpPr txBox="1"/>
          <p:nvPr/>
        </p:nvSpPr>
        <p:spPr>
          <a:xfrm>
            <a:off x="4748350" y="4021700"/>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Horizontal shift</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 Numerical Variable: Histogram</a:t>
            </a:r>
            <a:endParaRPr/>
          </a:p>
        </p:txBody>
      </p:sp>
      <p:sp>
        <p:nvSpPr>
          <p:cNvPr id="93" name="Google Shape;93;p18"/>
          <p:cNvSpPr txBox="1"/>
          <p:nvPr>
            <p:ph idx="1" type="body"/>
          </p:nvPr>
        </p:nvSpPr>
        <p:spPr>
          <a:xfrm>
            <a:off x="311700" y="1225225"/>
            <a:ext cx="41148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Histograms show </a:t>
            </a:r>
            <a:r>
              <a:rPr lang="en"/>
              <a:t>the distribution of a single numerical variable. Histograms can use either counts or densities for the y-axis units. </a:t>
            </a:r>
            <a:endParaRPr/>
          </a:p>
          <a:p>
            <a:pPr indent="0" lvl="0" marL="0" rtl="0" algn="l">
              <a:spcBef>
                <a:spcPts val="1600"/>
              </a:spcBef>
              <a:spcAft>
                <a:spcPts val="1600"/>
              </a:spcAft>
              <a:buNone/>
            </a:pPr>
            <a:r>
              <a:rPr lang="en"/>
              <a:t>The histogram on the right shows the distribution of the ages of Titanic passengers. </a:t>
            </a:r>
            <a:endParaRPr/>
          </a:p>
        </p:txBody>
      </p:sp>
      <p:pic>
        <p:nvPicPr>
          <p:cNvPr id="94" name="Google Shape;94;p18"/>
          <p:cNvPicPr preferRelativeResize="0"/>
          <p:nvPr/>
        </p:nvPicPr>
        <p:blipFill>
          <a:blip r:embed="rId3">
            <a:alphaModFix/>
          </a:blip>
          <a:stretch>
            <a:fillRect/>
          </a:stretch>
        </p:blipFill>
        <p:spPr>
          <a:xfrm>
            <a:off x="4510750" y="1225225"/>
            <a:ext cx="4412700" cy="308366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Horizontal and Vertical Flipping</a:t>
            </a:r>
            <a:endParaRPr/>
          </a:p>
        </p:txBody>
      </p:sp>
      <p:sp>
        <p:nvSpPr>
          <p:cNvPr id="450" name="Google Shape;450;p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Flipping reflects the image across either axis. </a:t>
            </a:r>
            <a:endParaRPr/>
          </a:p>
        </p:txBody>
      </p:sp>
      <p:pic>
        <p:nvPicPr>
          <p:cNvPr id="451" name="Google Shape;451;p72"/>
          <p:cNvPicPr preferRelativeResize="0"/>
          <p:nvPr/>
        </p:nvPicPr>
        <p:blipFill>
          <a:blip r:embed="rId3">
            <a:alphaModFix/>
          </a:blip>
          <a:stretch>
            <a:fillRect/>
          </a:stretch>
        </p:blipFill>
        <p:spPr>
          <a:xfrm>
            <a:off x="4572000" y="2201800"/>
            <a:ext cx="4028524" cy="1297850"/>
          </a:xfrm>
          <a:prstGeom prst="rect">
            <a:avLst/>
          </a:prstGeom>
          <a:noFill/>
          <a:ln>
            <a:noFill/>
          </a:ln>
        </p:spPr>
      </p:pic>
      <p:pic>
        <p:nvPicPr>
          <p:cNvPr id="452" name="Google Shape;452;p72"/>
          <p:cNvPicPr preferRelativeResize="0"/>
          <p:nvPr/>
        </p:nvPicPr>
        <p:blipFill>
          <a:blip r:embed="rId4">
            <a:alphaModFix/>
          </a:blip>
          <a:stretch>
            <a:fillRect/>
          </a:stretch>
        </p:blipFill>
        <p:spPr>
          <a:xfrm>
            <a:off x="311700" y="2130200"/>
            <a:ext cx="4179155" cy="1297850"/>
          </a:xfrm>
          <a:prstGeom prst="rect">
            <a:avLst/>
          </a:prstGeom>
          <a:noFill/>
          <a:ln>
            <a:noFill/>
          </a:ln>
        </p:spPr>
      </p:pic>
      <p:sp>
        <p:nvSpPr>
          <p:cNvPr id="453" name="Google Shape;453;p72"/>
          <p:cNvSpPr txBox="1"/>
          <p:nvPr/>
        </p:nvSpPr>
        <p:spPr>
          <a:xfrm>
            <a:off x="311700" y="4021700"/>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Horizontal flip </a:t>
            </a:r>
            <a:endParaRPr>
              <a:latin typeface="Open Sans"/>
              <a:ea typeface="Open Sans"/>
              <a:cs typeface="Open Sans"/>
              <a:sym typeface="Open Sans"/>
            </a:endParaRPr>
          </a:p>
        </p:txBody>
      </p:sp>
      <p:sp>
        <p:nvSpPr>
          <p:cNvPr id="454" name="Google Shape;454;p72"/>
          <p:cNvSpPr txBox="1"/>
          <p:nvPr/>
        </p:nvSpPr>
        <p:spPr>
          <a:xfrm>
            <a:off x="4676750" y="4021700"/>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Vertical flip  </a:t>
            </a:r>
            <a:endParaRPr>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Rotating</a:t>
            </a:r>
            <a:endParaRPr/>
          </a:p>
        </p:txBody>
      </p:sp>
      <p:sp>
        <p:nvSpPr>
          <p:cNvPr id="460" name="Google Shape;460;p73"/>
          <p:cNvSpPr txBox="1"/>
          <p:nvPr>
            <p:ph idx="1" type="body"/>
          </p:nvPr>
        </p:nvSpPr>
        <p:spPr>
          <a:xfrm>
            <a:off x="383325"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Rotation involves rotating the image at a random angle</a:t>
            </a:r>
            <a:endParaRPr/>
          </a:p>
        </p:txBody>
      </p:sp>
      <p:pic>
        <p:nvPicPr>
          <p:cNvPr id="461" name="Google Shape;461;p73"/>
          <p:cNvPicPr preferRelativeResize="0"/>
          <p:nvPr/>
        </p:nvPicPr>
        <p:blipFill>
          <a:blip r:embed="rId3">
            <a:alphaModFix/>
          </a:blip>
          <a:stretch>
            <a:fillRect/>
          </a:stretch>
        </p:blipFill>
        <p:spPr>
          <a:xfrm>
            <a:off x="2376250" y="1873624"/>
            <a:ext cx="4151575" cy="1396250"/>
          </a:xfrm>
          <a:prstGeom prst="rect">
            <a:avLst/>
          </a:prstGeom>
          <a:noFill/>
          <a:ln>
            <a:noFill/>
          </a:ln>
        </p:spPr>
      </p:pic>
      <p:sp>
        <p:nvSpPr>
          <p:cNvPr id="462" name="Google Shape;462;p73"/>
          <p:cNvSpPr txBox="1"/>
          <p:nvPr/>
        </p:nvSpPr>
        <p:spPr>
          <a:xfrm>
            <a:off x="2434538" y="3401125"/>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Random rotation </a:t>
            </a:r>
            <a:endParaRPr>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Cropping</a:t>
            </a:r>
            <a:endParaRPr/>
          </a:p>
        </p:txBody>
      </p:sp>
      <p:sp>
        <p:nvSpPr>
          <p:cNvPr id="468" name="Google Shape;468;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Cropping involves taking a smaller random crop of the original image. </a:t>
            </a:r>
            <a:endParaRPr/>
          </a:p>
        </p:txBody>
      </p:sp>
      <p:pic>
        <p:nvPicPr>
          <p:cNvPr id="469" name="Google Shape;469;p74"/>
          <p:cNvPicPr preferRelativeResize="0"/>
          <p:nvPr/>
        </p:nvPicPr>
        <p:blipFill>
          <a:blip r:embed="rId3">
            <a:alphaModFix/>
          </a:blip>
          <a:stretch>
            <a:fillRect/>
          </a:stretch>
        </p:blipFill>
        <p:spPr>
          <a:xfrm>
            <a:off x="1992975" y="1667450"/>
            <a:ext cx="4385800" cy="2469550"/>
          </a:xfrm>
          <a:prstGeom prst="rect">
            <a:avLst/>
          </a:prstGeom>
          <a:noFill/>
          <a:ln>
            <a:noFill/>
          </a:ln>
        </p:spPr>
      </p:pic>
      <p:sp>
        <p:nvSpPr>
          <p:cNvPr id="470" name="Google Shape;470;p74"/>
          <p:cNvSpPr txBox="1"/>
          <p:nvPr/>
        </p:nvSpPr>
        <p:spPr>
          <a:xfrm>
            <a:off x="2168363" y="4066025"/>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Random cropping</a:t>
            </a:r>
            <a:endParaRPr>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Brightness</a:t>
            </a:r>
            <a:endParaRPr/>
          </a:p>
        </p:txBody>
      </p:sp>
      <p:sp>
        <p:nvSpPr>
          <p:cNvPr id="476" name="Google Shape;476;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Random brightness involves altering the intensities of the RGB channels in the training images. The exact algorithm involves PCA and is described in the Alexnet paper (2012). </a:t>
            </a:r>
            <a:r>
              <a:rPr lang="en"/>
              <a:t> </a:t>
            </a:r>
            <a:endParaRPr/>
          </a:p>
        </p:txBody>
      </p:sp>
      <p:pic>
        <p:nvPicPr>
          <p:cNvPr id="477" name="Google Shape;477;p75"/>
          <p:cNvPicPr preferRelativeResize="0"/>
          <p:nvPr/>
        </p:nvPicPr>
        <p:blipFill>
          <a:blip r:embed="rId3">
            <a:alphaModFix/>
          </a:blip>
          <a:stretch>
            <a:fillRect/>
          </a:stretch>
        </p:blipFill>
        <p:spPr>
          <a:xfrm>
            <a:off x="2237975" y="2245374"/>
            <a:ext cx="4668050" cy="1546425"/>
          </a:xfrm>
          <a:prstGeom prst="rect">
            <a:avLst/>
          </a:prstGeom>
          <a:noFill/>
          <a:ln>
            <a:noFill/>
          </a:ln>
        </p:spPr>
      </p:pic>
      <p:sp>
        <p:nvSpPr>
          <p:cNvPr id="478" name="Google Shape;478;p75"/>
          <p:cNvSpPr txBox="1"/>
          <p:nvPr/>
        </p:nvSpPr>
        <p:spPr>
          <a:xfrm>
            <a:off x="2410663" y="3815425"/>
            <a:ext cx="40350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Ex. Random brightness </a:t>
            </a:r>
            <a:endParaRPr>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 practices (Common transforms)</a:t>
            </a:r>
            <a:endParaRPr/>
          </a:p>
        </p:txBody>
      </p:sp>
      <p:sp>
        <p:nvSpPr>
          <p:cNvPr id="484" name="Google Shape;484;p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practice for image data augmentation is as follows:</a:t>
            </a:r>
            <a:endParaRPr/>
          </a:p>
          <a:p>
            <a:pPr indent="-342900" lvl="0" marL="457200" rtl="0" algn="l">
              <a:spcBef>
                <a:spcPts val="1600"/>
              </a:spcBef>
              <a:spcAft>
                <a:spcPts val="0"/>
              </a:spcAft>
              <a:buSzPts val="1800"/>
              <a:buAutoNum type="arabicPeriod"/>
            </a:pPr>
            <a:r>
              <a:rPr lang="en"/>
              <a:t>Scale resolution down to 256 x 256</a:t>
            </a:r>
            <a:endParaRPr/>
          </a:p>
          <a:p>
            <a:pPr indent="-342900" lvl="0" marL="457200" rtl="0" algn="l">
              <a:spcBef>
                <a:spcPts val="0"/>
              </a:spcBef>
              <a:spcAft>
                <a:spcPts val="0"/>
              </a:spcAft>
              <a:buSzPts val="1800"/>
              <a:buAutoNum type="arabicPeriod"/>
            </a:pPr>
            <a:r>
              <a:rPr lang="en"/>
              <a:t>Take a random 224 x 224 crop (alternatively, consistently take crops of corners and center)</a:t>
            </a:r>
            <a:endParaRPr/>
          </a:p>
          <a:p>
            <a:pPr indent="-342900" lvl="0" marL="457200" rtl="0" algn="l">
              <a:spcBef>
                <a:spcPts val="0"/>
              </a:spcBef>
              <a:spcAft>
                <a:spcPts val="0"/>
              </a:spcAft>
              <a:buSzPts val="1800"/>
              <a:buAutoNum type="arabicPeriod"/>
            </a:pPr>
            <a:r>
              <a:rPr lang="en"/>
              <a:t>Generate horizontal flip</a:t>
            </a:r>
            <a:endParaRPr/>
          </a:p>
          <a:p>
            <a:pPr indent="-342900" lvl="0" marL="457200" rtl="0" algn="l">
              <a:spcBef>
                <a:spcPts val="0"/>
              </a:spcBef>
              <a:spcAft>
                <a:spcPts val="0"/>
              </a:spcAft>
              <a:buSzPts val="1800"/>
              <a:buAutoNum type="arabicPeriod"/>
            </a:pPr>
            <a:r>
              <a:rPr lang="en"/>
              <a:t>Perform brightness augmentation (optional)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 practices (How it is applied)</a:t>
            </a:r>
            <a:endParaRPr/>
          </a:p>
        </p:txBody>
      </p:sp>
      <p:sp>
        <p:nvSpPr>
          <p:cNvPr id="490" name="Google Shape;490;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Augmentation is usually performed at the dataloader step. </a:t>
            </a:r>
            <a:endParaRPr/>
          </a:p>
          <a:p>
            <a:pPr indent="-342900" lvl="0" marL="457200" rtl="0" algn="l">
              <a:spcBef>
                <a:spcPts val="1600"/>
              </a:spcBef>
              <a:spcAft>
                <a:spcPts val="0"/>
              </a:spcAft>
              <a:buSzPts val="1800"/>
              <a:buAutoNum type="arabicPeriod"/>
            </a:pPr>
            <a:r>
              <a:rPr lang="en"/>
              <a:t>Training pipeline requests a batch of images during an epoch</a:t>
            </a:r>
            <a:endParaRPr/>
          </a:p>
          <a:p>
            <a:pPr indent="-342900" lvl="0" marL="457200" rtl="0" algn="l">
              <a:spcBef>
                <a:spcPts val="0"/>
              </a:spcBef>
              <a:spcAft>
                <a:spcPts val="0"/>
              </a:spcAft>
              <a:buSzPts val="1800"/>
              <a:buAutoNum type="arabicPeriod"/>
            </a:pPr>
            <a:r>
              <a:rPr lang="en"/>
              <a:t>Dataloader grabs a batch of raw images from the saved folder of training / val data</a:t>
            </a:r>
            <a:endParaRPr/>
          </a:p>
          <a:p>
            <a:pPr indent="-342900" lvl="0" marL="457200" rtl="0" algn="l">
              <a:spcBef>
                <a:spcPts val="0"/>
              </a:spcBef>
              <a:spcAft>
                <a:spcPts val="0"/>
              </a:spcAft>
              <a:buSzPts val="1800"/>
              <a:buAutoNum type="arabicPeriod"/>
            </a:pPr>
            <a:r>
              <a:rPr lang="en"/>
              <a:t>Dataloader applies transforms (perhaps with random factors) onto batch of raw images</a:t>
            </a:r>
            <a:endParaRPr/>
          </a:p>
          <a:p>
            <a:pPr indent="-342900" lvl="0" marL="457200" rtl="0" algn="l">
              <a:spcBef>
                <a:spcPts val="0"/>
              </a:spcBef>
              <a:spcAft>
                <a:spcPts val="0"/>
              </a:spcAft>
              <a:buSzPts val="1800"/>
              <a:buAutoNum type="arabicPeriod"/>
            </a:pPr>
            <a:r>
              <a:rPr lang="en"/>
              <a:t>Dataloader sends transformed images as input into model</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Decorrelation and Whitening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r>
              <a:rPr lang="en"/>
              <a:t> in Data</a:t>
            </a:r>
            <a:endParaRPr/>
          </a:p>
        </p:txBody>
      </p:sp>
      <p:sp>
        <p:nvSpPr>
          <p:cNvPr id="501" name="Google Shape;501;p7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concept of a </a:t>
            </a:r>
            <a:r>
              <a:rPr lang="en"/>
              <a:t>correlation</a:t>
            </a:r>
            <a:r>
              <a:rPr lang="en"/>
              <a:t> matrix for our data matrix should be familiar since this was part of teaching SVD and PCA in EE16B</a:t>
            </a:r>
            <a:endParaRPr/>
          </a:p>
          <a:p>
            <a:pPr indent="-342900" lvl="0" marL="457200" rtl="0" algn="l">
              <a:spcBef>
                <a:spcPts val="0"/>
              </a:spcBef>
              <a:spcAft>
                <a:spcPts val="0"/>
              </a:spcAft>
              <a:buSzPts val="1800"/>
              <a:buChar char="●"/>
            </a:pPr>
            <a:r>
              <a:rPr lang="en"/>
              <a:t>In general, we would like for our data to have </a:t>
            </a:r>
            <a:r>
              <a:rPr lang="en"/>
              <a:t>uncorrelated</a:t>
            </a:r>
            <a:r>
              <a:rPr lang="en"/>
              <a:t> features:</a:t>
            </a:r>
            <a:endParaRPr/>
          </a:p>
          <a:p>
            <a:pPr indent="-317500" lvl="1" marL="914400" rtl="0" algn="l">
              <a:spcBef>
                <a:spcPts val="0"/>
              </a:spcBef>
              <a:spcAft>
                <a:spcPts val="0"/>
              </a:spcAft>
              <a:buSzPts val="1400"/>
              <a:buChar char="○"/>
            </a:pPr>
            <a:r>
              <a:rPr lang="en"/>
              <a:t>Uncorrelated</a:t>
            </a:r>
            <a:r>
              <a:rPr lang="en"/>
              <a:t> features makes the optimization of Neural Networks more efficient </a:t>
            </a:r>
            <a:endParaRPr/>
          </a:p>
          <a:p>
            <a:pPr indent="-317500" lvl="1" marL="914400" rtl="0" algn="l">
              <a:spcBef>
                <a:spcPts val="0"/>
              </a:spcBef>
              <a:spcAft>
                <a:spcPts val="0"/>
              </a:spcAft>
              <a:buSzPts val="1400"/>
              <a:buChar char="○"/>
            </a:pPr>
            <a:r>
              <a:rPr lang="en"/>
              <a:t>Correlations in data potentially means that there is </a:t>
            </a:r>
            <a:r>
              <a:rPr lang="en"/>
              <a:t>redundant</a:t>
            </a:r>
            <a:r>
              <a:rPr lang="en"/>
              <a:t> information which means that we can compress our data</a:t>
            </a:r>
            <a:endParaRPr/>
          </a:p>
          <a:p>
            <a:pPr indent="-342900" lvl="0" marL="457200" rtl="0" algn="l">
              <a:spcBef>
                <a:spcPts val="0"/>
              </a:spcBef>
              <a:spcAft>
                <a:spcPts val="0"/>
              </a:spcAft>
              <a:buSzPts val="1800"/>
              <a:buChar char="●"/>
            </a:pPr>
            <a:r>
              <a:rPr lang="en"/>
              <a:t>Our discussion of decorrelation and later whitening will depend heavily on the PCA/SVD topics discussed in class, so if you are </a:t>
            </a:r>
            <a:r>
              <a:rPr lang="en"/>
              <a:t>unfamiliar</a:t>
            </a:r>
            <a:r>
              <a:rPr lang="en"/>
              <a:t>, we recommend brushing up with those topics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Decorrelating</a:t>
            </a:r>
            <a:r>
              <a:rPr lang="en"/>
              <a:t> Data</a:t>
            </a:r>
            <a:endParaRPr/>
          </a:p>
        </p:txBody>
      </p:sp>
      <p:sp>
        <p:nvSpPr>
          <p:cNvPr id="507" name="Google Shape;507;p8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decorrelate data, it means to remove the any </a:t>
            </a:r>
            <a:r>
              <a:rPr lang="en"/>
              <a:t>correlations</a:t>
            </a:r>
            <a:r>
              <a:rPr lang="en"/>
              <a:t> between different features in the data</a:t>
            </a:r>
            <a:endParaRPr/>
          </a:p>
          <a:p>
            <a:pPr indent="-342900" lvl="0" marL="457200" rtl="0" algn="l">
              <a:spcBef>
                <a:spcPts val="0"/>
              </a:spcBef>
              <a:spcAft>
                <a:spcPts val="0"/>
              </a:spcAft>
              <a:buSzPts val="1800"/>
              <a:buChar char="●"/>
            </a:pPr>
            <a:r>
              <a:rPr lang="en"/>
              <a:t>We </a:t>
            </a:r>
            <a:r>
              <a:rPr lang="en"/>
              <a:t>decorrelate</a:t>
            </a:r>
            <a:r>
              <a:rPr lang="en"/>
              <a:t> data by zero meaning the features and multiplying by the U matrix that we get from the SVD</a:t>
            </a:r>
            <a:endParaRPr/>
          </a:p>
          <a:p>
            <a:pPr indent="-342900" lvl="0" marL="457200" rtl="0" algn="l">
              <a:spcBef>
                <a:spcPts val="0"/>
              </a:spcBef>
              <a:spcAft>
                <a:spcPts val="0"/>
              </a:spcAft>
              <a:buSzPts val="1800"/>
              <a:buChar char="●"/>
            </a:pPr>
            <a:r>
              <a:rPr lang="en"/>
              <a:t>This allows us to get a data matrix that has a diagonal </a:t>
            </a:r>
            <a:r>
              <a:rPr lang="en"/>
              <a:t>correlation</a:t>
            </a:r>
            <a:r>
              <a:rPr lang="en"/>
              <a:t> </a:t>
            </a:r>
            <a:endParaRPr/>
          </a:p>
        </p:txBody>
      </p:sp>
      <p:pic>
        <p:nvPicPr>
          <p:cNvPr id="508" name="Google Shape;508;p80"/>
          <p:cNvPicPr preferRelativeResize="0"/>
          <p:nvPr/>
        </p:nvPicPr>
        <p:blipFill>
          <a:blip r:embed="rId3">
            <a:alphaModFix/>
          </a:blip>
          <a:stretch>
            <a:fillRect/>
          </a:stretch>
        </p:blipFill>
        <p:spPr>
          <a:xfrm>
            <a:off x="2409825" y="3266100"/>
            <a:ext cx="4324350" cy="6286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1"/>
          <p:cNvSpPr txBox="1"/>
          <p:nvPr>
            <p:ph idx="4294967295"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Decorrolated Data Example</a:t>
            </a:r>
            <a:endParaRPr/>
          </a:p>
        </p:txBody>
      </p:sp>
      <p:pic>
        <p:nvPicPr>
          <p:cNvPr id="514" name="Google Shape;514;p81"/>
          <p:cNvPicPr preferRelativeResize="0"/>
          <p:nvPr/>
        </p:nvPicPr>
        <p:blipFill>
          <a:blip r:embed="rId3">
            <a:alphaModFix/>
          </a:blip>
          <a:stretch>
            <a:fillRect/>
          </a:stretch>
        </p:blipFill>
        <p:spPr>
          <a:xfrm>
            <a:off x="942425" y="1247775"/>
            <a:ext cx="2457450" cy="2647950"/>
          </a:xfrm>
          <a:prstGeom prst="rect">
            <a:avLst/>
          </a:prstGeom>
          <a:noFill/>
          <a:ln>
            <a:noFill/>
          </a:ln>
        </p:spPr>
      </p:pic>
      <p:pic>
        <p:nvPicPr>
          <p:cNvPr id="515" name="Google Shape;515;p81"/>
          <p:cNvPicPr preferRelativeResize="0"/>
          <p:nvPr/>
        </p:nvPicPr>
        <p:blipFill>
          <a:blip r:embed="rId4">
            <a:alphaModFix/>
          </a:blip>
          <a:stretch>
            <a:fillRect/>
          </a:stretch>
        </p:blipFill>
        <p:spPr>
          <a:xfrm>
            <a:off x="4127475" y="1506175"/>
            <a:ext cx="3733800" cy="2362200"/>
          </a:xfrm>
          <a:prstGeom prst="rect">
            <a:avLst/>
          </a:prstGeom>
          <a:noFill/>
          <a:ln>
            <a:noFill/>
          </a:ln>
        </p:spPr>
      </p:pic>
      <p:sp>
        <p:nvSpPr>
          <p:cNvPr id="516" name="Google Shape;516;p81"/>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 we can see, after </a:t>
            </a:r>
            <a:r>
              <a:rPr lang="en"/>
              <a:t>decorrelating</a:t>
            </a:r>
            <a:r>
              <a:rPr lang="en"/>
              <a:t> the data, the features are now independent of each other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Categorical Variables: Multi-Level Bar Chart</a:t>
            </a:r>
            <a:endParaRPr/>
          </a:p>
        </p:txBody>
      </p:sp>
      <p:sp>
        <p:nvSpPr>
          <p:cNvPr id="100" name="Google Shape;100;p19"/>
          <p:cNvSpPr txBox="1"/>
          <p:nvPr>
            <p:ph idx="1" type="body"/>
          </p:nvPr>
        </p:nvSpPr>
        <p:spPr>
          <a:xfrm>
            <a:off x="311700" y="1225225"/>
            <a:ext cx="41148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Multi-level bar charts can help visualize multiple categorical variables. Be wary of using this visualization on variables with many labels, as that may compromise readability. </a:t>
            </a:r>
            <a:endParaRPr/>
          </a:p>
          <a:p>
            <a:pPr indent="0" lvl="0" marL="0" rtl="0" algn="l">
              <a:spcBef>
                <a:spcPts val="1600"/>
              </a:spcBef>
              <a:spcAft>
                <a:spcPts val="1600"/>
              </a:spcAft>
              <a:buNone/>
            </a:pPr>
            <a:r>
              <a:rPr lang="en"/>
              <a:t>The two-level bar chart on the right shows the distribution of passengers of the Titanic by gender and class. </a:t>
            </a:r>
            <a:endParaRPr/>
          </a:p>
        </p:txBody>
      </p:sp>
      <p:pic>
        <p:nvPicPr>
          <p:cNvPr id="101" name="Google Shape;101;p19"/>
          <p:cNvPicPr preferRelativeResize="0"/>
          <p:nvPr/>
        </p:nvPicPr>
        <p:blipFill>
          <a:blip r:embed="rId3">
            <a:alphaModFix/>
          </a:blip>
          <a:stretch>
            <a:fillRect/>
          </a:stretch>
        </p:blipFill>
        <p:spPr>
          <a:xfrm>
            <a:off x="4572000" y="1225225"/>
            <a:ext cx="4412700" cy="306354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Whitening is a linear transformation used to both </a:t>
            </a:r>
            <a:r>
              <a:rPr lang="en"/>
              <a:t>decorrelate</a:t>
            </a:r>
            <a:r>
              <a:rPr lang="en"/>
              <a:t> different features and set the variances of different features to be identical</a:t>
            </a:r>
            <a:endParaRPr/>
          </a:p>
          <a:p>
            <a:pPr indent="-317500" lvl="1" marL="914400" rtl="0" algn="l">
              <a:spcBef>
                <a:spcPts val="0"/>
              </a:spcBef>
              <a:spcAft>
                <a:spcPts val="0"/>
              </a:spcAft>
              <a:buSzPts val="1400"/>
              <a:buChar char="○"/>
            </a:pPr>
            <a:r>
              <a:rPr lang="en"/>
              <a:t>This names comes from the term “white noise”</a:t>
            </a:r>
            <a:endParaRPr/>
          </a:p>
          <a:p>
            <a:pPr indent="-342900" lvl="0" marL="457200" rtl="0" algn="l">
              <a:spcBef>
                <a:spcPts val="0"/>
              </a:spcBef>
              <a:spcAft>
                <a:spcPts val="0"/>
              </a:spcAft>
              <a:buSzPts val="1800"/>
              <a:buChar char="●"/>
            </a:pPr>
            <a:r>
              <a:rPr lang="en"/>
              <a:t>In our case, it means that we wish for the covariance matrix of the data to be the identity matrix rather than just diagonal</a:t>
            </a:r>
            <a:endParaRPr/>
          </a:p>
          <a:p>
            <a:pPr indent="-317500" lvl="1" marL="914400" rtl="0" algn="l">
              <a:spcBef>
                <a:spcPts val="0"/>
              </a:spcBef>
              <a:spcAft>
                <a:spcPts val="0"/>
              </a:spcAft>
              <a:buSzPts val="1400"/>
              <a:buChar char="○"/>
            </a:pPr>
            <a:r>
              <a:rPr lang="en"/>
              <a:t>We can accomplish this by simply scaling each feature by the singular values:</a:t>
            </a:r>
            <a:endParaRPr/>
          </a:p>
          <a:p>
            <a:pPr indent="-317500" lvl="1" marL="914400" rtl="0" algn="l">
              <a:spcBef>
                <a:spcPts val="0"/>
              </a:spcBef>
              <a:spcAft>
                <a:spcPts val="0"/>
              </a:spcAft>
              <a:buSzPts val="1400"/>
              <a:buChar char="○"/>
            </a:pPr>
            <a:r>
              <a:rPr lang="en"/>
              <a:t>This also known as PCA Whitening</a:t>
            </a:r>
            <a:endParaRPr/>
          </a:p>
        </p:txBody>
      </p:sp>
      <p:sp>
        <p:nvSpPr>
          <p:cNvPr id="522" name="Google Shape;522;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Whitening Data</a:t>
            </a:r>
            <a:endParaRPr/>
          </a:p>
        </p:txBody>
      </p:sp>
      <p:pic>
        <p:nvPicPr>
          <p:cNvPr id="523" name="Google Shape;523;p82"/>
          <p:cNvPicPr preferRelativeResize="0"/>
          <p:nvPr/>
        </p:nvPicPr>
        <p:blipFill>
          <a:blip r:embed="rId3">
            <a:alphaModFix/>
          </a:blip>
          <a:stretch>
            <a:fillRect/>
          </a:stretch>
        </p:blipFill>
        <p:spPr>
          <a:xfrm>
            <a:off x="1043700" y="3714575"/>
            <a:ext cx="7184299" cy="491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3"/>
          <p:cNvSpPr txBox="1"/>
          <p:nvPr>
            <p:ph idx="4294967295"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PCA </a:t>
            </a:r>
            <a:r>
              <a:rPr lang="en"/>
              <a:t>Whitening</a:t>
            </a:r>
            <a:r>
              <a:rPr lang="en"/>
              <a:t> example</a:t>
            </a:r>
            <a:endParaRPr/>
          </a:p>
        </p:txBody>
      </p:sp>
      <p:sp>
        <p:nvSpPr>
          <p:cNvPr id="529" name="Google Shape;529;p83"/>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 we can see, PCA whitening lets us transform the data into a spherical blob of data</a:t>
            </a:r>
            <a:endParaRPr/>
          </a:p>
        </p:txBody>
      </p:sp>
      <p:pic>
        <p:nvPicPr>
          <p:cNvPr id="530" name="Google Shape;530;p83"/>
          <p:cNvPicPr preferRelativeResize="0"/>
          <p:nvPr/>
        </p:nvPicPr>
        <p:blipFill>
          <a:blip r:embed="rId3">
            <a:alphaModFix/>
          </a:blip>
          <a:stretch>
            <a:fillRect/>
          </a:stretch>
        </p:blipFill>
        <p:spPr>
          <a:xfrm>
            <a:off x="183825" y="1220425"/>
            <a:ext cx="2457450" cy="2647950"/>
          </a:xfrm>
          <a:prstGeom prst="rect">
            <a:avLst/>
          </a:prstGeom>
          <a:noFill/>
          <a:ln>
            <a:noFill/>
          </a:ln>
        </p:spPr>
      </p:pic>
      <p:pic>
        <p:nvPicPr>
          <p:cNvPr id="531" name="Google Shape;531;p83"/>
          <p:cNvPicPr preferRelativeResize="0"/>
          <p:nvPr/>
        </p:nvPicPr>
        <p:blipFill>
          <a:blip r:embed="rId4">
            <a:alphaModFix/>
          </a:blip>
          <a:stretch>
            <a:fillRect/>
          </a:stretch>
        </p:blipFill>
        <p:spPr>
          <a:xfrm>
            <a:off x="2827025" y="1449000"/>
            <a:ext cx="3733800" cy="2362200"/>
          </a:xfrm>
          <a:prstGeom prst="rect">
            <a:avLst/>
          </a:prstGeom>
          <a:noFill/>
          <a:ln>
            <a:noFill/>
          </a:ln>
        </p:spPr>
      </p:pic>
      <p:pic>
        <p:nvPicPr>
          <p:cNvPr id="532" name="Google Shape;532;p83"/>
          <p:cNvPicPr preferRelativeResize="0"/>
          <p:nvPr/>
        </p:nvPicPr>
        <p:blipFill>
          <a:blip r:embed="rId5">
            <a:alphaModFix/>
          </a:blip>
          <a:stretch>
            <a:fillRect/>
          </a:stretch>
        </p:blipFill>
        <p:spPr>
          <a:xfrm>
            <a:off x="6596500" y="1220425"/>
            <a:ext cx="2278375" cy="2453634"/>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thing of note is that the linear transformation by PCA whitening is not unique: any rotation matrix applied on top of the rotation matrix maintain a identity as the covariance</a:t>
            </a:r>
            <a:endParaRPr/>
          </a:p>
          <a:p>
            <a:pPr indent="-342900" lvl="0" marL="457200" rtl="0" algn="l">
              <a:spcBef>
                <a:spcPts val="0"/>
              </a:spcBef>
              <a:spcAft>
                <a:spcPts val="0"/>
              </a:spcAft>
              <a:buSzPts val="1800"/>
              <a:buChar char="●"/>
            </a:pPr>
            <a:r>
              <a:rPr lang="en"/>
              <a:t>In Zero-Phase Component Analysis (ZCA) whitening, we decide to choose the matrix U as our rotation matrix: </a:t>
            </a:r>
            <a:endParaRPr/>
          </a:p>
        </p:txBody>
      </p:sp>
      <p:sp>
        <p:nvSpPr>
          <p:cNvPr id="538" name="Google Shape;538;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ZCA Whitening</a:t>
            </a:r>
            <a:endParaRPr/>
          </a:p>
        </p:txBody>
      </p:sp>
      <p:pic>
        <p:nvPicPr>
          <p:cNvPr id="539" name="Google Shape;539;p84"/>
          <p:cNvPicPr preferRelativeResize="0"/>
          <p:nvPr/>
        </p:nvPicPr>
        <p:blipFill>
          <a:blip r:embed="rId3">
            <a:alphaModFix/>
          </a:blip>
          <a:stretch>
            <a:fillRect/>
          </a:stretch>
        </p:blipFill>
        <p:spPr>
          <a:xfrm>
            <a:off x="3371850" y="3244688"/>
            <a:ext cx="2400300" cy="6381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PCA whitening vs. ZCA whitening</a:t>
            </a:r>
            <a:endParaRPr/>
          </a:p>
        </p:txBody>
      </p:sp>
      <p:sp>
        <p:nvSpPr>
          <p:cNvPr id="545" name="Google Shape;545;p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PCA whitening is ideal if your goal is to try and compress the data after applying whitening</a:t>
            </a:r>
            <a:endParaRPr/>
          </a:p>
          <a:p>
            <a:pPr indent="-342900" lvl="0" marL="457200" rtl="0" algn="l">
              <a:spcBef>
                <a:spcPts val="0"/>
              </a:spcBef>
              <a:spcAft>
                <a:spcPts val="0"/>
              </a:spcAft>
              <a:buSzPts val="1800"/>
              <a:buChar char="●"/>
            </a:pPr>
            <a:r>
              <a:rPr lang="en"/>
              <a:t>You can always just keep the top k principal components, and you will still have identity as your covariance</a:t>
            </a:r>
            <a:endParaRPr/>
          </a:p>
          <a:p>
            <a:pPr indent="-342900" lvl="0" marL="457200" rtl="0" algn="l">
              <a:spcBef>
                <a:spcPts val="0"/>
              </a:spcBef>
              <a:spcAft>
                <a:spcPts val="0"/>
              </a:spcAft>
              <a:buSzPts val="1800"/>
              <a:buChar char="●"/>
            </a:pPr>
            <a:r>
              <a:rPr lang="en"/>
              <a:t>ZCA whitening is ideal if you want the transformed random vector to be as similar as possible to the original vector</a:t>
            </a:r>
            <a:endParaRPr/>
          </a:p>
          <a:p>
            <a:pPr indent="-317500" lvl="1" marL="914400" rtl="0" algn="l">
              <a:spcBef>
                <a:spcPts val="0"/>
              </a:spcBef>
              <a:spcAft>
                <a:spcPts val="0"/>
              </a:spcAft>
              <a:buSzPts val="1400"/>
              <a:buChar char="○"/>
            </a:pPr>
            <a:r>
              <a:rPr lang="en"/>
              <a:t>See </a:t>
            </a:r>
            <a:r>
              <a:rPr lang="en" u="sng">
                <a:solidFill>
                  <a:schemeClr val="hlink"/>
                </a:solidFill>
                <a:hlinkClick r:id="rId3"/>
              </a:rPr>
              <a:t>source</a:t>
            </a:r>
            <a:r>
              <a:rPr lang="en"/>
              <a:t> for the exact proof which we will leave out here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6"/>
          <p:cNvSpPr txBox="1"/>
          <p:nvPr>
            <p:ph idx="4294967295"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PCA vs ZCA Whitening</a:t>
            </a:r>
            <a:endParaRPr/>
          </a:p>
        </p:txBody>
      </p:sp>
      <p:sp>
        <p:nvSpPr>
          <p:cNvPr id="551" name="Google Shape;551;p86"/>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orientation of the data is loosely preserved with ZCA</a:t>
            </a:r>
            <a:endParaRPr/>
          </a:p>
        </p:txBody>
      </p:sp>
      <p:pic>
        <p:nvPicPr>
          <p:cNvPr id="552" name="Google Shape;552;p86"/>
          <p:cNvPicPr preferRelativeResize="0"/>
          <p:nvPr/>
        </p:nvPicPr>
        <p:blipFill>
          <a:blip r:embed="rId3">
            <a:alphaModFix/>
          </a:blip>
          <a:stretch>
            <a:fillRect/>
          </a:stretch>
        </p:blipFill>
        <p:spPr>
          <a:xfrm>
            <a:off x="235725" y="1349575"/>
            <a:ext cx="2476500" cy="2667000"/>
          </a:xfrm>
          <a:prstGeom prst="rect">
            <a:avLst/>
          </a:prstGeom>
          <a:noFill/>
          <a:ln>
            <a:noFill/>
          </a:ln>
        </p:spPr>
      </p:pic>
      <p:pic>
        <p:nvPicPr>
          <p:cNvPr id="553" name="Google Shape;553;p86"/>
          <p:cNvPicPr preferRelativeResize="0"/>
          <p:nvPr/>
        </p:nvPicPr>
        <p:blipFill>
          <a:blip r:embed="rId4">
            <a:alphaModFix/>
          </a:blip>
          <a:stretch>
            <a:fillRect/>
          </a:stretch>
        </p:blipFill>
        <p:spPr>
          <a:xfrm>
            <a:off x="2781300" y="1299625"/>
            <a:ext cx="2552700" cy="2667000"/>
          </a:xfrm>
          <a:prstGeom prst="rect">
            <a:avLst/>
          </a:prstGeom>
          <a:noFill/>
          <a:ln>
            <a:noFill/>
          </a:ln>
        </p:spPr>
      </p:pic>
      <p:pic>
        <p:nvPicPr>
          <p:cNvPr id="554" name="Google Shape;554;p86"/>
          <p:cNvPicPr preferRelativeResize="0"/>
          <p:nvPr/>
        </p:nvPicPr>
        <p:blipFill>
          <a:blip r:embed="rId5">
            <a:alphaModFix/>
          </a:blip>
          <a:stretch>
            <a:fillRect/>
          </a:stretch>
        </p:blipFill>
        <p:spPr>
          <a:xfrm>
            <a:off x="5486400" y="1299625"/>
            <a:ext cx="2486025" cy="2667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Avoid the common pitfall of not applying the transformations from the training set to the test set when testing</a:t>
            </a:r>
            <a:endParaRPr/>
          </a:p>
          <a:p>
            <a:pPr indent="-342900" lvl="0" marL="457200" rtl="0" algn="l">
              <a:spcBef>
                <a:spcPts val="0"/>
              </a:spcBef>
              <a:spcAft>
                <a:spcPts val="0"/>
              </a:spcAft>
              <a:buSzPts val="1800"/>
              <a:buChar char="●"/>
            </a:pPr>
            <a:r>
              <a:rPr lang="en"/>
              <a:t>The effect of whitening can be substantial on neural networks, but it really depends on the specific optimizer</a:t>
            </a:r>
            <a:endParaRPr/>
          </a:p>
          <a:p>
            <a:pPr indent="-317500" lvl="1" marL="914400" rtl="0" algn="l">
              <a:spcBef>
                <a:spcPts val="0"/>
              </a:spcBef>
              <a:spcAft>
                <a:spcPts val="0"/>
              </a:spcAft>
              <a:buSzPts val="1400"/>
              <a:buChar char="○"/>
            </a:pPr>
            <a:r>
              <a:rPr lang="en"/>
              <a:t>Whitening is not commonly used in Convnets, standardizing and zero-mean is more common</a:t>
            </a:r>
            <a:endParaRPr/>
          </a:p>
          <a:p>
            <a:pPr indent="-317500" lvl="1" marL="914400" rtl="0" algn="l">
              <a:spcBef>
                <a:spcPts val="0"/>
              </a:spcBef>
              <a:spcAft>
                <a:spcPts val="0"/>
              </a:spcAft>
              <a:buSzPts val="1400"/>
              <a:buChar char="○"/>
            </a:pPr>
            <a:r>
              <a:rPr lang="en"/>
              <a:t>See this </a:t>
            </a:r>
            <a:r>
              <a:rPr lang="en" u="sng">
                <a:solidFill>
                  <a:schemeClr val="hlink"/>
                </a:solidFill>
                <a:hlinkClick r:id="rId3"/>
              </a:rPr>
              <a:t>source</a:t>
            </a:r>
            <a:r>
              <a:rPr lang="en"/>
              <a:t> for more about gradient descent</a:t>
            </a:r>
            <a:endParaRPr/>
          </a:p>
        </p:txBody>
      </p:sp>
      <p:sp>
        <p:nvSpPr>
          <p:cNvPr id="560" name="Google Shape;560;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Numerical Variables: Scatter Plot</a:t>
            </a:r>
            <a:endParaRPr/>
          </a:p>
        </p:txBody>
      </p:sp>
      <p:sp>
        <p:nvSpPr>
          <p:cNvPr id="107" name="Google Shape;107;p20"/>
          <p:cNvSpPr txBox="1"/>
          <p:nvPr>
            <p:ph idx="1" type="body"/>
          </p:nvPr>
        </p:nvSpPr>
        <p:spPr>
          <a:xfrm>
            <a:off x="311700" y="1225225"/>
            <a:ext cx="41148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plots show how two variables are related. While they are powerful visualizations, scatter plots have a few limitations.  </a:t>
            </a:r>
            <a:endParaRPr/>
          </a:p>
          <a:p>
            <a:pPr indent="0" lvl="0" marL="0" rtl="0" algn="l">
              <a:spcBef>
                <a:spcPts val="1600"/>
              </a:spcBef>
              <a:spcAft>
                <a:spcPts val="1600"/>
              </a:spcAft>
              <a:buNone/>
            </a:pPr>
            <a:r>
              <a:rPr lang="en"/>
              <a:t>The scatter plot on the right shows how sepal width and sepal length are related in the iris dataset. </a:t>
            </a:r>
            <a:endParaRPr/>
          </a:p>
        </p:txBody>
      </p:sp>
      <p:pic>
        <p:nvPicPr>
          <p:cNvPr id="108" name="Google Shape;108;p20"/>
          <p:cNvPicPr preferRelativeResize="0"/>
          <p:nvPr/>
        </p:nvPicPr>
        <p:blipFill>
          <a:blip r:embed="rId3">
            <a:alphaModFix/>
          </a:blip>
          <a:stretch>
            <a:fillRect/>
          </a:stretch>
        </p:blipFill>
        <p:spPr>
          <a:xfrm>
            <a:off x="4578900" y="1299625"/>
            <a:ext cx="4412700" cy="30798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Numerical Variables: Hex Plot</a:t>
            </a:r>
            <a:endParaRPr/>
          </a:p>
        </p:txBody>
      </p:sp>
      <p:sp>
        <p:nvSpPr>
          <p:cNvPr id="114" name="Google Shape;114;p21"/>
          <p:cNvSpPr txBox="1"/>
          <p:nvPr>
            <p:ph idx="1" type="body"/>
          </p:nvPr>
        </p:nvSpPr>
        <p:spPr>
          <a:xfrm>
            <a:off x="311700" y="1225225"/>
            <a:ext cx="8597700" cy="7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Hex plots alleviate the problem of overcrowded scatter plots by smoothing out regions. The plots </a:t>
            </a:r>
            <a:r>
              <a:rPr lang="en"/>
              <a:t>below are a bad scatter plot and its corresponding hex plot:</a:t>
            </a:r>
            <a:endParaRPr/>
          </a:p>
          <a:p>
            <a:pPr indent="0" lvl="0" marL="0" rtl="0" algn="l">
              <a:spcBef>
                <a:spcPts val="1600"/>
              </a:spcBef>
              <a:spcAft>
                <a:spcPts val="1600"/>
              </a:spcAft>
              <a:buNone/>
            </a:pPr>
            <a:r>
              <a:t/>
            </a:r>
            <a:endParaRPr/>
          </a:p>
        </p:txBody>
      </p:sp>
      <p:pic>
        <p:nvPicPr>
          <p:cNvPr id="115" name="Google Shape;115;p21"/>
          <p:cNvPicPr preferRelativeResize="0"/>
          <p:nvPr/>
        </p:nvPicPr>
        <p:blipFill rotWithShape="1">
          <a:blip r:embed="rId3">
            <a:alphaModFix/>
          </a:blip>
          <a:srcRect b="4049" l="0" r="0" t="0"/>
          <a:stretch/>
        </p:blipFill>
        <p:spPr>
          <a:xfrm>
            <a:off x="1001203" y="2218875"/>
            <a:ext cx="3279947" cy="2276850"/>
          </a:xfrm>
          <a:prstGeom prst="rect">
            <a:avLst/>
          </a:prstGeom>
          <a:noFill/>
          <a:ln>
            <a:noFill/>
          </a:ln>
        </p:spPr>
      </p:pic>
      <p:pic>
        <p:nvPicPr>
          <p:cNvPr id="116" name="Google Shape;116;p21"/>
          <p:cNvPicPr preferRelativeResize="0"/>
          <p:nvPr/>
        </p:nvPicPr>
        <p:blipFill>
          <a:blip r:embed="rId4">
            <a:alphaModFix/>
          </a:blip>
          <a:stretch>
            <a:fillRect/>
          </a:stretch>
        </p:blipFill>
        <p:spPr>
          <a:xfrm>
            <a:off x="5480254" y="2218875"/>
            <a:ext cx="2535900" cy="255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