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9" r:id="rId4"/>
    <p:sldId id="271" r:id="rId5"/>
    <p:sldId id="257" r:id="rId6"/>
    <p:sldId id="260" r:id="rId7"/>
    <p:sldId id="261" r:id="rId8"/>
    <p:sldId id="262" r:id="rId9"/>
    <p:sldId id="25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D02D8-E697-4C4D-B945-DF81F629343D}" v="166" dt="2020-10-12T01:53:35.4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14CD1-39E4-418B-B37D-908CE00C459D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68BF0-2A2F-41BF-B7B2-8A3AD8FC3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50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ECMO </a:t>
            </a:r>
            <a:r>
              <a:rPr kumimoji="1" lang="ko-KR" altLang="en-US" dirty="0"/>
              <a:t>유지기간 동안 총 </a:t>
            </a:r>
            <a:r>
              <a:rPr kumimoji="1" lang="en-US" altLang="ko-KR" dirty="0"/>
              <a:t>12522</a:t>
            </a:r>
            <a:r>
              <a:rPr kumimoji="1" lang="ko-KR" altLang="en-US" dirty="0"/>
              <a:t>회의 </a:t>
            </a:r>
            <a:r>
              <a:rPr kumimoji="1" lang="en-US" altLang="ko-KR" dirty="0"/>
              <a:t>culture</a:t>
            </a:r>
            <a:r>
              <a:rPr kumimoji="1" lang="ko-KR" altLang="en-US" dirty="0"/>
              <a:t>가 시행되었으며 </a:t>
            </a:r>
            <a:r>
              <a:rPr kumimoji="1" lang="en-US" altLang="ko-KR" dirty="0"/>
              <a:t>2414</a:t>
            </a:r>
            <a:r>
              <a:rPr kumimoji="1" lang="ko-KR" altLang="en-US" dirty="0"/>
              <a:t>회에서 양성 결과 확인되었습니다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각 </a:t>
            </a:r>
            <a:r>
              <a:rPr kumimoji="1" lang="ko-KR" altLang="en-US" dirty="0" err="1"/>
              <a:t>검체별로</a:t>
            </a:r>
            <a:r>
              <a:rPr kumimoji="1" lang="ko-KR" altLang="en-US" dirty="0"/>
              <a:t> 가장 빈번한 </a:t>
            </a:r>
            <a:r>
              <a:rPr kumimoji="1" lang="en-US" altLang="ko-KR" dirty="0"/>
              <a:t>top 10</a:t>
            </a:r>
            <a:r>
              <a:rPr kumimoji="1" lang="ko-KR" altLang="en-US" dirty="0"/>
              <a:t> 병원균 나열하였습니다</a:t>
            </a:r>
            <a:r>
              <a:rPr kumimoji="1"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A61AA-BCDE-874D-8233-870260022458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93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42B7E-492C-4F71-AB07-92EEE3F76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FDC91-D181-4754-9417-032E42C2E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D327C-D868-4D48-B7F7-2AD9D7E8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EB8B-EED6-41AD-ABE3-BB93A57F32D9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5104C-74A4-4248-B4A3-547D45FE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69BAE-2465-4CC4-8773-69D96606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C3EF-E8A5-4E45-8738-11299FB8C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7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D8CFD-A0C0-45D6-8B97-50C1C6CE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DE64D2-8E1E-4652-968F-7F6206C83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3B3F1-DD71-49FC-8A4C-E19A8759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EB8B-EED6-41AD-ABE3-BB93A57F32D9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39AC8-E1ED-469A-91A3-EBFEB23B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B28B0-6A5C-4754-8118-0C933597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C3EF-E8A5-4E45-8738-11299FB8C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93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DB52A4-F239-4A99-9B70-3D4F6FA92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52E8B-6D7F-48AD-85D2-F5DDAE86D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074F0-5F72-4BA1-A3D5-0E48E791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EB8B-EED6-41AD-ABE3-BB93A57F32D9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15BA9-0405-4125-BA0B-1D742B41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5D792-EFEC-478E-B650-36509D96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C3EF-E8A5-4E45-8738-11299FB8C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71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1FDFB-24A6-1648-9B17-593697541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628CA-6B01-D749-B523-C84394FA4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71DC8-623B-5645-BDD8-D2492099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CBC5-8E55-0243-A9EA-049300AF0401}" type="datetimeFigureOut">
              <a:rPr kumimoji="1" lang="ko-Kore-KR" altLang="en-US" smtClean="0"/>
              <a:t>2020. 10. 12.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D65AC-C13D-9941-8933-0A97D969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44EB6-8763-EF40-94D8-1F1F4334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6918-43E3-F844-8935-B14481E2E4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9030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DD5CB-0A5D-9A49-A5A4-A67717F5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FF1E7-4DEC-8941-A609-3CF0F4185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FC41A6-25D4-D648-9969-785F620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CBC5-8E55-0243-A9EA-049300AF0401}" type="datetimeFigureOut">
              <a:rPr kumimoji="1" lang="ko-Kore-KR" altLang="en-US" smtClean="0"/>
              <a:t>2020. 10. 12.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E5ACD-DBBC-1E4F-BE5A-25DF6B8B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799A3-B9AB-D740-BBC3-8C8F42BF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6918-43E3-F844-8935-B14481E2E4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6292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78BA-016E-E249-870D-1F886ABF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56EC8E-D634-144E-A971-748FA64B3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7C457-6DDA-8940-BBA2-EBE4BD82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CBC5-8E55-0243-A9EA-049300AF0401}" type="datetimeFigureOut">
              <a:rPr kumimoji="1" lang="ko-Kore-KR" altLang="en-US" smtClean="0"/>
              <a:t>2020. 10. 12.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8E3F9-3730-D141-A8F3-E825CDDA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6F6A9-DDA9-374F-B7D2-1E8C7330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6918-43E3-F844-8935-B14481E2E4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190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555EB-5016-B444-939D-C35A601D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C8486-D2AE-A04F-B850-0BECE4FCB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489B9-41ED-A54B-AF70-3F3D3955C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FD9550-9940-024A-963A-61611EB1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CBC5-8E55-0243-A9EA-049300AF0401}" type="datetimeFigureOut">
              <a:rPr kumimoji="1" lang="ko-Kore-KR" altLang="en-US" smtClean="0"/>
              <a:t>2020. 10. 12.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35F6FE-15C9-4944-A88E-ED268EFD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7F8FFF-4ED7-D14C-B230-784FF03A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6918-43E3-F844-8935-B14481E2E4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690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EF85D-8F83-014F-8207-A55468C3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9A1269-FE41-E046-BF20-37160CFFE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0A9715-EAFD-3142-ABE1-FC4C690F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EF7EC4-E832-894A-94C3-D99959928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B740AE-F374-594E-9527-766D162AD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B043F9-6B49-5F47-A083-52032BFF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CBC5-8E55-0243-A9EA-049300AF0401}" type="datetimeFigureOut">
              <a:rPr kumimoji="1" lang="ko-Kore-KR" altLang="en-US" smtClean="0"/>
              <a:t>2020. 10. 12.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E58556-9F1A-2743-8858-50208422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0541F0-0F96-014D-BD8C-71F33EFD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6918-43E3-F844-8935-B14481E2E4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7372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6F1D-454A-2543-9712-98EF0960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3D7CCA-F1F8-E349-BE63-9A399FA9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CBC5-8E55-0243-A9EA-049300AF0401}" type="datetimeFigureOut">
              <a:rPr kumimoji="1" lang="ko-Kore-KR" altLang="en-US" smtClean="0"/>
              <a:t>2020. 10. 12.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F1779A-BB6D-854A-896B-53D61802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E5B49C-6103-A34D-8CB2-B77826AC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6918-43E3-F844-8935-B14481E2E4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330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F1EA0A-0A80-DC46-A04C-605D04EA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CBC5-8E55-0243-A9EA-049300AF0401}" type="datetimeFigureOut">
              <a:rPr kumimoji="1" lang="ko-Kore-KR" altLang="en-US" smtClean="0"/>
              <a:t>2020. 10. 12.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E57AA9-D42E-2D49-85C7-33997B1E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AB52E9-8D3C-4E48-8CCC-4DC73209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6918-43E3-F844-8935-B14481E2E4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1813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4D5F3-5940-4549-807D-D8D62524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0648A-0D25-E543-AAFA-437357942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193476-220E-FD45-A640-239B63046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1154BA-DCD5-174D-8A92-07052889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CBC5-8E55-0243-A9EA-049300AF0401}" type="datetimeFigureOut">
              <a:rPr kumimoji="1" lang="ko-Kore-KR" altLang="en-US" smtClean="0"/>
              <a:t>2020. 10. 12.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902FE-158A-B74E-B688-4EDEBC64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BAA065-D329-D84B-BB03-3711E55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6918-43E3-F844-8935-B14481E2E4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70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1CFC1-B06A-4AF5-839F-F25A101F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E416B-875A-45B1-AB0D-744F1D63C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4ECBF-29E4-4784-ACDB-57779B34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EB8B-EED6-41AD-ABE3-BB93A57F32D9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87A34-D04A-445D-A0D5-77745F41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4A149-7424-4991-B38F-B481597D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C3EF-E8A5-4E45-8738-11299FB8C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39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5AD24-57C0-5747-8040-9E5F543E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333006-EFCA-7246-9193-376B1D0E2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19201-E52F-3A4E-BEA0-744DB60BB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4A0926-DB68-534C-A2FE-0AF924DE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CBC5-8E55-0243-A9EA-049300AF0401}" type="datetimeFigureOut">
              <a:rPr kumimoji="1" lang="ko-Kore-KR" altLang="en-US" smtClean="0"/>
              <a:t>2020. 10. 12.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19C266-9BF2-EA40-9A23-DE22110A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267E14-340A-B546-970D-D6CB3AEC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6918-43E3-F844-8935-B14481E2E4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1758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48F5-9E8F-6C4B-9F54-098AF285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788099-993F-AF40-9CE8-2891B640B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37118-8CE7-6645-A52C-F41AF845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CBC5-8E55-0243-A9EA-049300AF0401}" type="datetimeFigureOut">
              <a:rPr kumimoji="1" lang="ko-Kore-KR" altLang="en-US" smtClean="0"/>
              <a:t>2020. 10. 12.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A7D99-312A-6C4A-9E83-90B6F2F6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D5E90-180A-D147-955B-2E640DA0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6918-43E3-F844-8935-B14481E2E4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1340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52BCCB-ECB7-0641-ACAA-881430644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02C28-753C-4E40-B957-F1BD768DC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8BDF0-D2DB-E549-8D0E-1407ABF7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CBC5-8E55-0243-A9EA-049300AF0401}" type="datetimeFigureOut">
              <a:rPr kumimoji="1" lang="ko-Kore-KR" altLang="en-US" smtClean="0"/>
              <a:t>2020. 10. 12.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5D4F6-A95F-E446-9069-59F80497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52A82-B57B-754F-9DA9-640BB71A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6918-43E3-F844-8935-B14481E2E4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144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46A17-E4C3-4DA9-91CC-95C097B4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C9A413-C8FF-48F6-A43F-B347E1731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882AE-3D4B-4A0E-9A31-35F286E0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EB8B-EED6-41AD-ABE3-BB93A57F32D9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E2804-D2D7-4E2F-8D62-02405E04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094CF-40A4-4D54-B69D-571EE405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C3EF-E8A5-4E45-8738-11299FB8C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86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E133E-EBA0-4C2F-86C2-9E59CFEA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EB3F3-41A2-4E66-B549-359AE5B1D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C4A71-E4FC-4C9B-937C-DE90C76D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7D9C5-8970-4051-A758-B0E3E63E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EB8B-EED6-41AD-ABE3-BB93A57F32D9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9CF67C-2BE7-47D3-AB34-68D1047E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6CE88B-7AC6-40A7-9DF3-6E20263E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C3EF-E8A5-4E45-8738-11299FB8C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4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7DEE8-6629-430D-90EB-04ADABB8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32A047-3F32-46D8-AA04-10F5A95E5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C2ACE-76BC-48FC-A297-CF9ED00BB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99D3C6-9E6B-483C-A18D-2180CEC48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0A705-F0DA-407C-961C-7A9C9BE49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2B564D-0DCC-4D14-9025-ECE3D2F6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EB8B-EED6-41AD-ABE3-BB93A57F32D9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BCFD9C-AF25-4064-BEC5-2D133E51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E94C4B-5FA5-401F-B079-3D917FAB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C3EF-E8A5-4E45-8738-11299FB8C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3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14F2C-EF89-4ABA-BF42-C3046A44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0EC96C-683E-4017-B459-1FF87D3A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EB8B-EED6-41AD-ABE3-BB93A57F32D9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851E44-2443-49AD-86FC-32452FB8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68A47B-9256-4FBD-AFBB-2DAAFB7E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C3EF-E8A5-4E45-8738-11299FB8C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68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51C07B-A67E-4855-AB90-E03C209A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EB8B-EED6-41AD-ABE3-BB93A57F32D9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CA81F8-792F-4ACB-8EF6-7D32B101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0662CD-0DFE-4565-BA8F-42C6056C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C3EF-E8A5-4E45-8738-11299FB8C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59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FD4C2-A95D-43AC-93FC-4FF2468F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FB68D3-D896-4766-BAB9-8F81E5BF9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FC44B9-C020-4030-AF8A-9036A4B19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1D476F-2CD9-4EB4-B696-E9271192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EB8B-EED6-41AD-ABE3-BB93A57F32D9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6C85BA-90ED-4888-AAE2-1B4E5745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738354-5221-4C22-9FDE-09F677E9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C3EF-E8A5-4E45-8738-11299FB8C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7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32CC3-7247-4E3F-9DE9-93FE9D76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DB42EF-60C7-468A-9B9C-5751EAEF8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615FB0-E217-48EB-9DB0-72DBD9D30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DB22B-66E1-4764-A432-C4D576DD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EB8B-EED6-41AD-ABE3-BB93A57F32D9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E16E51-2AB3-4B4E-85DF-64EDA296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F917F-0E76-44C0-BE53-43629B33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C3EF-E8A5-4E45-8738-11299FB8C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34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50143C-7E5D-453B-99FF-B7CAE62B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021F42-F499-4252-96EC-1DFC8CD29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3F3EA-1DFA-4C64-B168-213C4C582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0EB8B-EED6-41AD-ABE3-BB93A57F32D9}" type="datetimeFigureOut">
              <a:rPr lang="ko-KR" altLang="en-US" smtClean="0"/>
              <a:t>2020. 10. 12.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F9344-DCAC-4DA6-8B3D-7EBB0FF92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3A7E8-8FE0-40B3-8F3C-6B16E9483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5C3EF-E8A5-4E45-8738-11299FB8C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55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5E97A2-27E5-784C-B736-3868F18B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F3E4C-697A-0F4B-841C-CCA9393E1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9FDF1-6137-C74D-87F4-ED5CB9800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CBC5-8E55-0243-A9EA-049300AF0401}" type="datetimeFigureOut">
              <a:rPr kumimoji="1" lang="ko-Kore-KR" altLang="en-US" smtClean="0"/>
              <a:t>2020. 10. 12.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27E71-4FA1-2941-B6D9-7A2A4B24D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39C8E-2797-8F48-AE99-CE2B64322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06918-43E3-F844-8935-B14481E2E4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656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86520-15E7-4E4A-ABEF-AD18B760E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ECMO with Sepsis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693AE7-38CE-4F56-86F5-2CAB6290E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78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2AF9B-BA64-6C46-B385-5B4CF1EF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BSI</a:t>
            </a:r>
            <a:endParaRPr kumimoji="1" lang="ko-Kore-KR" alt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BF42B1D-5910-4F30-9846-70C60DF48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866773"/>
              </p:ext>
            </p:extLst>
          </p:nvPr>
        </p:nvGraphicFramePr>
        <p:xfrm>
          <a:off x="1072343" y="1288474"/>
          <a:ext cx="7402740" cy="4930160"/>
        </p:xfrm>
        <a:graphic>
          <a:graphicData uri="http://schemas.openxmlformats.org/drawingml/2006/table">
            <a:tbl>
              <a:tblPr/>
              <a:tblGrid>
                <a:gridCol w="2235548">
                  <a:extLst>
                    <a:ext uri="{9D8B030D-6E8A-4147-A177-3AD203B41FA5}">
                      <a16:colId xmlns:a16="http://schemas.microsoft.com/office/drawing/2014/main" val="2137768776"/>
                    </a:ext>
                  </a:extLst>
                </a:gridCol>
                <a:gridCol w="1291798">
                  <a:extLst>
                    <a:ext uri="{9D8B030D-6E8A-4147-A177-3AD203B41FA5}">
                      <a16:colId xmlns:a16="http://schemas.microsoft.com/office/drawing/2014/main" val="820892307"/>
                    </a:ext>
                  </a:extLst>
                </a:gridCol>
                <a:gridCol w="1291798">
                  <a:extLst>
                    <a:ext uri="{9D8B030D-6E8A-4147-A177-3AD203B41FA5}">
                      <a16:colId xmlns:a16="http://schemas.microsoft.com/office/drawing/2014/main" val="876302312"/>
                    </a:ext>
                  </a:extLst>
                </a:gridCol>
                <a:gridCol w="1291798">
                  <a:extLst>
                    <a:ext uri="{9D8B030D-6E8A-4147-A177-3AD203B41FA5}">
                      <a16:colId xmlns:a16="http://schemas.microsoft.com/office/drawing/2014/main" val="1327226060"/>
                    </a:ext>
                  </a:extLst>
                </a:gridCol>
                <a:gridCol w="1291798">
                  <a:extLst>
                    <a:ext uri="{9D8B030D-6E8A-4147-A177-3AD203B41FA5}">
                      <a16:colId xmlns:a16="http://schemas.microsoft.com/office/drawing/2014/main" val="3292953207"/>
                    </a:ext>
                  </a:extLst>
                </a:gridCol>
              </a:tblGrid>
              <a:tr h="3004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Survivors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Nonsurvivors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p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669836"/>
                  </a:ext>
                </a:extLst>
              </a:tr>
              <a:tr h="168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(N=50)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(N=81)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(N=131)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75054"/>
                  </a:ext>
                </a:extLst>
              </a:tr>
              <a:tr h="439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Staphylococcus_aureus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10 (20.0%)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14 (17.3%)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24 (18.3%)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0.875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847953"/>
                  </a:ext>
                </a:extLst>
              </a:tr>
              <a:tr h="439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Enterococcus_faecium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7 (14.0%)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19 (23.5%)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26 (19.8%)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0.274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737357"/>
                  </a:ext>
                </a:extLst>
              </a:tr>
              <a:tr h="439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Klebsiella_pneumoniae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 ( 2.0%)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 ( 6.2%)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6 ( 4.6%)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0.497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282287"/>
                  </a:ext>
                </a:extLst>
              </a:tr>
              <a:tr h="293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Enterococcus_faecalis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 (10.0%)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 ( 2.5%)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7 ( 5.3%)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0.144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562309"/>
                  </a:ext>
                </a:extLst>
              </a:tr>
              <a:tr h="586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Acinetobacter_baumannii_complex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 ( 6.0%)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9 (11.1%)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12 ( 9.2%)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0.501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153522"/>
                  </a:ext>
                </a:extLst>
              </a:tr>
              <a:tr h="293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Candida_albicans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 ( 2.0%)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6 ( 7.4%)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7 ( 5.3%)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0.349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347761"/>
                  </a:ext>
                </a:extLst>
              </a:tr>
              <a:tr h="439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Acinetobacter_baumannii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 ( 2.0%)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 ( 3.7%)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 ( 3.1%)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0.978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787777"/>
                  </a:ext>
                </a:extLst>
              </a:tr>
              <a:tr h="439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Pseudomonas_aeruginosa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 ( 8.0%)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 ( 4.9%)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8 ( 6.1%)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0.737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136433"/>
                  </a:ext>
                </a:extLst>
              </a:tr>
              <a:tr h="439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Stenotrophomonas_maltophilia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 ( 4.0%)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 ( 1.2%)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 ( 2.3%)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0.67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864448"/>
                  </a:ext>
                </a:extLst>
              </a:tr>
              <a:tr h="439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Staphylococcus_epidermidis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6 (12.0%)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7 ( 8.6%)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13 ( 9.9%)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0.746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603761"/>
                  </a:ext>
                </a:extLst>
              </a:tr>
              <a:tr h="1685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Others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24 (48.0%)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33 (40.7%)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57 (43.5%)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0.527</a:t>
                      </a:r>
                    </a:p>
                  </a:txBody>
                  <a:tcPr marL="6524" marR="6524" marT="65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341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8242EC9-F95F-9040-B95F-3309BED7AB9B}"/>
              </a:ext>
            </a:extLst>
          </p:cNvPr>
          <p:cNvSpPr txBox="1"/>
          <p:nvPr/>
        </p:nvSpPr>
        <p:spPr>
          <a:xfrm>
            <a:off x="8709226" y="642143"/>
            <a:ext cx="485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BSI </a:t>
            </a:r>
            <a:r>
              <a:rPr lang="ko-KR" altLang="en-US" dirty="0"/>
              <a:t>환자들 중 생존자</a:t>
            </a:r>
            <a:r>
              <a:rPr lang="en-US" altLang="ko-KR" dirty="0"/>
              <a:t> vs </a:t>
            </a:r>
            <a:r>
              <a:rPr lang="ko-KR" altLang="en-US" dirty="0"/>
              <a:t>사망자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균주</a:t>
            </a:r>
            <a:r>
              <a:rPr lang="ko-KR" altLang="en-US" dirty="0"/>
              <a:t> 구성의 차이 분석</a:t>
            </a:r>
          </a:p>
        </p:txBody>
      </p:sp>
    </p:spTree>
    <p:extLst>
      <p:ext uri="{BB962C8B-B14F-4D97-AF65-F5344CB8AC3E}">
        <p14:creationId xmlns:p14="http://schemas.microsoft.com/office/powerpoint/2010/main" val="87231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2AF9B-BA64-6C46-B385-5B4CF1EF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BSI</a:t>
            </a:r>
            <a:endParaRPr kumimoji="1" lang="ko-Kore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2FD2DC09-2D53-403F-B16F-A8E9FD68F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260505"/>
              </p:ext>
            </p:extLst>
          </p:nvPr>
        </p:nvGraphicFramePr>
        <p:xfrm>
          <a:off x="1076325" y="1263535"/>
          <a:ext cx="7399914" cy="4959798"/>
        </p:xfrm>
        <a:graphic>
          <a:graphicData uri="http://schemas.openxmlformats.org/drawingml/2006/table">
            <a:tbl>
              <a:tblPr/>
              <a:tblGrid>
                <a:gridCol w="2235910">
                  <a:extLst>
                    <a:ext uri="{9D8B030D-6E8A-4147-A177-3AD203B41FA5}">
                      <a16:colId xmlns:a16="http://schemas.microsoft.com/office/drawing/2014/main" val="2983071691"/>
                    </a:ext>
                  </a:extLst>
                </a:gridCol>
                <a:gridCol w="1291001">
                  <a:extLst>
                    <a:ext uri="{9D8B030D-6E8A-4147-A177-3AD203B41FA5}">
                      <a16:colId xmlns:a16="http://schemas.microsoft.com/office/drawing/2014/main" val="3542016487"/>
                    </a:ext>
                  </a:extLst>
                </a:gridCol>
                <a:gridCol w="1291001">
                  <a:extLst>
                    <a:ext uri="{9D8B030D-6E8A-4147-A177-3AD203B41FA5}">
                      <a16:colId xmlns:a16="http://schemas.microsoft.com/office/drawing/2014/main" val="2798318852"/>
                    </a:ext>
                  </a:extLst>
                </a:gridCol>
                <a:gridCol w="1291001">
                  <a:extLst>
                    <a:ext uri="{9D8B030D-6E8A-4147-A177-3AD203B41FA5}">
                      <a16:colId xmlns:a16="http://schemas.microsoft.com/office/drawing/2014/main" val="4169079295"/>
                    </a:ext>
                  </a:extLst>
                </a:gridCol>
                <a:gridCol w="1291001">
                  <a:extLst>
                    <a:ext uri="{9D8B030D-6E8A-4147-A177-3AD203B41FA5}">
                      <a16:colId xmlns:a16="http://schemas.microsoft.com/office/drawing/2014/main" val="1743545066"/>
                    </a:ext>
                  </a:extLst>
                </a:gridCol>
              </a:tblGrid>
              <a:tr h="1741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Weaned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Death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p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918922"/>
                  </a:ext>
                </a:extLst>
              </a:tr>
              <a:tr h="1741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(N=74)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(N=57)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(N=131)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3722"/>
                  </a:ext>
                </a:extLst>
              </a:tr>
              <a:tr h="454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Staphylococcus_aureus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15 (20.3%)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9 (15.8%)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24 (18.3%)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0.668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601993"/>
                  </a:ext>
                </a:extLst>
              </a:tr>
              <a:tr h="454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Enterococcus_faecium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9 (12.2%)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17 (29.8%)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26 (19.8%)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0.022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249482"/>
                  </a:ext>
                </a:extLst>
              </a:tr>
              <a:tr h="454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Klebsiella_pneumoniae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 ( 1.4%)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 ( 8.8%)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6 ( 4.6%)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0.111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323595"/>
                  </a:ext>
                </a:extLst>
              </a:tr>
              <a:tr h="3028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Enterococcus_faecalis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6 ( 8.1%)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 ( 1.8%)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7 ( 5.3%)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0.226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067653"/>
                  </a:ext>
                </a:extLst>
              </a:tr>
              <a:tr h="605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Acinetobacter_baumannii_complex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 ( 4.1%)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9 (15.8%)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12 ( 9.2%)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0.045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196940"/>
                  </a:ext>
                </a:extLst>
              </a:tr>
              <a:tr h="3028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Candida_albicans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 ( 1.4%)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6 (10.5%)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7 ( 5.3%)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0.054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79497"/>
                  </a:ext>
                </a:extLst>
              </a:tr>
              <a:tr h="454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Acinetobacter_baumannii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 ( 1.4%)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 ( 5.3%)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 ( 3.1%)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0.437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177795"/>
                  </a:ext>
                </a:extLst>
              </a:tr>
              <a:tr h="454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Pseudomonas_aeruginosa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6 ( 8.1%)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 ( 3.5%)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8 ( 6.1%)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0.47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733862"/>
                  </a:ext>
                </a:extLst>
              </a:tr>
              <a:tr h="454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Stenotrophomonas_maltophilia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 ( 2.7%)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 ( 1.8%)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 ( 2.3%)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268725"/>
                  </a:ext>
                </a:extLst>
              </a:tr>
              <a:tr h="454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Staphylococcus_epidermidis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9 (12.2%)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 ( 7.0%)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13 ( 9.9%)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0.495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708643"/>
                  </a:ext>
                </a:extLst>
              </a:tr>
              <a:tr h="174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Others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35 (47.3%)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22 (38.6%)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57 (43.5%)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0.413</a:t>
                      </a:r>
                    </a:p>
                  </a:txBody>
                  <a:tcPr marL="6705" marR="6705" marT="67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08657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D12FE6D-94D9-CB4C-A32F-720B0D0EA78E}"/>
              </a:ext>
            </a:extLst>
          </p:cNvPr>
          <p:cNvSpPr txBox="1"/>
          <p:nvPr/>
        </p:nvSpPr>
        <p:spPr>
          <a:xfrm>
            <a:off x="6603999" y="491165"/>
            <a:ext cx="558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BSI </a:t>
            </a:r>
            <a:r>
              <a:rPr lang="ko-KR" altLang="en-US" dirty="0"/>
              <a:t>환자들 중 </a:t>
            </a:r>
            <a:r>
              <a:rPr lang="en-US" altLang="ko-KR" dirty="0"/>
              <a:t>ECMO weaning vs Death on ECMO</a:t>
            </a:r>
            <a:r>
              <a:rPr lang="ko-KR" altLang="en-US" dirty="0"/>
              <a:t> 비교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균주</a:t>
            </a:r>
            <a:r>
              <a:rPr lang="ko-KR" altLang="en-US" dirty="0"/>
              <a:t> 구성의 차이 분석</a:t>
            </a:r>
          </a:p>
        </p:txBody>
      </p:sp>
    </p:spTree>
    <p:extLst>
      <p:ext uri="{BB962C8B-B14F-4D97-AF65-F5344CB8AC3E}">
        <p14:creationId xmlns:p14="http://schemas.microsoft.com/office/powerpoint/2010/main" val="100618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CE423-462B-0048-AB47-1DE3F412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Cx</a:t>
            </a:r>
            <a:r>
              <a:rPr kumimoji="1" lang="en-US" altLang="ko-Kore-KR" dirty="0"/>
              <a:t> (+) within 7d after ECMO</a:t>
            </a:r>
            <a:endParaRPr kumimoji="1" lang="ko-Kore-KR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0DE04F1-88BE-E644-AA19-E7EB69BB7F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07C990-1DDC-42DB-84ED-26895F84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278889"/>
            <a:ext cx="7184813" cy="5388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472BF9-EC3D-4E2E-90A7-69D7AA7E2D5B}"/>
              </a:ext>
            </a:extLst>
          </p:cNvPr>
          <p:cNvSpPr txBox="1"/>
          <p:nvPr/>
        </p:nvSpPr>
        <p:spPr>
          <a:xfrm>
            <a:off x="7334597" y="1367522"/>
            <a:ext cx="485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ECMO duration &gt;7 </a:t>
            </a:r>
            <a:r>
              <a:rPr lang="ko-KR" altLang="en-US" dirty="0"/>
              <a:t>인 환자들을 대상으로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ECMO </a:t>
            </a:r>
            <a:r>
              <a:rPr lang="ko-KR" altLang="en-US" dirty="0"/>
              <a:t>삽입 </a:t>
            </a:r>
            <a:r>
              <a:rPr lang="en-US" altLang="ko-KR" dirty="0"/>
              <a:t>7</a:t>
            </a:r>
            <a:r>
              <a:rPr lang="ko-KR" altLang="en-US" dirty="0"/>
              <a:t>일 이내 </a:t>
            </a:r>
            <a:r>
              <a:rPr lang="en-US" altLang="ko-KR" dirty="0"/>
              <a:t>culture (+) vs. culture (-)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511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7E6C9-8C9C-D245-B1AA-026B3839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BSI within 7d after ECMO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9D7BCD-C960-4A22-BA46-688DE126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" y="1276349"/>
            <a:ext cx="7198996" cy="53992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747B7B-FD2A-45EF-A893-58F36745E358}"/>
              </a:ext>
            </a:extLst>
          </p:cNvPr>
          <p:cNvSpPr txBox="1"/>
          <p:nvPr/>
        </p:nvSpPr>
        <p:spPr>
          <a:xfrm>
            <a:off x="6791499" y="1367522"/>
            <a:ext cx="5400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마찬가지로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ECMO duration &gt;7 </a:t>
            </a:r>
            <a:r>
              <a:rPr lang="ko-KR" altLang="en-US" dirty="0"/>
              <a:t>인 환자들을 대상으로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ECMO </a:t>
            </a:r>
            <a:r>
              <a:rPr lang="ko-KR" altLang="en-US" dirty="0"/>
              <a:t>삽입 </a:t>
            </a:r>
            <a:r>
              <a:rPr lang="en-US" altLang="ko-KR" dirty="0"/>
              <a:t>7</a:t>
            </a:r>
            <a:r>
              <a:rPr lang="ko-KR" altLang="en-US" dirty="0"/>
              <a:t>일 이내 </a:t>
            </a:r>
            <a:r>
              <a:rPr lang="en-US" altLang="ko-KR" dirty="0"/>
              <a:t>blood culture (+) vs. culture (-)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5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60C1B-388D-2A4E-A487-7CAE87A1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RTI/UTI within 7d after ECMO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C4DB3-37B6-1C4F-A028-9B289337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776678-1707-41F7-9015-CB2B9087D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69467" cy="4102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104B90C-B84F-41C2-91DE-209484F43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1690688"/>
            <a:ext cx="5953125" cy="446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2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CE3B3-F403-9D40-9731-129B17DC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Survivors after ECMO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43DA1-6BA4-A443-8F09-53A933B1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7D38-A93A-4258-B7A0-E32A982DF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71588"/>
            <a:ext cx="7200900" cy="5400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FB6AD3-F4E2-44C2-BA20-5CEE58911343}"/>
              </a:ext>
            </a:extLst>
          </p:cNvPr>
          <p:cNvSpPr txBox="1"/>
          <p:nvPr/>
        </p:nvSpPr>
        <p:spPr>
          <a:xfrm>
            <a:off x="6724997" y="1271588"/>
            <a:ext cx="485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Successful weaning </a:t>
            </a:r>
            <a:r>
              <a:rPr lang="ko-KR" altLang="en-US" dirty="0"/>
              <a:t>환자 대상으로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ECMO </a:t>
            </a:r>
            <a:r>
              <a:rPr lang="ko-KR" altLang="en-US" dirty="0"/>
              <a:t>삽입 기간내 </a:t>
            </a:r>
            <a:r>
              <a:rPr lang="en-US" altLang="ko-KR" dirty="0"/>
              <a:t>culture (+) vs. culture (-)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382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36C4E-741D-3C41-A849-CB787CCB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Survivors after ECMO – BSI during ECMO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7016F-C9D9-D84D-A336-814A9A081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4FF239-1891-4F15-82C1-977306627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85875"/>
            <a:ext cx="7219950" cy="5414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051252-CCED-4C74-9BCA-593E2616B39E}"/>
              </a:ext>
            </a:extLst>
          </p:cNvPr>
          <p:cNvSpPr txBox="1"/>
          <p:nvPr/>
        </p:nvSpPr>
        <p:spPr>
          <a:xfrm>
            <a:off x="7391574" y="1502459"/>
            <a:ext cx="4857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Successful weaning </a:t>
            </a:r>
            <a:r>
              <a:rPr lang="ko-KR" altLang="en-US" dirty="0"/>
              <a:t>환자 대상으로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ECMO </a:t>
            </a:r>
            <a:r>
              <a:rPr lang="ko-KR" altLang="en-US" dirty="0"/>
              <a:t>삽입 기간내  </a:t>
            </a:r>
            <a:r>
              <a:rPr lang="en-US" altLang="ko-KR" dirty="0"/>
              <a:t>Blood culture (+) vs. culture (-)</a:t>
            </a:r>
          </a:p>
        </p:txBody>
      </p:sp>
    </p:spTree>
    <p:extLst>
      <p:ext uri="{BB962C8B-B14F-4D97-AF65-F5344CB8AC3E}">
        <p14:creationId xmlns:p14="http://schemas.microsoft.com/office/powerpoint/2010/main" val="2597691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C2688-EE67-264B-9887-589F2DB7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BF0BD-9175-B749-A74C-3141C55C6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대략</a:t>
            </a:r>
            <a:r>
              <a:rPr kumimoji="1" lang="ko-KR" altLang="en-US" dirty="0"/>
              <a:t> 결론을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ECMO </a:t>
            </a:r>
            <a:r>
              <a:rPr kumimoji="1" lang="ko-KR" altLang="en-US" dirty="0"/>
              <a:t>삽입 후 빠른 시일</a:t>
            </a:r>
            <a:r>
              <a:rPr kumimoji="1" lang="en-US" altLang="ko-KR" dirty="0"/>
              <a:t>(7</a:t>
            </a:r>
            <a:r>
              <a:rPr kumimoji="1" lang="ko-KR" altLang="en-US" dirty="0"/>
              <a:t>일</a:t>
            </a:r>
            <a:r>
              <a:rPr kumimoji="1" lang="en-US" altLang="ko-KR" dirty="0"/>
              <a:t>)</a:t>
            </a:r>
            <a:r>
              <a:rPr kumimoji="1" lang="ko-KR" altLang="en-US" dirty="0"/>
              <a:t> 내에 발생한 </a:t>
            </a:r>
            <a:r>
              <a:rPr kumimoji="1" lang="en-US" altLang="ko-KR" dirty="0"/>
              <a:t>BSI</a:t>
            </a:r>
            <a:r>
              <a:rPr kumimoji="1" lang="ko-KR" altLang="en-US" dirty="0"/>
              <a:t>가 환자 예후에 안 좋은 영향을 미친다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반면 </a:t>
            </a:r>
            <a:r>
              <a:rPr kumimoji="1" lang="en-US" altLang="ko-KR" dirty="0"/>
              <a:t>RTI/UTI </a:t>
            </a:r>
            <a:r>
              <a:rPr kumimoji="1" lang="ko-KR" altLang="en-US" dirty="0"/>
              <a:t>등은 큰 영향을 미치는 것 같지 않다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ore-KR" dirty="0"/>
              <a:t>ECMO </a:t>
            </a:r>
            <a:r>
              <a:rPr kumimoji="1" lang="ko-KR" altLang="en-US" dirty="0"/>
              <a:t>삽입 당시 </a:t>
            </a:r>
            <a:r>
              <a:rPr kumimoji="1" lang="en-US" altLang="ko-KR" dirty="0"/>
              <a:t>aseptic technique</a:t>
            </a:r>
            <a:r>
              <a:rPr kumimoji="1" lang="ko-KR" altLang="en-US" dirty="0"/>
              <a:t>이 중요하며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또한 </a:t>
            </a:r>
            <a:r>
              <a:rPr kumimoji="1" lang="ko-KR" altLang="en-US" dirty="0" err="1"/>
              <a:t>그외</a:t>
            </a:r>
            <a:r>
              <a:rPr kumimoji="1" lang="ko-KR" altLang="en-US" dirty="0"/>
              <a:t> </a:t>
            </a:r>
            <a:r>
              <a:rPr kumimoji="1" lang="en-US" altLang="ko-KR" dirty="0"/>
              <a:t>infection</a:t>
            </a:r>
            <a:r>
              <a:rPr kumimoji="1" lang="ko-KR" altLang="en-US" dirty="0"/>
              <a:t>도 적극적으로 </a:t>
            </a:r>
            <a:r>
              <a:rPr kumimoji="1" lang="en-US" altLang="ko-KR" dirty="0"/>
              <a:t>Mx. 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BSI </a:t>
            </a:r>
            <a:r>
              <a:rPr kumimoji="1" lang="ko-KR" altLang="en-US" dirty="0"/>
              <a:t>발생을 </a:t>
            </a:r>
            <a:r>
              <a:rPr kumimoji="1" lang="ko-KR" altLang="en-US" dirty="0" err="1"/>
              <a:t>억제해야할</a:t>
            </a:r>
            <a:r>
              <a:rPr kumimoji="1" lang="ko-KR" altLang="en-US" dirty="0"/>
              <a:t> 것이다</a:t>
            </a:r>
            <a:r>
              <a:rPr kumimoji="1" lang="en-US" altLang="ko-KR" dirty="0"/>
              <a:t>…</a:t>
            </a:r>
          </a:p>
          <a:p>
            <a:pPr lvl="1"/>
            <a:endParaRPr kumimoji="1" lang="en-US" altLang="ko-Kore-KR" dirty="0"/>
          </a:p>
          <a:p>
            <a:r>
              <a:rPr kumimoji="1" lang="ko-KR" altLang="en-US" dirty="0"/>
              <a:t>이런 식으로 방향을 잡아볼까 합니다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6883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0E7EC-F213-B942-843E-4C759009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5939D-A92A-C84C-B187-CA69DC9C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Multivariable Cox</a:t>
            </a:r>
          </a:p>
          <a:p>
            <a:pPr lvl="1"/>
            <a:r>
              <a:rPr kumimoji="1" lang="en-US" altLang="ko-Kore-KR" dirty="0"/>
              <a:t>Age</a:t>
            </a:r>
          </a:p>
          <a:p>
            <a:pPr lvl="1"/>
            <a:r>
              <a:rPr kumimoji="1" lang="en-US" altLang="ko-Kore-KR" dirty="0"/>
              <a:t>PMH - Malignancy, HTN, current smoker, CKD, PAOD</a:t>
            </a:r>
          </a:p>
          <a:p>
            <a:pPr lvl="1"/>
            <a:r>
              <a:rPr kumimoji="1" lang="en-US" altLang="ko-Kore-KR" dirty="0"/>
              <a:t>Lab- Hb, platelet, lactate, CRP(?)</a:t>
            </a:r>
          </a:p>
          <a:p>
            <a:pPr lvl="1"/>
            <a:r>
              <a:rPr kumimoji="1" lang="en-US" altLang="ko-Kore-KR" dirty="0"/>
              <a:t>ECPR, ECMO indication</a:t>
            </a:r>
          </a:p>
          <a:p>
            <a:pPr lvl="1"/>
            <a:r>
              <a:rPr kumimoji="1" lang="en-US" altLang="ko-Kore-KR" dirty="0"/>
              <a:t>Culture result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3397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B5848-E22F-9C4F-AC8F-ABCE045A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Inclusion Criteria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54F00-03E2-D348-94CA-80B4D7454C1D}"/>
              </a:ext>
            </a:extLst>
          </p:cNvPr>
          <p:cNvSpPr txBox="1"/>
          <p:nvPr/>
        </p:nvSpPr>
        <p:spPr>
          <a:xfrm>
            <a:off x="981635" y="1825625"/>
            <a:ext cx="280923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ECMO insertion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Jan 2014 to June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(N=852)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2F0BA-EAE6-984A-84BD-05DB199AAD84}"/>
              </a:ext>
            </a:extLst>
          </p:cNvPr>
          <p:cNvSpPr txBox="1"/>
          <p:nvPr/>
        </p:nvSpPr>
        <p:spPr>
          <a:xfrm>
            <a:off x="981634" y="3105834"/>
            <a:ext cx="28092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&gt;=18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(N=765)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128A1-E765-EE4C-9B6F-92562048B0C8}"/>
              </a:ext>
            </a:extLst>
          </p:cNvPr>
          <p:cNvSpPr txBox="1"/>
          <p:nvPr/>
        </p:nvSpPr>
        <p:spPr>
          <a:xfrm>
            <a:off x="981635" y="4633946"/>
            <a:ext cx="28092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ECMO insertion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(N=709)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A33F8-DB9F-3649-B751-BD2A7CA0B454}"/>
              </a:ext>
            </a:extLst>
          </p:cNvPr>
          <p:cNvSpPr txBox="1"/>
          <p:nvPr/>
        </p:nvSpPr>
        <p:spPr>
          <a:xfrm>
            <a:off x="4691385" y="3826687"/>
            <a:ext cx="28092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Repeated ECMO insertion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(N=56)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BB874D6-254D-5844-B7A7-C3BB59377F0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386249" y="2748955"/>
            <a:ext cx="2" cy="356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C9C8971-F2BD-254D-8DB0-62C24CDF62B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386249" y="3752165"/>
            <a:ext cx="1" cy="8817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7B39545-AEE5-E242-8E55-0329AA1BD2C2}"/>
              </a:ext>
            </a:extLst>
          </p:cNvPr>
          <p:cNvCxnSpPr>
            <a:cxnSpLocks/>
          </p:cNvCxnSpPr>
          <p:nvPr/>
        </p:nvCxnSpPr>
        <p:spPr>
          <a:xfrm>
            <a:off x="2386249" y="4139703"/>
            <a:ext cx="2305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1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1B8D0-B1B4-4447-8875-6C09FC1F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1ECC6-4B31-4B9C-825B-8EBBC3AD1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기존 디자인은 </a:t>
            </a:r>
            <a:r>
              <a:rPr lang="en-US" altLang="ko-KR" dirty="0" err="1"/>
              <a:t>PreECMO</a:t>
            </a:r>
            <a:r>
              <a:rPr lang="en-US" altLang="ko-KR" dirty="0"/>
              <a:t> Sepsis, Sepsis during ECMO, ECMO w/o sepsis </a:t>
            </a:r>
            <a:r>
              <a:rPr lang="ko-KR" altLang="en-US" dirty="0" err="1"/>
              <a:t>군간의</a:t>
            </a:r>
            <a:r>
              <a:rPr lang="ko-KR" altLang="en-US" dirty="0"/>
              <a:t> 비교연구였으나</a:t>
            </a:r>
            <a:endParaRPr lang="en-US" altLang="ko-KR" dirty="0"/>
          </a:p>
          <a:p>
            <a:pPr lvl="1"/>
            <a:r>
              <a:rPr lang="ko-KR" altLang="en-US" dirty="0" err="1"/>
              <a:t>세군간</a:t>
            </a:r>
            <a:r>
              <a:rPr lang="ko-KR" altLang="en-US" dirty="0"/>
              <a:t> 비교에서 유의한 결과가 확인되지 않았으며</a:t>
            </a:r>
            <a:endParaRPr lang="en-US" altLang="ko-KR" dirty="0"/>
          </a:p>
          <a:p>
            <a:pPr lvl="1"/>
            <a:r>
              <a:rPr lang="en-US" altLang="ko-KR" dirty="0"/>
              <a:t>Sepsis (culture positive) </a:t>
            </a:r>
            <a:r>
              <a:rPr lang="ko-KR" altLang="en-US" dirty="0"/>
              <a:t>진단이 </a:t>
            </a:r>
            <a:r>
              <a:rPr lang="en-US" altLang="ko-KR" dirty="0"/>
              <a:t>ECMO </a:t>
            </a:r>
            <a:r>
              <a:rPr lang="ko-KR" altLang="en-US" dirty="0"/>
              <a:t>삽입 이후에 이루어지기에 </a:t>
            </a:r>
            <a:r>
              <a:rPr lang="en-US" altLang="ko-KR" dirty="0"/>
              <a:t>ECMO </a:t>
            </a:r>
            <a:r>
              <a:rPr lang="ko-KR" altLang="en-US" dirty="0"/>
              <a:t>삽입 </a:t>
            </a:r>
            <a:r>
              <a:rPr lang="ko-KR" altLang="en-US" dirty="0" err="1"/>
              <a:t>이후부터의</a:t>
            </a:r>
            <a:r>
              <a:rPr lang="ko-KR" altLang="en-US" dirty="0"/>
              <a:t> 생존분석이 적절하지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Sepsis during ECMO vs. ECMO w/o sepsis</a:t>
            </a:r>
            <a:r>
              <a:rPr lang="ko-KR" altLang="en-US" dirty="0"/>
              <a:t>간의 비교연구로 전환하였습니다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 중에서도 </a:t>
            </a:r>
            <a:r>
              <a:rPr lang="en-US" altLang="ko-KR" dirty="0"/>
              <a:t>BSI – blood culture (+) and/or catheter culture (+)</a:t>
            </a:r>
            <a:r>
              <a:rPr lang="ko-KR" altLang="en-US" dirty="0"/>
              <a:t>의 임상적 의의에 중점을 두고자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58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EF974-D460-4ED8-A9C8-50E4B1F0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Survivors vs. Non-survivors</a:t>
            </a:r>
            <a:endParaRPr lang="ko-KR" altLang="en-US" dirty="0"/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92C0A3AE-AEC3-468D-A116-618F91CDF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834374"/>
              </p:ext>
            </p:extLst>
          </p:nvPr>
        </p:nvGraphicFramePr>
        <p:xfrm>
          <a:off x="1054330" y="1282054"/>
          <a:ext cx="7194320" cy="3545573"/>
        </p:xfrm>
        <a:graphic>
          <a:graphicData uri="http://schemas.openxmlformats.org/drawingml/2006/table">
            <a:tbl>
              <a:tblPr/>
              <a:tblGrid>
                <a:gridCol w="2171008">
                  <a:extLst>
                    <a:ext uri="{9D8B030D-6E8A-4147-A177-3AD203B41FA5}">
                      <a16:colId xmlns:a16="http://schemas.microsoft.com/office/drawing/2014/main" val="520900058"/>
                    </a:ext>
                  </a:extLst>
                </a:gridCol>
                <a:gridCol w="1265431">
                  <a:extLst>
                    <a:ext uri="{9D8B030D-6E8A-4147-A177-3AD203B41FA5}">
                      <a16:colId xmlns:a16="http://schemas.microsoft.com/office/drawing/2014/main" val="2508073179"/>
                    </a:ext>
                  </a:extLst>
                </a:gridCol>
                <a:gridCol w="1252627">
                  <a:extLst>
                    <a:ext uri="{9D8B030D-6E8A-4147-A177-3AD203B41FA5}">
                      <a16:colId xmlns:a16="http://schemas.microsoft.com/office/drawing/2014/main" val="1873265752"/>
                    </a:ext>
                  </a:extLst>
                </a:gridCol>
                <a:gridCol w="1252627">
                  <a:extLst>
                    <a:ext uri="{9D8B030D-6E8A-4147-A177-3AD203B41FA5}">
                      <a16:colId xmlns:a16="http://schemas.microsoft.com/office/drawing/2014/main" val="644150209"/>
                    </a:ext>
                  </a:extLst>
                </a:gridCol>
                <a:gridCol w="1252627">
                  <a:extLst>
                    <a:ext uri="{9D8B030D-6E8A-4147-A177-3AD203B41FA5}">
                      <a16:colId xmlns:a16="http://schemas.microsoft.com/office/drawing/2014/main" val="649070041"/>
                    </a:ext>
                  </a:extLst>
                </a:gridCol>
              </a:tblGrid>
              <a:tr h="186616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Survivors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Nonsurvivors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p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297269"/>
                  </a:ext>
                </a:extLst>
              </a:tr>
              <a:tr h="104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(N=403)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(N=306)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(N=709)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277465"/>
                  </a:ext>
                </a:extLst>
              </a:tr>
              <a:tr h="1820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Male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269 (66.7%)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204 (66.7%)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473 (66.7%)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669405"/>
                  </a:ext>
                </a:extLst>
              </a:tr>
              <a:tr h="100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55.6 ± 15.8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59.9 ± 13.9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57.4 ± 15.1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&lt; 0.001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473541"/>
                  </a:ext>
                </a:extLst>
              </a:tr>
              <a:tr h="1820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Height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165.2 ± 12.2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164.2 ± 8.8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164.8 ± 10.9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0.188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584186"/>
                  </a:ext>
                </a:extLst>
              </a:tr>
              <a:tr h="100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Weight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66.5 ± 13.1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65.7 ± 13.0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66.1 ± 13.0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0.425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073261"/>
                  </a:ext>
                </a:extLst>
              </a:tr>
              <a:tr h="1001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PMHx.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748799"/>
                  </a:ext>
                </a:extLst>
              </a:tr>
              <a:tr h="182064">
                <a:tc>
                  <a:txBody>
                    <a:bodyPr/>
                    <a:lstStyle/>
                    <a:p>
                      <a:pPr marL="457200" lvl="1" indent="0" algn="l" fontAlgn="ctr">
                        <a:tabLst>
                          <a:tab pos="182563" algn="l"/>
                        </a:tabLst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Malignancy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40 ( 9.9%)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68 (22.3%)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108 (15.3%)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&lt; 0.001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191286"/>
                  </a:ext>
                </a:extLst>
              </a:tr>
              <a:tr h="182064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DM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135 (33.5%)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100 (32.7%)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235 (33.1%)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0.882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986374"/>
                  </a:ext>
                </a:extLst>
              </a:tr>
              <a:tr h="182064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HTN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143 (35.5%)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135 (44.1%)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278 (39.2%)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0.024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913777"/>
                  </a:ext>
                </a:extLst>
              </a:tr>
              <a:tr h="182064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Dyslipidemia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46 (11.4%)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40 (13.1%)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86 (12.1%)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0.569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991184"/>
                  </a:ext>
                </a:extLst>
              </a:tr>
              <a:tr h="182064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Smoking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165 (41.2%)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127 (42.2%)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292 (41.7%)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0.862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061964"/>
                  </a:ext>
                </a:extLst>
              </a:tr>
              <a:tr h="182064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Current smoker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101 (25.2%)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42 (14.0%)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143 (20.4%)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&lt; 0.001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708714"/>
                  </a:ext>
                </a:extLst>
              </a:tr>
              <a:tr h="100135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CKD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20 ( 5.0%)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39 (12.8%)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59 ( 8.3%)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&lt; 0.001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986809"/>
                  </a:ext>
                </a:extLst>
              </a:tr>
              <a:tr h="100135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PAOD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 ( 1.2%)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15 ( 4.9%)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20 ( 2.8%)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0.007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177481"/>
                  </a:ext>
                </a:extLst>
              </a:tr>
              <a:tr h="182064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Previous CVA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25 ( 6.2%)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21 ( 6.9%)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46 ( 6.5%)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0.833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814198"/>
                  </a:ext>
                </a:extLst>
              </a:tr>
              <a:tr h="182064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Previous MI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72 (17.9%)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50 (16.4%)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122 (17.3%)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0.694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523960"/>
                  </a:ext>
                </a:extLst>
              </a:tr>
              <a:tr h="182064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Prevous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 PCI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89 (22.1%)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57 (18.8%)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146 (20.7%)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0.322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052101"/>
                  </a:ext>
                </a:extLst>
              </a:tr>
              <a:tr h="182064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Previous CABG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26 ( 6.5%)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20 ( 6.6%)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46 ( 6.5%)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552" marR="4552" marT="45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079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20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33C33-B7C3-495B-AAB3-D51A04CB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Survivors vs. Non-survivors</a:t>
            </a:r>
            <a:endParaRPr lang="ko-KR" altLang="en-US" dirty="0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ECF478EB-2CA7-47FE-B0DF-5A4AA2164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460257"/>
              </p:ext>
            </p:extLst>
          </p:nvPr>
        </p:nvGraphicFramePr>
        <p:xfrm>
          <a:off x="1037705" y="1272485"/>
          <a:ext cx="7208520" cy="4711560"/>
        </p:xfrm>
        <a:graphic>
          <a:graphicData uri="http://schemas.openxmlformats.org/drawingml/2006/table">
            <a:tbl>
              <a:tblPr/>
              <a:tblGrid>
                <a:gridCol w="2179320">
                  <a:extLst>
                    <a:ext uri="{9D8B030D-6E8A-4147-A177-3AD203B41FA5}">
                      <a16:colId xmlns:a16="http://schemas.microsoft.com/office/drawing/2014/main" val="220425752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0604507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56880324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1095807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84572479"/>
                    </a:ext>
                  </a:extLst>
                </a:gridCol>
              </a:tblGrid>
              <a:tr h="3185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Survivors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Nonsurvivors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p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532498"/>
                  </a:ext>
                </a:extLst>
              </a:tr>
              <a:tr h="178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(N=403)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(N=306)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(N=709)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427006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Lab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1872577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Hb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12.0 ± 2.6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11.2 ± 2.5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11.7 ± 2.5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&lt; 0.001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06388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Platelet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202.1 ± 93.3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173.2 ± 108.8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188.9 ± 101.6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0.001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18623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Sodium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136.2 ± 10.1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136.6 ± 11.5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136.4 ± 10.8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0.709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2798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Total bilirubin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1.4 ± 1.6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1.6 ± 2.4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1.5 ± 2.0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0.26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61651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AST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294.5 ± 1135.8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209.0 ± 636.5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255.7 ± 942.6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0.291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34674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ALT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188.6 ± 570.5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132.0 ± 297.1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162.9 ± 467.2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0.156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00779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LDH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1137.1 ± 1615.8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1519.8 ± 2419.9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1315.5 ± 2036.4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0.093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333298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BUN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25.3 ± 17.2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32.0 ± 26.7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28.3 ± 22.2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0.001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777663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Creatinine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1.4 ± 1.2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2.0 ± 2.2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1.7 ± 1.8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&lt; 0.001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1745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D-dimer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11.1 ± 36.9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12.1 ± 15.7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11.6 ± 28.5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0.783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340186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CRP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4.7 ± 7.3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8.0 ± 10.8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6.2 ± 9.2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&lt; 0.001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271816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TnI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15.7 ± 58.5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19.5 ± 79.8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17.5 ± 69.3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0.626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11536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Lactate 0h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5.0 ± 4.4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7.0 ± 5.5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5.9 ± 5.0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&lt; 0.001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756465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Lactate 6h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9.6 ± 73.5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7.9 ± 5.7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8.9 ± 55.6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0.721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45251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Lactate 24h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2.8 ± 2.5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5.0 ± 4.7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3.7 ± 3.7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&lt; 0.001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59525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Lactate 48h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1.9 ± 1.1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4.2 ± 4.6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2.8 ± 3.3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&lt; 0.001</a:t>
                      </a: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419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41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33C33-B7C3-495B-AAB3-D51A04CB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Survivors vs. Non-survivors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5BEEE29B-11C8-4C33-96E4-7ACFAF01C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910233"/>
              </p:ext>
            </p:extLst>
          </p:nvPr>
        </p:nvGraphicFramePr>
        <p:xfrm>
          <a:off x="1072341" y="1276980"/>
          <a:ext cx="7198821" cy="5797734"/>
        </p:xfrm>
        <a:graphic>
          <a:graphicData uri="http://schemas.openxmlformats.org/drawingml/2006/table">
            <a:tbl>
              <a:tblPr/>
              <a:tblGrid>
                <a:gridCol w="2152997">
                  <a:extLst>
                    <a:ext uri="{9D8B030D-6E8A-4147-A177-3AD203B41FA5}">
                      <a16:colId xmlns:a16="http://schemas.microsoft.com/office/drawing/2014/main" val="4189147361"/>
                    </a:ext>
                  </a:extLst>
                </a:gridCol>
                <a:gridCol w="1261456">
                  <a:extLst>
                    <a:ext uri="{9D8B030D-6E8A-4147-A177-3AD203B41FA5}">
                      <a16:colId xmlns:a16="http://schemas.microsoft.com/office/drawing/2014/main" val="4091029501"/>
                    </a:ext>
                  </a:extLst>
                </a:gridCol>
                <a:gridCol w="1261456">
                  <a:extLst>
                    <a:ext uri="{9D8B030D-6E8A-4147-A177-3AD203B41FA5}">
                      <a16:colId xmlns:a16="http://schemas.microsoft.com/office/drawing/2014/main" val="1039163854"/>
                    </a:ext>
                  </a:extLst>
                </a:gridCol>
                <a:gridCol w="1261456">
                  <a:extLst>
                    <a:ext uri="{9D8B030D-6E8A-4147-A177-3AD203B41FA5}">
                      <a16:colId xmlns:a16="http://schemas.microsoft.com/office/drawing/2014/main" val="1908529563"/>
                    </a:ext>
                  </a:extLst>
                </a:gridCol>
                <a:gridCol w="1261456">
                  <a:extLst>
                    <a:ext uri="{9D8B030D-6E8A-4147-A177-3AD203B41FA5}">
                      <a16:colId xmlns:a16="http://schemas.microsoft.com/office/drawing/2014/main" val="3070223826"/>
                    </a:ext>
                  </a:extLst>
                </a:gridCol>
              </a:tblGrid>
              <a:tr h="1471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Survivors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Nonsurvivors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p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326352"/>
                  </a:ext>
                </a:extLst>
              </a:tr>
              <a:tr h="825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(N=403)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(N=306)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(N=709)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804869"/>
                  </a:ext>
                </a:extLst>
              </a:tr>
              <a:tr h="143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ECPR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128 (31.8%)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137 (44.8%)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265 (37.4%)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0.001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872726"/>
                  </a:ext>
                </a:extLst>
              </a:tr>
              <a:tr h="143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ECMO Indication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&lt; 0.001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693138"/>
                  </a:ext>
                </a:extLst>
              </a:tr>
              <a:tr h="287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    Cardiopulmonary arrest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160 (39.7%)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151 (49.3%)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311 (43.9%)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054393"/>
                  </a:ext>
                </a:extLst>
              </a:tr>
              <a:tr h="215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    Cardiogenic shock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134 (33.3%)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50 (16.3%)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184 (26.0%)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686708"/>
                  </a:ext>
                </a:extLst>
              </a:tr>
              <a:tr h="215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    Respiratoy failure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67 (16.6%)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76 (24.8%)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143 (20.2%)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870029"/>
                  </a:ext>
                </a:extLst>
              </a:tr>
              <a:tr h="287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    Weaning faiure of CPB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17 ( 4.2%)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14 ( 4.6%)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31 ( 4.4%)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794039"/>
                  </a:ext>
                </a:extLst>
              </a:tr>
              <a:tr h="143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    Septic shock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9 ( 2.2%)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10 ( 3.3%)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19 ( 2.7%)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670721"/>
                  </a:ext>
                </a:extLst>
              </a:tr>
              <a:tr h="78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    Others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16 ( 4.0%)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 ( 1.6%)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21 ( 3.0%)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351899"/>
                  </a:ext>
                </a:extLst>
              </a:tr>
              <a:tr h="143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ECMO Type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0.003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208122"/>
                  </a:ext>
                </a:extLst>
              </a:tr>
              <a:tr h="143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    VA-ECMO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327 (81.1%)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222 (72.5%)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549 (77.4%)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076041"/>
                  </a:ext>
                </a:extLst>
              </a:tr>
              <a:tr h="143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    VV-ECMO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71 (17.6%)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81 (26.5%)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152 (21.4%)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320764"/>
                  </a:ext>
                </a:extLst>
              </a:tr>
              <a:tr h="143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    E-LVAD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 ( 1.2%)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 ( 0.0%)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 ( 0.7%)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582529"/>
                  </a:ext>
                </a:extLst>
              </a:tr>
              <a:tr h="143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    E-RVAD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 ( 0.0%)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 ( 0.7%)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 ( 0.3%)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216540"/>
                  </a:ext>
                </a:extLst>
              </a:tr>
              <a:tr h="78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    Others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 ( 0.0%)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 ( 0.3%)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 ( 0.1%)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895292"/>
                  </a:ext>
                </a:extLst>
              </a:tr>
              <a:tr h="287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MV at Insertion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317 (79.1%)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257 (84.3%)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574 (81.3%)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0.097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1102"/>
                  </a:ext>
                </a:extLst>
              </a:tr>
              <a:tr h="143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Weaning success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&lt; 0.001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069491"/>
                  </a:ext>
                </a:extLst>
              </a:tr>
              <a:tr h="143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    No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 ( 0.0%)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183 (59.8%)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183 (25.8%)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63183"/>
                  </a:ext>
                </a:extLst>
              </a:tr>
              <a:tr h="143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    Yes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399 (99.0%)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123 (40.2%)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522 (73.6%)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785977"/>
                  </a:ext>
                </a:extLst>
              </a:tr>
              <a:tr h="78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    Transfer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 ( 1.0%)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 ( 0.0%)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 ( 0.6%)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856065"/>
                  </a:ext>
                </a:extLst>
              </a:tr>
              <a:tr h="7898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ECMO duration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10.8 ± 19.3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13.3 ± 21.5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11.9 ± 20.3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0.097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248856"/>
                  </a:ext>
                </a:extLst>
              </a:tr>
              <a:tr h="143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Survival discharge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&lt; 0.001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97992"/>
                  </a:ext>
                </a:extLst>
              </a:tr>
              <a:tr h="143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    No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 ( 0.0%)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269 (87.9%)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269 (38.2%)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86008"/>
                  </a:ext>
                </a:extLst>
              </a:tr>
              <a:tr h="143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    Yes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390 (97.7%)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35 (11.4%)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425 (60.3%)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143318"/>
                  </a:ext>
                </a:extLst>
              </a:tr>
              <a:tr h="215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    Hopeless discharge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9 ( 2.3%)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 ( 0.7%)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11 ( 1.6%)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552408"/>
                  </a:ext>
                </a:extLst>
              </a:tr>
              <a:tr h="143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CRRT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113 (28.0%)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175 (57.2%)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288 (40.6%)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&lt; 0.001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916071"/>
                  </a:ext>
                </a:extLst>
              </a:tr>
              <a:tr h="143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Vasopressor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364 (90.5%)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292 (95.4%)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656 (92.7%)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0.02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550893"/>
                  </a:ext>
                </a:extLst>
              </a:tr>
              <a:tr h="78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IABP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9 ( 2.2%)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11 ( 3.6%)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20 ( 2.8%)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0.392</a:t>
                      </a:r>
                    </a:p>
                  </a:txBody>
                  <a:tcPr marL="3590" marR="3590" marT="35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74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16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33C33-B7C3-495B-AAB3-D51A04CB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Survivors vs. Non-survivors</a:t>
            </a:r>
            <a:endParaRPr lang="ko-KR" altLang="en-US" dirty="0"/>
          </a:p>
        </p:txBody>
      </p:sp>
      <p:graphicFrame>
        <p:nvGraphicFramePr>
          <p:cNvPr id="19" name="내용 개체 틀 18">
            <a:extLst>
              <a:ext uri="{FF2B5EF4-FFF2-40B4-BE49-F238E27FC236}">
                <a16:creationId xmlns:a16="http://schemas.microsoft.com/office/drawing/2014/main" id="{56EDBE91-BF2C-4B40-88BD-06067DE50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910620"/>
              </p:ext>
            </p:extLst>
          </p:nvPr>
        </p:nvGraphicFramePr>
        <p:xfrm>
          <a:off x="1066799" y="1288473"/>
          <a:ext cx="7179427" cy="4493406"/>
        </p:xfrm>
        <a:graphic>
          <a:graphicData uri="http://schemas.openxmlformats.org/drawingml/2006/table">
            <a:tbl>
              <a:tblPr/>
              <a:tblGrid>
                <a:gridCol w="2158539">
                  <a:extLst>
                    <a:ext uri="{9D8B030D-6E8A-4147-A177-3AD203B41FA5}">
                      <a16:colId xmlns:a16="http://schemas.microsoft.com/office/drawing/2014/main" val="3245698451"/>
                    </a:ext>
                  </a:extLst>
                </a:gridCol>
                <a:gridCol w="1255222">
                  <a:extLst>
                    <a:ext uri="{9D8B030D-6E8A-4147-A177-3AD203B41FA5}">
                      <a16:colId xmlns:a16="http://schemas.microsoft.com/office/drawing/2014/main" val="2871768430"/>
                    </a:ext>
                  </a:extLst>
                </a:gridCol>
                <a:gridCol w="1255222">
                  <a:extLst>
                    <a:ext uri="{9D8B030D-6E8A-4147-A177-3AD203B41FA5}">
                      <a16:colId xmlns:a16="http://schemas.microsoft.com/office/drawing/2014/main" val="1196506722"/>
                    </a:ext>
                  </a:extLst>
                </a:gridCol>
                <a:gridCol w="1255222">
                  <a:extLst>
                    <a:ext uri="{9D8B030D-6E8A-4147-A177-3AD203B41FA5}">
                      <a16:colId xmlns:a16="http://schemas.microsoft.com/office/drawing/2014/main" val="1261261886"/>
                    </a:ext>
                  </a:extLst>
                </a:gridCol>
                <a:gridCol w="1255222">
                  <a:extLst>
                    <a:ext uri="{9D8B030D-6E8A-4147-A177-3AD203B41FA5}">
                      <a16:colId xmlns:a16="http://schemas.microsoft.com/office/drawing/2014/main" val="3503566112"/>
                    </a:ext>
                  </a:extLst>
                </a:gridCol>
              </a:tblGrid>
              <a:tr h="2129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Survivors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Nonsurvivors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p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888150"/>
                  </a:ext>
                </a:extLst>
              </a:tr>
              <a:tr h="119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(N=403)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(N=306)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(N=709)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916261"/>
                  </a:ext>
                </a:extLst>
              </a:tr>
              <a:tr h="20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Complication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8940819"/>
                  </a:ext>
                </a:extLst>
              </a:tr>
              <a:tr h="207800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Limb ischemia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22 ( 5.5%)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20 ( 6.5%)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42 ( 5.9%)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0.659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329271"/>
                  </a:ext>
                </a:extLst>
              </a:tr>
              <a:tr h="207800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ECMO site bleeding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46 (11.4%)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27 ( 8.8%)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73 (10.3%)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0.318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226147"/>
                  </a:ext>
                </a:extLst>
              </a:tr>
              <a:tr h="114290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Stroke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17 ( 4.2%)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18 ( 5.9%)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35 ( 4.9%)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0.402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22257"/>
                  </a:ext>
                </a:extLst>
              </a:tr>
              <a:tr h="114290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GI bleeding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20 ( 5.0%)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20 ( 6.5%)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40 ( 5.6%)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0.462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071017"/>
                  </a:ext>
                </a:extLst>
              </a:tr>
              <a:tr h="207800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Rhabdomyolysis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6 ( 1.5%)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 ( 1.6%)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11 ( 1.6%)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308698"/>
                  </a:ext>
                </a:extLst>
              </a:tr>
              <a:tr h="20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Culture (+)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224 (55.6%)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189 (61.8%)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413 (58.3%)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0.115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203844"/>
                  </a:ext>
                </a:extLst>
              </a:tr>
              <a:tr h="415599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Culture (+) w/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 1M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before ECMO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60 (14.9%)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55 (18.0%)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115 (16.2%)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0.317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479195"/>
                  </a:ext>
                </a:extLst>
              </a:tr>
              <a:tr h="311700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Culture(+) during ECMO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196 (48.6%)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168 (54.9%)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364 (51.3%)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0.115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628270"/>
                  </a:ext>
                </a:extLst>
              </a:tr>
              <a:tr h="207800">
                <a:tc>
                  <a:txBody>
                    <a:bodyPr/>
                    <a:lstStyle/>
                    <a:p>
                      <a:pPr lvl="2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BSI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50 (12.4%)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81 (26.5%)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131 (18.5%)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&lt; 0.001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567284"/>
                  </a:ext>
                </a:extLst>
              </a:tr>
              <a:tr h="207800">
                <a:tc>
                  <a:txBody>
                    <a:bodyPr/>
                    <a:lstStyle/>
                    <a:p>
                      <a:pPr lvl="2"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RTI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128 (31.8%)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115 (37.6%)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243 (34.3%)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0.124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989520"/>
                  </a:ext>
                </a:extLst>
              </a:tr>
              <a:tr h="207800">
                <a:tc>
                  <a:txBody>
                    <a:bodyPr/>
                    <a:lstStyle/>
                    <a:p>
                      <a:pPr lvl="2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UTI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63 (15.6%)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70 (22.9%)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133 (18.8%)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0.019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219100"/>
                  </a:ext>
                </a:extLst>
              </a:tr>
              <a:tr h="114290">
                <a:tc>
                  <a:txBody>
                    <a:bodyPr/>
                    <a:lstStyle/>
                    <a:p>
                      <a:pPr lvl="2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SSI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5 ( 1.2%)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8 ( 2.6%)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13 ( 1.8%)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0.286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75210"/>
                  </a:ext>
                </a:extLst>
              </a:tr>
              <a:tr h="207800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Early Culture (+)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(w/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 7d after ECMO)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150 (37.2%)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125 (40.8%)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275 (38.8%)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0.366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184666"/>
                  </a:ext>
                </a:extLst>
              </a:tr>
              <a:tr h="114290">
                <a:tc>
                  <a:txBody>
                    <a:bodyPr/>
                    <a:lstStyle/>
                    <a:p>
                      <a:pPr lvl="2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Early BSI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26 ( 6.5%)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47 (15.4%)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73 (10.3%)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&lt; 0.001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380482"/>
                  </a:ext>
                </a:extLst>
              </a:tr>
              <a:tr h="207800">
                <a:tc>
                  <a:txBody>
                    <a:bodyPr/>
                    <a:lstStyle/>
                    <a:p>
                      <a:pPr lvl="2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Early RTI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83 (20.6%)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69 (22.5%)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152 (21.4%)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0.592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078724"/>
                  </a:ext>
                </a:extLst>
              </a:tr>
              <a:tr h="114290">
                <a:tc>
                  <a:txBody>
                    <a:bodyPr/>
                    <a:lstStyle/>
                    <a:p>
                      <a:pPr lvl="2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Early UTI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44 (10.9%)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34 (11.1%)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78 (11.0%)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468462"/>
                  </a:ext>
                </a:extLst>
              </a:tr>
              <a:tr h="114290">
                <a:tc>
                  <a:txBody>
                    <a:bodyPr/>
                    <a:lstStyle/>
                    <a:p>
                      <a:pPr lvl="2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Early SSI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 ( 0.2%)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 ( 0.3%)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 ( 0.3%)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624" marR="4624" marT="46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33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50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540ED592-10A8-3543-A8E1-8C77339777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9282" y="1324421"/>
          <a:ext cx="11201400" cy="5533579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10136197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305744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04535867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65942467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15115424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160760079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65430236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19495752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93053724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52175446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307675157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07510052"/>
                    </a:ext>
                  </a:extLst>
                </a:gridCol>
              </a:tblGrid>
              <a:tr h="10792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" sz="1100">
                          <a:effectLst/>
                        </a:rPr>
                        <a:t>Total (2414/12522)</a:t>
                      </a:r>
                    </a:p>
                  </a:txBody>
                  <a:tcPr marL="8014" marR="8014" marT="21372" marB="1282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" sz="1100">
                          <a:effectLst/>
                        </a:rPr>
                        <a:t>BSI (628/6030)</a:t>
                      </a:r>
                    </a:p>
                  </a:txBody>
                  <a:tcPr marL="8014" marR="8014" marT="21372" marB="1282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" sz="1100">
                          <a:effectLst/>
                        </a:rPr>
                        <a:t>RTI (870/2736)</a:t>
                      </a:r>
                    </a:p>
                  </a:txBody>
                  <a:tcPr marL="8014" marR="8014" marT="21372" marB="1282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" sz="1100" dirty="0">
                          <a:effectLst/>
                        </a:rPr>
                        <a:t>UTI (307/1285)</a:t>
                      </a:r>
                    </a:p>
                  </a:txBody>
                  <a:tcPr marL="8014" marR="8014" marT="21372" marB="1282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" sz="1100">
                          <a:effectLst/>
                        </a:rPr>
                        <a:t>SSI (30/70)</a:t>
                      </a:r>
                    </a:p>
                  </a:txBody>
                  <a:tcPr marL="8014" marR="8014" marT="21372" marB="1282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" sz="1100" dirty="0">
                          <a:effectLst/>
                        </a:rPr>
                        <a:t>Others (579/2401)</a:t>
                      </a:r>
                    </a:p>
                  </a:txBody>
                  <a:tcPr marL="8014" marR="8014" marT="21372" marB="1282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86101"/>
                  </a:ext>
                </a:extLst>
              </a:tr>
              <a:tr h="190938">
                <a:tc>
                  <a:txBody>
                    <a:bodyPr/>
                    <a:lstStyle/>
                    <a:p>
                      <a:pPr algn="l" fontAlgn="b"/>
                      <a:r>
                        <a:rPr lang="en" sz="1100">
                          <a:effectLst/>
                        </a:rPr>
                        <a:t>Organism</a:t>
                      </a:r>
                    </a:p>
                  </a:txBody>
                  <a:tcPr marL="21372" marR="21372" marT="21372" marB="21372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100">
                          <a:effectLst/>
                        </a:rPr>
                        <a:t>Freqeuncy</a:t>
                      </a:r>
                    </a:p>
                  </a:txBody>
                  <a:tcPr marL="21372" marR="21372" marT="21372" marB="21372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>
                          <a:effectLst/>
                        </a:rPr>
                        <a:t>Organism</a:t>
                      </a:r>
                    </a:p>
                  </a:txBody>
                  <a:tcPr marL="21372" marR="21372" marT="21372" marB="21372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100">
                          <a:effectLst/>
                        </a:rPr>
                        <a:t>Freqeuncy</a:t>
                      </a:r>
                    </a:p>
                  </a:txBody>
                  <a:tcPr marL="21372" marR="21372" marT="21372" marB="21372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>
                          <a:effectLst/>
                        </a:rPr>
                        <a:t>Organism</a:t>
                      </a:r>
                    </a:p>
                  </a:txBody>
                  <a:tcPr marL="21372" marR="21372" marT="21372" marB="21372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100">
                          <a:effectLst/>
                        </a:rPr>
                        <a:t>Freqeuncy</a:t>
                      </a:r>
                    </a:p>
                  </a:txBody>
                  <a:tcPr marL="21372" marR="21372" marT="21372" marB="21372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>
                          <a:effectLst/>
                        </a:rPr>
                        <a:t>Organism</a:t>
                      </a:r>
                    </a:p>
                  </a:txBody>
                  <a:tcPr marL="21372" marR="21372" marT="21372" marB="21372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100">
                          <a:effectLst/>
                        </a:rPr>
                        <a:t>Freqeuncy</a:t>
                      </a:r>
                    </a:p>
                  </a:txBody>
                  <a:tcPr marL="21372" marR="21372" marT="21372" marB="21372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>
                          <a:effectLst/>
                        </a:rPr>
                        <a:t>Organism</a:t>
                      </a:r>
                    </a:p>
                  </a:txBody>
                  <a:tcPr marL="21372" marR="21372" marT="21372" marB="21372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100">
                          <a:effectLst/>
                        </a:rPr>
                        <a:t>Freqeuncy</a:t>
                      </a:r>
                    </a:p>
                  </a:txBody>
                  <a:tcPr marL="21372" marR="21372" marT="21372" marB="21372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dirty="0">
                          <a:effectLst/>
                        </a:rPr>
                        <a:t>Organism</a:t>
                      </a:r>
                    </a:p>
                  </a:txBody>
                  <a:tcPr marL="21372" marR="21372" marT="21372" marB="21372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100">
                          <a:effectLst/>
                        </a:rPr>
                        <a:t>Freqeuncy</a:t>
                      </a:r>
                    </a:p>
                  </a:txBody>
                  <a:tcPr marL="21372" marR="21372" marT="21372" marB="21372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123553"/>
                  </a:ext>
                </a:extLst>
              </a:tr>
              <a:tr h="415084"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Staphylococcus aureus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 dirty="0">
                          <a:effectLst/>
                        </a:rPr>
                        <a:t>361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Staphylococcus aureus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124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Acinetobacter baumannii complex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245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Candida albicans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101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Acinetobacter baumannii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8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 dirty="0">
                          <a:effectLst/>
                        </a:rPr>
                        <a:t>Staphylococcus aureus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112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630836"/>
                  </a:ext>
                </a:extLst>
              </a:tr>
              <a:tr h="415084"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Acinetobacter baumannii complex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344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Enterococcus faecium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114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Stenotrophomonas maltophilia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137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Candida glabrata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28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Klebsiella pneumoniae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7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 dirty="0">
                          <a:effectLst/>
                        </a:rPr>
                        <a:t>Candida albicans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92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80727"/>
                  </a:ext>
                </a:extLst>
              </a:tr>
              <a:tr h="415084"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Candida albicans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237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Klebsiella pneumoniae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49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Pseudomonas aeruginosa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130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Candida tropicalis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28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Acinetobacter baumannii complex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5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 dirty="0">
                          <a:effectLst/>
                        </a:rPr>
                        <a:t>Enterococcus faecium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 dirty="0">
                          <a:effectLst/>
                        </a:rPr>
                        <a:t>85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7293"/>
                  </a:ext>
                </a:extLst>
              </a:tr>
              <a:tr h="265654"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Enterococcus faecium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230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Enterococcus faecalis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45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Staphylococcus aureus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120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Enterococcus faecium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28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Candida albicans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3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Klebsiella pneumoniae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 dirty="0">
                          <a:effectLst/>
                        </a:rPr>
                        <a:t>66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377534"/>
                  </a:ext>
                </a:extLst>
              </a:tr>
              <a:tr h="415084"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Pseudomonas aeruginosa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 dirty="0">
                          <a:effectLst/>
                        </a:rPr>
                        <a:t>199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Acinetobacter baumannii complex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42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Acinetobacter baumannii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45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Candida parapsilosis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 dirty="0">
                          <a:effectLst/>
                        </a:rPr>
                        <a:t>27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Staphylococcus aureus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3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Acinetobacter baumannii complex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 dirty="0">
                          <a:effectLst/>
                        </a:rPr>
                        <a:t>50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117594"/>
                  </a:ext>
                </a:extLst>
              </a:tr>
              <a:tr h="415084"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Stenotrophomonas maltophilia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199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 dirty="0">
                          <a:effectLst/>
                        </a:rPr>
                        <a:t>Candida albicans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38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Klebsiella pneumoniae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40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Enterococcus faecalis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20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Candida parapsilosis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2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Escherichia coli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41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16337"/>
                  </a:ext>
                </a:extLst>
              </a:tr>
              <a:tr h="340369"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Klebsiella pneumoniae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170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Acinetobacter baumannii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31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Corynebacterium striatum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34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Candida species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19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Enterococcus faecium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2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Pseudomonas aeruginosa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41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254874"/>
                  </a:ext>
                </a:extLst>
              </a:tr>
              <a:tr h="415084"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Acinetobacter baumannii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114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Pseudomonas aeruginosa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25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Burkholderia cenocepacia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26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Escherichia coli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 dirty="0">
                          <a:effectLst/>
                        </a:rPr>
                        <a:t>15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Candida tropicalis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1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Stenotrophomonas maltophilia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 dirty="0">
                          <a:effectLst/>
                        </a:rPr>
                        <a:t>37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733832"/>
                  </a:ext>
                </a:extLst>
              </a:tr>
              <a:tr h="415084"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Escherichia coli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90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Stenotrophomonas maltophilia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25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Escherichia coli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25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Klebsiella pneumoniae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 dirty="0">
                          <a:effectLst/>
                        </a:rPr>
                        <a:t>8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Enterobacter aerogenes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1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MRSA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 dirty="0">
                          <a:effectLst/>
                        </a:rPr>
                        <a:t>27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42755"/>
                  </a:ext>
                </a:extLst>
              </a:tr>
              <a:tr h="415084"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Enterococcus faecalis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75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Staphylococcus epidermidis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 dirty="0">
                          <a:effectLst/>
                        </a:rPr>
                        <a:t>15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Enterobacter aerogenes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18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Coagulase negative Staphylococcus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 dirty="0">
                          <a:effectLst/>
                        </a:rPr>
                        <a:t>7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 dirty="0">
                          <a:effectLst/>
                        </a:rPr>
                        <a:t>Staphylococcus epidermidis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>
                          <a:effectLst/>
                        </a:rPr>
                        <a:t>1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100">
                          <a:effectLst/>
                        </a:rPr>
                        <a:t>Acinetobacter baumannii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ore-KR" sz="1100" dirty="0">
                          <a:effectLst/>
                        </a:rPr>
                        <a:t>26</a:t>
                      </a:r>
                    </a:p>
                  </a:txBody>
                  <a:tcPr marL="21372" marR="21372" marT="21372" marB="21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222565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0C85705B-92A1-734C-9557-32C4D47EF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ore-KR" altLang="ko-Kore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ko-Kore-KR" altLang="ko-Kore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065218A-0D1B-4F4E-A651-042E15CB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# of Cases &amp; Top 10 organisms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6857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027B3-0A4F-994E-A356-FE606E2B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Total infection</a:t>
            </a:r>
            <a:endParaRPr kumimoji="1" lang="ko-Kore-KR" alt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8A24D379-44B5-4CDC-91F9-765DB0A9A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295179"/>
              </p:ext>
            </p:extLst>
          </p:nvPr>
        </p:nvGraphicFramePr>
        <p:xfrm>
          <a:off x="1047751" y="1296785"/>
          <a:ext cx="6425202" cy="4900815"/>
        </p:xfrm>
        <a:graphic>
          <a:graphicData uri="http://schemas.openxmlformats.org/drawingml/2006/table">
            <a:tbl>
              <a:tblPr/>
              <a:tblGrid>
                <a:gridCol w="2235586">
                  <a:extLst>
                    <a:ext uri="{9D8B030D-6E8A-4147-A177-3AD203B41FA5}">
                      <a16:colId xmlns:a16="http://schemas.microsoft.com/office/drawing/2014/main" val="1283049360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2511727508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3461081330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546178560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3470064184"/>
                    </a:ext>
                  </a:extLst>
                </a:gridCol>
              </a:tblGrid>
              <a:tr h="300883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Survivors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Nonsurvivors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p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902351"/>
                  </a:ext>
                </a:extLst>
              </a:tr>
              <a:tr h="1687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(N=196)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(N=168)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(N=364)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482953"/>
                  </a:ext>
                </a:extLst>
              </a:tr>
              <a:tr h="440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Staphylococcus_aureus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48 (24.5%)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41 (24.4%)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89 (24.5%)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286410"/>
                  </a:ext>
                </a:extLst>
              </a:tr>
              <a:tr h="587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Acinetobacter_baumannii_complex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42 (21.4%)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44 (26.2%)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86 (23.6%)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0.346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843896"/>
                  </a:ext>
                </a:extLst>
              </a:tr>
              <a:tr h="2935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Candida_albicans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32 (16.3%)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31 (18.5%)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63 (17.3%)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0.692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532012"/>
                  </a:ext>
                </a:extLst>
              </a:tr>
              <a:tr h="440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Enterococcus_faecium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13 ( 6.6%)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33 (19.6%)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46 (12.6%)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&lt; 0.001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138100"/>
                  </a:ext>
                </a:extLst>
              </a:tr>
              <a:tr h="440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Pseudomonas_aeruginosa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21 (10.7%)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21 (12.5%)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42 (11.5%)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0.714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121701"/>
                  </a:ext>
                </a:extLst>
              </a:tr>
              <a:tr h="440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Stenotrophomonas_maltophilia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20 (10.2%)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16 ( 9.5%)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36 ( 9.9%)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0.968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780938"/>
                  </a:ext>
                </a:extLst>
              </a:tr>
              <a:tr h="440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Klebsiella_pneumoniae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16 ( 8.2%)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22 (13.1%)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38 (10.4%)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0.173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58058"/>
                  </a:ext>
                </a:extLst>
              </a:tr>
              <a:tr h="440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Acinetobacter_baumannii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9 ( 4.6%)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11 ( 6.5%)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20 ( 5.5%)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0.558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969268"/>
                  </a:ext>
                </a:extLst>
              </a:tr>
              <a:tr h="2935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Escherichia_coli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18 ( 9.2%)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18 (10.7%)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36 ( 9.9%)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0.755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748912"/>
                  </a:ext>
                </a:extLst>
              </a:tr>
              <a:tr h="2935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Enterococcus_faecalis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15 ( 7.7%)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11 ( 6.5%)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26 ( 7.1%)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0.838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235633"/>
                  </a:ext>
                </a:extLst>
              </a:tr>
              <a:tr h="3008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Others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111 (56.6%)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93 (55.4%)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204 (56.0%)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</a:rPr>
                        <a:t>0.89</a:t>
                      </a:r>
                    </a:p>
                  </a:txBody>
                  <a:tcPr marL="6543" marR="6543" marT="6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8678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DBD4860-F7D2-DF4E-AE06-4442A46AD5C0}"/>
              </a:ext>
            </a:extLst>
          </p:cNvPr>
          <p:cNvSpPr txBox="1"/>
          <p:nvPr/>
        </p:nvSpPr>
        <p:spPr>
          <a:xfrm>
            <a:off x="7334597" y="534575"/>
            <a:ext cx="485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Culture (+)</a:t>
            </a:r>
            <a:r>
              <a:rPr lang="ko-KR" altLang="en-US" dirty="0"/>
              <a:t>인 환자들 중 생존자</a:t>
            </a:r>
            <a:r>
              <a:rPr lang="en-US" altLang="ko-KR" dirty="0"/>
              <a:t> vs </a:t>
            </a:r>
            <a:r>
              <a:rPr lang="ko-KR" altLang="en-US" dirty="0"/>
              <a:t>사망자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균주</a:t>
            </a:r>
            <a:r>
              <a:rPr lang="ko-KR" altLang="en-US" dirty="0"/>
              <a:t> 구성의 차이 분석</a:t>
            </a:r>
          </a:p>
        </p:txBody>
      </p:sp>
    </p:spTree>
    <p:extLst>
      <p:ext uri="{BB962C8B-B14F-4D97-AF65-F5344CB8AC3E}">
        <p14:creationId xmlns:p14="http://schemas.microsoft.com/office/powerpoint/2010/main" val="1424518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2372</Words>
  <Application>Microsoft Macintosh PowerPoint</Application>
  <PresentationFormat>와이드스크린</PresentationFormat>
  <Paragraphs>786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Times</vt:lpstr>
      <vt:lpstr>Office 테마</vt:lpstr>
      <vt:lpstr>1_Office 테마</vt:lpstr>
      <vt:lpstr>ECMO with Sepsis</vt:lpstr>
      <vt:lpstr>Inclusion Criteria</vt:lpstr>
      <vt:lpstr>PowerPoint 프레젠테이션</vt:lpstr>
      <vt:lpstr>Survivors vs. Non-survivors</vt:lpstr>
      <vt:lpstr>Survivors vs. Non-survivors</vt:lpstr>
      <vt:lpstr>Survivors vs. Non-survivors</vt:lpstr>
      <vt:lpstr>Survivors vs. Non-survivors</vt:lpstr>
      <vt:lpstr># of Cases &amp; Top 10 organisms</vt:lpstr>
      <vt:lpstr>Total infection</vt:lpstr>
      <vt:lpstr>BSI</vt:lpstr>
      <vt:lpstr>BSI</vt:lpstr>
      <vt:lpstr>Cx (+) within 7d after ECMO</vt:lpstr>
      <vt:lpstr>BSI within 7d after ECMO</vt:lpstr>
      <vt:lpstr>RTI/UTI within 7d after ECMO</vt:lpstr>
      <vt:lpstr>Survivors after ECMO</vt:lpstr>
      <vt:lpstr>Survivors after ECMO – BSI during ECMO </vt:lpstr>
      <vt:lpstr>PowerPoint 프레젠테이션</vt:lpstr>
      <vt:lpstr>추가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ECMO with Sepsis</dc:title>
  <dc:creator>김 홍선</dc:creator>
  <cp:lastModifiedBy>김 홍선</cp:lastModifiedBy>
  <cp:revision>4</cp:revision>
  <dcterms:created xsi:type="dcterms:W3CDTF">2020-10-12T00:07:06Z</dcterms:created>
  <dcterms:modified xsi:type="dcterms:W3CDTF">2020-10-12T11:55:50Z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