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76" d="100"/>
          <a:sy n="76" d="100"/>
        </p:scale>
        <p:origin x="120"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57D-81E1-4332-B51E-9E5ED41604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5AC9A9-6E08-4553-B484-7F86696FA7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FD9586-F3D3-4665-AA5C-4C1DFB99B439}"/>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85BF60FA-3A8C-41C5-8A50-949FE1169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E189F7-51CF-4836-A30B-903B9146B0D5}"/>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247749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C0A2-69FB-47F1-8F96-95C90D05CC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D42BC-2966-4D4C-8C70-D0D390C696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361CD-CB03-4794-B204-8C85803013A5}"/>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0B06A906-60D0-4A10-B7A6-DD919B945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F6BDF-41D5-4165-9804-B613691243C3}"/>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146763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168BA-EC72-4670-A6A5-AEA0746441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0F2913-AB8E-44E6-AD7C-B9D04E91D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2669F-F2FE-42B7-929C-17D3F10D4C96}"/>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9C6AFE32-A5E2-475F-848A-3C46A17EF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33D0A-348B-4783-A582-C666E68F48E1}"/>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351058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13E0-366C-492B-852F-C42C0CD280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B145A0-2F68-478C-9A61-E865F9DC3F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3EE70-0CA4-4CF0-A5F9-87A2997E20F7}"/>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27A4A202-FE8C-4FBA-A96A-ECF55F452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92E71-79B7-4774-9224-80C507F48D8A}"/>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45604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E562C-B1D2-4E8B-A1F2-461CE3A31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EA7B4-A0E0-4A28-A06A-F5B408A7CB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B2120B-2894-4B42-B67B-5F2CE4F96CD7}"/>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464FD1CA-A71A-4C64-93AE-F5637D341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99AC7-93F7-4F6E-A8C8-CA7A9BE33279}"/>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234016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DA3DF-996C-4C45-B081-3D745311A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C63204-7888-4B07-8E37-0BAAD5743B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DB5DB0-1A39-4438-87EE-6098BED23D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79FC8B-5E4B-4397-BC6B-EDE5E2AF075C}"/>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6" name="Footer Placeholder 5">
            <a:extLst>
              <a:ext uri="{FF2B5EF4-FFF2-40B4-BE49-F238E27FC236}">
                <a16:creationId xmlns:a16="http://schemas.microsoft.com/office/drawing/2014/main" id="{707A04D5-84A9-446E-9FD8-5AEAFF012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54149-3FA6-4F3B-B20D-8BDBA7E0D24A}"/>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2205409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4D91-3333-43E4-A44F-7D07572A60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BCF36-FAF5-4D2B-BB1C-48BDD7EC40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1A6E5-14D7-4DBE-BA7D-53C22A7F31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73E57-AE97-473D-948C-18D6046D41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03311-43ED-40F9-A405-6C7B9AB267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05CE80-F27D-41F5-8884-49087E6779BE}"/>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8" name="Footer Placeholder 7">
            <a:extLst>
              <a:ext uri="{FF2B5EF4-FFF2-40B4-BE49-F238E27FC236}">
                <a16:creationId xmlns:a16="http://schemas.microsoft.com/office/drawing/2014/main" id="{7D6733A2-871B-4A28-8B87-CBF29243A2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F9A169-778C-4A4C-8526-E7FCEB8E87E9}"/>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286117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2A413-2A6B-40D0-8D27-673E7D10CE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76F95F-2146-4010-8FC1-2565FEEE55E4}"/>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4" name="Footer Placeholder 3">
            <a:extLst>
              <a:ext uri="{FF2B5EF4-FFF2-40B4-BE49-F238E27FC236}">
                <a16:creationId xmlns:a16="http://schemas.microsoft.com/office/drawing/2014/main" id="{DFE795FC-D807-4167-BB99-E383BA1871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F6668-C3D0-4EBE-8255-503E8C6398FD}"/>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58636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DA812F-6533-4EA2-9C36-22AAB8405CBB}"/>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3" name="Footer Placeholder 2">
            <a:extLst>
              <a:ext uri="{FF2B5EF4-FFF2-40B4-BE49-F238E27FC236}">
                <a16:creationId xmlns:a16="http://schemas.microsoft.com/office/drawing/2014/main" id="{E5BD5967-BE51-4780-8F7A-95B3737801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0F87F-468D-43F2-A747-D0A2A5D8B7B1}"/>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62594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49D6A-D8F1-41B5-957C-4C01C2F9A1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46329B-E41E-4EF6-902D-839D0B57D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71DBE-2443-4F57-AFF2-AB0192F446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F1D3E-3C8F-4EFD-998D-D0F90E9A1E99}"/>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6" name="Footer Placeholder 5">
            <a:extLst>
              <a:ext uri="{FF2B5EF4-FFF2-40B4-BE49-F238E27FC236}">
                <a16:creationId xmlns:a16="http://schemas.microsoft.com/office/drawing/2014/main" id="{5BCD57F7-7BC8-4E24-A0CD-31C5B4128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992501-CDFE-4BB3-875E-738BDEA9DEC6}"/>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1556159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3E9D-4BB9-483A-9928-133208E65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DD5A2-F07F-4A8C-8CC3-CCDA8E365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B6660-E724-4E17-A70D-FD33F654A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04649-9231-4598-9293-28005D95EE4C}"/>
              </a:ext>
            </a:extLst>
          </p:cNvPr>
          <p:cNvSpPr>
            <a:spLocks noGrp="1"/>
          </p:cNvSpPr>
          <p:nvPr>
            <p:ph type="dt" sz="half" idx="10"/>
          </p:nvPr>
        </p:nvSpPr>
        <p:spPr/>
        <p:txBody>
          <a:bodyPr/>
          <a:lstStyle/>
          <a:p>
            <a:fld id="{6C916589-E6BA-4388-8882-BE56BB03E13E}" type="datetimeFigureOut">
              <a:rPr lang="en-US" smtClean="0"/>
              <a:t>8/10/2020</a:t>
            </a:fld>
            <a:endParaRPr lang="en-US"/>
          </a:p>
        </p:txBody>
      </p:sp>
      <p:sp>
        <p:nvSpPr>
          <p:cNvPr id="6" name="Footer Placeholder 5">
            <a:extLst>
              <a:ext uri="{FF2B5EF4-FFF2-40B4-BE49-F238E27FC236}">
                <a16:creationId xmlns:a16="http://schemas.microsoft.com/office/drawing/2014/main" id="{81713DE6-12BB-4E5A-89E3-C6313EACE2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AD29EF-AF6C-47BA-AB01-9FC347FBA363}"/>
              </a:ext>
            </a:extLst>
          </p:cNvPr>
          <p:cNvSpPr>
            <a:spLocks noGrp="1"/>
          </p:cNvSpPr>
          <p:nvPr>
            <p:ph type="sldNum" sz="quarter" idx="12"/>
          </p:nvPr>
        </p:nvSpPr>
        <p:spPr/>
        <p:txBody>
          <a:bodyPr/>
          <a:lstStyle/>
          <a:p>
            <a:fld id="{E028CA4E-C25B-40DC-BA57-C2B436104B5A}" type="slidenum">
              <a:rPr lang="en-US" smtClean="0"/>
              <a:t>‹#›</a:t>
            </a:fld>
            <a:endParaRPr lang="en-US"/>
          </a:p>
        </p:txBody>
      </p:sp>
    </p:spTree>
    <p:extLst>
      <p:ext uri="{BB962C8B-B14F-4D97-AF65-F5344CB8AC3E}">
        <p14:creationId xmlns:p14="http://schemas.microsoft.com/office/powerpoint/2010/main" val="335841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6FC3D3-249A-4C36-AEBA-6E97560FAA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6E2598-8768-4AAF-8E4E-808212C795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FB371-A7C4-4B44-910A-E493C01B4E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916589-E6BA-4388-8882-BE56BB03E13E}" type="datetimeFigureOut">
              <a:rPr lang="en-US" smtClean="0"/>
              <a:t>8/10/2020</a:t>
            </a:fld>
            <a:endParaRPr lang="en-US"/>
          </a:p>
        </p:txBody>
      </p:sp>
      <p:sp>
        <p:nvSpPr>
          <p:cNvPr id="5" name="Footer Placeholder 4">
            <a:extLst>
              <a:ext uri="{FF2B5EF4-FFF2-40B4-BE49-F238E27FC236}">
                <a16:creationId xmlns:a16="http://schemas.microsoft.com/office/drawing/2014/main" id="{AF887391-6ACB-4DC9-BF38-B69D494918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93DB7A-B422-4283-AC93-BB9006BD2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8CA4E-C25B-40DC-BA57-C2B436104B5A}" type="slidenum">
              <a:rPr lang="en-US" smtClean="0"/>
              <a:t>‹#›</a:t>
            </a:fld>
            <a:endParaRPr lang="en-US"/>
          </a:p>
        </p:txBody>
      </p:sp>
    </p:spTree>
    <p:extLst>
      <p:ext uri="{BB962C8B-B14F-4D97-AF65-F5344CB8AC3E}">
        <p14:creationId xmlns:p14="http://schemas.microsoft.com/office/powerpoint/2010/main" val="370343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C8DEB-83F4-4CC7-980F-099BA37087AD}"/>
              </a:ext>
            </a:extLst>
          </p:cNvPr>
          <p:cNvSpPr>
            <a:spLocks noGrp="1"/>
          </p:cNvSpPr>
          <p:nvPr>
            <p:ph type="ctrTitle"/>
          </p:nvPr>
        </p:nvSpPr>
        <p:spPr>
          <a:xfrm>
            <a:off x="1524000" y="1122363"/>
            <a:ext cx="9144000" cy="1214437"/>
          </a:xfrm>
        </p:spPr>
        <p:txBody>
          <a:bodyPr/>
          <a:lstStyle/>
          <a:p>
            <a:r>
              <a:rPr lang="en-US" dirty="0"/>
              <a:t>Title slide</a:t>
            </a:r>
          </a:p>
        </p:txBody>
      </p:sp>
      <p:sp>
        <p:nvSpPr>
          <p:cNvPr id="3" name="Subtitle 2">
            <a:extLst>
              <a:ext uri="{FF2B5EF4-FFF2-40B4-BE49-F238E27FC236}">
                <a16:creationId xmlns:a16="http://schemas.microsoft.com/office/drawing/2014/main" id="{12D2C3BB-0540-4BFA-A854-D850736C81CA}"/>
              </a:ext>
            </a:extLst>
          </p:cNvPr>
          <p:cNvSpPr>
            <a:spLocks noGrp="1"/>
          </p:cNvSpPr>
          <p:nvPr>
            <p:ph type="subTitle" idx="1"/>
          </p:nvPr>
        </p:nvSpPr>
        <p:spPr>
          <a:xfrm>
            <a:off x="1524000" y="2463800"/>
            <a:ext cx="9144000" cy="2794000"/>
          </a:xfrm>
        </p:spPr>
        <p:txBody>
          <a:bodyPr/>
          <a:lstStyle/>
          <a:p>
            <a:pPr marL="0" lvl="0" indent="0" algn="l" rtl="0">
              <a:spcBef>
                <a:spcPts val="0"/>
              </a:spcBef>
              <a:spcAft>
                <a:spcPts val="0"/>
              </a:spcAft>
              <a:buNone/>
            </a:pPr>
            <a:r>
              <a:rPr lang="en-US" dirty="0"/>
              <a:t>Good afternoon everyone,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My name is Kevin we’re from team 47</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we all know, </a:t>
            </a:r>
            <a:r>
              <a:rPr lang="en-US" dirty="0" err="1"/>
              <a:t>Covid</a:t>
            </a:r>
            <a:r>
              <a:rPr lang="en-US" dirty="0"/>
              <a:t> 19 is changing our world and forces many small businesses like Margaret’s to adapt to our new lives.. Today, we’re going to be talking how about we’re bringing teppanyaki to life in order to survive and thrive in this pandemic..</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
        <p:nvSpPr>
          <p:cNvPr id="4" name="TextBox 3">
            <a:extLst>
              <a:ext uri="{FF2B5EF4-FFF2-40B4-BE49-F238E27FC236}">
                <a16:creationId xmlns:a16="http://schemas.microsoft.com/office/drawing/2014/main" id="{18D69AF2-7A95-4BED-BA02-5A230FD17096}"/>
              </a:ext>
            </a:extLst>
          </p:cNvPr>
          <p:cNvSpPr txBox="1"/>
          <p:nvPr/>
        </p:nvSpPr>
        <p:spPr>
          <a:xfrm>
            <a:off x="647700" y="609600"/>
            <a:ext cx="7670800" cy="369332"/>
          </a:xfrm>
          <a:prstGeom prst="rect">
            <a:avLst/>
          </a:prstGeom>
          <a:noFill/>
        </p:spPr>
        <p:txBody>
          <a:bodyPr wrap="square" rtlCol="0">
            <a:spAutoFit/>
          </a:bodyPr>
          <a:lstStyle/>
          <a:p>
            <a:r>
              <a:rPr lang="en-US" dirty="0"/>
              <a:t>3 MINUTE for my part without mission statement</a:t>
            </a:r>
          </a:p>
        </p:txBody>
      </p:sp>
    </p:spTree>
    <p:extLst>
      <p:ext uri="{BB962C8B-B14F-4D97-AF65-F5344CB8AC3E}">
        <p14:creationId xmlns:p14="http://schemas.microsoft.com/office/powerpoint/2010/main" val="56886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7;p17">
            <a:extLst>
              <a:ext uri="{FF2B5EF4-FFF2-40B4-BE49-F238E27FC236}">
                <a16:creationId xmlns:a16="http://schemas.microsoft.com/office/drawing/2014/main" id="{867AFE1C-FF7F-4654-85F3-05F665BF6BA4}"/>
              </a:ext>
            </a:extLst>
          </p:cNvPr>
          <p:cNvSpPr/>
          <p:nvPr/>
        </p:nvSpPr>
        <p:spPr>
          <a:xfrm>
            <a:off x="0" y="-13861"/>
            <a:ext cx="12192000" cy="1575961"/>
          </a:xfrm>
          <a:prstGeom prst="rect">
            <a:avLst/>
          </a:prstGeom>
          <a:solidFill>
            <a:srgbClr val="FFBA88">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669BC61F-25A1-4BD9-ACD6-BAC1D630564A}"/>
              </a:ext>
            </a:extLst>
          </p:cNvPr>
          <p:cNvSpPr>
            <a:spLocks noGrp="1"/>
          </p:cNvSpPr>
          <p:nvPr>
            <p:ph type="title"/>
          </p:nvPr>
        </p:nvSpPr>
        <p:spPr>
          <a:xfrm>
            <a:off x="368300" y="111337"/>
            <a:ext cx="7315200" cy="1325563"/>
          </a:xfrm>
        </p:spPr>
        <p:txBody>
          <a:bodyPr/>
          <a:lstStyle/>
          <a:p>
            <a:r>
              <a:rPr lang="en" sz="4400" b="1" dirty="0">
                <a:solidFill>
                  <a:srgbClr val="99242C"/>
                </a:solidFill>
                <a:latin typeface="Cambria"/>
                <a:ea typeface="Cambria"/>
                <a:cs typeface="Cambria"/>
                <a:sym typeface="Cambria"/>
              </a:rPr>
              <a:t>Objectives</a:t>
            </a:r>
            <a:endParaRPr lang="en-US" dirty="0"/>
          </a:p>
        </p:txBody>
      </p:sp>
      <p:sp>
        <p:nvSpPr>
          <p:cNvPr id="7" name="Title 1">
            <a:extLst>
              <a:ext uri="{FF2B5EF4-FFF2-40B4-BE49-F238E27FC236}">
                <a16:creationId xmlns:a16="http://schemas.microsoft.com/office/drawing/2014/main" id="{CC3012A4-D7BF-4A70-BFED-A080207AAB9E}"/>
              </a:ext>
            </a:extLst>
          </p:cNvPr>
          <p:cNvSpPr txBox="1">
            <a:spLocks/>
          </p:cNvSpPr>
          <p:nvPr/>
        </p:nvSpPr>
        <p:spPr>
          <a:xfrm>
            <a:off x="368300" y="2036886"/>
            <a:ext cx="5321300" cy="8429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99242C"/>
                </a:solidFill>
                <a:latin typeface="Cambria"/>
                <a:ea typeface="Cambria"/>
                <a:cs typeface="Cambria"/>
                <a:sym typeface="Cambria"/>
              </a:rPr>
              <a:t>Increase delivery/pickup services</a:t>
            </a:r>
          </a:p>
        </p:txBody>
      </p:sp>
      <p:sp>
        <p:nvSpPr>
          <p:cNvPr id="4" name="Title 1">
            <a:extLst>
              <a:ext uri="{FF2B5EF4-FFF2-40B4-BE49-F238E27FC236}">
                <a16:creationId xmlns:a16="http://schemas.microsoft.com/office/drawing/2014/main" id="{1EDAA79A-B1BB-4B66-A9A2-D78A91DE8347}"/>
              </a:ext>
            </a:extLst>
          </p:cNvPr>
          <p:cNvSpPr txBox="1">
            <a:spLocks/>
          </p:cNvSpPr>
          <p:nvPr/>
        </p:nvSpPr>
        <p:spPr>
          <a:xfrm>
            <a:off x="368300" y="3467251"/>
            <a:ext cx="3873500" cy="12793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99242C"/>
                </a:solidFill>
                <a:latin typeface="Cambria"/>
                <a:ea typeface="Cambria"/>
                <a:cs typeface="Cambria"/>
                <a:sym typeface="Cambria"/>
              </a:rPr>
              <a:t>Prioritize team morale</a:t>
            </a:r>
            <a:endParaRPr lang="en-US" sz="2800" dirty="0"/>
          </a:p>
        </p:txBody>
      </p:sp>
      <p:sp>
        <p:nvSpPr>
          <p:cNvPr id="5" name="Title 1">
            <a:extLst>
              <a:ext uri="{FF2B5EF4-FFF2-40B4-BE49-F238E27FC236}">
                <a16:creationId xmlns:a16="http://schemas.microsoft.com/office/drawing/2014/main" id="{7D070C56-AC09-4DCE-B7F8-60DDF1549BEE}"/>
              </a:ext>
            </a:extLst>
          </p:cNvPr>
          <p:cNvSpPr txBox="1">
            <a:spLocks/>
          </p:cNvSpPr>
          <p:nvPr/>
        </p:nvSpPr>
        <p:spPr>
          <a:xfrm>
            <a:off x="368300" y="5334000"/>
            <a:ext cx="5321300" cy="12793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rgbClr val="99242C"/>
                </a:solidFill>
                <a:latin typeface="Cambria"/>
                <a:ea typeface="Cambria"/>
                <a:cs typeface="Cambria"/>
                <a:sym typeface="Cambria"/>
              </a:rPr>
              <a:t>Develop a diversified revenue portfolio</a:t>
            </a:r>
          </a:p>
        </p:txBody>
      </p:sp>
      <p:sp>
        <p:nvSpPr>
          <p:cNvPr id="6" name="TextBox 5">
            <a:extLst>
              <a:ext uri="{FF2B5EF4-FFF2-40B4-BE49-F238E27FC236}">
                <a16:creationId xmlns:a16="http://schemas.microsoft.com/office/drawing/2014/main" id="{F7C6FC1E-E99C-4075-9DA4-E1B88095812C}"/>
              </a:ext>
            </a:extLst>
          </p:cNvPr>
          <p:cNvSpPr txBox="1"/>
          <p:nvPr/>
        </p:nvSpPr>
        <p:spPr>
          <a:xfrm>
            <a:off x="6502402" y="1956519"/>
            <a:ext cx="33655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SHOW GRAPH OF DELIVERY</a:t>
            </a:r>
          </a:p>
        </p:txBody>
      </p:sp>
      <p:sp>
        <p:nvSpPr>
          <p:cNvPr id="9" name="TextBox 8">
            <a:extLst>
              <a:ext uri="{FF2B5EF4-FFF2-40B4-BE49-F238E27FC236}">
                <a16:creationId xmlns:a16="http://schemas.microsoft.com/office/drawing/2014/main" id="{08599969-954A-4DDE-A9B0-62BED24969FA}"/>
              </a:ext>
            </a:extLst>
          </p:cNvPr>
          <p:cNvSpPr txBox="1"/>
          <p:nvPr/>
        </p:nvSpPr>
        <p:spPr>
          <a:xfrm>
            <a:off x="6502402" y="3644900"/>
            <a:ext cx="33655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SHOW VIRTUAL HAPPY HOURS PIC</a:t>
            </a:r>
          </a:p>
        </p:txBody>
      </p:sp>
      <p:sp>
        <p:nvSpPr>
          <p:cNvPr id="12" name="TextBox 11">
            <a:extLst>
              <a:ext uri="{FF2B5EF4-FFF2-40B4-BE49-F238E27FC236}">
                <a16:creationId xmlns:a16="http://schemas.microsoft.com/office/drawing/2014/main" id="{48341799-FB3D-43E1-9829-8583282F84B1}"/>
              </a:ext>
            </a:extLst>
          </p:cNvPr>
          <p:cNvSpPr txBox="1"/>
          <p:nvPr/>
        </p:nvSpPr>
        <p:spPr>
          <a:xfrm>
            <a:off x="6502402" y="5524500"/>
            <a:ext cx="3365500" cy="646331"/>
          </a:xfrm>
          <a:prstGeom prst="rect">
            <a:avLst/>
          </a:prstGeom>
          <a:noFill/>
        </p:spPr>
        <p:txBody>
          <a:bodyPr wrap="square" rtlCol="0">
            <a:spAutoFit/>
          </a:bodyPr>
          <a:lstStyle/>
          <a:p>
            <a:pPr marL="285750" indent="-285750">
              <a:buFont typeface="Arial" panose="020B0604020202020204" pitchFamily="34" charset="0"/>
              <a:buChar char="•"/>
            </a:pPr>
            <a:r>
              <a:rPr lang="en-US" dirty="0"/>
              <a:t>SHOW DIVERSIFIED PORTFOLIO</a:t>
            </a:r>
          </a:p>
        </p:txBody>
      </p:sp>
      <p:sp>
        <p:nvSpPr>
          <p:cNvPr id="14" name="TextBox 13">
            <a:extLst>
              <a:ext uri="{FF2B5EF4-FFF2-40B4-BE49-F238E27FC236}">
                <a16:creationId xmlns:a16="http://schemas.microsoft.com/office/drawing/2014/main" id="{31B587FD-342B-4556-B65A-2CCB5FF70297}"/>
              </a:ext>
            </a:extLst>
          </p:cNvPr>
          <p:cNvSpPr txBox="1"/>
          <p:nvPr/>
        </p:nvSpPr>
        <p:spPr>
          <a:xfrm>
            <a:off x="685800" y="6692454"/>
            <a:ext cx="10604500" cy="3139321"/>
          </a:xfrm>
          <a:prstGeom prst="rect">
            <a:avLst/>
          </a:prstGeom>
          <a:noFill/>
        </p:spPr>
        <p:txBody>
          <a:bodyPr wrap="square" rtlCol="0">
            <a:spAutoFit/>
          </a:bodyPr>
          <a:lstStyle/>
          <a:p>
            <a:r>
              <a:rPr lang="en-US" dirty="0"/>
              <a:t>First, let me introduce you to our objectives in saving Margaret’s business. This is what we are aiming to achieve. </a:t>
            </a:r>
          </a:p>
          <a:p>
            <a:endParaRPr lang="en-US" dirty="0"/>
          </a:p>
          <a:p>
            <a:r>
              <a:rPr lang="en-US" dirty="0"/>
              <a:t>Number one, increase delivery and pickup services. As you can see from the graph, delivery and pick up demand has increase dramatically due to COVID. We do not want to miss out on that market. </a:t>
            </a:r>
          </a:p>
          <a:p>
            <a:endParaRPr lang="en-US" dirty="0"/>
          </a:p>
          <a:p>
            <a:r>
              <a:rPr lang="en-US" dirty="0"/>
              <a:t>Number two, because we value the philosophy of people over profit, we want to prioritize team morale. This means Margaret’s team will both be safe and be connected to each other online.</a:t>
            </a:r>
          </a:p>
          <a:p>
            <a:endParaRPr lang="en-US" dirty="0"/>
          </a:p>
          <a:p>
            <a:r>
              <a:rPr lang="en-US" dirty="0"/>
              <a:t>Number three, The pandemic has created an unstable and risky environment for all small business. In order to maximize our profit while minimizing our risk, we want to develop a diversified revenue portfolio. </a:t>
            </a:r>
          </a:p>
        </p:txBody>
      </p:sp>
      <p:sp>
        <p:nvSpPr>
          <p:cNvPr id="18" name="TextBox 17">
            <a:extLst>
              <a:ext uri="{FF2B5EF4-FFF2-40B4-BE49-F238E27FC236}">
                <a16:creationId xmlns:a16="http://schemas.microsoft.com/office/drawing/2014/main" id="{5EE37A2F-50B7-43EF-8E9A-13EDF1BC9300}"/>
              </a:ext>
            </a:extLst>
          </p:cNvPr>
          <p:cNvSpPr txBox="1"/>
          <p:nvPr/>
        </p:nvSpPr>
        <p:spPr>
          <a:xfrm>
            <a:off x="5549900" y="301789"/>
            <a:ext cx="6096000" cy="923330"/>
          </a:xfrm>
          <a:prstGeom prst="rect">
            <a:avLst/>
          </a:prstGeom>
          <a:noFill/>
        </p:spPr>
        <p:txBody>
          <a:bodyPr wrap="square">
            <a:sp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Passionate about experience-driven teppanyaki, elevated through our digital presence, we aim to improve our respective communities through our class of trade.  </a:t>
            </a:r>
          </a:p>
        </p:txBody>
      </p:sp>
    </p:spTree>
    <p:extLst>
      <p:ext uri="{BB962C8B-B14F-4D97-AF65-F5344CB8AC3E}">
        <p14:creationId xmlns:p14="http://schemas.microsoft.com/office/powerpoint/2010/main" val="77235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77;p17">
            <a:extLst>
              <a:ext uri="{FF2B5EF4-FFF2-40B4-BE49-F238E27FC236}">
                <a16:creationId xmlns:a16="http://schemas.microsoft.com/office/drawing/2014/main" id="{867AFE1C-FF7F-4654-85F3-05F665BF6BA4}"/>
              </a:ext>
            </a:extLst>
          </p:cNvPr>
          <p:cNvSpPr/>
          <p:nvPr/>
        </p:nvSpPr>
        <p:spPr>
          <a:xfrm>
            <a:off x="0" y="-13861"/>
            <a:ext cx="12192000" cy="1575961"/>
          </a:xfrm>
          <a:prstGeom prst="rect">
            <a:avLst/>
          </a:prstGeom>
          <a:solidFill>
            <a:srgbClr val="FFBA88">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669BC61F-25A1-4BD9-ACD6-BAC1D630564A}"/>
              </a:ext>
            </a:extLst>
          </p:cNvPr>
          <p:cNvSpPr>
            <a:spLocks noGrp="1"/>
          </p:cNvSpPr>
          <p:nvPr>
            <p:ph type="title"/>
          </p:nvPr>
        </p:nvSpPr>
        <p:spPr>
          <a:xfrm>
            <a:off x="368300" y="111337"/>
            <a:ext cx="3149600" cy="1325563"/>
          </a:xfrm>
        </p:spPr>
        <p:txBody>
          <a:bodyPr/>
          <a:lstStyle/>
          <a:p>
            <a:r>
              <a:rPr lang="en" sz="4400" b="1" dirty="0">
                <a:solidFill>
                  <a:srgbClr val="99242C"/>
                </a:solidFill>
                <a:latin typeface="Cambria"/>
                <a:ea typeface="Cambria"/>
                <a:cs typeface="Cambria"/>
                <a:sym typeface="Cambria"/>
              </a:rPr>
              <a:t>Strategies</a:t>
            </a:r>
            <a:endParaRPr lang="en-US" dirty="0"/>
          </a:p>
        </p:txBody>
      </p:sp>
      <p:sp>
        <p:nvSpPr>
          <p:cNvPr id="3" name="Content Placeholder 2">
            <a:extLst>
              <a:ext uri="{FF2B5EF4-FFF2-40B4-BE49-F238E27FC236}">
                <a16:creationId xmlns:a16="http://schemas.microsoft.com/office/drawing/2014/main" id="{AC12CE49-4C02-44B2-AEF0-3C8270916E95}"/>
              </a:ext>
            </a:extLst>
          </p:cNvPr>
          <p:cNvSpPr>
            <a:spLocks noGrp="1"/>
          </p:cNvSpPr>
          <p:nvPr>
            <p:ph idx="1"/>
          </p:nvPr>
        </p:nvSpPr>
        <p:spPr>
          <a:xfrm>
            <a:off x="368300" y="1847321"/>
            <a:ext cx="6096000" cy="480132"/>
          </a:xfrm>
        </p:spPr>
        <p:txBody>
          <a:bodyPr/>
          <a:lstStyle/>
          <a:p>
            <a:pPr marL="0" indent="0">
              <a:buNone/>
            </a:pPr>
            <a:r>
              <a:rPr lang="en-US" dirty="0"/>
              <a:t>Increase delivery/pickup services by</a:t>
            </a:r>
          </a:p>
          <a:p>
            <a:endParaRPr lang="en-US" dirty="0"/>
          </a:p>
        </p:txBody>
      </p:sp>
      <p:sp>
        <p:nvSpPr>
          <p:cNvPr id="11" name="TextBox 10">
            <a:extLst>
              <a:ext uri="{FF2B5EF4-FFF2-40B4-BE49-F238E27FC236}">
                <a16:creationId xmlns:a16="http://schemas.microsoft.com/office/drawing/2014/main" id="{2679E08B-9633-4E6E-85D2-BD048B060FF5}"/>
              </a:ext>
            </a:extLst>
          </p:cNvPr>
          <p:cNvSpPr txBox="1"/>
          <p:nvPr/>
        </p:nvSpPr>
        <p:spPr>
          <a:xfrm>
            <a:off x="368300" y="5658731"/>
            <a:ext cx="6096000" cy="48013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Develop a diversified revenue portfolio</a:t>
            </a:r>
          </a:p>
        </p:txBody>
      </p:sp>
      <p:sp>
        <p:nvSpPr>
          <p:cNvPr id="15" name="TextBox 14">
            <a:extLst>
              <a:ext uri="{FF2B5EF4-FFF2-40B4-BE49-F238E27FC236}">
                <a16:creationId xmlns:a16="http://schemas.microsoft.com/office/drawing/2014/main" id="{B246FF87-1174-4EBA-BD1B-885F453DCC60}"/>
              </a:ext>
            </a:extLst>
          </p:cNvPr>
          <p:cNvSpPr txBox="1"/>
          <p:nvPr/>
        </p:nvSpPr>
        <p:spPr>
          <a:xfrm>
            <a:off x="368300" y="3753026"/>
            <a:ext cx="5626100" cy="480131"/>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Prioritize team morale by </a:t>
            </a:r>
          </a:p>
        </p:txBody>
      </p:sp>
      <p:sp>
        <p:nvSpPr>
          <p:cNvPr id="4" name="TextBox 3">
            <a:extLst>
              <a:ext uri="{FF2B5EF4-FFF2-40B4-BE49-F238E27FC236}">
                <a16:creationId xmlns:a16="http://schemas.microsoft.com/office/drawing/2014/main" id="{EFBF9DD3-A8AD-465C-AD09-B6D5528D85CB}"/>
              </a:ext>
            </a:extLst>
          </p:cNvPr>
          <p:cNvSpPr txBox="1"/>
          <p:nvPr/>
        </p:nvSpPr>
        <p:spPr>
          <a:xfrm>
            <a:off x="6235702" y="1562100"/>
            <a:ext cx="3365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Develop a marketing plan</a:t>
            </a:r>
          </a:p>
          <a:p>
            <a:pPr marL="285750" indent="-285750">
              <a:buFont typeface="Arial" panose="020B0604020202020204" pitchFamily="34" charset="0"/>
              <a:buChar char="•"/>
            </a:pPr>
            <a:r>
              <a:rPr lang="en-US" dirty="0"/>
              <a:t>Digital Transformation</a:t>
            </a:r>
          </a:p>
          <a:p>
            <a:pPr marL="285750" indent="-285750">
              <a:buFont typeface="Arial" panose="020B0604020202020204" pitchFamily="34" charset="0"/>
              <a:buChar char="•"/>
            </a:pPr>
            <a:r>
              <a:rPr lang="en-US" dirty="0"/>
              <a:t>Rebranding</a:t>
            </a:r>
          </a:p>
        </p:txBody>
      </p:sp>
      <p:sp>
        <p:nvSpPr>
          <p:cNvPr id="5" name="TextBox 4">
            <a:extLst>
              <a:ext uri="{FF2B5EF4-FFF2-40B4-BE49-F238E27FC236}">
                <a16:creationId xmlns:a16="http://schemas.microsoft.com/office/drawing/2014/main" id="{ABE0245D-4692-4554-9876-3D5A1A69D5DC}"/>
              </a:ext>
            </a:extLst>
          </p:cNvPr>
          <p:cNvSpPr txBox="1"/>
          <p:nvPr/>
        </p:nvSpPr>
        <p:spPr>
          <a:xfrm>
            <a:off x="6235702" y="3680441"/>
            <a:ext cx="3365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Virtual happy hours</a:t>
            </a:r>
          </a:p>
          <a:p>
            <a:pPr marL="285750" indent="-285750">
              <a:buFont typeface="Arial" panose="020B0604020202020204" pitchFamily="34" charset="0"/>
              <a:buChar char="•"/>
            </a:pPr>
            <a:r>
              <a:rPr lang="en-US" dirty="0"/>
              <a:t>Education for new career path</a:t>
            </a:r>
          </a:p>
          <a:p>
            <a:pPr marL="285750" indent="-285750">
              <a:buFont typeface="Arial" panose="020B0604020202020204" pitchFamily="34" charset="0"/>
              <a:buChar char="•"/>
            </a:pPr>
            <a:r>
              <a:rPr lang="en-US" dirty="0"/>
              <a:t>Salary increase / Hazard pay</a:t>
            </a:r>
          </a:p>
        </p:txBody>
      </p:sp>
      <p:sp>
        <p:nvSpPr>
          <p:cNvPr id="6" name="TextBox 5">
            <a:extLst>
              <a:ext uri="{FF2B5EF4-FFF2-40B4-BE49-F238E27FC236}">
                <a16:creationId xmlns:a16="http://schemas.microsoft.com/office/drawing/2014/main" id="{25EEC5D5-5991-4E8C-B81B-B353E4588B03}"/>
              </a:ext>
            </a:extLst>
          </p:cNvPr>
          <p:cNvSpPr txBox="1"/>
          <p:nvPr/>
        </p:nvSpPr>
        <p:spPr>
          <a:xfrm>
            <a:off x="6883402" y="5437131"/>
            <a:ext cx="33655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Private chef / Omakase</a:t>
            </a:r>
          </a:p>
          <a:p>
            <a:pPr marL="285750" indent="-285750">
              <a:buFont typeface="Arial" panose="020B0604020202020204" pitchFamily="34" charset="0"/>
              <a:buChar char="•"/>
            </a:pPr>
            <a:r>
              <a:rPr lang="en-US" dirty="0"/>
              <a:t>Flexibility for dine-in / takeout</a:t>
            </a:r>
          </a:p>
          <a:p>
            <a:pPr marL="285750" indent="-285750">
              <a:buFont typeface="Arial" panose="020B0604020202020204" pitchFamily="34" charset="0"/>
              <a:buChar char="•"/>
            </a:pPr>
            <a:r>
              <a:rPr lang="en-US" dirty="0"/>
              <a:t>Online presence (Ordering)</a:t>
            </a:r>
          </a:p>
        </p:txBody>
      </p:sp>
      <p:sp>
        <p:nvSpPr>
          <p:cNvPr id="10" name="TextBox 9">
            <a:extLst>
              <a:ext uri="{FF2B5EF4-FFF2-40B4-BE49-F238E27FC236}">
                <a16:creationId xmlns:a16="http://schemas.microsoft.com/office/drawing/2014/main" id="{8169C1E9-3E24-4BDF-9AF0-13639ADA34E2}"/>
              </a:ext>
            </a:extLst>
          </p:cNvPr>
          <p:cNvSpPr txBox="1"/>
          <p:nvPr/>
        </p:nvSpPr>
        <p:spPr>
          <a:xfrm>
            <a:off x="368300" y="7239000"/>
            <a:ext cx="10579100" cy="3139321"/>
          </a:xfrm>
          <a:prstGeom prst="rect">
            <a:avLst/>
          </a:prstGeom>
          <a:noFill/>
        </p:spPr>
        <p:txBody>
          <a:bodyPr wrap="square" rtlCol="0">
            <a:spAutoFit/>
          </a:bodyPr>
          <a:lstStyle/>
          <a:p>
            <a:r>
              <a:rPr lang="en-US" dirty="0"/>
              <a:t>To achieve those objectives, we’ve developed unique strategies. </a:t>
            </a:r>
          </a:p>
          <a:p>
            <a:endParaRPr lang="en-US" dirty="0"/>
          </a:p>
          <a:p>
            <a:r>
              <a:rPr lang="en-US" dirty="0"/>
              <a:t>To increase our delivery and pickup services, we developed a new marketing plan, created a simple website for live grills, stripped down our menu to what we do best, and reintroduce our brand as a high-quality,  premium hibachi. </a:t>
            </a:r>
          </a:p>
          <a:p>
            <a:endParaRPr lang="en-US" dirty="0"/>
          </a:p>
          <a:p>
            <a:r>
              <a:rPr lang="en-US" dirty="0"/>
              <a:t>In the case of team building, we raised the salaries of our employees, created new ways of connection through online happy hours, as well as ensuring that all members of our team can arrive and work safely. </a:t>
            </a:r>
          </a:p>
          <a:p>
            <a:endParaRPr lang="en-US" dirty="0"/>
          </a:p>
          <a:p>
            <a:r>
              <a:rPr lang="en-US" dirty="0"/>
              <a:t>Lastly, to develop a diversified revenue portfolio, I’m pleased to introduce the idea of Omakase. Omakase is when our trained and experience chefs arrive at your home to bring the hibachi experience to you. </a:t>
            </a:r>
          </a:p>
        </p:txBody>
      </p:sp>
    </p:spTree>
    <p:extLst>
      <p:ext uri="{BB962C8B-B14F-4D97-AF65-F5344CB8AC3E}">
        <p14:creationId xmlns:p14="http://schemas.microsoft.com/office/powerpoint/2010/main" val="4135542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2B8F-82E6-4E3B-926A-BA07F2DE2BDA}"/>
              </a:ext>
            </a:extLst>
          </p:cNvPr>
          <p:cNvSpPr>
            <a:spLocks noGrp="1"/>
          </p:cNvSpPr>
          <p:nvPr>
            <p:ph type="title"/>
          </p:nvPr>
        </p:nvSpPr>
        <p:spPr>
          <a:xfrm>
            <a:off x="588661" y="1312614"/>
            <a:ext cx="10515600" cy="735354"/>
          </a:xfrm>
        </p:spPr>
        <p:txBody>
          <a:bodyPr/>
          <a:lstStyle/>
          <a:p>
            <a:r>
              <a:rPr lang="en-US" dirty="0"/>
              <a:t>Phase 1 – Pickup and Delivery </a:t>
            </a:r>
          </a:p>
        </p:txBody>
      </p:sp>
      <p:sp>
        <p:nvSpPr>
          <p:cNvPr id="4" name="Google Shape;77;p17">
            <a:extLst>
              <a:ext uri="{FF2B5EF4-FFF2-40B4-BE49-F238E27FC236}">
                <a16:creationId xmlns:a16="http://schemas.microsoft.com/office/drawing/2014/main" id="{5EC32A88-B81C-47B7-89B2-459FC3F71BFB}"/>
              </a:ext>
            </a:extLst>
          </p:cNvPr>
          <p:cNvSpPr/>
          <p:nvPr/>
        </p:nvSpPr>
        <p:spPr>
          <a:xfrm>
            <a:off x="0" y="2462640"/>
            <a:ext cx="12192000" cy="4395359"/>
          </a:xfrm>
          <a:prstGeom prst="rect">
            <a:avLst/>
          </a:prstGeom>
          <a:solidFill>
            <a:srgbClr val="FFBA88">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21" name="Google Shape;106;p17">
            <a:extLst>
              <a:ext uri="{FF2B5EF4-FFF2-40B4-BE49-F238E27FC236}">
                <a16:creationId xmlns:a16="http://schemas.microsoft.com/office/drawing/2014/main" id="{DF49FDA7-647F-467B-B363-F1E5A14A51E9}"/>
              </a:ext>
            </a:extLst>
          </p:cNvPr>
          <p:cNvSpPr txBox="1"/>
          <p:nvPr/>
        </p:nvSpPr>
        <p:spPr>
          <a:xfrm>
            <a:off x="725352" y="49151"/>
            <a:ext cx="3255600" cy="387105"/>
          </a:xfrm>
          <a:prstGeom prst="rect">
            <a:avLst/>
          </a:prstGeom>
          <a:solidFill>
            <a:srgbClr val="99242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Times New Roman"/>
                <a:ea typeface="Times New Roman"/>
                <a:cs typeface="Times New Roman"/>
                <a:sym typeface="Times New Roman"/>
              </a:rPr>
              <a:t>Phase 1</a:t>
            </a:r>
            <a:endParaRPr b="1" dirty="0">
              <a:solidFill>
                <a:srgbClr val="FFFFFF"/>
              </a:solidFill>
              <a:latin typeface="Times New Roman"/>
              <a:ea typeface="Times New Roman"/>
              <a:cs typeface="Times New Roman"/>
              <a:sym typeface="Times New Roman"/>
            </a:endParaRPr>
          </a:p>
        </p:txBody>
      </p:sp>
      <p:sp>
        <p:nvSpPr>
          <p:cNvPr id="22" name="Google Shape;107;p17">
            <a:extLst>
              <a:ext uri="{FF2B5EF4-FFF2-40B4-BE49-F238E27FC236}">
                <a16:creationId xmlns:a16="http://schemas.microsoft.com/office/drawing/2014/main" id="{403DFBAF-B5CB-4372-BD47-3ECDE8204ED6}"/>
              </a:ext>
            </a:extLst>
          </p:cNvPr>
          <p:cNvSpPr txBox="1"/>
          <p:nvPr/>
        </p:nvSpPr>
        <p:spPr>
          <a:xfrm>
            <a:off x="4398802" y="87304"/>
            <a:ext cx="3255600" cy="387105"/>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C00000"/>
                </a:solidFill>
                <a:latin typeface="Times New Roman"/>
                <a:ea typeface="Times New Roman"/>
                <a:cs typeface="Times New Roman"/>
                <a:sym typeface="Times New Roman"/>
              </a:rPr>
              <a:t>Phase 2</a:t>
            </a:r>
            <a:endParaRPr b="1" dirty="0">
              <a:solidFill>
                <a:srgbClr val="C00000"/>
              </a:solidFill>
              <a:latin typeface="Times New Roman"/>
              <a:ea typeface="Times New Roman"/>
              <a:cs typeface="Times New Roman"/>
              <a:sym typeface="Times New Roman"/>
            </a:endParaRPr>
          </a:p>
        </p:txBody>
      </p:sp>
      <p:sp>
        <p:nvSpPr>
          <p:cNvPr id="23" name="Google Shape;108;p17">
            <a:extLst>
              <a:ext uri="{FF2B5EF4-FFF2-40B4-BE49-F238E27FC236}">
                <a16:creationId xmlns:a16="http://schemas.microsoft.com/office/drawing/2014/main" id="{931E4C1B-2F31-4F2B-B715-DDA018FF6C58}"/>
              </a:ext>
            </a:extLst>
          </p:cNvPr>
          <p:cNvSpPr txBox="1"/>
          <p:nvPr/>
        </p:nvSpPr>
        <p:spPr>
          <a:xfrm>
            <a:off x="8349562" y="87303"/>
            <a:ext cx="3255600" cy="387105"/>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C00000"/>
                </a:solidFill>
                <a:latin typeface="Times New Roman"/>
                <a:ea typeface="Times New Roman"/>
                <a:cs typeface="Times New Roman"/>
                <a:sym typeface="Times New Roman"/>
              </a:rPr>
              <a:t>Phase 3</a:t>
            </a:r>
            <a:endParaRPr b="1" dirty="0">
              <a:solidFill>
                <a:srgbClr val="C00000"/>
              </a:solidFill>
              <a:latin typeface="Times New Roman"/>
              <a:ea typeface="Times New Roman"/>
              <a:cs typeface="Times New Roman"/>
              <a:sym typeface="Times New Roman"/>
            </a:endParaRPr>
          </a:p>
        </p:txBody>
      </p:sp>
      <p:cxnSp>
        <p:nvCxnSpPr>
          <p:cNvPr id="24" name="Google Shape;149;p18">
            <a:extLst>
              <a:ext uri="{FF2B5EF4-FFF2-40B4-BE49-F238E27FC236}">
                <a16:creationId xmlns:a16="http://schemas.microsoft.com/office/drawing/2014/main" id="{9E222AAF-51D6-4140-A6DA-E410ED37961F}"/>
              </a:ext>
            </a:extLst>
          </p:cNvPr>
          <p:cNvCxnSpPr>
            <a:cxnSpLocks/>
          </p:cNvCxnSpPr>
          <p:nvPr/>
        </p:nvCxnSpPr>
        <p:spPr>
          <a:xfrm>
            <a:off x="588661" y="2078124"/>
            <a:ext cx="11014678" cy="0"/>
          </a:xfrm>
          <a:prstGeom prst="straightConnector1">
            <a:avLst/>
          </a:prstGeom>
          <a:noFill/>
          <a:ln w="9525" cap="flat" cmpd="sng">
            <a:solidFill>
              <a:schemeClr val="dk2"/>
            </a:solidFill>
            <a:prstDash val="solid"/>
            <a:round/>
            <a:headEnd type="none" w="med" len="med"/>
            <a:tailEnd type="none" w="med" len="med"/>
          </a:ln>
        </p:spPr>
      </p:cxnSp>
      <p:sp>
        <p:nvSpPr>
          <p:cNvPr id="3" name="TextBox 2">
            <a:extLst>
              <a:ext uri="{FF2B5EF4-FFF2-40B4-BE49-F238E27FC236}">
                <a16:creationId xmlns:a16="http://schemas.microsoft.com/office/drawing/2014/main" id="{2ED577A7-32A5-4D6F-92DC-CF8B5D02A6FA}"/>
              </a:ext>
            </a:extLst>
          </p:cNvPr>
          <p:cNvSpPr txBox="1"/>
          <p:nvPr/>
        </p:nvSpPr>
        <p:spPr>
          <a:xfrm>
            <a:off x="431800" y="2757270"/>
            <a:ext cx="42926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99242C"/>
                </a:solidFill>
                <a:latin typeface="Times"/>
                <a:ea typeface="Times"/>
                <a:cs typeface="Times"/>
                <a:sym typeface="Times"/>
              </a:rPr>
              <a:t>Pick-Up / Delivery</a:t>
            </a:r>
          </a:p>
          <a:p>
            <a:pPr marL="285750" indent="-285750">
              <a:buFont typeface="Arial" panose="020B0604020202020204" pitchFamily="34" charset="0"/>
              <a:buChar char="•"/>
            </a:pPr>
            <a:r>
              <a:rPr lang="en-US" b="1" dirty="0">
                <a:solidFill>
                  <a:srgbClr val="99242C"/>
                </a:solidFill>
                <a:latin typeface="Times"/>
                <a:ea typeface="Times"/>
                <a:cs typeface="Times"/>
                <a:sym typeface="Times"/>
              </a:rPr>
              <a:t>Digital Experience</a:t>
            </a:r>
          </a:p>
          <a:p>
            <a:pPr marL="285750" indent="-285750">
              <a:buFont typeface="Arial" panose="020B0604020202020204" pitchFamily="34" charset="0"/>
              <a:buChar char="•"/>
            </a:pPr>
            <a:r>
              <a:rPr lang="en-US" b="1" dirty="0">
                <a:solidFill>
                  <a:srgbClr val="99242C"/>
                </a:solidFill>
                <a:latin typeface="Times"/>
                <a:ea typeface="Times"/>
                <a:cs typeface="Times"/>
                <a:sym typeface="Times"/>
              </a:rPr>
              <a:t>Live Grill</a:t>
            </a:r>
          </a:p>
          <a:p>
            <a:pPr marL="285750" indent="-285750">
              <a:buFont typeface="Arial" panose="020B0604020202020204" pitchFamily="34" charset="0"/>
              <a:buChar char="•"/>
            </a:pPr>
            <a:r>
              <a:rPr lang="en-US" b="1" dirty="0">
                <a:solidFill>
                  <a:schemeClr val="dk1"/>
                </a:solidFill>
                <a:latin typeface="Times"/>
                <a:ea typeface="Times"/>
                <a:cs typeface="Times"/>
                <a:sym typeface="Times"/>
              </a:rPr>
              <a:t>Storytelling</a:t>
            </a:r>
          </a:p>
          <a:p>
            <a:pPr marL="285750" indent="-285750">
              <a:buFont typeface="Arial" panose="020B0604020202020204" pitchFamily="34" charset="0"/>
              <a:buChar char="•"/>
            </a:pPr>
            <a:r>
              <a:rPr lang="en-US" b="1" dirty="0">
                <a:solidFill>
                  <a:srgbClr val="99242C"/>
                </a:solidFill>
                <a:latin typeface="Times"/>
                <a:ea typeface="Times"/>
                <a:cs typeface="Times"/>
                <a:sym typeface="Times"/>
              </a:rPr>
              <a:t>Active – Tracking </a:t>
            </a:r>
          </a:p>
          <a:p>
            <a:pPr marL="285750" indent="-285750">
              <a:buFont typeface="Arial" panose="020B0604020202020204" pitchFamily="34" charset="0"/>
              <a:buChar char="•"/>
            </a:pPr>
            <a:endParaRPr lang="en-US" b="1" dirty="0">
              <a:solidFill>
                <a:srgbClr val="99242C"/>
              </a:solidFill>
              <a:latin typeface="Times"/>
              <a:ea typeface="Times"/>
              <a:cs typeface="Times"/>
              <a:sym typeface="Times"/>
            </a:endParaRPr>
          </a:p>
          <a:p>
            <a:pPr marL="285750" indent="-285750">
              <a:buFont typeface="Arial" panose="020B0604020202020204" pitchFamily="34" charset="0"/>
              <a:buChar char="•"/>
            </a:pPr>
            <a:endParaRPr lang="en-US" b="1" dirty="0">
              <a:solidFill>
                <a:srgbClr val="99242C"/>
              </a:solidFill>
              <a:latin typeface="Times"/>
              <a:ea typeface="Times"/>
              <a:cs typeface="Times"/>
              <a:sym typeface="Times"/>
            </a:endParaRPr>
          </a:p>
          <a:p>
            <a:endParaRPr lang="en-US" dirty="0"/>
          </a:p>
        </p:txBody>
      </p:sp>
      <p:sp>
        <p:nvSpPr>
          <p:cNvPr id="19" name="TextBox 18">
            <a:extLst>
              <a:ext uri="{FF2B5EF4-FFF2-40B4-BE49-F238E27FC236}">
                <a16:creationId xmlns:a16="http://schemas.microsoft.com/office/drawing/2014/main" id="{F509B662-7310-4558-9556-E15C3C7057C4}"/>
              </a:ext>
            </a:extLst>
          </p:cNvPr>
          <p:cNvSpPr txBox="1"/>
          <p:nvPr/>
        </p:nvSpPr>
        <p:spPr>
          <a:xfrm>
            <a:off x="1397726" y="530010"/>
            <a:ext cx="2360748" cy="369332"/>
          </a:xfrm>
          <a:prstGeom prst="rect">
            <a:avLst/>
          </a:prstGeom>
          <a:noFill/>
        </p:spPr>
        <p:txBody>
          <a:bodyPr wrap="square" rtlCol="0">
            <a:spAutoFit/>
          </a:bodyPr>
          <a:lstStyle/>
          <a:p>
            <a:r>
              <a:rPr lang="en-US" dirty="0"/>
              <a:t>Pickup / delivery</a:t>
            </a:r>
          </a:p>
        </p:txBody>
      </p:sp>
      <p:sp>
        <p:nvSpPr>
          <p:cNvPr id="25" name="TextBox 24">
            <a:extLst>
              <a:ext uri="{FF2B5EF4-FFF2-40B4-BE49-F238E27FC236}">
                <a16:creationId xmlns:a16="http://schemas.microsoft.com/office/drawing/2014/main" id="{A33359DB-7324-4D92-91FD-453F50E21D55}"/>
              </a:ext>
            </a:extLst>
          </p:cNvPr>
          <p:cNvSpPr txBox="1"/>
          <p:nvPr/>
        </p:nvSpPr>
        <p:spPr>
          <a:xfrm>
            <a:off x="5467802" y="518349"/>
            <a:ext cx="1117600" cy="369332"/>
          </a:xfrm>
          <a:prstGeom prst="rect">
            <a:avLst/>
          </a:prstGeom>
          <a:noFill/>
        </p:spPr>
        <p:txBody>
          <a:bodyPr wrap="square" rtlCol="0">
            <a:spAutoFit/>
          </a:bodyPr>
          <a:lstStyle/>
          <a:p>
            <a:r>
              <a:rPr lang="en-US" dirty="0"/>
              <a:t>Omakase</a:t>
            </a:r>
          </a:p>
        </p:txBody>
      </p:sp>
      <p:sp>
        <p:nvSpPr>
          <p:cNvPr id="27" name="TextBox 26">
            <a:extLst>
              <a:ext uri="{FF2B5EF4-FFF2-40B4-BE49-F238E27FC236}">
                <a16:creationId xmlns:a16="http://schemas.microsoft.com/office/drawing/2014/main" id="{5296CE90-1A4A-4FAF-861E-646E26E3B8D0}"/>
              </a:ext>
            </a:extLst>
          </p:cNvPr>
          <p:cNvSpPr txBox="1"/>
          <p:nvPr/>
        </p:nvSpPr>
        <p:spPr>
          <a:xfrm>
            <a:off x="9539212" y="493380"/>
            <a:ext cx="876300" cy="369332"/>
          </a:xfrm>
          <a:prstGeom prst="rect">
            <a:avLst/>
          </a:prstGeom>
          <a:noFill/>
        </p:spPr>
        <p:txBody>
          <a:bodyPr wrap="square" rtlCol="0">
            <a:spAutoFit/>
          </a:bodyPr>
          <a:lstStyle/>
          <a:p>
            <a:r>
              <a:rPr lang="en-US" dirty="0"/>
              <a:t>Dine in</a:t>
            </a:r>
          </a:p>
        </p:txBody>
      </p:sp>
      <p:sp>
        <p:nvSpPr>
          <p:cNvPr id="28" name="TextBox 27">
            <a:extLst>
              <a:ext uri="{FF2B5EF4-FFF2-40B4-BE49-F238E27FC236}">
                <a16:creationId xmlns:a16="http://schemas.microsoft.com/office/drawing/2014/main" id="{CAE56811-A1AA-49A7-81F9-E6F4CC828BC4}"/>
              </a:ext>
            </a:extLst>
          </p:cNvPr>
          <p:cNvSpPr txBox="1"/>
          <p:nvPr/>
        </p:nvSpPr>
        <p:spPr>
          <a:xfrm>
            <a:off x="725352" y="4410349"/>
            <a:ext cx="11352348" cy="4524315"/>
          </a:xfrm>
          <a:prstGeom prst="rect">
            <a:avLst/>
          </a:prstGeom>
          <a:noFill/>
        </p:spPr>
        <p:txBody>
          <a:bodyPr wrap="square" rtlCol="0">
            <a:spAutoFit/>
          </a:bodyPr>
          <a:lstStyle/>
          <a:p>
            <a:r>
              <a:rPr lang="en-US" dirty="0"/>
              <a:t>As you see from the top of the slides, we’ve divided our strategy into three phases of operations.</a:t>
            </a:r>
          </a:p>
          <a:p>
            <a:endParaRPr lang="en-US" dirty="0"/>
          </a:p>
          <a:p>
            <a:r>
              <a:rPr lang="en-US" dirty="0"/>
              <a:t>Phase 1 is </a:t>
            </a:r>
            <a:r>
              <a:rPr lang="en-US" dirty="0" err="1"/>
              <a:t>delicated</a:t>
            </a:r>
            <a:r>
              <a:rPr lang="en-US" dirty="0"/>
              <a:t> to pickup and delivery. Phase two is for Omakase and phase three is for dining in.</a:t>
            </a:r>
          </a:p>
          <a:p>
            <a:endParaRPr lang="en-US" dirty="0"/>
          </a:p>
          <a:p>
            <a:r>
              <a:rPr lang="en-US" dirty="0"/>
              <a:t>In order to increase our pickup and delivery demand, we’ve created a website for online ordering, live grill watching, and live tracking for your hibachi. </a:t>
            </a:r>
          </a:p>
          <a:p>
            <a:endParaRPr lang="en-US" dirty="0"/>
          </a:p>
          <a:p>
            <a:r>
              <a:rPr lang="en-US" dirty="0"/>
              <a:t>We’ve added blogs to highlight the stories of our chefs, waiters, and hosts to bring transparency to our customers, hoping for their trust.</a:t>
            </a:r>
          </a:p>
          <a:p>
            <a:endParaRPr lang="en-US" dirty="0"/>
          </a:p>
          <a:p>
            <a:r>
              <a:rPr lang="en-US" dirty="0"/>
              <a:t>Based on our research, THE IMPACT GOES HERE</a:t>
            </a:r>
          </a:p>
          <a:p>
            <a:endParaRPr lang="en-US" dirty="0"/>
          </a:p>
          <a:p>
            <a:r>
              <a:rPr lang="en-US" dirty="0"/>
              <a:t>With the cash flow generated from phase 1, we want to look for an alternative profit stream in phase 2. Lin will introduce you to Omakase</a:t>
            </a:r>
          </a:p>
          <a:p>
            <a:endParaRPr lang="en-US" dirty="0"/>
          </a:p>
          <a:p>
            <a:r>
              <a:rPr lang="en-US" dirty="0"/>
              <a:t> </a:t>
            </a:r>
          </a:p>
        </p:txBody>
      </p:sp>
      <p:sp>
        <p:nvSpPr>
          <p:cNvPr id="29" name="TextBox 28">
            <a:extLst>
              <a:ext uri="{FF2B5EF4-FFF2-40B4-BE49-F238E27FC236}">
                <a16:creationId xmlns:a16="http://schemas.microsoft.com/office/drawing/2014/main" id="{1336ECD9-9628-408C-B1B5-EA531E258BF8}"/>
              </a:ext>
            </a:extLst>
          </p:cNvPr>
          <p:cNvSpPr txBox="1"/>
          <p:nvPr/>
        </p:nvSpPr>
        <p:spPr>
          <a:xfrm>
            <a:off x="5765800" y="2757270"/>
            <a:ext cx="4114800" cy="369332"/>
          </a:xfrm>
          <a:prstGeom prst="rect">
            <a:avLst/>
          </a:prstGeom>
          <a:noFill/>
        </p:spPr>
        <p:txBody>
          <a:bodyPr wrap="square" rtlCol="0">
            <a:spAutoFit/>
          </a:bodyPr>
          <a:lstStyle/>
          <a:p>
            <a:r>
              <a:rPr lang="en-US" i="1" dirty="0"/>
              <a:t>IMPACT GOES HERE</a:t>
            </a:r>
          </a:p>
        </p:txBody>
      </p:sp>
    </p:spTree>
    <p:extLst>
      <p:ext uri="{BB962C8B-B14F-4D97-AF65-F5344CB8AC3E}">
        <p14:creationId xmlns:p14="http://schemas.microsoft.com/office/powerpoint/2010/main" val="20806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2B8F-82E6-4E3B-926A-BA07F2DE2BDA}"/>
              </a:ext>
            </a:extLst>
          </p:cNvPr>
          <p:cNvSpPr>
            <a:spLocks noGrp="1"/>
          </p:cNvSpPr>
          <p:nvPr>
            <p:ph type="title"/>
          </p:nvPr>
        </p:nvSpPr>
        <p:spPr>
          <a:xfrm>
            <a:off x="660400" y="272130"/>
            <a:ext cx="10515600" cy="735354"/>
          </a:xfrm>
        </p:spPr>
        <p:txBody>
          <a:bodyPr/>
          <a:lstStyle/>
          <a:p>
            <a:r>
              <a:rPr lang="en-US" dirty="0"/>
              <a:t>Phase Summary</a:t>
            </a:r>
          </a:p>
        </p:txBody>
      </p:sp>
      <p:sp>
        <p:nvSpPr>
          <p:cNvPr id="4" name="Google Shape;77;p17">
            <a:extLst>
              <a:ext uri="{FF2B5EF4-FFF2-40B4-BE49-F238E27FC236}">
                <a16:creationId xmlns:a16="http://schemas.microsoft.com/office/drawing/2014/main" id="{5EC32A88-B81C-47B7-89B2-459FC3F71BFB}"/>
              </a:ext>
            </a:extLst>
          </p:cNvPr>
          <p:cNvSpPr/>
          <p:nvPr/>
        </p:nvSpPr>
        <p:spPr>
          <a:xfrm>
            <a:off x="0" y="1574808"/>
            <a:ext cx="12192000" cy="5283192"/>
          </a:xfrm>
          <a:prstGeom prst="rect">
            <a:avLst/>
          </a:prstGeom>
          <a:solidFill>
            <a:srgbClr val="FFBA88">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 name="Google Shape;89;p17">
            <a:extLst>
              <a:ext uri="{FF2B5EF4-FFF2-40B4-BE49-F238E27FC236}">
                <a16:creationId xmlns:a16="http://schemas.microsoft.com/office/drawing/2014/main" id="{1BCFC27F-832D-4420-927D-0A3B172B6E3B}"/>
              </a:ext>
            </a:extLst>
          </p:cNvPr>
          <p:cNvGrpSpPr/>
          <p:nvPr/>
        </p:nvGrpSpPr>
        <p:grpSpPr>
          <a:xfrm>
            <a:off x="544537" y="2372996"/>
            <a:ext cx="11320557" cy="6493389"/>
            <a:chOff x="550947" y="2417938"/>
            <a:chExt cx="8490418" cy="3849684"/>
          </a:xfrm>
        </p:grpSpPr>
        <p:pic>
          <p:nvPicPr>
            <p:cNvPr id="6" name="Google Shape;90;p17">
              <a:extLst>
                <a:ext uri="{FF2B5EF4-FFF2-40B4-BE49-F238E27FC236}">
                  <a16:creationId xmlns:a16="http://schemas.microsoft.com/office/drawing/2014/main" id="{C322BA77-EBF5-4666-880D-D1E0673F0BA9}"/>
                </a:ext>
              </a:extLst>
            </p:cNvPr>
            <p:cNvPicPr preferRelativeResize="0"/>
            <p:nvPr/>
          </p:nvPicPr>
          <p:blipFill>
            <a:blip r:embed="rId2">
              <a:alphaModFix/>
            </a:blip>
            <a:stretch>
              <a:fillRect/>
            </a:stretch>
          </p:blipFill>
          <p:spPr>
            <a:xfrm>
              <a:off x="3858379" y="2430096"/>
              <a:ext cx="662810" cy="542750"/>
            </a:xfrm>
            <a:prstGeom prst="rect">
              <a:avLst/>
            </a:prstGeom>
            <a:noFill/>
            <a:ln>
              <a:noFill/>
            </a:ln>
          </p:spPr>
        </p:pic>
        <p:pic>
          <p:nvPicPr>
            <p:cNvPr id="7" name="Google Shape;91;p17">
              <a:extLst>
                <a:ext uri="{FF2B5EF4-FFF2-40B4-BE49-F238E27FC236}">
                  <a16:creationId xmlns:a16="http://schemas.microsoft.com/office/drawing/2014/main" id="{6B638A21-D9F2-460D-97DD-3D3996E51B33}"/>
                </a:ext>
              </a:extLst>
            </p:cNvPr>
            <p:cNvPicPr preferRelativeResize="0"/>
            <p:nvPr/>
          </p:nvPicPr>
          <p:blipFill>
            <a:blip r:embed="rId3">
              <a:alphaModFix/>
            </a:blip>
            <a:stretch>
              <a:fillRect/>
            </a:stretch>
          </p:blipFill>
          <p:spPr>
            <a:xfrm>
              <a:off x="6457153" y="2417938"/>
              <a:ext cx="735685" cy="542749"/>
            </a:xfrm>
            <a:prstGeom prst="rect">
              <a:avLst/>
            </a:prstGeom>
            <a:noFill/>
            <a:ln>
              <a:noFill/>
            </a:ln>
          </p:spPr>
        </p:pic>
        <p:pic>
          <p:nvPicPr>
            <p:cNvPr id="8" name="Google Shape;92;p17">
              <a:extLst>
                <a:ext uri="{FF2B5EF4-FFF2-40B4-BE49-F238E27FC236}">
                  <a16:creationId xmlns:a16="http://schemas.microsoft.com/office/drawing/2014/main" id="{EC611194-05E6-4DD3-8C72-F5EBB92A55F3}"/>
                </a:ext>
              </a:extLst>
            </p:cNvPr>
            <p:cNvPicPr preferRelativeResize="0"/>
            <p:nvPr/>
          </p:nvPicPr>
          <p:blipFill>
            <a:blip r:embed="rId4">
              <a:alphaModFix/>
            </a:blip>
            <a:stretch>
              <a:fillRect/>
            </a:stretch>
          </p:blipFill>
          <p:spPr>
            <a:xfrm>
              <a:off x="670808" y="2442676"/>
              <a:ext cx="652123" cy="542750"/>
            </a:xfrm>
            <a:prstGeom prst="rect">
              <a:avLst/>
            </a:prstGeom>
            <a:noFill/>
            <a:ln>
              <a:noFill/>
            </a:ln>
          </p:spPr>
        </p:pic>
        <p:sp>
          <p:nvSpPr>
            <p:cNvPr id="9" name="Google Shape;93;p17">
              <a:extLst>
                <a:ext uri="{FF2B5EF4-FFF2-40B4-BE49-F238E27FC236}">
                  <a16:creationId xmlns:a16="http://schemas.microsoft.com/office/drawing/2014/main" id="{14E3D555-428E-4C1C-A00A-598A8858CB00}"/>
                </a:ext>
              </a:extLst>
            </p:cNvPr>
            <p:cNvSpPr txBox="1"/>
            <p:nvPr/>
          </p:nvSpPr>
          <p:spPr>
            <a:xfrm>
              <a:off x="1410348" y="2512355"/>
              <a:ext cx="1778400" cy="25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Delivery &amp; Pick-up</a:t>
              </a:r>
              <a:endParaRPr sz="1000" dirty="0">
                <a:latin typeface="Times New Roman"/>
                <a:ea typeface="Times New Roman"/>
                <a:cs typeface="Times New Roman"/>
                <a:sym typeface="Times New Roman"/>
              </a:endParaRPr>
            </a:p>
          </p:txBody>
        </p:sp>
        <p:sp>
          <p:nvSpPr>
            <p:cNvPr id="10" name="Google Shape;94;p17">
              <a:extLst>
                <a:ext uri="{FF2B5EF4-FFF2-40B4-BE49-F238E27FC236}">
                  <a16:creationId xmlns:a16="http://schemas.microsoft.com/office/drawing/2014/main" id="{18F60415-1068-42A3-A000-94B76A3E4F50}"/>
                </a:ext>
              </a:extLst>
            </p:cNvPr>
            <p:cNvSpPr txBox="1"/>
            <p:nvPr/>
          </p:nvSpPr>
          <p:spPr>
            <a:xfrm>
              <a:off x="550947" y="5107309"/>
              <a:ext cx="2625431" cy="116031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Rebrand for quality and experience first. Simplified menu optimized for delivery and curbside pickup. Provide chefs with training on omakase service. </a:t>
              </a:r>
              <a:endParaRPr dirty="0">
                <a:latin typeface="Times New Roman"/>
                <a:ea typeface="Times New Roman"/>
                <a:cs typeface="Times New Roman"/>
                <a:sym typeface="Times New Roman"/>
              </a:endParaRPr>
            </a:p>
          </p:txBody>
        </p:sp>
        <p:sp>
          <p:nvSpPr>
            <p:cNvPr id="11" name="Google Shape;95;p17">
              <a:extLst>
                <a:ext uri="{FF2B5EF4-FFF2-40B4-BE49-F238E27FC236}">
                  <a16:creationId xmlns:a16="http://schemas.microsoft.com/office/drawing/2014/main" id="{4415390F-4AB6-42D9-86E6-E5832D74124F}"/>
                </a:ext>
              </a:extLst>
            </p:cNvPr>
            <p:cNvSpPr txBox="1"/>
            <p:nvPr/>
          </p:nvSpPr>
          <p:spPr>
            <a:xfrm>
              <a:off x="1480894" y="2763155"/>
              <a:ext cx="1778400" cy="21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Aug - Sep 2020</a:t>
              </a:r>
              <a:endParaRPr dirty="0">
                <a:latin typeface="Times New Roman"/>
                <a:ea typeface="Times New Roman"/>
                <a:cs typeface="Times New Roman"/>
                <a:sym typeface="Times New Roman"/>
              </a:endParaRPr>
            </a:p>
          </p:txBody>
        </p:sp>
        <p:sp>
          <p:nvSpPr>
            <p:cNvPr id="12" name="Google Shape;96;p17">
              <a:extLst>
                <a:ext uri="{FF2B5EF4-FFF2-40B4-BE49-F238E27FC236}">
                  <a16:creationId xmlns:a16="http://schemas.microsoft.com/office/drawing/2014/main" id="{43CA0715-7492-40D6-BB70-2F7A7E329AE2}"/>
                </a:ext>
              </a:extLst>
            </p:cNvPr>
            <p:cNvSpPr txBox="1"/>
            <p:nvPr/>
          </p:nvSpPr>
          <p:spPr>
            <a:xfrm>
              <a:off x="4640925" y="2521599"/>
              <a:ext cx="1857415" cy="2144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Omakase</a:t>
              </a:r>
              <a:endParaRPr sz="1000" dirty="0">
                <a:latin typeface="Times New Roman"/>
                <a:ea typeface="Times New Roman"/>
                <a:cs typeface="Times New Roman"/>
                <a:sym typeface="Times New Roman"/>
              </a:endParaRPr>
            </a:p>
          </p:txBody>
        </p:sp>
        <p:sp>
          <p:nvSpPr>
            <p:cNvPr id="13" name="Google Shape;97;p17">
              <a:extLst>
                <a:ext uri="{FF2B5EF4-FFF2-40B4-BE49-F238E27FC236}">
                  <a16:creationId xmlns:a16="http://schemas.microsoft.com/office/drawing/2014/main" id="{4662F261-A59B-4AA7-BFA7-56AF2C4A0F81}"/>
                </a:ext>
              </a:extLst>
            </p:cNvPr>
            <p:cNvSpPr txBox="1"/>
            <p:nvPr/>
          </p:nvSpPr>
          <p:spPr>
            <a:xfrm>
              <a:off x="4662496" y="2782181"/>
              <a:ext cx="1857415" cy="18473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Fall 2020</a:t>
              </a:r>
              <a:endParaRPr dirty="0">
                <a:latin typeface="Times New Roman"/>
                <a:ea typeface="Times New Roman"/>
                <a:cs typeface="Times New Roman"/>
                <a:sym typeface="Times New Roman"/>
              </a:endParaRPr>
            </a:p>
          </p:txBody>
        </p:sp>
        <p:sp>
          <p:nvSpPr>
            <p:cNvPr id="14" name="Google Shape;98;p17">
              <a:extLst>
                <a:ext uri="{FF2B5EF4-FFF2-40B4-BE49-F238E27FC236}">
                  <a16:creationId xmlns:a16="http://schemas.microsoft.com/office/drawing/2014/main" id="{D3457CC9-68A8-418A-A553-EEFD890409B6}"/>
                </a:ext>
              </a:extLst>
            </p:cNvPr>
            <p:cNvSpPr txBox="1"/>
            <p:nvPr/>
          </p:nvSpPr>
          <p:spPr>
            <a:xfrm>
              <a:off x="3477169" y="5006023"/>
              <a:ext cx="2547300" cy="11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dirty="0">
                <a:latin typeface="Times New Roman"/>
                <a:ea typeface="Times New Roman"/>
                <a:cs typeface="Times New Roman"/>
                <a:sym typeface="Times New Roman"/>
              </a:endParaRPr>
            </a:p>
            <a:p>
              <a:pPr marL="0" lvl="0" indent="0" algn="l" rtl="0">
                <a:spcBef>
                  <a:spcPts val="0"/>
                </a:spcBef>
                <a:spcAft>
                  <a:spcPts val="0"/>
                </a:spcAft>
                <a:buNone/>
              </a:pPr>
              <a:r>
                <a:rPr lang="en" dirty="0">
                  <a:latin typeface="Times New Roman"/>
                  <a:ea typeface="Times New Roman"/>
                  <a:cs typeface="Times New Roman"/>
                  <a:sym typeface="Times New Roman"/>
                </a:rPr>
                <a:t>We bring THG to your home through our new private teppan-chef home service. Celebrate your special occasions at the comfort of your home.</a:t>
              </a:r>
              <a:endParaRPr dirty="0">
                <a:latin typeface="Times New Roman"/>
                <a:ea typeface="Times New Roman"/>
                <a:cs typeface="Times New Roman"/>
                <a:sym typeface="Times New Roman"/>
              </a:endParaRPr>
            </a:p>
          </p:txBody>
        </p:sp>
        <p:cxnSp>
          <p:nvCxnSpPr>
            <p:cNvPr id="15" name="Google Shape;99;p17">
              <a:extLst>
                <a:ext uri="{FF2B5EF4-FFF2-40B4-BE49-F238E27FC236}">
                  <a16:creationId xmlns:a16="http://schemas.microsoft.com/office/drawing/2014/main" id="{17CAC1E6-7B18-4A2E-8F0B-99C1C4635D29}"/>
                </a:ext>
              </a:extLst>
            </p:cNvPr>
            <p:cNvCxnSpPr/>
            <p:nvPr/>
          </p:nvCxnSpPr>
          <p:spPr>
            <a:xfrm>
              <a:off x="702308" y="3136504"/>
              <a:ext cx="2410200" cy="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00;p17">
              <a:extLst>
                <a:ext uri="{FF2B5EF4-FFF2-40B4-BE49-F238E27FC236}">
                  <a16:creationId xmlns:a16="http://schemas.microsoft.com/office/drawing/2014/main" id="{636D9A3E-F517-44D6-B82E-9263CCF3F904}"/>
                </a:ext>
              </a:extLst>
            </p:cNvPr>
            <p:cNvCxnSpPr/>
            <p:nvPr/>
          </p:nvCxnSpPr>
          <p:spPr>
            <a:xfrm>
              <a:off x="3498964" y="3123923"/>
              <a:ext cx="2410200" cy="0"/>
            </a:xfrm>
            <a:prstGeom prst="straightConnector1">
              <a:avLst/>
            </a:prstGeom>
            <a:noFill/>
            <a:ln w="9525" cap="flat" cmpd="sng">
              <a:solidFill>
                <a:schemeClr val="dk2"/>
              </a:solidFill>
              <a:prstDash val="solid"/>
              <a:round/>
              <a:headEnd type="none" w="med" len="med"/>
              <a:tailEnd type="none" w="med" len="med"/>
            </a:ln>
          </p:spPr>
        </p:cxnSp>
        <p:sp>
          <p:nvSpPr>
            <p:cNvPr id="17" name="Google Shape;101;p17">
              <a:extLst>
                <a:ext uri="{FF2B5EF4-FFF2-40B4-BE49-F238E27FC236}">
                  <a16:creationId xmlns:a16="http://schemas.microsoft.com/office/drawing/2014/main" id="{2CE33B20-72A3-4585-800C-716F5F0C1381}"/>
                </a:ext>
              </a:extLst>
            </p:cNvPr>
            <p:cNvSpPr txBox="1"/>
            <p:nvPr/>
          </p:nvSpPr>
          <p:spPr>
            <a:xfrm>
              <a:off x="7262964" y="2481587"/>
              <a:ext cx="1778400" cy="250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Reopening Plans</a:t>
              </a:r>
              <a:endParaRPr sz="1000" dirty="0">
                <a:latin typeface="Times New Roman"/>
                <a:ea typeface="Times New Roman"/>
                <a:cs typeface="Times New Roman"/>
                <a:sym typeface="Times New Roman"/>
              </a:endParaRPr>
            </a:p>
          </p:txBody>
        </p:sp>
        <p:sp>
          <p:nvSpPr>
            <p:cNvPr id="18" name="Google Shape;102;p17">
              <a:extLst>
                <a:ext uri="{FF2B5EF4-FFF2-40B4-BE49-F238E27FC236}">
                  <a16:creationId xmlns:a16="http://schemas.microsoft.com/office/drawing/2014/main" id="{EC8A4982-C34F-46DF-B10A-187AE8844BC4}"/>
                </a:ext>
              </a:extLst>
            </p:cNvPr>
            <p:cNvSpPr txBox="1"/>
            <p:nvPr/>
          </p:nvSpPr>
          <p:spPr>
            <a:xfrm>
              <a:off x="7262965" y="2744687"/>
              <a:ext cx="1778400" cy="216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Fall 2020 &amp; Beyond</a:t>
              </a:r>
              <a:endParaRPr dirty="0">
                <a:latin typeface="Times New Roman"/>
                <a:ea typeface="Times New Roman"/>
                <a:cs typeface="Times New Roman"/>
                <a:sym typeface="Times New Roman"/>
              </a:endParaRPr>
            </a:p>
          </p:txBody>
        </p:sp>
        <p:cxnSp>
          <p:nvCxnSpPr>
            <p:cNvPr id="20" name="Google Shape;104;p17">
              <a:extLst>
                <a:ext uri="{FF2B5EF4-FFF2-40B4-BE49-F238E27FC236}">
                  <a16:creationId xmlns:a16="http://schemas.microsoft.com/office/drawing/2014/main" id="{220228DE-C45E-43B8-8FD5-EC85F2B2ADD0}"/>
                </a:ext>
              </a:extLst>
            </p:cNvPr>
            <p:cNvCxnSpPr/>
            <p:nvPr/>
          </p:nvCxnSpPr>
          <p:spPr>
            <a:xfrm>
              <a:off x="6436216" y="3132831"/>
              <a:ext cx="2410200" cy="0"/>
            </a:xfrm>
            <a:prstGeom prst="straightConnector1">
              <a:avLst/>
            </a:prstGeom>
            <a:noFill/>
            <a:ln w="9525" cap="flat" cmpd="sng">
              <a:solidFill>
                <a:schemeClr val="dk2"/>
              </a:solidFill>
              <a:prstDash val="solid"/>
              <a:round/>
              <a:headEnd type="none" w="med" len="med"/>
              <a:tailEnd type="none" w="med" len="med"/>
            </a:ln>
          </p:spPr>
        </p:cxnSp>
      </p:grpSp>
      <p:sp>
        <p:nvSpPr>
          <p:cNvPr id="21" name="Google Shape;106;p17">
            <a:extLst>
              <a:ext uri="{FF2B5EF4-FFF2-40B4-BE49-F238E27FC236}">
                <a16:creationId xmlns:a16="http://schemas.microsoft.com/office/drawing/2014/main" id="{DF49FDA7-647F-467B-B363-F1E5A14A51E9}"/>
              </a:ext>
            </a:extLst>
          </p:cNvPr>
          <p:cNvSpPr txBox="1"/>
          <p:nvPr/>
        </p:nvSpPr>
        <p:spPr>
          <a:xfrm>
            <a:off x="688025" y="1864997"/>
            <a:ext cx="3255600" cy="387105"/>
          </a:xfrm>
          <a:prstGeom prst="rect">
            <a:avLst/>
          </a:prstGeom>
          <a:solidFill>
            <a:srgbClr val="99242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Times New Roman"/>
                <a:ea typeface="Times New Roman"/>
                <a:cs typeface="Times New Roman"/>
                <a:sym typeface="Times New Roman"/>
              </a:rPr>
              <a:t>Phase 1</a:t>
            </a:r>
            <a:endParaRPr b="1" dirty="0">
              <a:solidFill>
                <a:srgbClr val="FFFFFF"/>
              </a:solidFill>
              <a:latin typeface="Times New Roman"/>
              <a:ea typeface="Times New Roman"/>
              <a:cs typeface="Times New Roman"/>
              <a:sym typeface="Times New Roman"/>
            </a:endParaRPr>
          </a:p>
        </p:txBody>
      </p:sp>
      <p:sp>
        <p:nvSpPr>
          <p:cNvPr id="22" name="Google Shape;107;p17">
            <a:extLst>
              <a:ext uri="{FF2B5EF4-FFF2-40B4-BE49-F238E27FC236}">
                <a16:creationId xmlns:a16="http://schemas.microsoft.com/office/drawing/2014/main" id="{403DFBAF-B5CB-4372-BD47-3ECDE8204ED6}"/>
              </a:ext>
            </a:extLst>
          </p:cNvPr>
          <p:cNvSpPr txBox="1"/>
          <p:nvPr/>
        </p:nvSpPr>
        <p:spPr>
          <a:xfrm>
            <a:off x="4468200" y="1864997"/>
            <a:ext cx="3255600" cy="387105"/>
          </a:xfrm>
          <a:prstGeom prst="rect">
            <a:avLst/>
          </a:prstGeom>
          <a:solidFill>
            <a:srgbClr val="99242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Times New Roman"/>
                <a:ea typeface="Times New Roman"/>
                <a:cs typeface="Times New Roman"/>
                <a:sym typeface="Times New Roman"/>
              </a:rPr>
              <a:t>Phase 2</a:t>
            </a:r>
            <a:endParaRPr b="1" dirty="0">
              <a:solidFill>
                <a:srgbClr val="FFFFFF"/>
              </a:solidFill>
              <a:latin typeface="Times New Roman"/>
              <a:ea typeface="Times New Roman"/>
              <a:cs typeface="Times New Roman"/>
              <a:sym typeface="Times New Roman"/>
            </a:endParaRPr>
          </a:p>
        </p:txBody>
      </p:sp>
      <p:sp>
        <p:nvSpPr>
          <p:cNvPr id="23" name="Google Shape;108;p17">
            <a:extLst>
              <a:ext uri="{FF2B5EF4-FFF2-40B4-BE49-F238E27FC236}">
                <a16:creationId xmlns:a16="http://schemas.microsoft.com/office/drawing/2014/main" id="{931E4C1B-2F31-4F2B-B715-DDA018FF6C58}"/>
              </a:ext>
            </a:extLst>
          </p:cNvPr>
          <p:cNvSpPr txBox="1"/>
          <p:nvPr/>
        </p:nvSpPr>
        <p:spPr>
          <a:xfrm>
            <a:off x="8419478" y="1864997"/>
            <a:ext cx="3255600" cy="387105"/>
          </a:xfrm>
          <a:prstGeom prst="rect">
            <a:avLst/>
          </a:prstGeom>
          <a:solidFill>
            <a:srgbClr val="99242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Times New Roman"/>
                <a:ea typeface="Times New Roman"/>
                <a:cs typeface="Times New Roman"/>
                <a:sym typeface="Times New Roman"/>
              </a:rPr>
              <a:t>Phase 3</a:t>
            </a:r>
            <a:endParaRPr b="1" dirty="0">
              <a:solidFill>
                <a:srgbClr val="FFFFFF"/>
              </a:solidFill>
              <a:latin typeface="Times New Roman"/>
              <a:ea typeface="Times New Roman"/>
              <a:cs typeface="Times New Roman"/>
              <a:sym typeface="Times New Roman"/>
            </a:endParaRPr>
          </a:p>
        </p:txBody>
      </p:sp>
      <p:cxnSp>
        <p:nvCxnSpPr>
          <p:cNvPr id="24" name="Google Shape;149;p18">
            <a:extLst>
              <a:ext uri="{FF2B5EF4-FFF2-40B4-BE49-F238E27FC236}">
                <a16:creationId xmlns:a16="http://schemas.microsoft.com/office/drawing/2014/main" id="{9E222AAF-51D6-4140-A6DA-E410ED37961F}"/>
              </a:ext>
            </a:extLst>
          </p:cNvPr>
          <p:cNvCxnSpPr>
            <a:cxnSpLocks/>
          </p:cNvCxnSpPr>
          <p:nvPr/>
        </p:nvCxnSpPr>
        <p:spPr>
          <a:xfrm>
            <a:off x="660400" y="1192652"/>
            <a:ext cx="11014678" cy="0"/>
          </a:xfrm>
          <a:prstGeom prst="straightConnector1">
            <a:avLst/>
          </a:prstGeom>
          <a:noFill/>
          <a:ln w="9525" cap="flat" cmpd="sng">
            <a:solidFill>
              <a:schemeClr val="dk2"/>
            </a:solidFill>
            <a:prstDash val="solid"/>
            <a:round/>
            <a:headEnd type="none" w="med" len="med"/>
            <a:tailEnd type="none" w="med" len="med"/>
          </a:ln>
        </p:spPr>
      </p:cxnSp>
      <p:sp>
        <p:nvSpPr>
          <p:cNvPr id="26" name="TextBox 25">
            <a:extLst>
              <a:ext uri="{FF2B5EF4-FFF2-40B4-BE49-F238E27FC236}">
                <a16:creationId xmlns:a16="http://schemas.microsoft.com/office/drawing/2014/main" id="{B200FE75-04DC-40E4-8C2D-6D3B57BBCBA4}"/>
              </a:ext>
            </a:extLst>
          </p:cNvPr>
          <p:cNvSpPr txBox="1"/>
          <p:nvPr/>
        </p:nvSpPr>
        <p:spPr>
          <a:xfrm>
            <a:off x="8419478" y="4202322"/>
            <a:ext cx="32556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Private Rooms</a:t>
            </a:r>
          </a:p>
          <a:p>
            <a:pPr marL="285750" indent="-285750">
              <a:buFont typeface="Arial" panose="020B0604020202020204" pitchFamily="34" charset="0"/>
              <a:buChar char="•"/>
            </a:pPr>
            <a:r>
              <a:rPr lang="en-US" dirty="0"/>
              <a:t>5-foot Spatula</a:t>
            </a:r>
          </a:p>
          <a:p>
            <a:pPr marL="285750" indent="-285750">
              <a:buFont typeface="Arial" panose="020B0604020202020204" pitchFamily="34" charset="0"/>
              <a:buChar char="•"/>
            </a:pPr>
            <a:r>
              <a:rPr lang="en-US" dirty="0"/>
              <a:t>Simplified Menu</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4732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TotalTime>
  <Words>687</Words>
  <Application>Microsoft Office PowerPoint</Application>
  <PresentationFormat>Widescreen</PresentationFormat>
  <Paragraphs>85</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Cambria</vt:lpstr>
      <vt:lpstr>Times</vt:lpstr>
      <vt:lpstr>Times New Roman</vt:lpstr>
      <vt:lpstr>Office Theme</vt:lpstr>
      <vt:lpstr>Title slide</vt:lpstr>
      <vt:lpstr>Objectives</vt:lpstr>
      <vt:lpstr>Strategies</vt:lpstr>
      <vt:lpstr>Phase 1 – Pickup and Delivery </vt:lpstr>
      <vt:lpstr>Phase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Huang</dc:creator>
  <cp:lastModifiedBy>Kevin Huang</cp:lastModifiedBy>
  <cp:revision>14</cp:revision>
  <dcterms:created xsi:type="dcterms:W3CDTF">2020-08-10T03:11:24Z</dcterms:created>
  <dcterms:modified xsi:type="dcterms:W3CDTF">2020-08-11T00:40:51Z</dcterms:modified>
</cp:coreProperties>
</file>