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485" r:id="rId3"/>
    <p:sldId id="483" r:id="rId4"/>
    <p:sldId id="4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D83"/>
    <a:srgbClr val="F36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3"/>
  </p:normalViewPr>
  <p:slideViewPr>
    <p:cSldViewPr snapToGrid="0" snapToObjects="1">
      <p:cViewPr varScale="1">
        <p:scale>
          <a:sx n="86" d="100"/>
          <a:sy n="86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8F440-F0DF-E542-B927-CECE43DBFEE2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EAB97-A3F5-D641-B1F1-2ED118971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6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Pushback from retail tenants potentially leading to lease non-renewal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Irrelevance due to decline in active membership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Capex financing risk for redevelopment in terms of both raising capital and repayment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Century Gothic" panose="020B0502020202020204" pitchFamily="34" charset="0"/>
              </a:rPr>
              <a:t>Cybersecurity regarding confidential personal information from both retailers and consumers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C8B4F-A624-4E6E-8D2C-97A09E152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6AA9-169C-2E48-8681-DE5D3BB24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CB4E8-157D-A543-8F33-F3F98BEB4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0DBA-CBAF-0A4D-B5EA-025AD221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E5C8-9A22-834D-8685-DFD4D3CE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3E87D-F31C-7D43-8CB9-4320E54C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4123-E275-CE41-8884-B7D18C42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D8440-32DE-2448-9D41-25FDD1F02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8053-22CF-FD4E-98CA-A7B11D2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963DA-CE00-414B-A662-EEAFD6A3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1AA99-FD66-4B46-8165-4A6C7478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07BA5-1FB7-E448-A103-76E5CEA5A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5EA10-A328-E44F-8711-19A323191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A133C-1BB1-7B47-B3D4-9F4DABD2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FBDCA-81D5-3F45-BA1F-B3E8B57B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68725-06D4-BB4F-9B47-1A6E47A9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9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F089F-1AE9-4377-82AE-0ED238D6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325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4A903-BCE6-4A9C-9632-9767BFE7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2146" y="6356350"/>
            <a:ext cx="794607" cy="365125"/>
          </a:xfrm>
        </p:spPr>
        <p:txBody>
          <a:bodyPr/>
          <a:lstStyle/>
          <a:p>
            <a:fld id="{10FCC243-EAD7-4191-BAE3-2DE784D07DE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1FEB61-7ACA-4C80-BCCD-B933C1B771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9655" y="159656"/>
            <a:ext cx="11872683" cy="274320"/>
          </a:xfrm>
        </p:spPr>
        <p:txBody>
          <a:bodyPr>
            <a:noAutofit/>
          </a:bodyPr>
          <a:lstStyle>
            <a:lvl1pPr>
              <a:defRPr sz="2000" b="1" i="1" u="none"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4268D590-0720-4F26-A969-C4912F9C0E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659" y="433976"/>
            <a:ext cx="11872679" cy="402195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7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6A4E-0786-6642-8DDB-7645E7EE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B476-DB77-014A-90FF-2AB98FF2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2D1C3-7DFB-B94D-B11C-41B19841D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800A8-9537-B047-A704-E665D175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4F023-C092-2043-BB58-123F9DB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2AD8-A83D-924B-A3C4-E58E99BB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CF361-E906-0249-B58D-28909C48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F8BDA-5734-B048-B0E4-BD1927E7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7AB12-DEDA-474F-8584-BEDCC10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79F3-5F86-6647-9C49-BDCA5D34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0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68A0-09C1-7746-B5BD-BF902A524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6C61-8B06-3640-9B9A-A25258E49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451E8-7082-D24D-9A18-0E524501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B2DF2-0EA1-0A45-8005-EAF40C44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66AFE-3B82-3C45-80D8-4B7B7B9D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87E9-7CBF-684C-A93E-E999012B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C709-4773-3148-AB53-19C7736E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E3654-8FBA-5848-A916-F1117914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3F669-BD7C-3945-96AA-1516FE1C3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66A7A-A60F-D749-A022-818CCBE69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0127A-8F92-BA4D-80BF-B8B231FE3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47B13-5154-DE4C-A9C1-020EEAFA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A4F4-798D-0F4B-9FF8-4FE54F14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82326-7013-CE4F-8A4F-7DEDD47B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6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407C-4833-CA48-BC26-F5B1D115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6C887-6DAB-D941-A795-58BFA496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EAA06-10D2-4447-AF48-A4D1403E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A06F-9A8A-294C-A5FD-F8AC0BF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8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4FAC8-ACDC-6244-ACD2-65D180DE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1CCCA-47A8-9E41-AC1A-4B1F2E50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35C9E-CD72-A24F-9B69-064D6EAC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8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3BFF-462F-DD4B-8628-B0B51F16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0F056-98D5-0E40-952C-76D04650E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BC87-0C3A-4947-89DD-4E51E5E5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D390B-8511-6D4D-866C-985496A4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8CE6E-4320-FE49-B925-765C1A3B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6CA23-44FB-AA4B-9B22-DCF7D056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0AB0-90A2-2544-A319-B3FB9142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220C5-D347-4C4D-8A3B-CE8311C5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17BC9-E52A-604C-A618-085B9CC4D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BAB6C-1F08-8E4F-8D0A-65EB6F1E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2BDFA-095D-094A-8902-38D64855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D609E-5DBB-BF44-9C08-365978F0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5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25295-DC8A-3440-98E7-0FE1C8AB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C809F-B665-BF4D-8526-828BF459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59F1D-CF56-5C40-9FE2-E812778AA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FB6C-8CB8-BC4A-837F-0DE06B396503}" type="datetimeFigureOut">
              <a:rPr lang="en-US" smtClean="0"/>
              <a:t>8/1/20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3CA5E-43BA-B04C-9889-7E06732DF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02D5A-31A0-2A41-9733-3B6307C60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63B34-247C-1743-B313-8A28D3CA3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2EDD81-5B06-ED4B-9FB6-5CCF2BB6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30" y="254000"/>
            <a:ext cx="6350000" cy="635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0872AE-7F17-7E4B-AF28-9B4F51685D3E}"/>
              </a:ext>
            </a:extLst>
          </p:cNvPr>
          <p:cNvSpPr/>
          <p:nvPr/>
        </p:nvSpPr>
        <p:spPr>
          <a:xfrm>
            <a:off x="3207228" y="274677"/>
            <a:ext cx="1591039" cy="1237404"/>
          </a:xfrm>
          <a:prstGeom prst="rect">
            <a:avLst/>
          </a:prstGeom>
          <a:solidFill>
            <a:srgbClr val="F365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EA757F-AE57-3245-94F0-F430265EB24C}"/>
              </a:ext>
            </a:extLst>
          </p:cNvPr>
          <p:cNvSpPr/>
          <p:nvPr/>
        </p:nvSpPr>
        <p:spPr>
          <a:xfrm>
            <a:off x="3210685" y="1512081"/>
            <a:ext cx="1591039" cy="927331"/>
          </a:xfrm>
          <a:prstGeom prst="rect">
            <a:avLst/>
          </a:prstGeom>
          <a:solidFill>
            <a:srgbClr val="FDD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clock&#10;&#10;Description automatically generated">
            <a:extLst>
              <a:ext uri="{FF2B5EF4-FFF2-40B4-BE49-F238E27FC236}">
                <a16:creationId xmlns:a16="http://schemas.microsoft.com/office/drawing/2014/main" id="{18617A83-0AFD-CB43-A3AB-5CF3159F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874" y="360222"/>
            <a:ext cx="1000749" cy="2053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EE33E0-1BC1-8543-A231-99A230A3FD6F}"/>
              </a:ext>
            </a:extLst>
          </p:cNvPr>
          <p:cNvSpPr txBox="1"/>
          <p:nvPr/>
        </p:nvSpPr>
        <p:spPr>
          <a:xfrm>
            <a:off x="4807616" y="1512081"/>
            <a:ext cx="4734113" cy="892552"/>
          </a:xfrm>
          <a:prstGeom prst="rect">
            <a:avLst/>
          </a:prstGeom>
          <a:solidFill>
            <a:srgbClr val="FDDD83"/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Roboto" panose="02000000000000000000" pitchFamily="2" charset="0"/>
                <a:ea typeface="Roboto" panose="02000000000000000000" pitchFamily="2" charset="0"/>
              </a:rPr>
              <a:t>We updated our operations in accordance with all government guidelines to put your health and safety first. To maintain a safe environment, we ask that all guests understand the following: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DFFF23-E198-7E49-923A-D92E404C7E4D}"/>
              </a:ext>
            </a:extLst>
          </p:cNvPr>
          <p:cNvSpPr/>
          <p:nvPr/>
        </p:nvSpPr>
        <p:spPr>
          <a:xfrm>
            <a:off x="8434552" y="2963917"/>
            <a:ext cx="756745" cy="220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45EA-4D1F-475D-A63D-337452D5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5180E-99B2-43F0-B995-EA79C9F754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tactics implemented over a five-year period will ensure sustainable future growth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196E6F-27F1-4CBE-AE91-22FE6AC3A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720950"/>
              </p:ext>
            </p:extLst>
          </p:nvPr>
        </p:nvGraphicFramePr>
        <p:xfrm>
          <a:off x="463669" y="1110491"/>
          <a:ext cx="5182630" cy="5120743"/>
        </p:xfrm>
        <a:graphic>
          <a:graphicData uri="http://schemas.openxmlformats.org/drawingml/2006/table">
            <a:tbl>
              <a:tblPr/>
              <a:tblGrid>
                <a:gridCol w="243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2787">
                <a:tc gridSpan="1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Five-Year</a:t>
                      </a:r>
                      <a:r>
                        <a:rPr lang="en-US" sz="1600" b="1" u="none" strike="noStrike" baseline="0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 I</a:t>
                      </a:r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mplementation Timeline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Activity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Jan-18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Jul-18</a:t>
                      </a:r>
                    </a:p>
                  </a:txBody>
                  <a:tcPr marL="8932" marR="8932" marT="89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Jan-19</a:t>
                      </a:r>
                    </a:p>
                  </a:txBody>
                  <a:tcPr marL="8932" marR="8932" marT="89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Jul-19</a:t>
                      </a:r>
                    </a:p>
                  </a:txBody>
                  <a:tcPr marL="8932" marR="8932" marT="89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Jan-20</a:t>
                      </a:r>
                    </a:p>
                  </a:txBody>
                  <a:tcPr marL="8932" marR="8932" marT="89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Jul-20</a:t>
                      </a:r>
                    </a:p>
                  </a:txBody>
                  <a:tcPr marL="8932" marR="8932" marT="89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Jan-21</a:t>
                      </a:r>
                    </a:p>
                  </a:txBody>
                  <a:tcPr marL="8932" marR="8932" marT="89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Jul-21</a:t>
                      </a:r>
                    </a:p>
                  </a:txBody>
                  <a:tcPr marL="8932" marR="8932" marT="89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Jan-22</a:t>
                      </a:r>
                    </a:p>
                  </a:txBody>
                  <a:tcPr marL="8932" marR="8932" marT="89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Jul-22</a:t>
                      </a:r>
                    </a:p>
                  </a:txBody>
                  <a:tcPr marL="8932" marR="8932" marT="8932" marB="0" anchor="ctr">
                    <a:lnL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5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Phase 1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Create new rent structure formula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1831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Invest in traffic tracking technology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Test run technology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Pilot new structure with select malls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69524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Launch new formula across all malls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83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000" b="1" baseline="0" dirty="0">
                          <a:solidFill>
                            <a:schemeClr val="bg1"/>
                          </a:solidFill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Phase 2</a:t>
                      </a:r>
                      <a:endParaRPr lang="en-US" sz="1000" b="1" dirty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600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cs typeface="Gisha" panose="020B0502040204020203" pitchFamily="34" charset="-79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1C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cs typeface="Gisha" panose="020B0502040204020203" pitchFamily="34" charset="-79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1C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cs typeface="Gisha" panose="020B0502040204020203" pitchFamily="34" charset="-79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1C5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Develop mobile app platform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r>
                        <a:rPr lang="en-US" sz="1000" u="none" strike="noStrike" dirty="0"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Pilot loyalty program in select malls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algn="ctr" defTabSz="457200" rtl="0" eaLnBrk="1" latinLnBrk="0" hangingPunct="1"/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Launch loyalty program in all malls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0" i="0" u="none" strike="noStrike" kern="1200" baseline="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Seek further uses of gathered data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1752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Phase 3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D6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50000"/>
                        <a:lumOff val="50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sto MT" panose="02040603050505030304" pitchFamily="18" charset="0"/>
                        <a:cs typeface="Gisha" panose="020B0502040204020203" pitchFamily="34" charset="-79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71C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Profile</a:t>
                      </a:r>
                      <a:r>
                        <a:rPr lang="en-US" sz="1000" baseline="0" dirty="0"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 local customers using data</a:t>
                      </a:r>
                      <a:endParaRPr lang="en-US" sz="1000" dirty="0"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Seek out new</a:t>
                      </a:r>
                      <a:r>
                        <a:rPr lang="en-US" sz="1000" baseline="0" dirty="0"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 </a:t>
                      </a:r>
                      <a:r>
                        <a:rPr lang="en-US" sz="1000" dirty="0"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tenants</a:t>
                      </a: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Rent</a:t>
                      </a:r>
                      <a:r>
                        <a:rPr lang="en-US" sz="1000" baseline="0" dirty="0"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 out idle space</a:t>
                      </a:r>
                      <a:endParaRPr lang="en-US" sz="1000" dirty="0"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24812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Continuous reevaluation</a:t>
                      </a:r>
                      <a:r>
                        <a:rPr lang="en-US" sz="1000" baseline="0" dirty="0">
                          <a:latin typeface="Cambria" panose="02040503050406030204" pitchFamily="18" charset="0"/>
                          <a:ea typeface="Century Gothic" charset="0"/>
                          <a:cs typeface="Century Gothic" charset="0"/>
                        </a:rPr>
                        <a:t> of tenant mix</a:t>
                      </a:r>
                      <a:endParaRPr lang="en-US" sz="1000" dirty="0"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entury Gothic" charset="0"/>
                        <a:cs typeface="Century Gothic" charset="0"/>
                      </a:endParaRPr>
                    </a:p>
                  </a:txBody>
                  <a:tcPr marL="8932" marR="8932" marT="893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E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357672"/>
                  </a:ext>
                </a:extLst>
              </a:tr>
            </a:tbl>
          </a:graphicData>
        </a:graphic>
      </p:graphicFrame>
      <p:sp>
        <p:nvSpPr>
          <p:cNvPr id="5" name="Oval 4">
            <a:hlinkClick r:id="" action="ppaction://noaction"/>
          </p:cNvPr>
          <p:cNvSpPr/>
          <p:nvPr/>
        </p:nvSpPr>
        <p:spPr>
          <a:xfrm>
            <a:off x="11570054" y="-150472"/>
            <a:ext cx="594673" cy="4592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102994-ADA8-F049-8476-F06E0CE5119B}"/>
              </a:ext>
            </a:extLst>
          </p:cNvPr>
          <p:cNvSpPr txBox="1"/>
          <p:nvPr/>
        </p:nvSpPr>
        <p:spPr>
          <a:xfrm>
            <a:off x="6596053" y="1103454"/>
            <a:ext cx="2292820" cy="215444"/>
          </a:xfrm>
          <a:prstGeom prst="rect">
            <a:avLst/>
          </a:prstGeom>
          <a:solidFill>
            <a:srgbClr val="C10C1A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Probability of Risk Occurring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D5360D-BC4F-834A-83BE-6907CC231C02}"/>
              </a:ext>
            </a:extLst>
          </p:cNvPr>
          <p:cNvSpPr txBox="1"/>
          <p:nvPr/>
        </p:nvSpPr>
        <p:spPr>
          <a:xfrm>
            <a:off x="6593010" y="1376377"/>
            <a:ext cx="1152830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BC7414-2BFE-E847-ACAC-7FFEE5883DD9}"/>
              </a:ext>
            </a:extLst>
          </p:cNvPr>
          <p:cNvSpPr txBox="1"/>
          <p:nvPr/>
        </p:nvSpPr>
        <p:spPr>
          <a:xfrm>
            <a:off x="7734174" y="1376377"/>
            <a:ext cx="1154698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</a:rPr>
              <a:t>High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254BA-C0EB-104A-8F02-C183B6746959}"/>
              </a:ext>
            </a:extLst>
          </p:cNvPr>
          <p:cNvSpPr txBox="1"/>
          <p:nvPr/>
        </p:nvSpPr>
        <p:spPr>
          <a:xfrm>
            <a:off x="6096000" y="1619258"/>
            <a:ext cx="215444" cy="2308631"/>
          </a:xfrm>
          <a:prstGeom prst="rect">
            <a:avLst/>
          </a:prstGeom>
          <a:solidFill>
            <a:srgbClr val="C00000"/>
          </a:solidFill>
        </p:spPr>
        <p:txBody>
          <a:bodyPr vert="vert270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</a:rPr>
              <a:t>Severity of Risk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1B95D2-9780-0146-A3C8-1A9E68795B69}"/>
              </a:ext>
            </a:extLst>
          </p:cNvPr>
          <p:cNvSpPr txBox="1"/>
          <p:nvPr/>
        </p:nvSpPr>
        <p:spPr>
          <a:xfrm>
            <a:off x="6357990" y="2780314"/>
            <a:ext cx="184666" cy="1154699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</a:rPr>
              <a:t>High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BD3845E-2889-C146-803F-F4D36056791D}"/>
              </a:ext>
            </a:extLst>
          </p:cNvPr>
          <p:cNvSpPr txBox="1"/>
          <p:nvPr/>
        </p:nvSpPr>
        <p:spPr>
          <a:xfrm>
            <a:off x="6357990" y="1619259"/>
            <a:ext cx="184666" cy="1154699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ambria" panose="02040503050406030204" pitchFamily="18" charset="0"/>
              </a:rPr>
              <a:t>Low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9A654BB-7F18-DC44-B99E-AA051D9A6B28}"/>
              </a:ext>
            </a:extLst>
          </p:cNvPr>
          <p:cNvSpPr/>
          <p:nvPr/>
        </p:nvSpPr>
        <p:spPr bwMode="gray">
          <a:xfrm>
            <a:off x="6593010" y="1619258"/>
            <a:ext cx="1154699" cy="115371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5697C4-ED76-F141-86A1-B2D2947513ED}"/>
              </a:ext>
            </a:extLst>
          </p:cNvPr>
          <p:cNvSpPr/>
          <p:nvPr/>
        </p:nvSpPr>
        <p:spPr bwMode="gray">
          <a:xfrm>
            <a:off x="7719184" y="1619258"/>
            <a:ext cx="1154699" cy="115371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CDD1167-2864-9B4D-A420-29860C4BD130}"/>
              </a:ext>
            </a:extLst>
          </p:cNvPr>
          <p:cNvSpPr/>
          <p:nvPr/>
        </p:nvSpPr>
        <p:spPr bwMode="gray">
          <a:xfrm>
            <a:off x="6593011" y="2770013"/>
            <a:ext cx="1126174" cy="115371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F14CC4-B400-E143-BEF9-E8A581D4190B}"/>
              </a:ext>
            </a:extLst>
          </p:cNvPr>
          <p:cNvSpPr/>
          <p:nvPr/>
        </p:nvSpPr>
        <p:spPr bwMode="gray">
          <a:xfrm>
            <a:off x="7726066" y="2766674"/>
            <a:ext cx="1154699" cy="115371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459EE19-55FC-C543-B43B-876595CA985A}"/>
              </a:ext>
            </a:extLst>
          </p:cNvPr>
          <p:cNvGrpSpPr/>
          <p:nvPr/>
        </p:nvGrpSpPr>
        <p:grpSpPr>
          <a:xfrm>
            <a:off x="6847622" y="1817333"/>
            <a:ext cx="1958043" cy="434863"/>
            <a:chOff x="1483050" y="1942263"/>
            <a:chExt cx="1958043" cy="434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4E2A44-B663-C049-ACF8-E57C2F52F036}"/>
                </a:ext>
              </a:extLst>
            </p:cNvPr>
            <p:cNvSpPr/>
            <p:nvPr/>
          </p:nvSpPr>
          <p:spPr bwMode="gray">
            <a:xfrm>
              <a:off x="1483050" y="1978218"/>
              <a:ext cx="312559" cy="312559"/>
            </a:xfrm>
            <a:prstGeom prst="ellipse">
              <a:avLst/>
            </a:prstGeom>
            <a:solidFill>
              <a:schemeClr val="accent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latin typeface="Century Gothic" panose="020B0502020202020204" pitchFamily="34" charset="0"/>
                </a:rPr>
                <a:t>A</a:t>
              </a:r>
              <a:endParaRPr kumimoji="0" lang="en-US" sz="1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A390623-15C2-BD45-8D20-5B875DD3550A}"/>
                </a:ext>
              </a:extLst>
            </p:cNvPr>
            <p:cNvSpPr/>
            <p:nvPr/>
          </p:nvSpPr>
          <p:spPr>
            <a:xfrm>
              <a:off x="1774708" y="1942263"/>
              <a:ext cx="1666385" cy="43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Ineffective Tracking Mechanism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3CE8215-53EC-2A49-972B-7D4AA3F03AC5}"/>
              </a:ext>
            </a:extLst>
          </p:cNvPr>
          <p:cNvSpPr/>
          <p:nvPr/>
        </p:nvSpPr>
        <p:spPr bwMode="gray">
          <a:xfrm>
            <a:off x="9351935" y="2057524"/>
            <a:ext cx="1022888" cy="222142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Phase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2D5F9B-824B-2B4F-9A65-878743A62312}"/>
              </a:ext>
            </a:extLst>
          </p:cNvPr>
          <p:cNvSpPr/>
          <p:nvPr/>
        </p:nvSpPr>
        <p:spPr bwMode="gray">
          <a:xfrm>
            <a:off x="9351935" y="2520465"/>
            <a:ext cx="1022888" cy="222142"/>
          </a:xfrm>
          <a:prstGeom prst="rect">
            <a:avLst/>
          </a:prstGeom>
          <a:solidFill>
            <a:srgbClr val="F49C3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Phase 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D8FA70-9F67-EE49-825C-D4AA1977CDE5}"/>
              </a:ext>
            </a:extLst>
          </p:cNvPr>
          <p:cNvSpPr/>
          <p:nvPr/>
        </p:nvSpPr>
        <p:spPr bwMode="gray">
          <a:xfrm>
            <a:off x="9351935" y="1631146"/>
            <a:ext cx="1022888" cy="222142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Phase 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3289606-6DB3-3044-B705-0FD98A0EF790}"/>
              </a:ext>
            </a:extLst>
          </p:cNvPr>
          <p:cNvSpPr/>
          <p:nvPr/>
        </p:nvSpPr>
        <p:spPr bwMode="gray">
          <a:xfrm>
            <a:off x="6096048" y="4293081"/>
            <a:ext cx="286652" cy="286652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0164B7-49B0-2E40-8F6A-B1D925414F54}"/>
              </a:ext>
            </a:extLst>
          </p:cNvPr>
          <p:cNvSpPr/>
          <p:nvPr/>
        </p:nvSpPr>
        <p:spPr>
          <a:xfrm>
            <a:off x="6542656" y="4209003"/>
            <a:ext cx="5042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mbria" panose="02040503050406030204" pitchFamily="18" charset="0"/>
              </a:rPr>
              <a:t>Provide a certain length of trial period that both parties can agree to and have transparent digital tracking solution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D5AD5E6-160E-4B42-8769-F2E039B4343D}"/>
              </a:ext>
            </a:extLst>
          </p:cNvPr>
          <p:cNvSpPr/>
          <p:nvPr/>
        </p:nvSpPr>
        <p:spPr bwMode="gray">
          <a:xfrm>
            <a:off x="6081058" y="4859886"/>
            <a:ext cx="286652" cy="286652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C6028D-8A26-5849-AAF1-54030DFDFF23}"/>
              </a:ext>
            </a:extLst>
          </p:cNvPr>
          <p:cNvSpPr/>
          <p:nvPr/>
        </p:nvSpPr>
        <p:spPr>
          <a:xfrm>
            <a:off x="6527666" y="4775808"/>
            <a:ext cx="5042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mbria" panose="02040503050406030204" pitchFamily="18" charset="0"/>
              </a:rPr>
              <a:t>Provide a certain length of trial period that both parties can agree to and have transparent digital tracking solution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4D45DFE-6556-5146-93B6-56F4FF20C9F4}"/>
              </a:ext>
            </a:extLst>
          </p:cNvPr>
          <p:cNvSpPr/>
          <p:nvPr/>
        </p:nvSpPr>
        <p:spPr bwMode="gray">
          <a:xfrm>
            <a:off x="6081058" y="5420544"/>
            <a:ext cx="286652" cy="286652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E75B2E-E24C-0246-8239-3A579F7908F0}"/>
              </a:ext>
            </a:extLst>
          </p:cNvPr>
          <p:cNvSpPr/>
          <p:nvPr/>
        </p:nvSpPr>
        <p:spPr>
          <a:xfrm>
            <a:off x="6527666" y="5336466"/>
            <a:ext cx="5042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mbria" panose="02040503050406030204" pitchFamily="18" charset="0"/>
              </a:rPr>
              <a:t>Provide a certain length of trial period that both parties can agree to and have transparent digital tracking solution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7A8F1A1-5376-404D-9EBD-9016AAB1DAE4}"/>
              </a:ext>
            </a:extLst>
          </p:cNvPr>
          <p:cNvSpPr/>
          <p:nvPr/>
        </p:nvSpPr>
        <p:spPr bwMode="gray">
          <a:xfrm>
            <a:off x="6081058" y="5991938"/>
            <a:ext cx="286652" cy="286652"/>
          </a:xfrm>
          <a:prstGeom prst="ellipse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27E5A3-0679-E74E-AD24-B3BF5C3609E9}"/>
              </a:ext>
            </a:extLst>
          </p:cNvPr>
          <p:cNvSpPr/>
          <p:nvPr/>
        </p:nvSpPr>
        <p:spPr>
          <a:xfrm>
            <a:off x="6527666" y="5907860"/>
            <a:ext cx="50423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black"/>
                </a:solidFill>
                <a:latin typeface="Cambria" panose="02040503050406030204" pitchFamily="18" charset="0"/>
              </a:rPr>
              <a:t>Provide a certain length of trial period that both parties can agree to and have transparent digital tracking solution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9798-2880-4371-B668-0F5E4264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Mitigation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4DF2-323A-48E4-BEAD-CB6481892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Mall management’s responses to future risk is critical to successful strategy implementation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E1A85F-67D6-46F1-AC14-70F3FBAE6DAE}"/>
              </a:ext>
            </a:extLst>
          </p:cNvPr>
          <p:cNvGrpSpPr/>
          <p:nvPr/>
        </p:nvGrpSpPr>
        <p:grpSpPr>
          <a:xfrm>
            <a:off x="451647" y="6365331"/>
            <a:ext cx="11404219" cy="482807"/>
            <a:chOff x="451647" y="6411051"/>
            <a:chExt cx="11404219" cy="48280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DCF46B1-C39D-439D-B59F-94ED81E05213}"/>
                </a:ext>
              </a:extLst>
            </p:cNvPr>
            <p:cNvCxnSpPr>
              <a:cxnSpLocks/>
              <a:stCxn id="45" idx="6"/>
              <a:endCxn id="42" idx="2"/>
            </p:cNvCxnSpPr>
            <p:nvPr/>
          </p:nvCxnSpPr>
          <p:spPr>
            <a:xfrm>
              <a:off x="871543" y="6513786"/>
              <a:ext cx="1039754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4980">
              <a:extLst>
                <a:ext uri="{FF2B5EF4-FFF2-40B4-BE49-F238E27FC236}">
                  <a16:creationId xmlns:a16="http://schemas.microsoft.com/office/drawing/2014/main" id="{040BA95E-68E4-42B9-B377-1A98C2A567F9}"/>
                </a:ext>
              </a:extLst>
            </p:cNvPr>
            <p:cNvGrpSpPr/>
            <p:nvPr/>
          </p:nvGrpSpPr>
          <p:grpSpPr>
            <a:xfrm>
              <a:off x="717441" y="6411051"/>
              <a:ext cx="205470" cy="205470"/>
              <a:chOff x="0" y="0"/>
              <a:chExt cx="535782" cy="535782"/>
            </a:xfrm>
            <a:solidFill>
              <a:schemeClr val="bg1"/>
            </a:solidFill>
          </p:grpSpPr>
          <p:sp>
            <p:nvSpPr>
              <p:cNvPr id="44" name="Shape 4978">
                <a:extLst>
                  <a:ext uri="{FF2B5EF4-FFF2-40B4-BE49-F238E27FC236}">
                    <a16:creationId xmlns:a16="http://schemas.microsoft.com/office/drawing/2014/main" id="{A8AF773E-28D1-4BDA-BD7C-51FC751B9D15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 dirty="0"/>
              </a:p>
            </p:txBody>
          </p:sp>
          <p:sp>
            <p:nvSpPr>
              <p:cNvPr id="45" name="Shape 4979">
                <a:extLst>
                  <a:ext uri="{FF2B5EF4-FFF2-40B4-BE49-F238E27FC236}">
                    <a16:creationId xmlns:a16="http://schemas.microsoft.com/office/drawing/2014/main" id="{E9BB7FA8-C989-465A-B10A-039F4FE4B0BE}"/>
                  </a:ext>
                </a:extLst>
              </p:cNvPr>
              <p:cNvSpPr/>
              <p:nvPr/>
            </p:nvSpPr>
            <p:spPr>
              <a:xfrm>
                <a:off x="133944" y="133944"/>
                <a:ext cx="267891" cy="267891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/>
              </a:p>
            </p:txBody>
          </p:sp>
        </p:grpSp>
        <p:grpSp>
          <p:nvGrpSpPr>
            <p:cNvPr id="23" name="Group 4980">
              <a:extLst>
                <a:ext uri="{FF2B5EF4-FFF2-40B4-BE49-F238E27FC236}">
                  <a16:creationId xmlns:a16="http://schemas.microsoft.com/office/drawing/2014/main" id="{2DF9AA15-2E01-4366-BAB9-900C3583850A}"/>
                </a:ext>
              </a:extLst>
            </p:cNvPr>
            <p:cNvGrpSpPr/>
            <p:nvPr/>
          </p:nvGrpSpPr>
          <p:grpSpPr>
            <a:xfrm>
              <a:off x="11269089" y="6411051"/>
              <a:ext cx="205470" cy="205470"/>
              <a:chOff x="0" y="0"/>
              <a:chExt cx="535781" cy="535781"/>
            </a:xfrm>
            <a:solidFill>
              <a:schemeClr val="bg1"/>
            </a:solidFill>
          </p:grpSpPr>
          <p:sp>
            <p:nvSpPr>
              <p:cNvPr id="42" name="Shape 4978">
                <a:extLst>
                  <a:ext uri="{FF2B5EF4-FFF2-40B4-BE49-F238E27FC236}">
                    <a16:creationId xmlns:a16="http://schemas.microsoft.com/office/drawing/2014/main" id="{CA9C3CC5-55CC-4912-A5E6-A6213867C076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/>
              </a:p>
            </p:txBody>
          </p:sp>
          <p:sp>
            <p:nvSpPr>
              <p:cNvPr id="43" name="Shape 4979">
                <a:extLst>
                  <a:ext uri="{FF2B5EF4-FFF2-40B4-BE49-F238E27FC236}">
                    <a16:creationId xmlns:a16="http://schemas.microsoft.com/office/drawing/2014/main" id="{CE753F20-3CEC-4E0B-9444-965BC5CF47F9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sz="2700" cap="all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4" name="Group 4980">
              <a:extLst>
                <a:ext uri="{FF2B5EF4-FFF2-40B4-BE49-F238E27FC236}">
                  <a16:creationId xmlns:a16="http://schemas.microsoft.com/office/drawing/2014/main" id="{68285F50-2556-4B1A-B575-9D31CA936C83}"/>
                </a:ext>
              </a:extLst>
            </p:cNvPr>
            <p:cNvGrpSpPr/>
            <p:nvPr/>
          </p:nvGrpSpPr>
          <p:grpSpPr>
            <a:xfrm>
              <a:off x="2648810" y="6411051"/>
              <a:ext cx="205470" cy="205470"/>
              <a:chOff x="0" y="0"/>
              <a:chExt cx="535781" cy="535781"/>
            </a:xfrm>
            <a:solidFill>
              <a:schemeClr val="bg1"/>
            </a:solidFill>
          </p:grpSpPr>
          <p:sp>
            <p:nvSpPr>
              <p:cNvPr id="40" name="Shape 4978">
                <a:extLst>
                  <a:ext uri="{FF2B5EF4-FFF2-40B4-BE49-F238E27FC236}">
                    <a16:creationId xmlns:a16="http://schemas.microsoft.com/office/drawing/2014/main" id="{11927ECF-68B6-4FD3-AC30-20E43DF8A522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/>
              </a:p>
            </p:txBody>
          </p:sp>
          <p:sp>
            <p:nvSpPr>
              <p:cNvPr id="41" name="Shape 4979">
                <a:extLst>
                  <a:ext uri="{FF2B5EF4-FFF2-40B4-BE49-F238E27FC236}">
                    <a16:creationId xmlns:a16="http://schemas.microsoft.com/office/drawing/2014/main" id="{3A0E6C82-7974-46A7-A3A8-2130A40F9E2C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 dirty="0"/>
              </a:p>
            </p:txBody>
          </p:sp>
        </p:grpSp>
        <p:grpSp>
          <p:nvGrpSpPr>
            <p:cNvPr id="25" name="Group 4980">
              <a:extLst>
                <a:ext uri="{FF2B5EF4-FFF2-40B4-BE49-F238E27FC236}">
                  <a16:creationId xmlns:a16="http://schemas.microsoft.com/office/drawing/2014/main" id="{B045AA2F-715A-439B-A965-D9764752E772}"/>
                </a:ext>
              </a:extLst>
            </p:cNvPr>
            <p:cNvGrpSpPr/>
            <p:nvPr/>
          </p:nvGrpSpPr>
          <p:grpSpPr>
            <a:xfrm>
              <a:off x="4906165" y="6411051"/>
              <a:ext cx="205470" cy="205470"/>
              <a:chOff x="0" y="0"/>
              <a:chExt cx="535781" cy="535781"/>
            </a:xfrm>
            <a:solidFill>
              <a:schemeClr val="bg1"/>
            </a:solidFill>
          </p:grpSpPr>
          <p:sp>
            <p:nvSpPr>
              <p:cNvPr id="38" name="Shape 4978">
                <a:extLst>
                  <a:ext uri="{FF2B5EF4-FFF2-40B4-BE49-F238E27FC236}">
                    <a16:creationId xmlns:a16="http://schemas.microsoft.com/office/drawing/2014/main" id="{380C9AEE-F2A1-4D28-AA11-46B43EE99AB0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 dirty="0"/>
              </a:p>
            </p:txBody>
          </p:sp>
          <p:sp>
            <p:nvSpPr>
              <p:cNvPr id="39" name="Shape 4979">
                <a:extLst>
                  <a:ext uri="{FF2B5EF4-FFF2-40B4-BE49-F238E27FC236}">
                    <a16:creationId xmlns:a16="http://schemas.microsoft.com/office/drawing/2014/main" id="{9F877045-3520-4540-90EB-A5AD08820D81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/>
              </a:p>
            </p:txBody>
          </p:sp>
        </p:grpSp>
        <p:grpSp>
          <p:nvGrpSpPr>
            <p:cNvPr id="26" name="Group 4980">
              <a:extLst>
                <a:ext uri="{FF2B5EF4-FFF2-40B4-BE49-F238E27FC236}">
                  <a16:creationId xmlns:a16="http://schemas.microsoft.com/office/drawing/2014/main" id="{DAE65909-377E-44DC-AD7A-8587EBE56532}"/>
                </a:ext>
              </a:extLst>
            </p:cNvPr>
            <p:cNvGrpSpPr/>
            <p:nvPr/>
          </p:nvGrpSpPr>
          <p:grpSpPr>
            <a:xfrm>
              <a:off x="7163520" y="6411051"/>
              <a:ext cx="205470" cy="205470"/>
              <a:chOff x="0" y="0"/>
              <a:chExt cx="535781" cy="535781"/>
            </a:xfrm>
            <a:solidFill>
              <a:schemeClr val="bg1"/>
            </a:solidFill>
          </p:grpSpPr>
          <p:sp>
            <p:nvSpPr>
              <p:cNvPr id="36" name="Shape 4978">
                <a:extLst>
                  <a:ext uri="{FF2B5EF4-FFF2-40B4-BE49-F238E27FC236}">
                    <a16:creationId xmlns:a16="http://schemas.microsoft.com/office/drawing/2014/main" id="{E499613F-CA32-4CA8-AA68-16CE86BDE21F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/>
              </a:p>
            </p:txBody>
          </p:sp>
          <p:sp>
            <p:nvSpPr>
              <p:cNvPr id="37" name="Shape 4979">
                <a:extLst>
                  <a:ext uri="{FF2B5EF4-FFF2-40B4-BE49-F238E27FC236}">
                    <a16:creationId xmlns:a16="http://schemas.microsoft.com/office/drawing/2014/main" id="{D7BDA48B-5D69-4AF6-8A98-DADFD94EDE48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/>
              </a:p>
            </p:txBody>
          </p:sp>
        </p:grpSp>
        <p:grpSp>
          <p:nvGrpSpPr>
            <p:cNvPr id="27" name="Group 4980">
              <a:extLst>
                <a:ext uri="{FF2B5EF4-FFF2-40B4-BE49-F238E27FC236}">
                  <a16:creationId xmlns:a16="http://schemas.microsoft.com/office/drawing/2014/main" id="{D1389D6B-EBA3-4090-BF55-E6A4965CF4A2}"/>
                </a:ext>
              </a:extLst>
            </p:cNvPr>
            <p:cNvGrpSpPr/>
            <p:nvPr/>
          </p:nvGrpSpPr>
          <p:grpSpPr>
            <a:xfrm>
              <a:off x="9420875" y="6411051"/>
              <a:ext cx="205470" cy="205470"/>
              <a:chOff x="0" y="0"/>
              <a:chExt cx="535781" cy="535781"/>
            </a:xfrm>
          </p:grpSpPr>
          <p:sp>
            <p:nvSpPr>
              <p:cNvPr id="34" name="Shape 4978">
                <a:extLst>
                  <a:ext uri="{FF2B5EF4-FFF2-40B4-BE49-F238E27FC236}">
                    <a16:creationId xmlns:a16="http://schemas.microsoft.com/office/drawing/2014/main" id="{B04DCAD2-F571-47DF-A345-95267D335F68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/>
              </a:p>
            </p:txBody>
          </p:sp>
          <p:sp>
            <p:nvSpPr>
              <p:cNvPr id="35" name="Shape 4979">
                <a:extLst>
                  <a:ext uri="{FF2B5EF4-FFF2-40B4-BE49-F238E27FC236}">
                    <a16:creationId xmlns:a16="http://schemas.microsoft.com/office/drawing/2014/main" id="{1FA42B98-A09D-4E71-950E-816DD6718BA3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endParaRPr sz="2700" cap="all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1A2F6AD-F09C-4973-AC1A-1815C1D4D873}"/>
                </a:ext>
              </a:extLst>
            </p:cNvPr>
            <p:cNvSpPr txBox="1"/>
            <p:nvPr/>
          </p:nvSpPr>
          <p:spPr>
            <a:xfrm>
              <a:off x="451647" y="6581001"/>
              <a:ext cx="840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Problem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CC62438-D6C1-491E-9332-0C4DCD5AE9DC}"/>
                </a:ext>
              </a:extLst>
            </p:cNvPr>
            <p:cNvSpPr txBox="1"/>
            <p:nvPr/>
          </p:nvSpPr>
          <p:spPr>
            <a:xfrm>
              <a:off x="2305338" y="6581001"/>
              <a:ext cx="989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Objectives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10BFC8-43FB-48AA-B354-A3D1A38C4987}"/>
                </a:ext>
              </a:extLst>
            </p:cNvPr>
            <p:cNvSpPr txBox="1"/>
            <p:nvPr/>
          </p:nvSpPr>
          <p:spPr>
            <a:xfrm>
              <a:off x="4621645" y="6586081"/>
              <a:ext cx="774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Analysis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505D1A-8E26-4919-A68C-3234AFA98138}"/>
                </a:ext>
              </a:extLst>
            </p:cNvPr>
            <p:cNvSpPr txBox="1"/>
            <p:nvPr/>
          </p:nvSpPr>
          <p:spPr>
            <a:xfrm>
              <a:off x="6937578" y="6586081"/>
              <a:ext cx="8266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Strategy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54BA8CA-AE3A-4FBC-B9A4-E83EC49685AD}"/>
                </a:ext>
              </a:extLst>
            </p:cNvPr>
            <p:cNvSpPr txBox="1"/>
            <p:nvPr/>
          </p:nvSpPr>
          <p:spPr>
            <a:xfrm>
              <a:off x="9228401" y="6581001"/>
              <a:ext cx="70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Tactics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E4DA9A-C665-4EFE-B175-C4890396635D}"/>
                </a:ext>
              </a:extLst>
            </p:cNvPr>
            <p:cNvSpPr txBox="1"/>
            <p:nvPr/>
          </p:nvSpPr>
          <p:spPr>
            <a:xfrm>
              <a:off x="10887780" y="6586081"/>
              <a:ext cx="968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Outcomes </a:t>
              </a:r>
            </a:p>
          </p:txBody>
        </p:sp>
      </p:grpSp>
      <p:sp>
        <p:nvSpPr>
          <p:cNvPr id="52" name="Rectangle 51">
            <a:hlinkClick r:id="" action="ppaction://noaction"/>
          </p:cNvPr>
          <p:cNvSpPr/>
          <p:nvPr/>
        </p:nvSpPr>
        <p:spPr>
          <a:xfrm>
            <a:off x="18107" y="6316987"/>
            <a:ext cx="410857" cy="541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80D337-BC35-4DC8-9283-0068FD648A84}"/>
              </a:ext>
            </a:extLst>
          </p:cNvPr>
          <p:cNvSpPr txBox="1"/>
          <p:nvPr/>
        </p:nvSpPr>
        <p:spPr>
          <a:xfrm>
            <a:off x="7568448" y="1112900"/>
            <a:ext cx="3312827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Mitigation Strategies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761E16-B41D-441E-81D9-05D71130EBC2}"/>
              </a:ext>
            </a:extLst>
          </p:cNvPr>
          <p:cNvSpPr txBox="1"/>
          <p:nvPr/>
        </p:nvSpPr>
        <p:spPr>
          <a:xfrm>
            <a:off x="1068134" y="1048855"/>
            <a:ext cx="4743729" cy="215444"/>
          </a:xfrm>
          <a:prstGeom prst="rect">
            <a:avLst/>
          </a:prstGeom>
          <a:solidFill>
            <a:srgbClr val="C10C1A"/>
          </a:solidFill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Probability of Risk Occurring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B83DC1-CA9D-42AE-8772-825F0A178359}"/>
              </a:ext>
            </a:extLst>
          </p:cNvPr>
          <p:cNvSpPr txBox="1"/>
          <p:nvPr/>
        </p:nvSpPr>
        <p:spPr>
          <a:xfrm>
            <a:off x="1065092" y="1321778"/>
            <a:ext cx="2372985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Low Probability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7419C1-1579-4ED1-948A-CA9F332A1937}"/>
              </a:ext>
            </a:extLst>
          </p:cNvPr>
          <p:cNvSpPr txBox="1"/>
          <p:nvPr/>
        </p:nvSpPr>
        <p:spPr>
          <a:xfrm>
            <a:off x="3438077" y="1321778"/>
            <a:ext cx="2376829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High Probability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BD94D-F478-422E-875F-414D45B95975}"/>
              </a:ext>
            </a:extLst>
          </p:cNvPr>
          <p:cNvSpPr txBox="1"/>
          <p:nvPr/>
        </p:nvSpPr>
        <p:spPr>
          <a:xfrm>
            <a:off x="568083" y="1564659"/>
            <a:ext cx="215444" cy="4752079"/>
          </a:xfrm>
          <a:prstGeom prst="rect">
            <a:avLst/>
          </a:prstGeom>
          <a:solidFill>
            <a:srgbClr val="C00000"/>
          </a:solidFill>
        </p:spPr>
        <p:txBody>
          <a:bodyPr vert="vert270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Severity of Risk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CFB7C1-9350-4263-9ECD-F4D733E3E520}"/>
              </a:ext>
            </a:extLst>
          </p:cNvPr>
          <p:cNvSpPr txBox="1"/>
          <p:nvPr/>
        </p:nvSpPr>
        <p:spPr>
          <a:xfrm>
            <a:off x="830073" y="3939909"/>
            <a:ext cx="184666" cy="2376829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High Severity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E640784-487A-4A06-9356-9953589BCD16}"/>
              </a:ext>
            </a:extLst>
          </p:cNvPr>
          <p:cNvSpPr txBox="1"/>
          <p:nvPr/>
        </p:nvSpPr>
        <p:spPr>
          <a:xfrm>
            <a:off x="830073" y="1564659"/>
            <a:ext cx="184666" cy="2376829"/>
          </a:xfrm>
          <a:prstGeom prst="rect">
            <a:avLst/>
          </a:prstGeom>
          <a:noFill/>
        </p:spPr>
        <p:txBody>
          <a:bodyPr vert="vert270"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3565A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Low Severity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20BDC4-CF2A-4B68-95E6-82FA00A848F0}"/>
              </a:ext>
            </a:extLst>
          </p:cNvPr>
          <p:cNvSpPr/>
          <p:nvPr/>
        </p:nvSpPr>
        <p:spPr bwMode="gray">
          <a:xfrm>
            <a:off x="1065092" y="1564659"/>
            <a:ext cx="2376829" cy="237480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0733FF-DF44-4568-9A28-7AB0A1247FA5}"/>
              </a:ext>
            </a:extLst>
          </p:cNvPr>
          <p:cNvSpPr/>
          <p:nvPr/>
        </p:nvSpPr>
        <p:spPr bwMode="gray">
          <a:xfrm>
            <a:off x="3438077" y="1564659"/>
            <a:ext cx="2376829" cy="237480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C91115-C387-4ACF-9014-3148A69EA3CD}"/>
              </a:ext>
            </a:extLst>
          </p:cNvPr>
          <p:cNvSpPr/>
          <p:nvPr/>
        </p:nvSpPr>
        <p:spPr bwMode="gray">
          <a:xfrm>
            <a:off x="1065092" y="3944599"/>
            <a:ext cx="2376829" cy="237480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B2410D-C99A-4F52-A254-1FE9278450AF}"/>
              </a:ext>
            </a:extLst>
          </p:cNvPr>
          <p:cNvSpPr/>
          <p:nvPr/>
        </p:nvSpPr>
        <p:spPr bwMode="gray">
          <a:xfrm>
            <a:off x="3438077" y="3944599"/>
            <a:ext cx="2376829" cy="2374806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C9D5F7-338C-4984-94DF-689706A26BA4}"/>
              </a:ext>
            </a:extLst>
          </p:cNvPr>
          <p:cNvGrpSpPr/>
          <p:nvPr/>
        </p:nvGrpSpPr>
        <p:grpSpPr>
          <a:xfrm>
            <a:off x="1325625" y="5683404"/>
            <a:ext cx="1752494" cy="335959"/>
            <a:chOff x="1950660" y="4387038"/>
            <a:chExt cx="1752494" cy="335959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B7DBC91-05F9-4939-BCED-0393C4AFD91A}"/>
                </a:ext>
              </a:extLst>
            </p:cNvPr>
            <p:cNvSpPr/>
            <p:nvPr/>
          </p:nvSpPr>
          <p:spPr bwMode="gray">
            <a:xfrm>
              <a:off x="1950660" y="4387038"/>
              <a:ext cx="335958" cy="335959"/>
            </a:xfrm>
            <a:prstGeom prst="ellipse">
              <a:avLst/>
            </a:prstGeom>
            <a:solidFill>
              <a:srgbClr val="F49C3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D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A7C9D00-E6C7-4860-A0BA-BD2544B68E3D}"/>
                </a:ext>
              </a:extLst>
            </p:cNvPr>
            <p:cNvSpPr/>
            <p:nvPr/>
          </p:nvSpPr>
          <p:spPr>
            <a:xfrm>
              <a:off x="2289958" y="4418359"/>
              <a:ext cx="1413196" cy="250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lang="en-US" sz="105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Data Breach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1636C-40CE-4BA3-A44C-4A003F86981F}"/>
              </a:ext>
            </a:extLst>
          </p:cNvPr>
          <p:cNvGrpSpPr/>
          <p:nvPr/>
        </p:nvGrpSpPr>
        <p:grpSpPr>
          <a:xfrm>
            <a:off x="2806614" y="5017824"/>
            <a:ext cx="1619416" cy="415498"/>
            <a:chOff x="2806614" y="3362644"/>
            <a:chExt cx="1619416" cy="415498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7687DEA-B1F9-4E1D-AAB9-5FA8A33DA3AD}"/>
                </a:ext>
              </a:extLst>
            </p:cNvPr>
            <p:cNvSpPr/>
            <p:nvPr/>
          </p:nvSpPr>
          <p:spPr bwMode="gray">
            <a:xfrm>
              <a:off x="2806614" y="3379912"/>
              <a:ext cx="335959" cy="335959"/>
            </a:xfrm>
            <a:prstGeom prst="ellipse">
              <a:avLst/>
            </a:prstGeom>
            <a:solidFill>
              <a:schemeClr val="tx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A12D393-CC2C-4A24-B7B2-9B39CF327808}"/>
                </a:ext>
              </a:extLst>
            </p:cNvPr>
            <p:cNvSpPr/>
            <p:nvPr/>
          </p:nvSpPr>
          <p:spPr>
            <a:xfrm>
              <a:off x="3145915" y="3362644"/>
              <a:ext cx="128011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dirty="0">
                  <a:solidFill>
                    <a:prstClr val="black"/>
                  </a:solidFill>
                  <a:latin typeface="Century Gothic" panose="020B0502020202020204" pitchFamily="34" charset="0"/>
                </a:rPr>
                <a:t>Capex Financing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DB49E-A0E2-4AA5-82CB-15A385BA5C5B}"/>
              </a:ext>
            </a:extLst>
          </p:cNvPr>
          <p:cNvGrpSpPr/>
          <p:nvPr/>
        </p:nvGrpSpPr>
        <p:grpSpPr>
          <a:xfrm>
            <a:off x="2390893" y="2680441"/>
            <a:ext cx="1626334" cy="439178"/>
            <a:chOff x="3675681" y="2668874"/>
            <a:chExt cx="1626334" cy="439178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4F77CB3-9078-4525-8618-1E3EFBB76C3C}"/>
                </a:ext>
              </a:extLst>
            </p:cNvPr>
            <p:cNvSpPr/>
            <p:nvPr/>
          </p:nvSpPr>
          <p:spPr>
            <a:xfrm>
              <a:off x="4021900" y="2692554"/>
              <a:ext cx="1280115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Inactive Membership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AAC35DA-622D-4BD4-A46B-4A4E1D16EB0E}"/>
                </a:ext>
              </a:extLst>
            </p:cNvPr>
            <p:cNvSpPr/>
            <p:nvPr/>
          </p:nvSpPr>
          <p:spPr bwMode="gray">
            <a:xfrm>
              <a:off x="3675681" y="2668874"/>
              <a:ext cx="335959" cy="335959"/>
            </a:xfrm>
            <a:prstGeom prst="ellipse">
              <a:avLst/>
            </a:prstGeom>
            <a:solidFill>
              <a:srgbClr val="F49C33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B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EB074B-8FD3-478F-8E78-2A34DEB39E39}"/>
              </a:ext>
            </a:extLst>
          </p:cNvPr>
          <p:cNvGrpSpPr/>
          <p:nvPr/>
        </p:nvGrpSpPr>
        <p:grpSpPr>
          <a:xfrm>
            <a:off x="1459650" y="1942263"/>
            <a:ext cx="1981443" cy="434863"/>
            <a:chOff x="1459650" y="1942263"/>
            <a:chExt cx="1981443" cy="434863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84475D3-D6C5-4DA9-B791-7FDEA499A9A5}"/>
                </a:ext>
              </a:extLst>
            </p:cNvPr>
            <p:cNvSpPr/>
            <p:nvPr/>
          </p:nvSpPr>
          <p:spPr bwMode="gray">
            <a:xfrm>
              <a:off x="1459650" y="1954818"/>
              <a:ext cx="335959" cy="335959"/>
            </a:xfrm>
            <a:prstGeom prst="ellipse">
              <a:avLst/>
            </a:prstGeom>
            <a:solidFill>
              <a:schemeClr val="accent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29AF36-3AC3-433A-85C1-5CDED77378D5}"/>
                </a:ext>
              </a:extLst>
            </p:cNvPr>
            <p:cNvSpPr/>
            <p:nvPr/>
          </p:nvSpPr>
          <p:spPr>
            <a:xfrm>
              <a:off x="1774708" y="1942263"/>
              <a:ext cx="1666385" cy="4348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</a:rPr>
                <a:t>Ineffective Tracking Mechanism</a:t>
              </a: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BB09CB6F-35D9-44F4-8E97-B706602F9AC9}"/>
              </a:ext>
            </a:extLst>
          </p:cNvPr>
          <p:cNvSpPr/>
          <p:nvPr/>
        </p:nvSpPr>
        <p:spPr bwMode="gray">
          <a:xfrm>
            <a:off x="6594447" y="1760769"/>
            <a:ext cx="587124" cy="587124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D7D86E9-E13A-4B16-B4CA-0980CAEC12FC}"/>
              </a:ext>
            </a:extLst>
          </p:cNvPr>
          <p:cNvSpPr/>
          <p:nvPr/>
        </p:nvSpPr>
        <p:spPr bwMode="gray">
          <a:xfrm>
            <a:off x="6608454" y="2684530"/>
            <a:ext cx="585216" cy="585216"/>
          </a:xfrm>
          <a:prstGeom prst="ellipse">
            <a:avLst/>
          </a:prstGeom>
          <a:solidFill>
            <a:srgbClr val="F49C3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D77B6A4-8C14-4EA4-8DC9-DE1BAB1BA970}"/>
              </a:ext>
            </a:extLst>
          </p:cNvPr>
          <p:cNvSpPr/>
          <p:nvPr/>
        </p:nvSpPr>
        <p:spPr bwMode="gray">
          <a:xfrm>
            <a:off x="6594447" y="3617958"/>
            <a:ext cx="585216" cy="585216"/>
          </a:xfrm>
          <a:prstGeom prst="ellipse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384F8FE-46F9-4FA5-93EE-80976C885419}"/>
              </a:ext>
            </a:extLst>
          </p:cNvPr>
          <p:cNvSpPr/>
          <p:nvPr/>
        </p:nvSpPr>
        <p:spPr bwMode="gray">
          <a:xfrm>
            <a:off x="6608454" y="4559624"/>
            <a:ext cx="585216" cy="585216"/>
          </a:xfrm>
          <a:prstGeom prst="ellipse">
            <a:avLst/>
          </a:prstGeom>
          <a:solidFill>
            <a:srgbClr val="F49C3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8783FA5-4DF7-4E5F-A6DF-9CEF8DAAD1FF}"/>
              </a:ext>
            </a:extLst>
          </p:cNvPr>
          <p:cNvSpPr/>
          <p:nvPr/>
        </p:nvSpPr>
        <p:spPr bwMode="gray">
          <a:xfrm>
            <a:off x="6608454" y="5502762"/>
            <a:ext cx="585216" cy="585216"/>
          </a:xfrm>
          <a:prstGeom prst="ellips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</a:rPr>
              <a:t>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C8881D-65D5-4489-A18A-8A53DB420D91}"/>
              </a:ext>
            </a:extLst>
          </p:cNvPr>
          <p:cNvSpPr/>
          <p:nvPr/>
        </p:nvSpPr>
        <p:spPr>
          <a:xfrm>
            <a:off x="7188434" y="2747468"/>
            <a:ext cx="458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Seek a highly personalized promotional strategy based on data acquired through loyalty program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0A84A6-562A-41AB-9C3B-C60356E2DA83}"/>
              </a:ext>
            </a:extLst>
          </p:cNvPr>
          <p:cNvSpPr/>
          <p:nvPr/>
        </p:nvSpPr>
        <p:spPr bwMode="gray">
          <a:xfrm>
            <a:off x="7506346" y="1442524"/>
            <a:ext cx="1022888" cy="222142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Upgrade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375CB5-DB79-456D-99DD-8379183929DD}"/>
              </a:ext>
            </a:extLst>
          </p:cNvPr>
          <p:cNvSpPr/>
          <p:nvPr/>
        </p:nvSpPr>
        <p:spPr bwMode="gray">
          <a:xfrm>
            <a:off x="8617058" y="1442524"/>
            <a:ext cx="1022888" cy="222142"/>
          </a:xfrm>
          <a:prstGeom prst="rect">
            <a:avLst/>
          </a:prstGeom>
          <a:solidFill>
            <a:srgbClr val="F49C33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Unify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8BE4B1-F815-4459-8BD7-3EF505C94CA7}"/>
              </a:ext>
            </a:extLst>
          </p:cNvPr>
          <p:cNvSpPr/>
          <p:nvPr/>
        </p:nvSpPr>
        <p:spPr bwMode="gray">
          <a:xfrm>
            <a:off x="9727770" y="1442524"/>
            <a:ext cx="1022888" cy="222142"/>
          </a:xfrm>
          <a:prstGeom prst="rect">
            <a:avLst/>
          </a:prstGeom>
          <a:solidFill>
            <a:schemeClr val="tx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Serve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5AFC15-D1FD-4BC8-B971-7087151DF3E5}"/>
              </a:ext>
            </a:extLst>
          </p:cNvPr>
          <p:cNvGrpSpPr/>
          <p:nvPr/>
        </p:nvGrpSpPr>
        <p:grpSpPr>
          <a:xfrm>
            <a:off x="3304952" y="4252589"/>
            <a:ext cx="2024118" cy="552187"/>
            <a:chOff x="3767937" y="1787183"/>
            <a:chExt cx="2024118" cy="5521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F774B8-3B17-474D-9B9D-129D41386C1E}"/>
                </a:ext>
              </a:extLst>
            </p:cNvPr>
            <p:cNvGrpSpPr/>
            <p:nvPr/>
          </p:nvGrpSpPr>
          <p:grpSpPr>
            <a:xfrm>
              <a:off x="3934944" y="1868120"/>
              <a:ext cx="1857111" cy="415498"/>
              <a:chOff x="3853921" y="1868120"/>
              <a:chExt cx="1857111" cy="41549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6D1FF3B-034F-49FB-B5FE-EB2409010494}"/>
                  </a:ext>
                </a:extLst>
              </p:cNvPr>
              <p:cNvSpPr/>
              <p:nvPr/>
            </p:nvSpPr>
            <p:spPr bwMode="gray">
              <a:xfrm>
                <a:off x="3853921" y="1885388"/>
                <a:ext cx="335959" cy="335959"/>
              </a:xfrm>
              <a:prstGeom prst="ellipse">
                <a:avLst/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</a:rPr>
                  <a:t>A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6B83F2A-3E06-48B3-9188-9D01CF5D68FC}"/>
                  </a:ext>
                </a:extLst>
              </p:cNvPr>
              <p:cNvSpPr/>
              <p:nvPr/>
            </p:nvSpPr>
            <p:spPr>
              <a:xfrm>
                <a:off x="4183841" y="1868120"/>
                <a:ext cx="1527191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</a:rPr>
                  <a:t>Pushback from some </a:t>
                </a:r>
                <a:r>
                  <a:rPr lang="en-US" sz="1050" noProof="0" dirty="0">
                    <a:solidFill>
                      <a:prstClr val="black"/>
                    </a:solidFill>
                    <a:latin typeface="Century Gothic" panose="020B0502020202020204" pitchFamily="34" charset="0"/>
                  </a:rPr>
                  <a:t>T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</a:rPr>
                  <a:t>enants</a:t>
                </a:r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00E1119-0368-4A4F-90A0-6732283A1AFA}"/>
                </a:ext>
              </a:extLst>
            </p:cNvPr>
            <p:cNvSpPr/>
            <p:nvPr/>
          </p:nvSpPr>
          <p:spPr bwMode="gray">
            <a:xfrm>
              <a:off x="3767937" y="1787183"/>
              <a:ext cx="1859210" cy="552187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prstDash val="lgDash"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546BB4C-581E-4451-9F95-65D1C87DF813}"/>
              </a:ext>
            </a:extLst>
          </p:cNvPr>
          <p:cNvSpPr/>
          <p:nvPr/>
        </p:nvSpPr>
        <p:spPr>
          <a:xfrm>
            <a:off x="7188434" y="1742348"/>
            <a:ext cx="44354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Provide a certain length of trial period that both parties can agree to and have transparent digital tracking solution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D4427A-6961-4C8D-B3CC-8229F9D6AFE6}"/>
              </a:ext>
            </a:extLst>
          </p:cNvPr>
          <p:cNvSpPr/>
          <p:nvPr/>
        </p:nvSpPr>
        <p:spPr>
          <a:xfrm>
            <a:off x="7188434" y="3649834"/>
            <a:ext cx="458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Prioritize least capital intensive redevelopment with the highest prospect for success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7297971-D141-49B5-AF33-A8657636C95A}"/>
              </a:ext>
            </a:extLst>
          </p:cNvPr>
          <p:cNvSpPr/>
          <p:nvPr/>
        </p:nvSpPr>
        <p:spPr>
          <a:xfrm>
            <a:off x="7188434" y="4586709"/>
            <a:ext cx="458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Strong emphasis on cyber security through relevant software and human capital investments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B70EACD-AA43-46C4-898E-2BE7742333EA}"/>
              </a:ext>
            </a:extLst>
          </p:cNvPr>
          <p:cNvSpPr/>
          <p:nvPr/>
        </p:nvSpPr>
        <p:spPr>
          <a:xfrm>
            <a:off x="7188434" y="5533760"/>
            <a:ext cx="45830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</a:rPr>
              <a:t>Ad</a:t>
            </a:r>
            <a:r>
              <a:rPr lang="en-US" sz="1400" dirty="0">
                <a:solidFill>
                  <a:prstClr val="black"/>
                </a:solidFill>
                <a:latin typeface="Century Gothic" panose="020B0502020202020204" pitchFamily="34" charset="0"/>
              </a:rPr>
              <a:t>option of digital tracking technology with proven efficacy after cost-benefit analysis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sp>
        <p:nvSpPr>
          <p:cNvPr id="75" name="Oval 74">
            <a:hlinkClick r:id="" action="ppaction://noaction"/>
          </p:cNvPr>
          <p:cNvSpPr/>
          <p:nvPr/>
        </p:nvSpPr>
        <p:spPr>
          <a:xfrm>
            <a:off x="11570054" y="-150472"/>
            <a:ext cx="594673" cy="4592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3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08A2D3AD-DB12-4FD4-A526-12A7D46A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5" y="159656"/>
            <a:ext cx="11872683" cy="274320"/>
          </a:xfrm>
        </p:spPr>
        <p:txBody>
          <a:bodyPr/>
          <a:lstStyle/>
          <a:p>
            <a:r>
              <a:rPr lang="en-US" i="1" u="none" dirty="0"/>
              <a:t>Recap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1E60893-17C0-4F9F-82FA-B888BDAB4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659" y="433976"/>
            <a:ext cx="11872679" cy="40219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5429C4-21EE-4BCC-BC88-6AFF125FA837}"/>
              </a:ext>
            </a:extLst>
          </p:cNvPr>
          <p:cNvGrpSpPr/>
          <p:nvPr/>
        </p:nvGrpSpPr>
        <p:grpSpPr>
          <a:xfrm>
            <a:off x="451647" y="6357474"/>
            <a:ext cx="11404219" cy="482807"/>
            <a:chOff x="451647" y="6411051"/>
            <a:chExt cx="11404219" cy="48280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513F0A-18FD-4AC7-A422-104573596E26}"/>
                </a:ext>
              </a:extLst>
            </p:cNvPr>
            <p:cNvCxnSpPr>
              <a:cxnSpLocks/>
              <a:stCxn id="40" idx="6"/>
              <a:endCxn id="37" idx="2"/>
            </p:cNvCxnSpPr>
            <p:nvPr/>
          </p:nvCxnSpPr>
          <p:spPr>
            <a:xfrm>
              <a:off x="871543" y="6513786"/>
              <a:ext cx="10397546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4980">
              <a:extLst>
                <a:ext uri="{FF2B5EF4-FFF2-40B4-BE49-F238E27FC236}">
                  <a16:creationId xmlns:a16="http://schemas.microsoft.com/office/drawing/2014/main" id="{C56285CE-328B-4E36-8BF2-3D6BFFCD6161}"/>
                </a:ext>
              </a:extLst>
            </p:cNvPr>
            <p:cNvGrpSpPr/>
            <p:nvPr/>
          </p:nvGrpSpPr>
          <p:grpSpPr>
            <a:xfrm>
              <a:off x="717441" y="6411051"/>
              <a:ext cx="205470" cy="205470"/>
              <a:chOff x="0" y="0"/>
              <a:chExt cx="535782" cy="535782"/>
            </a:xfrm>
            <a:solidFill>
              <a:schemeClr val="bg1"/>
            </a:solidFill>
          </p:grpSpPr>
          <p:sp>
            <p:nvSpPr>
              <p:cNvPr id="39" name="Shape 4978">
                <a:extLst>
                  <a:ext uri="{FF2B5EF4-FFF2-40B4-BE49-F238E27FC236}">
                    <a16:creationId xmlns:a16="http://schemas.microsoft.com/office/drawing/2014/main" id="{685196C7-7C92-43E0-8EF3-38E709B955C0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 dirty="0"/>
              </a:p>
            </p:txBody>
          </p:sp>
          <p:sp>
            <p:nvSpPr>
              <p:cNvPr id="40" name="Shape 4979">
                <a:extLst>
                  <a:ext uri="{FF2B5EF4-FFF2-40B4-BE49-F238E27FC236}">
                    <a16:creationId xmlns:a16="http://schemas.microsoft.com/office/drawing/2014/main" id="{72839727-5BF9-4ABB-AED9-14D523A1868B}"/>
                  </a:ext>
                </a:extLst>
              </p:cNvPr>
              <p:cNvSpPr/>
              <p:nvPr/>
            </p:nvSpPr>
            <p:spPr>
              <a:xfrm>
                <a:off x="133944" y="133944"/>
                <a:ext cx="267891" cy="267891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/>
              </a:p>
            </p:txBody>
          </p:sp>
        </p:grpSp>
        <p:grpSp>
          <p:nvGrpSpPr>
            <p:cNvPr id="18" name="Group 4980">
              <a:extLst>
                <a:ext uri="{FF2B5EF4-FFF2-40B4-BE49-F238E27FC236}">
                  <a16:creationId xmlns:a16="http://schemas.microsoft.com/office/drawing/2014/main" id="{670D4F9D-4297-4F90-9B0C-4619A8B5463C}"/>
                </a:ext>
              </a:extLst>
            </p:cNvPr>
            <p:cNvGrpSpPr/>
            <p:nvPr/>
          </p:nvGrpSpPr>
          <p:grpSpPr>
            <a:xfrm>
              <a:off x="11269089" y="6411051"/>
              <a:ext cx="205470" cy="205470"/>
              <a:chOff x="0" y="0"/>
              <a:chExt cx="535781" cy="535781"/>
            </a:xfrm>
            <a:solidFill>
              <a:schemeClr val="bg1"/>
            </a:solidFill>
          </p:grpSpPr>
          <p:sp>
            <p:nvSpPr>
              <p:cNvPr id="37" name="Shape 4978">
                <a:extLst>
                  <a:ext uri="{FF2B5EF4-FFF2-40B4-BE49-F238E27FC236}">
                    <a16:creationId xmlns:a16="http://schemas.microsoft.com/office/drawing/2014/main" id="{3E59D5C0-9A64-4635-9063-CA3CCAFB748D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/>
              </a:p>
            </p:txBody>
          </p:sp>
          <p:sp>
            <p:nvSpPr>
              <p:cNvPr id="38" name="Shape 4979">
                <a:extLst>
                  <a:ext uri="{FF2B5EF4-FFF2-40B4-BE49-F238E27FC236}">
                    <a16:creationId xmlns:a16="http://schemas.microsoft.com/office/drawing/2014/main" id="{A006188E-6F19-4D96-A7B7-A8DBFC3561CE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/>
              </a:p>
            </p:txBody>
          </p:sp>
        </p:grpSp>
        <p:grpSp>
          <p:nvGrpSpPr>
            <p:cNvPr id="19" name="Group 4980">
              <a:extLst>
                <a:ext uri="{FF2B5EF4-FFF2-40B4-BE49-F238E27FC236}">
                  <a16:creationId xmlns:a16="http://schemas.microsoft.com/office/drawing/2014/main" id="{68DFC27A-AE16-44BE-927D-1075EA352230}"/>
                </a:ext>
              </a:extLst>
            </p:cNvPr>
            <p:cNvGrpSpPr/>
            <p:nvPr/>
          </p:nvGrpSpPr>
          <p:grpSpPr>
            <a:xfrm>
              <a:off x="2648810" y="6411051"/>
              <a:ext cx="205470" cy="205470"/>
              <a:chOff x="0" y="0"/>
              <a:chExt cx="535781" cy="535781"/>
            </a:xfrm>
            <a:solidFill>
              <a:schemeClr val="bg1"/>
            </a:solidFill>
          </p:grpSpPr>
          <p:sp>
            <p:nvSpPr>
              <p:cNvPr id="35" name="Shape 4978">
                <a:extLst>
                  <a:ext uri="{FF2B5EF4-FFF2-40B4-BE49-F238E27FC236}">
                    <a16:creationId xmlns:a16="http://schemas.microsoft.com/office/drawing/2014/main" id="{63965745-346F-4498-B264-3BDFFD788E8D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/>
              </a:p>
            </p:txBody>
          </p:sp>
          <p:sp>
            <p:nvSpPr>
              <p:cNvPr id="36" name="Shape 4979">
                <a:extLst>
                  <a:ext uri="{FF2B5EF4-FFF2-40B4-BE49-F238E27FC236}">
                    <a16:creationId xmlns:a16="http://schemas.microsoft.com/office/drawing/2014/main" id="{F7FF2821-ADA1-4537-BD6D-C32B5D934460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 dirty="0"/>
              </a:p>
            </p:txBody>
          </p:sp>
        </p:grpSp>
        <p:grpSp>
          <p:nvGrpSpPr>
            <p:cNvPr id="20" name="Group 4980">
              <a:extLst>
                <a:ext uri="{FF2B5EF4-FFF2-40B4-BE49-F238E27FC236}">
                  <a16:creationId xmlns:a16="http://schemas.microsoft.com/office/drawing/2014/main" id="{47172A45-8D38-4530-8872-F30BD30119FF}"/>
                </a:ext>
              </a:extLst>
            </p:cNvPr>
            <p:cNvGrpSpPr/>
            <p:nvPr/>
          </p:nvGrpSpPr>
          <p:grpSpPr>
            <a:xfrm>
              <a:off x="4906165" y="6411051"/>
              <a:ext cx="205470" cy="205470"/>
              <a:chOff x="0" y="0"/>
              <a:chExt cx="535781" cy="535781"/>
            </a:xfrm>
            <a:solidFill>
              <a:schemeClr val="bg1"/>
            </a:solidFill>
          </p:grpSpPr>
          <p:sp>
            <p:nvSpPr>
              <p:cNvPr id="33" name="Shape 4978">
                <a:extLst>
                  <a:ext uri="{FF2B5EF4-FFF2-40B4-BE49-F238E27FC236}">
                    <a16:creationId xmlns:a16="http://schemas.microsoft.com/office/drawing/2014/main" id="{1743E7D7-B7BB-47FD-BD50-F37EAFBBBABF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 dirty="0"/>
              </a:p>
            </p:txBody>
          </p:sp>
          <p:sp>
            <p:nvSpPr>
              <p:cNvPr id="34" name="Shape 4979">
                <a:extLst>
                  <a:ext uri="{FF2B5EF4-FFF2-40B4-BE49-F238E27FC236}">
                    <a16:creationId xmlns:a16="http://schemas.microsoft.com/office/drawing/2014/main" id="{EA34DCDC-608D-491E-B888-901520D224B1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/>
              </a:p>
            </p:txBody>
          </p:sp>
        </p:grpSp>
        <p:grpSp>
          <p:nvGrpSpPr>
            <p:cNvPr id="21" name="Group 4980">
              <a:extLst>
                <a:ext uri="{FF2B5EF4-FFF2-40B4-BE49-F238E27FC236}">
                  <a16:creationId xmlns:a16="http://schemas.microsoft.com/office/drawing/2014/main" id="{1BABD422-CD70-47E3-9A0A-19D076479DD9}"/>
                </a:ext>
              </a:extLst>
            </p:cNvPr>
            <p:cNvGrpSpPr/>
            <p:nvPr/>
          </p:nvGrpSpPr>
          <p:grpSpPr>
            <a:xfrm>
              <a:off x="7163520" y="6411051"/>
              <a:ext cx="205470" cy="205470"/>
              <a:chOff x="0" y="0"/>
              <a:chExt cx="535781" cy="535781"/>
            </a:xfrm>
            <a:solidFill>
              <a:schemeClr val="bg1"/>
            </a:solidFill>
          </p:grpSpPr>
          <p:sp>
            <p:nvSpPr>
              <p:cNvPr id="31" name="Shape 4978">
                <a:extLst>
                  <a:ext uri="{FF2B5EF4-FFF2-40B4-BE49-F238E27FC236}">
                    <a16:creationId xmlns:a16="http://schemas.microsoft.com/office/drawing/2014/main" id="{A6AC7CA1-4936-4BE6-B84F-04BFE1391BC1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/>
              </a:p>
            </p:txBody>
          </p:sp>
          <p:sp>
            <p:nvSpPr>
              <p:cNvPr id="32" name="Shape 4979">
                <a:extLst>
                  <a:ext uri="{FF2B5EF4-FFF2-40B4-BE49-F238E27FC236}">
                    <a16:creationId xmlns:a16="http://schemas.microsoft.com/office/drawing/2014/main" id="{E05B6AF2-E5FF-463B-805C-ED1756226119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grp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/>
              </a:p>
            </p:txBody>
          </p:sp>
        </p:grpSp>
        <p:grpSp>
          <p:nvGrpSpPr>
            <p:cNvPr id="22" name="Group 4980">
              <a:extLst>
                <a:ext uri="{FF2B5EF4-FFF2-40B4-BE49-F238E27FC236}">
                  <a16:creationId xmlns:a16="http://schemas.microsoft.com/office/drawing/2014/main" id="{94C1BD7F-713A-4962-9772-0FF8251ECD15}"/>
                </a:ext>
              </a:extLst>
            </p:cNvPr>
            <p:cNvGrpSpPr/>
            <p:nvPr/>
          </p:nvGrpSpPr>
          <p:grpSpPr>
            <a:xfrm>
              <a:off x="9420875" y="6411051"/>
              <a:ext cx="205470" cy="205470"/>
              <a:chOff x="0" y="0"/>
              <a:chExt cx="535781" cy="535781"/>
            </a:xfrm>
          </p:grpSpPr>
          <p:sp>
            <p:nvSpPr>
              <p:cNvPr id="29" name="Shape 4978">
                <a:extLst>
                  <a:ext uri="{FF2B5EF4-FFF2-40B4-BE49-F238E27FC236}">
                    <a16:creationId xmlns:a16="http://schemas.microsoft.com/office/drawing/2014/main" id="{56C693B9-8BF1-4FE3-ACA0-7BB94D7A9635}"/>
                  </a:ext>
                </a:extLst>
              </p:cNvPr>
              <p:cNvSpPr/>
              <p:nvPr/>
            </p:nvSpPr>
            <p:spPr>
              <a:xfrm>
                <a:off x="0" y="0"/>
                <a:ext cx="535782" cy="535782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chemeClr val="bg2">
                    <a:lumMod val="75000"/>
                  </a:schemeClr>
                </a:solidFill>
                <a:prstDash val="solid"/>
                <a:miter lim="400000"/>
              </a:ln>
              <a:effectLst>
                <a:outerShdw dist="127000" dir="4051305" rotWithShape="0">
                  <a:srgbClr val="000000">
                    <a:alpha val="2525"/>
                  </a:srgbClr>
                </a:outerShdw>
              </a:effectLst>
            </p:spPr>
            <p:txBody>
              <a:bodyPr wrap="square" lIns="190500" tIns="190500" rIns="190500" bIns="190500" numCol="1" anchor="ctr">
                <a:noAutofit/>
              </a:bodyPr>
              <a:lstStyle/>
              <a:p>
                <a:pPr algn="ctr">
                  <a:lnSpc>
                    <a:spcPct val="110000"/>
                  </a:lnSpc>
                  <a:spcBef>
                    <a:spcPts val="0"/>
                  </a:spcBef>
                  <a:defRPr cap="all"/>
                </a:pPr>
                <a:endParaRPr sz="2250"/>
              </a:p>
            </p:txBody>
          </p:sp>
          <p:sp>
            <p:nvSpPr>
              <p:cNvPr id="30" name="Shape 4979">
                <a:extLst>
                  <a:ext uri="{FF2B5EF4-FFF2-40B4-BE49-F238E27FC236}">
                    <a16:creationId xmlns:a16="http://schemas.microsoft.com/office/drawing/2014/main" id="{DEEF323B-92CA-465E-A6C3-5BA222703155}"/>
                  </a:ext>
                </a:extLst>
              </p:cNvPr>
              <p:cNvSpPr/>
              <p:nvPr/>
            </p:nvSpPr>
            <p:spPr>
              <a:xfrm>
                <a:off x="133945" y="133945"/>
                <a:ext cx="267891" cy="267891"/>
              </a:xfrm>
              <a:prstGeom prst="ellipse">
                <a:avLst/>
              </a:prstGeom>
              <a:noFill/>
              <a:ln w="12700" cap="flat">
                <a:solidFill>
                  <a:schemeClr val="bg2">
                    <a:lumMod val="75000"/>
                  </a:schemeClr>
                </a:solidFill>
                <a:miter lim="400000"/>
              </a:ln>
              <a:effectLst/>
            </p:spPr>
            <p:txBody>
              <a:bodyPr wrap="square" lIns="53578" tIns="53578" rIns="53578" bIns="53578" numCol="1" anchor="ctr">
                <a:noAutofit/>
              </a:bodyPr>
              <a:lstStyle/>
              <a:p>
                <a:pPr algn="ctr">
                  <a:lnSpc>
                    <a:spcPct val="120000"/>
                  </a:lnSpc>
                  <a:spcBef>
                    <a:spcPts val="0"/>
                  </a:spcBef>
                  <a:defRPr sz="3600" cap="all">
                    <a:solidFill>
                      <a:srgbClr val="FFFFFF"/>
                    </a:solidFill>
                  </a:defRPr>
                </a:pPr>
                <a:endParaRPr sz="270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CB8899-81D2-4999-8015-45FBDCB917FA}"/>
                </a:ext>
              </a:extLst>
            </p:cNvPr>
            <p:cNvSpPr txBox="1"/>
            <p:nvPr/>
          </p:nvSpPr>
          <p:spPr>
            <a:xfrm>
              <a:off x="451647" y="6581001"/>
              <a:ext cx="8406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Problem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F2FD51-A8A0-4EEA-82EC-8F2CDC4D12DA}"/>
                </a:ext>
              </a:extLst>
            </p:cNvPr>
            <p:cNvSpPr txBox="1"/>
            <p:nvPr/>
          </p:nvSpPr>
          <p:spPr>
            <a:xfrm>
              <a:off x="2305338" y="6581001"/>
              <a:ext cx="989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Objectives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4C7208-48CB-4722-A3CE-628C411D6E7C}"/>
                </a:ext>
              </a:extLst>
            </p:cNvPr>
            <p:cNvSpPr txBox="1"/>
            <p:nvPr/>
          </p:nvSpPr>
          <p:spPr>
            <a:xfrm>
              <a:off x="4621645" y="6586081"/>
              <a:ext cx="774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Analysis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58961B-E5D4-4B3B-BA74-2211CB1F9489}"/>
                </a:ext>
              </a:extLst>
            </p:cNvPr>
            <p:cNvSpPr txBox="1"/>
            <p:nvPr/>
          </p:nvSpPr>
          <p:spPr>
            <a:xfrm>
              <a:off x="6937578" y="6586081"/>
              <a:ext cx="8266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Strategy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259289-982B-438F-A11F-01C0838D1ABD}"/>
                </a:ext>
              </a:extLst>
            </p:cNvPr>
            <p:cNvSpPr txBox="1"/>
            <p:nvPr/>
          </p:nvSpPr>
          <p:spPr>
            <a:xfrm>
              <a:off x="9228401" y="6581001"/>
              <a:ext cx="70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Tactics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67F353-BD81-4851-82AC-E656DBCEF4BB}"/>
                </a:ext>
              </a:extLst>
            </p:cNvPr>
            <p:cNvSpPr txBox="1"/>
            <p:nvPr/>
          </p:nvSpPr>
          <p:spPr>
            <a:xfrm>
              <a:off x="10887780" y="6586081"/>
              <a:ext cx="968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Outcomes </a:t>
              </a:r>
            </a:p>
          </p:txBody>
        </p:sp>
      </p:grpSp>
      <p:sp>
        <p:nvSpPr>
          <p:cNvPr id="98" name="Rectangle 97">
            <a:hlinkClick r:id="" action="ppaction://noaction"/>
          </p:cNvPr>
          <p:cNvSpPr/>
          <p:nvPr/>
        </p:nvSpPr>
        <p:spPr>
          <a:xfrm>
            <a:off x="18107" y="6316987"/>
            <a:ext cx="410857" cy="541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14D48352-AF01-436F-B8DC-EC4A44AF5534}"/>
              </a:ext>
            </a:extLst>
          </p:cNvPr>
          <p:cNvSpPr/>
          <p:nvPr/>
        </p:nvSpPr>
        <p:spPr bwMode="gray">
          <a:xfrm flipV="1">
            <a:off x="3449734" y="2011440"/>
            <a:ext cx="1619616" cy="245354"/>
          </a:xfrm>
          <a:prstGeom prst="triangl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67D6EAED-1811-4F7E-888C-D6AF34199BE6}"/>
              </a:ext>
            </a:extLst>
          </p:cNvPr>
          <p:cNvSpPr/>
          <p:nvPr/>
        </p:nvSpPr>
        <p:spPr bwMode="gray">
          <a:xfrm flipV="1">
            <a:off x="3449734" y="3036932"/>
            <a:ext cx="1619616" cy="245354"/>
          </a:xfrm>
          <a:prstGeom prst="triangl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BE133061-9AAC-40B5-8E82-C6DF0FA956CD}"/>
              </a:ext>
            </a:extLst>
          </p:cNvPr>
          <p:cNvSpPr/>
          <p:nvPr/>
        </p:nvSpPr>
        <p:spPr bwMode="gray">
          <a:xfrm flipV="1">
            <a:off x="3449734" y="4062423"/>
            <a:ext cx="1619616" cy="245354"/>
          </a:xfrm>
          <a:prstGeom prst="triangle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D14A5B4-0950-4E78-93B9-2B741C6C8B86}"/>
              </a:ext>
            </a:extLst>
          </p:cNvPr>
          <p:cNvGrpSpPr/>
          <p:nvPr/>
        </p:nvGrpSpPr>
        <p:grpSpPr>
          <a:xfrm>
            <a:off x="6587582" y="1246806"/>
            <a:ext cx="5162901" cy="4777612"/>
            <a:chOff x="6587582" y="1408855"/>
            <a:chExt cx="5162901" cy="443037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0E72A63-B964-45B4-9A58-CFCD830BD7B6}"/>
                </a:ext>
              </a:extLst>
            </p:cNvPr>
            <p:cNvSpPr/>
            <p:nvPr/>
          </p:nvSpPr>
          <p:spPr bwMode="gray">
            <a:xfrm>
              <a:off x="7307454" y="1408855"/>
              <a:ext cx="4443029" cy="4430371"/>
            </a:xfrm>
            <a:prstGeom prst="rect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2400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endParaRPr lang="en-US" sz="16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971230F-DA46-48D2-8067-B02442A006DA}"/>
                </a:ext>
              </a:extLst>
            </p:cNvPr>
            <p:cNvGrpSpPr/>
            <p:nvPr/>
          </p:nvGrpSpPr>
          <p:grpSpPr>
            <a:xfrm>
              <a:off x="6587582" y="1408855"/>
              <a:ext cx="1460064" cy="4430371"/>
              <a:chOff x="6587582" y="1408855"/>
              <a:chExt cx="1460064" cy="4430371"/>
            </a:xfrm>
          </p:grpSpPr>
          <p:sp>
            <p:nvSpPr>
              <p:cNvPr id="137" name="Arrow: Pentagon 136">
                <a:extLst>
                  <a:ext uri="{FF2B5EF4-FFF2-40B4-BE49-F238E27FC236}">
                    <a16:creationId xmlns:a16="http://schemas.microsoft.com/office/drawing/2014/main" id="{497EA88F-741E-4C01-80C7-6AAB216EEE9A}"/>
                  </a:ext>
                </a:extLst>
              </p:cNvPr>
              <p:cNvSpPr/>
              <p:nvPr/>
            </p:nvSpPr>
            <p:spPr bwMode="gray">
              <a:xfrm>
                <a:off x="6587582" y="1408855"/>
                <a:ext cx="1460064" cy="4430371"/>
              </a:xfrm>
              <a:prstGeom prst="homePlate">
                <a:avLst>
                  <a:gd name="adj" fmla="val 46874"/>
                </a:avLst>
              </a:prstGeom>
              <a:solidFill>
                <a:schemeClr val="accent1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algn="ctr">
                  <a:lnSpc>
                    <a:spcPct val="106000"/>
                  </a:lnSpc>
                  <a:buFont typeface="Wingdings 2" pitchFamily="18" charset="2"/>
                  <a:buNone/>
                </a:pPr>
                <a:endParaRPr lang="en-US" sz="16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71E7C15-88E8-4816-862A-F1D15AE1A07C}"/>
                  </a:ext>
                </a:extLst>
              </p:cNvPr>
              <p:cNvSpPr txBox="1"/>
              <p:nvPr/>
            </p:nvSpPr>
            <p:spPr>
              <a:xfrm>
                <a:off x="6648073" y="3485541"/>
                <a:ext cx="1287212" cy="276999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>
                <a:spAutoFit/>
              </a:bodyPr>
              <a:lstStyle/>
              <a:p>
                <a:pPr>
                  <a:spcBef>
                    <a:spcPts val="200"/>
                  </a:spcBef>
                  <a:buSzPct val="100000"/>
                </a:pPr>
                <a:r>
                  <a:rPr lang="en-US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OUTCOMES</a:t>
                </a:r>
              </a:p>
            </p:txBody>
          </p:sp>
        </p:grp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401C09A-C9D1-4231-B899-214CE00EDE90}"/>
              </a:ext>
            </a:extLst>
          </p:cNvPr>
          <p:cNvSpPr/>
          <p:nvPr/>
        </p:nvSpPr>
        <p:spPr bwMode="gray">
          <a:xfrm>
            <a:off x="441517" y="1238374"/>
            <a:ext cx="1524734" cy="905211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Problem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C3C5DD-4D31-469B-966A-947BE7FA3D54}"/>
              </a:ext>
            </a:extLst>
          </p:cNvPr>
          <p:cNvSpPr/>
          <p:nvPr/>
        </p:nvSpPr>
        <p:spPr bwMode="gray">
          <a:xfrm>
            <a:off x="2086518" y="1238374"/>
            <a:ext cx="4346048" cy="905211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latin typeface="Century Gothic" panose="020B0502020202020204" pitchFamily="34" charset="0"/>
              </a:rPr>
              <a:t>How can mall operators adapt their traditional business models?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0929204-9A24-4391-AF29-58BA5317521C}"/>
              </a:ext>
            </a:extLst>
          </p:cNvPr>
          <p:cNvSpPr/>
          <p:nvPr/>
        </p:nvSpPr>
        <p:spPr bwMode="gray">
          <a:xfrm>
            <a:off x="441517" y="2263533"/>
            <a:ext cx="1524734" cy="905211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Objectives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E525AE2-C11B-4A52-B733-BF4DCF294A11}"/>
              </a:ext>
            </a:extLst>
          </p:cNvPr>
          <p:cNvSpPr/>
          <p:nvPr/>
        </p:nvSpPr>
        <p:spPr bwMode="gray">
          <a:xfrm>
            <a:off x="2086518" y="2263533"/>
            <a:ext cx="4346048" cy="905211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latin typeface="Century Gothic" panose="020B0502020202020204" pitchFamily="34" charset="0"/>
              </a:rPr>
              <a:t>Increase ROA and create a loyal customer community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63E1D3E-0622-48EF-AE95-D4FC614E4172}"/>
              </a:ext>
            </a:extLst>
          </p:cNvPr>
          <p:cNvSpPr/>
          <p:nvPr/>
        </p:nvSpPr>
        <p:spPr bwMode="gray">
          <a:xfrm>
            <a:off x="441517" y="3288692"/>
            <a:ext cx="1524734" cy="905211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Strategy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381753D-BA76-4F81-8B37-CB5C8A0BA235}"/>
              </a:ext>
            </a:extLst>
          </p:cNvPr>
          <p:cNvSpPr/>
          <p:nvPr/>
        </p:nvSpPr>
        <p:spPr bwMode="gray">
          <a:xfrm>
            <a:off x="2086518" y="3288692"/>
            <a:ext cx="4346048" cy="905211"/>
          </a:xfrm>
          <a:prstGeom prst="rect">
            <a:avLst/>
          </a:prstGeom>
          <a:solidFill>
            <a:schemeClr val="bg2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b="1" dirty="0">
                <a:latin typeface="Century Gothic" panose="020B0502020202020204" pitchFamily="34" charset="0"/>
              </a:rPr>
              <a:t>Leverage What You Do Best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8B7FFF-A440-4814-AA20-5F839EA96AA5}"/>
              </a:ext>
            </a:extLst>
          </p:cNvPr>
          <p:cNvSpPr/>
          <p:nvPr/>
        </p:nvSpPr>
        <p:spPr bwMode="gray">
          <a:xfrm>
            <a:off x="441517" y="4313852"/>
            <a:ext cx="1524734" cy="170498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r>
              <a:rPr lang="en-US" sz="1600" dirty="0">
                <a:solidFill>
                  <a:schemeClr val="bg1"/>
                </a:solidFill>
                <a:latin typeface="Century Gothic" panose="020B0502020202020204" pitchFamily="34" charset="0"/>
              </a:rPr>
              <a:t>Tactics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57AFC4-7B84-481C-886F-BFC9A9A6BC07}"/>
              </a:ext>
            </a:extLst>
          </p:cNvPr>
          <p:cNvGrpSpPr/>
          <p:nvPr/>
        </p:nvGrpSpPr>
        <p:grpSpPr>
          <a:xfrm>
            <a:off x="2086518" y="4313852"/>
            <a:ext cx="4346048" cy="363831"/>
            <a:chOff x="2146651" y="4107080"/>
            <a:chExt cx="4346048" cy="363831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5655CE8-8A28-4299-9473-531FC7E50D92}"/>
                </a:ext>
              </a:extLst>
            </p:cNvPr>
            <p:cNvSpPr/>
            <p:nvPr/>
          </p:nvSpPr>
          <p:spPr bwMode="gray">
            <a:xfrm>
              <a:off x="2146651" y="4107080"/>
              <a:ext cx="4346048" cy="363831"/>
            </a:xfrm>
            <a:prstGeom prst="rect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dirty="0">
                  <a:latin typeface="Century Gothic" panose="020B0502020202020204" pitchFamily="34" charset="0"/>
                </a:rPr>
                <a:t>Upgrade revenue model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4E02F5D-A53A-4D50-869C-A6EF093F1EB0}"/>
                </a:ext>
              </a:extLst>
            </p:cNvPr>
            <p:cNvSpPr/>
            <p:nvPr/>
          </p:nvSpPr>
          <p:spPr bwMode="gray">
            <a:xfrm>
              <a:off x="2146651" y="4107080"/>
              <a:ext cx="365760" cy="363831"/>
            </a:xfrm>
            <a:prstGeom prst="rect">
              <a:avLst/>
            </a:prstGeom>
            <a:solidFill>
              <a:schemeClr val="accent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 dirty="0">
                  <a:latin typeface="Century Gothic" panose="020B0502020202020204" pitchFamily="34" charset="0"/>
                </a:rPr>
                <a:t>U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56D0CBB-46EF-47C6-BF21-7AF1EA615607}"/>
              </a:ext>
            </a:extLst>
          </p:cNvPr>
          <p:cNvGrpSpPr/>
          <p:nvPr/>
        </p:nvGrpSpPr>
        <p:grpSpPr>
          <a:xfrm>
            <a:off x="2086518" y="5155053"/>
            <a:ext cx="4346048" cy="363831"/>
            <a:chOff x="2146651" y="4598411"/>
            <a:chExt cx="4346048" cy="363831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EE93523-EFAA-44BC-9D0D-339692135E8A}"/>
                </a:ext>
              </a:extLst>
            </p:cNvPr>
            <p:cNvSpPr/>
            <p:nvPr/>
          </p:nvSpPr>
          <p:spPr bwMode="gray">
            <a:xfrm>
              <a:off x="2146651" y="4598411"/>
              <a:ext cx="4346048" cy="363831"/>
            </a:xfrm>
            <a:prstGeom prst="rect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dirty="0">
                  <a:latin typeface="Century Gothic" panose="020B0502020202020204" pitchFamily="34" charset="0"/>
                </a:rPr>
                <a:t>Unify retailers and mall owners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291B73D-F4EE-4437-918E-89A0C9FC2A2D}"/>
                </a:ext>
              </a:extLst>
            </p:cNvPr>
            <p:cNvSpPr/>
            <p:nvPr/>
          </p:nvSpPr>
          <p:spPr bwMode="gray">
            <a:xfrm>
              <a:off x="2146651" y="4598411"/>
              <a:ext cx="365760" cy="363831"/>
            </a:xfrm>
            <a:prstGeom prst="rect">
              <a:avLst/>
            </a:prstGeom>
            <a:solidFill>
              <a:schemeClr val="accent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 dirty="0">
                  <a:latin typeface="Century Gothic" panose="020B0502020202020204" pitchFamily="34" charset="0"/>
                </a:rPr>
                <a:t>U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026132C-06E3-43ED-BDB3-27A25149708C}"/>
              </a:ext>
            </a:extLst>
          </p:cNvPr>
          <p:cNvGrpSpPr/>
          <p:nvPr/>
        </p:nvGrpSpPr>
        <p:grpSpPr>
          <a:xfrm>
            <a:off x="2086518" y="5649012"/>
            <a:ext cx="4346048" cy="363831"/>
            <a:chOff x="2146651" y="5082365"/>
            <a:chExt cx="4346048" cy="36383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64247CB-8749-4ACD-9D84-885110F73D71}"/>
                </a:ext>
              </a:extLst>
            </p:cNvPr>
            <p:cNvSpPr/>
            <p:nvPr/>
          </p:nvSpPr>
          <p:spPr bwMode="gray">
            <a:xfrm>
              <a:off x="2146651" y="5082365"/>
              <a:ext cx="4346048" cy="363831"/>
            </a:xfrm>
            <a:prstGeom prst="rect">
              <a:avLst/>
            </a:prstGeom>
            <a:solidFill>
              <a:schemeClr val="bg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dirty="0">
                  <a:latin typeface="Century Gothic" panose="020B0502020202020204" pitchFamily="34" charset="0"/>
                </a:rPr>
                <a:t>Serve the customer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533A3EF-8334-4CD3-9875-0CD210EFA976}"/>
                </a:ext>
              </a:extLst>
            </p:cNvPr>
            <p:cNvSpPr/>
            <p:nvPr/>
          </p:nvSpPr>
          <p:spPr bwMode="gray">
            <a:xfrm>
              <a:off x="2146651" y="5082365"/>
              <a:ext cx="365760" cy="363831"/>
            </a:xfrm>
            <a:prstGeom prst="rect">
              <a:avLst/>
            </a:prstGeom>
            <a:solidFill>
              <a:schemeClr val="accent2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lnSpc>
                  <a:spcPct val="106000"/>
                </a:lnSpc>
                <a:buFont typeface="Wingdings 2" pitchFamily="18" charset="2"/>
                <a:buNone/>
              </a:pPr>
              <a:r>
                <a:rPr lang="en-US" sz="1600" b="1" dirty="0">
                  <a:latin typeface="Century Gothic" panose="020B0502020202020204" pitchFamily="34" charset="0"/>
                </a:rPr>
                <a:t>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4B3E942-D5E4-44A4-ABBE-BA630E163315}"/>
              </a:ext>
            </a:extLst>
          </p:cNvPr>
          <p:cNvGrpSpPr/>
          <p:nvPr/>
        </p:nvGrpSpPr>
        <p:grpSpPr>
          <a:xfrm>
            <a:off x="8267331" y="2596155"/>
            <a:ext cx="3178751" cy="457200"/>
            <a:chOff x="8267331" y="2660290"/>
            <a:chExt cx="3178751" cy="457200"/>
          </a:xfrm>
        </p:grpSpPr>
        <p:grpSp>
          <p:nvGrpSpPr>
            <p:cNvPr id="125" name="Group 592">
              <a:extLst>
                <a:ext uri="{FF2B5EF4-FFF2-40B4-BE49-F238E27FC236}">
                  <a16:creationId xmlns:a16="http://schemas.microsoft.com/office/drawing/2014/main" id="{A7052510-6FFE-40E6-8F34-1608CFA970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67331" y="2660290"/>
              <a:ext cx="458544" cy="457200"/>
              <a:chOff x="373" y="1933"/>
              <a:chExt cx="341" cy="340"/>
            </a:xfrm>
            <a:solidFill>
              <a:schemeClr val="tx1"/>
            </a:solidFill>
          </p:grpSpPr>
          <p:sp>
            <p:nvSpPr>
              <p:cNvPr id="127" name="Freeform 693">
                <a:extLst>
                  <a:ext uri="{FF2B5EF4-FFF2-40B4-BE49-F238E27FC236}">
                    <a16:creationId xmlns:a16="http://schemas.microsoft.com/office/drawing/2014/main" id="{40B9217C-AD64-4265-A238-73E468A9C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" y="2031"/>
                <a:ext cx="207" cy="157"/>
              </a:xfrm>
              <a:custGeom>
                <a:avLst/>
                <a:gdLst>
                  <a:gd name="T0" fmla="*/ 307 w 311"/>
                  <a:gd name="T1" fmla="*/ 4 h 236"/>
                  <a:gd name="T2" fmla="*/ 292 w 311"/>
                  <a:gd name="T3" fmla="*/ 4 h 236"/>
                  <a:gd name="T4" fmla="*/ 86 w 311"/>
                  <a:gd name="T5" fmla="*/ 210 h 236"/>
                  <a:gd name="T6" fmla="*/ 19 w 311"/>
                  <a:gd name="T7" fmla="*/ 143 h 236"/>
                  <a:gd name="T8" fmla="*/ 4 w 311"/>
                  <a:gd name="T9" fmla="*/ 143 h 236"/>
                  <a:gd name="T10" fmla="*/ 4 w 311"/>
                  <a:gd name="T11" fmla="*/ 158 h 236"/>
                  <a:gd name="T12" fmla="*/ 78 w 311"/>
                  <a:gd name="T13" fmla="*/ 233 h 236"/>
                  <a:gd name="T14" fmla="*/ 86 w 311"/>
                  <a:gd name="T15" fmla="*/ 236 h 236"/>
                  <a:gd name="T16" fmla="*/ 94 w 311"/>
                  <a:gd name="T17" fmla="*/ 233 h 236"/>
                  <a:gd name="T18" fmla="*/ 307 w 311"/>
                  <a:gd name="T19" fmla="*/ 19 h 236"/>
                  <a:gd name="T20" fmla="*/ 307 w 311"/>
                  <a:gd name="T21" fmla="*/ 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236">
                    <a:moveTo>
                      <a:pt x="307" y="4"/>
                    </a:moveTo>
                    <a:cubicBezTo>
                      <a:pt x="303" y="0"/>
                      <a:pt x="296" y="0"/>
                      <a:pt x="292" y="4"/>
                    </a:cubicBezTo>
                    <a:cubicBezTo>
                      <a:pt x="86" y="210"/>
                      <a:pt x="86" y="210"/>
                      <a:pt x="86" y="210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15" y="139"/>
                      <a:pt x="8" y="139"/>
                      <a:pt x="4" y="143"/>
                    </a:cubicBezTo>
                    <a:cubicBezTo>
                      <a:pt x="0" y="147"/>
                      <a:pt x="0" y="154"/>
                      <a:pt x="4" y="158"/>
                    </a:cubicBezTo>
                    <a:cubicBezTo>
                      <a:pt x="78" y="233"/>
                      <a:pt x="78" y="233"/>
                      <a:pt x="78" y="233"/>
                    </a:cubicBezTo>
                    <a:cubicBezTo>
                      <a:pt x="81" y="235"/>
                      <a:pt x="83" y="236"/>
                      <a:pt x="86" y="236"/>
                    </a:cubicBezTo>
                    <a:cubicBezTo>
                      <a:pt x="89" y="236"/>
                      <a:pt x="91" y="235"/>
                      <a:pt x="94" y="233"/>
                    </a:cubicBezTo>
                    <a:cubicBezTo>
                      <a:pt x="307" y="19"/>
                      <a:pt x="307" y="19"/>
                      <a:pt x="307" y="19"/>
                    </a:cubicBezTo>
                    <a:cubicBezTo>
                      <a:pt x="311" y="15"/>
                      <a:pt x="311" y="8"/>
                      <a:pt x="30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8" name="Freeform 694">
                <a:extLst>
                  <a:ext uri="{FF2B5EF4-FFF2-40B4-BE49-F238E27FC236}">
                    <a16:creationId xmlns:a16="http://schemas.microsoft.com/office/drawing/2014/main" id="{550D6D1D-6562-497B-9938-B4ED6943E7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933"/>
                <a:ext cx="341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48629C-23B4-4FEB-8AA9-3753DBAD6A2F}"/>
                </a:ext>
              </a:extLst>
            </p:cNvPr>
            <p:cNvSpPr txBox="1"/>
            <p:nvPr/>
          </p:nvSpPr>
          <p:spPr>
            <a:xfrm>
              <a:off x="8810590" y="2735267"/>
              <a:ext cx="2635492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600" dirty="0">
                  <a:latin typeface="Century Gothic" panose="020B0502020202020204" pitchFamily="34" charset="0"/>
                </a:rPr>
                <a:t>Improved ROA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9E92774-AC96-4F54-9291-B5AF628D6064}"/>
              </a:ext>
            </a:extLst>
          </p:cNvPr>
          <p:cNvGrpSpPr/>
          <p:nvPr/>
        </p:nvGrpSpPr>
        <p:grpSpPr>
          <a:xfrm>
            <a:off x="8267331" y="3377953"/>
            <a:ext cx="3357933" cy="457200"/>
            <a:chOff x="8267331" y="3613960"/>
            <a:chExt cx="3357933" cy="457200"/>
          </a:xfrm>
        </p:grpSpPr>
        <p:grpSp>
          <p:nvGrpSpPr>
            <p:cNvPr id="121" name="Group 592">
              <a:extLst>
                <a:ext uri="{FF2B5EF4-FFF2-40B4-BE49-F238E27FC236}">
                  <a16:creationId xmlns:a16="http://schemas.microsoft.com/office/drawing/2014/main" id="{BE8A7A32-B332-4E36-B5E2-BC240E674BD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67331" y="3613960"/>
              <a:ext cx="458544" cy="457200"/>
              <a:chOff x="373" y="1933"/>
              <a:chExt cx="341" cy="340"/>
            </a:xfrm>
            <a:solidFill>
              <a:schemeClr val="tx1"/>
            </a:solidFill>
          </p:grpSpPr>
          <p:sp>
            <p:nvSpPr>
              <p:cNvPr id="123" name="Freeform 693">
                <a:extLst>
                  <a:ext uri="{FF2B5EF4-FFF2-40B4-BE49-F238E27FC236}">
                    <a16:creationId xmlns:a16="http://schemas.microsoft.com/office/drawing/2014/main" id="{76F7D53C-E39F-4B20-9DA3-B2C202C9D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" y="2031"/>
                <a:ext cx="207" cy="157"/>
              </a:xfrm>
              <a:custGeom>
                <a:avLst/>
                <a:gdLst>
                  <a:gd name="T0" fmla="*/ 307 w 311"/>
                  <a:gd name="T1" fmla="*/ 4 h 236"/>
                  <a:gd name="T2" fmla="*/ 292 w 311"/>
                  <a:gd name="T3" fmla="*/ 4 h 236"/>
                  <a:gd name="T4" fmla="*/ 86 w 311"/>
                  <a:gd name="T5" fmla="*/ 210 h 236"/>
                  <a:gd name="T6" fmla="*/ 19 w 311"/>
                  <a:gd name="T7" fmla="*/ 143 h 236"/>
                  <a:gd name="T8" fmla="*/ 4 w 311"/>
                  <a:gd name="T9" fmla="*/ 143 h 236"/>
                  <a:gd name="T10" fmla="*/ 4 w 311"/>
                  <a:gd name="T11" fmla="*/ 158 h 236"/>
                  <a:gd name="T12" fmla="*/ 78 w 311"/>
                  <a:gd name="T13" fmla="*/ 233 h 236"/>
                  <a:gd name="T14" fmla="*/ 86 w 311"/>
                  <a:gd name="T15" fmla="*/ 236 h 236"/>
                  <a:gd name="T16" fmla="*/ 94 w 311"/>
                  <a:gd name="T17" fmla="*/ 233 h 236"/>
                  <a:gd name="T18" fmla="*/ 307 w 311"/>
                  <a:gd name="T19" fmla="*/ 19 h 236"/>
                  <a:gd name="T20" fmla="*/ 307 w 311"/>
                  <a:gd name="T21" fmla="*/ 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236">
                    <a:moveTo>
                      <a:pt x="307" y="4"/>
                    </a:moveTo>
                    <a:cubicBezTo>
                      <a:pt x="303" y="0"/>
                      <a:pt x="296" y="0"/>
                      <a:pt x="292" y="4"/>
                    </a:cubicBezTo>
                    <a:cubicBezTo>
                      <a:pt x="86" y="210"/>
                      <a:pt x="86" y="210"/>
                      <a:pt x="86" y="210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15" y="139"/>
                      <a:pt x="8" y="139"/>
                      <a:pt x="4" y="143"/>
                    </a:cubicBezTo>
                    <a:cubicBezTo>
                      <a:pt x="0" y="147"/>
                      <a:pt x="0" y="154"/>
                      <a:pt x="4" y="158"/>
                    </a:cubicBezTo>
                    <a:cubicBezTo>
                      <a:pt x="78" y="233"/>
                      <a:pt x="78" y="233"/>
                      <a:pt x="78" y="233"/>
                    </a:cubicBezTo>
                    <a:cubicBezTo>
                      <a:pt x="81" y="235"/>
                      <a:pt x="83" y="236"/>
                      <a:pt x="86" y="236"/>
                    </a:cubicBezTo>
                    <a:cubicBezTo>
                      <a:pt x="89" y="236"/>
                      <a:pt x="91" y="235"/>
                      <a:pt x="94" y="233"/>
                    </a:cubicBezTo>
                    <a:cubicBezTo>
                      <a:pt x="307" y="19"/>
                      <a:pt x="307" y="19"/>
                      <a:pt x="307" y="19"/>
                    </a:cubicBezTo>
                    <a:cubicBezTo>
                      <a:pt x="311" y="15"/>
                      <a:pt x="311" y="8"/>
                      <a:pt x="30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4" name="Freeform 694">
                <a:extLst>
                  <a:ext uri="{FF2B5EF4-FFF2-40B4-BE49-F238E27FC236}">
                    <a16:creationId xmlns:a16="http://schemas.microsoft.com/office/drawing/2014/main" id="{E3F3EC78-1AC3-4FF7-9A43-8273D89670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933"/>
                <a:ext cx="341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5748885-D808-4D39-BB53-CE9A9D6CA512}"/>
                </a:ext>
              </a:extLst>
            </p:cNvPr>
            <p:cNvSpPr txBox="1"/>
            <p:nvPr/>
          </p:nvSpPr>
          <p:spPr>
            <a:xfrm>
              <a:off x="8810592" y="3700511"/>
              <a:ext cx="2814672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600" dirty="0">
                  <a:latin typeface="Century Gothic" panose="020B0502020202020204" pitchFamily="34" charset="0"/>
                </a:rPr>
                <a:t>Increased Revenue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E00077-3072-426D-8209-4706D27DC5C3}"/>
              </a:ext>
            </a:extLst>
          </p:cNvPr>
          <p:cNvGrpSpPr/>
          <p:nvPr/>
        </p:nvGrpSpPr>
        <p:grpSpPr>
          <a:xfrm>
            <a:off x="8267331" y="4193099"/>
            <a:ext cx="3357933" cy="457200"/>
            <a:chOff x="8267331" y="4477152"/>
            <a:chExt cx="3357933" cy="457200"/>
          </a:xfrm>
        </p:grpSpPr>
        <p:grpSp>
          <p:nvGrpSpPr>
            <p:cNvPr id="117" name="Group 592">
              <a:extLst>
                <a:ext uri="{FF2B5EF4-FFF2-40B4-BE49-F238E27FC236}">
                  <a16:creationId xmlns:a16="http://schemas.microsoft.com/office/drawing/2014/main" id="{B3956EFA-FFF8-42B6-B72A-B1C8957EBA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267331" y="4477152"/>
              <a:ext cx="458544" cy="457200"/>
              <a:chOff x="373" y="1933"/>
              <a:chExt cx="341" cy="340"/>
            </a:xfrm>
            <a:solidFill>
              <a:schemeClr val="tx1"/>
            </a:solidFill>
          </p:grpSpPr>
          <p:sp>
            <p:nvSpPr>
              <p:cNvPr id="119" name="Freeform 693">
                <a:extLst>
                  <a:ext uri="{FF2B5EF4-FFF2-40B4-BE49-F238E27FC236}">
                    <a16:creationId xmlns:a16="http://schemas.microsoft.com/office/drawing/2014/main" id="{64D53887-1AF1-4A55-93F7-6DA18683F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" y="2031"/>
                <a:ext cx="207" cy="157"/>
              </a:xfrm>
              <a:custGeom>
                <a:avLst/>
                <a:gdLst>
                  <a:gd name="T0" fmla="*/ 307 w 311"/>
                  <a:gd name="T1" fmla="*/ 4 h 236"/>
                  <a:gd name="T2" fmla="*/ 292 w 311"/>
                  <a:gd name="T3" fmla="*/ 4 h 236"/>
                  <a:gd name="T4" fmla="*/ 86 w 311"/>
                  <a:gd name="T5" fmla="*/ 210 h 236"/>
                  <a:gd name="T6" fmla="*/ 19 w 311"/>
                  <a:gd name="T7" fmla="*/ 143 h 236"/>
                  <a:gd name="T8" fmla="*/ 4 w 311"/>
                  <a:gd name="T9" fmla="*/ 143 h 236"/>
                  <a:gd name="T10" fmla="*/ 4 w 311"/>
                  <a:gd name="T11" fmla="*/ 158 h 236"/>
                  <a:gd name="T12" fmla="*/ 78 w 311"/>
                  <a:gd name="T13" fmla="*/ 233 h 236"/>
                  <a:gd name="T14" fmla="*/ 86 w 311"/>
                  <a:gd name="T15" fmla="*/ 236 h 236"/>
                  <a:gd name="T16" fmla="*/ 94 w 311"/>
                  <a:gd name="T17" fmla="*/ 233 h 236"/>
                  <a:gd name="T18" fmla="*/ 307 w 311"/>
                  <a:gd name="T19" fmla="*/ 19 h 236"/>
                  <a:gd name="T20" fmla="*/ 307 w 311"/>
                  <a:gd name="T21" fmla="*/ 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1" h="236">
                    <a:moveTo>
                      <a:pt x="307" y="4"/>
                    </a:moveTo>
                    <a:cubicBezTo>
                      <a:pt x="303" y="0"/>
                      <a:pt x="296" y="0"/>
                      <a:pt x="292" y="4"/>
                    </a:cubicBezTo>
                    <a:cubicBezTo>
                      <a:pt x="86" y="210"/>
                      <a:pt x="86" y="210"/>
                      <a:pt x="86" y="210"/>
                    </a:cubicBezTo>
                    <a:cubicBezTo>
                      <a:pt x="19" y="143"/>
                      <a:pt x="19" y="143"/>
                      <a:pt x="19" y="143"/>
                    </a:cubicBezTo>
                    <a:cubicBezTo>
                      <a:pt x="15" y="139"/>
                      <a:pt x="8" y="139"/>
                      <a:pt x="4" y="143"/>
                    </a:cubicBezTo>
                    <a:cubicBezTo>
                      <a:pt x="0" y="147"/>
                      <a:pt x="0" y="154"/>
                      <a:pt x="4" y="158"/>
                    </a:cubicBezTo>
                    <a:cubicBezTo>
                      <a:pt x="78" y="233"/>
                      <a:pt x="78" y="233"/>
                      <a:pt x="78" y="233"/>
                    </a:cubicBezTo>
                    <a:cubicBezTo>
                      <a:pt x="81" y="235"/>
                      <a:pt x="83" y="236"/>
                      <a:pt x="86" y="236"/>
                    </a:cubicBezTo>
                    <a:cubicBezTo>
                      <a:pt x="89" y="236"/>
                      <a:pt x="91" y="235"/>
                      <a:pt x="94" y="233"/>
                    </a:cubicBezTo>
                    <a:cubicBezTo>
                      <a:pt x="307" y="19"/>
                      <a:pt x="307" y="19"/>
                      <a:pt x="307" y="19"/>
                    </a:cubicBezTo>
                    <a:cubicBezTo>
                      <a:pt x="311" y="15"/>
                      <a:pt x="311" y="8"/>
                      <a:pt x="30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0" name="Freeform 694">
                <a:extLst>
                  <a:ext uri="{FF2B5EF4-FFF2-40B4-BE49-F238E27FC236}">
                    <a16:creationId xmlns:a16="http://schemas.microsoft.com/office/drawing/2014/main" id="{6CF37C8F-2FC3-43D9-AC93-2C81530326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3" y="1933"/>
                <a:ext cx="341" cy="340"/>
              </a:xfrm>
              <a:custGeom>
                <a:avLst/>
                <a:gdLst>
                  <a:gd name="T0" fmla="*/ 256 w 512"/>
                  <a:gd name="T1" fmla="*/ 21 h 512"/>
                  <a:gd name="T2" fmla="*/ 490 w 512"/>
                  <a:gd name="T3" fmla="*/ 256 h 512"/>
                  <a:gd name="T4" fmla="*/ 256 w 512"/>
                  <a:gd name="T5" fmla="*/ 490 h 512"/>
                  <a:gd name="T6" fmla="*/ 21 w 512"/>
                  <a:gd name="T7" fmla="*/ 256 h 512"/>
                  <a:gd name="T8" fmla="*/ 256 w 512"/>
                  <a:gd name="T9" fmla="*/ 21 h 512"/>
                  <a:gd name="T10" fmla="*/ 256 w 512"/>
                  <a:gd name="T11" fmla="*/ 0 h 512"/>
                  <a:gd name="T12" fmla="*/ 0 w 512"/>
                  <a:gd name="T13" fmla="*/ 256 h 512"/>
                  <a:gd name="T14" fmla="*/ 256 w 512"/>
                  <a:gd name="T15" fmla="*/ 512 h 512"/>
                  <a:gd name="T16" fmla="*/ 512 w 512"/>
                  <a:gd name="T17" fmla="*/ 256 h 512"/>
                  <a:gd name="T18" fmla="*/ 256 w 512"/>
                  <a:gd name="T19" fmla="*/ 0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2" h="512">
                    <a:moveTo>
                      <a:pt x="256" y="21"/>
                    </a:moveTo>
                    <a:cubicBezTo>
                      <a:pt x="385" y="21"/>
                      <a:pt x="490" y="126"/>
                      <a:pt x="490" y="256"/>
                    </a:cubicBezTo>
                    <a:cubicBezTo>
                      <a:pt x="490" y="385"/>
                      <a:pt x="385" y="490"/>
                      <a:pt x="256" y="490"/>
                    </a:cubicBezTo>
                    <a:cubicBezTo>
                      <a:pt x="126" y="490"/>
                      <a:pt x="21" y="385"/>
                      <a:pt x="21" y="256"/>
                    </a:cubicBezTo>
                    <a:cubicBezTo>
                      <a:pt x="21" y="126"/>
                      <a:pt x="126" y="21"/>
                      <a:pt x="256" y="21"/>
                    </a:cubicBezTo>
                    <a:moveTo>
                      <a:pt x="256" y="0"/>
                    </a:moveTo>
                    <a:cubicBezTo>
                      <a:pt x="114" y="0"/>
                      <a:pt x="0" y="114"/>
                      <a:pt x="0" y="256"/>
                    </a:cubicBezTo>
                    <a:cubicBezTo>
                      <a:pt x="0" y="397"/>
                      <a:pt x="114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4"/>
                      <a:pt x="397" y="0"/>
                      <a:pt x="25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1A80C44-E029-4A24-987E-444D7315A76B}"/>
                </a:ext>
              </a:extLst>
            </p:cNvPr>
            <p:cNvSpPr txBox="1"/>
            <p:nvPr/>
          </p:nvSpPr>
          <p:spPr>
            <a:xfrm>
              <a:off x="8810592" y="4576653"/>
              <a:ext cx="2814672" cy="246221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SzPct val="100000"/>
              </a:pPr>
              <a:r>
                <a:rPr lang="en-US" sz="1600" dirty="0">
                  <a:latin typeface="Century Gothic" panose="020B0502020202020204" pitchFamily="34" charset="0"/>
                </a:rPr>
                <a:t>Increased Customer Loyalty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086518" y="4671273"/>
            <a:ext cx="671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&amp;</a:t>
            </a:r>
          </a:p>
        </p:txBody>
      </p:sp>
      <p:sp>
        <p:nvSpPr>
          <p:cNvPr id="83" name="Oval 82">
            <a:hlinkClick r:id="" action="ppaction://noaction"/>
          </p:cNvPr>
          <p:cNvSpPr/>
          <p:nvPr/>
        </p:nvSpPr>
        <p:spPr>
          <a:xfrm>
            <a:off x="11570054" y="-150472"/>
            <a:ext cx="594673" cy="4592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04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467</Words>
  <Application>Microsoft Macintosh PowerPoint</Application>
  <PresentationFormat>Widescreen</PresentationFormat>
  <Paragraphs>136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Century Gothic</vt:lpstr>
      <vt:lpstr>Roboto</vt:lpstr>
      <vt:lpstr>Wingdings 2</vt:lpstr>
      <vt:lpstr>Office Theme</vt:lpstr>
      <vt:lpstr>PowerPoint Presentation</vt:lpstr>
      <vt:lpstr>Implementation Timeline</vt:lpstr>
      <vt:lpstr>Risks and Mitigation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Lin-Jia</dc:creator>
  <cp:lastModifiedBy>Chen, Lin-Jia</cp:lastModifiedBy>
  <cp:revision>6</cp:revision>
  <dcterms:created xsi:type="dcterms:W3CDTF">2020-08-01T01:21:06Z</dcterms:created>
  <dcterms:modified xsi:type="dcterms:W3CDTF">2020-08-01T22:01:34Z</dcterms:modified>
</cp:coreProperties>
</file>