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9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9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3" r:id="rId36"/>
    <p:sldId id="294" r:id="rId37"/>
    <p:sldId id="295" r:id="rId38"/>
    <p:sldId id="296" r:id="rId39"/>
    <p:sldId id="297" r:id="rId40"/>
    <p:sldId id="300" r:id="rId41"/>
    <p:sldId id="298" r:id="rId4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4" autoAdjust="0"/>
  </p:normalViewPr>
  <p:slideViewPr>
    <p:cSldViewPr>
      <p:cViewPr>
        <p:scale>
          <a:sx n="66" d="100"/>
          <a:sy n="66" d="100"/>
        </p:scale>
        <p:origin x="-1930" y="-4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6B599-33D0-4B0A-A30F-23D8C63E0E15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B5381-3182-4E1C-AE8C-612778C2C8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922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B5381-3182-4E1C-AE8C-612778C2C80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44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2155-1374-4965-9F46-20088A740B7D}" type="datetime1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6D16-4F10-4D40-A585-759E069FA4EC}" type="datetime1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8767-8D08-4AE7-B5CA-E977BFD4E617}" type="datetime1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BBBA-46AA-4E0F-9850-B0472B94F64F}" type="datetime1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B99C-6ABF-4741-97F2-DA93A44BA370}" type="datetime1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1D26-178C-46A3-AB6F-E40791A0863B}" type="datetime1">
              <a:rPr lang="fr-FR" smtClean="0"/>
              <a:t>14/11/2020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AE85-4F0D-40E8-B798-F713E503D252}" type="datetime1">
              <a:rPr lang="fr-FR" smtClean="0"/>
              <a:t>14/11/2020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B7D2-288A-4817-AA7A-73C7F830B9E2}" type="datetime1">
              <a:rPr lang="fr-FR" smtClean="0"/>
              <a:t>14/11/2020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9050-D576-463D-BEF0-37233D4A6484}" type="datetime1">
              <a:rPr lang="fr-FR" smtClean="0"/>
              <a:t>14/11/2020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CB47-F68E-446B-A946-BAF05060CBB1}" type="datetime1">
              <a:rPr lang="fr-FR" smtClean="0"/>
              <a:t>14/11/2020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 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1DBF-9BD5-4BCD-A924-AB28EEB126F7}" type="datetime1">
              <a:rPr lang="fr-FR" smtClean="0"/>
              <a:t>14/11/2020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882374E-396D-4C7A-B184-0FF96A05C5AC}" type="datetime1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OpenClassrooms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940024"/>
          </a:xfrm>
        </p:spPr>
        <p:txBody>
          <a:bodyPr>
            <a:normAutofit/>
          </a:bodyPr>
          <a:lstStyle/>
          <a:p>
            <a:r>
              <a:rPr lang="fr-FR" dirty="0" smtClean="0"/>
              <a:t>Hugo REBEIX</a:t>
            </a:r>
          </a:p>
          <a:p>
            <a:r>
              <a:rPr lang="fr-FR" dirty="0" smtClean="0"/>
              <a:t>Parcours Data Science</a:t>
            </a:r>
          </a:p>
          <a:p>
            <a:r>
              <a:rPr lang="fr-FR" dirty="0" smtClean="0"/>
              <a:t>Projet 2 : « Analyser les données de systèmes </a:t>
            </a:r>
            <a:r>
              <a:rPr lang="fr-FR" dirty="0" err="1" smtClean="0"/>
              <a:t>educatifs</a:t>
            </a:r>
            <a:r>
              <a:rPr lang="fr-FR" dirty="0" smtClean="0"/>
              <a:t>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861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Remplissage absolu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844824"/>
            <a:ext cx="5398285" cy="4525963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6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Remplissage des colonnes années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09451" y="5445224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données sont très renseignées </a:t>
            </a:r>
            <a:r>
              <a:rPr lang="fr-FR" dirty="0" err="1" smtClean="0"/>
              <a:t>jusqu</a:t>
            </a:r>
            <a:r>
              <a:rPr lang="fr-FR" dirty="0" smtClean="0"/>
              <a:t> à 2015 puis très peu de données entre 2016 et 2019.</a:t>
            </a:r>
          </a:p>
          <a:p>
            <a:r>
              <a:rPr lang="fr-FR" dirty="0" smtClean="0"/>
              <a:t>Les projections commencent en 2020, </a:t>
            </a:r>
            <a:r>
              <a:rPr lang="fr-FR" dirty="0" err="1" smtClean="0"/>
              <a:t>jusqu</a:t>
            </a:r>
            <a:r>
              <a:rPr lang="fr-FR" dirty="0" smtClean="0"/>
              <a:t> à 2100.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" y="2024008"/>
            <a:ext cx="9144000" cy="2651864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2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Qualification du set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 set de données contient beaucoup de colonnes inutiles et de données non renseignées.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 nombre important d indicateurs ainsi que la grande quantité de prédictions rend ce set de données tout à fait adapté à notre étude, moyennant une compréhension de la base et un nettoyage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82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07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 des colonnes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47864" y="1600200"/>
            <a:ext cx="5338936" cy="4876800"/>
          </a:xfrm>
        </p:spPr>
        <p:txBody>
          <a:bodyPr/>
          <a:lstStyle/>
          <a:p>
            <a:r>
              <a:rPr lang="fr-FR" dirty="0" err="1" smtClean="0"/>
              <a:t>Supression</a:t>
            </a:r>
            <a:r>
              <a:rPr lang="fr-FR" dirty="0" smtClean="0"/>
              <a:t> arbitraire des colonnes remplies à moins de 25% sauf pour les colonnes années qui sont la valeur ajoutée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2187130" cy="5204911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5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 des colonnes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52120" y="1600200"/>
            <a:ext cx="3034680" cy="4876800"/>
          </a:xfrm>
        </p:spPr>
        <p:txBody>
          <a:bodyPr/>
          <a:lstStyle/>
          <a:p>
            <a:r>
              <a:rPr lang="fr-FR" dirty="0" smtClean="0"/>
              <a:t>Suppression manuelle des colonnes avec observation rapide du contenu sur le notebook.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4801741" cy="5112568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5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 nettoyage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24944"/>
            <a:ext cx="2187130" cy="1226926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916" y="2924944"/>
            <a:ext cx="1729890" cy="1188823"/>
          </a:xfrm>
          <a:prstGeom prst="rect">
            <a:avLst/>
          </a:prstGeom>
        </p:spPr>
      </p:pic>
      <p:sp>
        <p:nvSpPr>
          <p:cNvPr id="9" name="Flèche droite 8"/>
          <p:cNvSpPr/>
          <p:nvPr/>
        </p:nvSpPr>
        <p:spPr>
          <a:xfrm>
            <a:off x="3059832" y="3356992"/>
            <a:ext cx="3024336" cy="162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8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 indicateurs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Et sélection de pays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18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Indicateurs ciblés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Accès à internet</a:t>
            </a:r>
          </a:p>
          <a:p>
            <a:r>
              <a:rPr lang="fr-FR" sz="2800" dirty="0" smtClean="0"/>
              <a:t>Population</a:t>
            </a:r>
          </a:p>
          <a:p>
            <a:r>
              <a:rPr lang="fr-FR" sz="2800" dirty="0" smtClean="0"/>
              <a:t>Alphabétisation</a:t>
            </a:r>
          </a:p>
          <a:p>
            <a:r>
              <a:rPr lang="fr-FR" sz="2800" dirty="0" smtClean="0"/>
              <a:t>PIB</a:t>
            </a:r>
          </a:p>
          <a:p>
            <a:r>
              <a:rPr lang="fr-FR" sz="2800" dirty="0" smtClean="0"/>
              <a:t>Nombre d’élèves du secondaire</a:t>
            </a:r>
            <a:endParaRPr lang="fr-FR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dirty="0" smtClean="0"/>
              <a:t>Critères à faire valider par l’expert métier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68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6552728" cy="126492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Indicateur Internet</a:t>
            </a:r>
            <a:endParaRPr lang="fr-FR" sz="2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504" y="1650110"/>
            <a:ext cx="1738536" cy="4242816"/>
          </a:xfrm>
        </p:spPr>
        <p:txBody>
          <a:bodyPr>
            <a:normAutofit/>
          </a:bodyPr>
          <a:lstStyle/>
          <a:p>
            <a:r>
              <a:rPr lang="fr-FR" dirty="0" smtClean="0"/>
              <a:t>« Internet </a:t>
            </a:r>
            <a:r>
              <a:rPr lang="fr-FR" dirty="0" err="1" smtClean="0"/>
              <a:t>Users</a:t>
            </a:r>
            <a:r>
              <a:rPr lang="fr-FR" dirty="0" smtClean="0"/>
              <a:t> per 100 people»</a:t>
            </a:r>
          </a:p>
          <a:p>
            <a:endParaRPr lang="fr-FR" dirty="0" smtClean="0"/>
          </a:p>
          <a:p>
            <a:r>
              <a:rPr lang="fr-FR" dirty="0" smtClean="0"/>
              <a:t>Code World Bank:</a:t>
            </a:r>
          </a:p>
          <a:p>
            <a:r>
              <a:rPr lang="fr-FR" dirty="0" smtClean="0"/>
              <a:t> IT.NET.USER.P2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7" y="1340768"/>
            <a:ext cx="6296501" cy="499194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6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Startup de le </a:t>
            </a:r>
            <a:r>
              <a:rPr lang="fr-FR" dirty="0" err="1" smtClean="0"/>
              <a:t>EdTech</a:t>
            </a:r>
            <a:r>
              <a:rPr lang="fr-FR" dirty="0" smtClean="0"/>
              <a:t>, qui propose des contenus de formation en ligne, cherche à </a:t>
            </a:r>
            <a:r>
              <a:rPr lang="fr-FR" dirty="0" err="1" smtClean="0"/>
              <a:t>developper</a:t>
            </a:r>
            <a:r>
              <a:rPr lang="fr-FR" dirty="0" smtClean="0"/>
              <a:t> ses activités à l international</a:t>
            </a:r>
          </a:p>
          <a:p>
            <a:r>
              <a:rPr lang="fr-FR" dirty="0" smtClean="0"/>
              <a:t>En tant que Data </a:t>
            </a:r>
            <a:r>
              <a:rPr lang="fr-FR" dirty="0" err="1" smtClean="0"/>
              <a:t>Scientist</a:t>
            </a:r>
            <a:r>
              <a:rPr lang="fr-FR" dirty="0" smtClean="0"/>
              <a:t>, on me demande d évaluer une base de données </a:t>
            </a:r>
            <a:r>
              <a:rPr lang="fr-FR" dirty="0" err="1" smtClean="0"/>
              <a:t>opendata</a:t>
            </a:r>
            <a:r>
              <a:rPr lang="fr-FR" dirty="0" smtClean="0"/>
              <a:t> pour déterminer si elle peut servir de support pour trouver de nouveaux prospects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96" y="4437112"/>
            <a:ext cx="4732430" cy="161558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1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6552728" cy="126492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Indicateur Internet</a:t>
            </a:r>
            <a:endParaRPr lang="fr-FR" sz="2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504" y="1650110"/>
            <a:ext cx="1738536" cy="4242816"/>
          </a:xfrm>
        </p:spPr>
        <p:txBody>
          <a:bodyPr>
            <a:normAutofit/>
          </a:bodyPr>
          <a:lstStyle/>
          <a:p>
            <a:r>
              <a:rPr lang="fr-FR" dirty="0" smtClean="0"/>
              <a:t>« Internet </a:t>
            </a:r>
            <a:r>
              <a:rPr lang="fr-FR" dirty="0" err="1" smtClean="0"/>
              <a:t>Users</a:t>
            </a:r>
            <a:r>
              <a:rPr lang="fr-FR" dirty="0" smtClean="0"/>
              <a:t> per 100 people»</a:t>
            </a:r>
          </a:p>
          <a:p>
            <a:endParaRPr lang="fr-FR" dirty="0" smtClean="0"/>
          </a:p>
          <a:p>
            <a:r>
              <a:rPr lang="fr-FR" dirty="0" smtClean="0"/>
              <a:t>Code World Bank:</a:t>
            </a:r>
          </a:p>
          <a:p>
            <a:r>
              <a:rPr lang="fr-FR" dirty="0" smtClean="0"/>
              <a:t> IT.NET.USER.P2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1556792"/>
            <a:ext cx="7452321" cy="4429452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2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6552728" cy="126492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Indicateur Population</a:t>
            </a:r>
            <a:endParaRPr lang="fr-FR" sz="2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504" y="1650110"/>
            <a:ext cx="1738536" cy="4242816"/>
          </a:xfrm>
        </p:spPr>
        <p:txBody>
          <a:bodyPr>
            <a:normAutofit/>
          </a:bodyPr>
          <a:lstStyle/>
          <a:p>
            <a:r>
              <a:rPr lang="fr-FR" dirty="0" smtClean="0"/>
              <a:t>«Population</a:t>
            </a:r>
            <a:r>
              <a:rPr lang="fr-FR" dirty="0"/>
              <a:t>, </a:t>
            </a:r>
            <a:r>
              <a:rPr lang="fr-FR" dirty="0" smtClean="0"/>
              <a:t>total»</a:t>
            </a:r>
          </a:p>
          <a:p>
            <a:endParaRPr lang="fr-FR" dirty="0" smtClean="0"/>
          </a:p>
          <a:p>
            <a:r>
              <a:rPr lang="fr-FR" dirty="0" smtClean="0"/>
              <a:t>Code World Bank:</a:t>
            </a:r>
          </a:p>
          <a:p>
            <a:r>
              <a:rPr lang="fr-FR" dirty="0" smtClean="0"/>
              <a:t> SP.POP.TOTL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229029"/>
            <a:ext cx="5856034" cy="4814397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17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6552728" cy="126492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Indicateur Population</a:t>
            </a:r>
            <a:endParaRPr lang="fr-FR" sz="2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504" y="1650110"/>
            <a:ext cx="1738536" cy="4242816"/>
          </a:xfrm>
        </p:spPr>
        <p:txBody>
          <a:bodyPr>
            <a:normAutofit/>
          </a:bodyPr>
          <a:lstStyle/>
          <a:p>
            <a:r>
              <a:rPr lang="fr-FR" dirty="0" smtClean="0"/>
              <a:t>«Population</a:t>
            </a:r>
            <a:r>
              <a:rPr lang="fr-FR" dirty="0"/>
              <a:t>, </a:t>
            </a:r>
            <a:r>
              <a:rPr lang="fr-FR" dirty="0" smtClean="0"/>
              <a:t>total»</a:t>
            </a:r>
          </a:p>
          <a:p>
            <a:endParaRPr lang="fr-FR" dirty="0" smtClean="0"/>
          </a:p>
          <a:p>
            <a:r>
              <a:rPr lang="fr-FR" dirty="0" smtClean="0"/>
              <a:t>Code World Bank:</a:t>
            </a:r>
          </a:p>
          <a:p>
            <a:r>
              <a:rPr lang="fr-FR" dirty="0" smtClean="0"/>
              <a:t> SP.POP.TOTL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340768"/>
            <a:ext cx="6719543" cy="3805524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04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6552728" cy="126492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Indicateur </a:t>
            </a:r>
            <a:r>
              <a:rPr lang="fr-FR" sz="2800" dirty="0" err="1" smtClean="0"/>
              <a:t>Literacy</a:t>
            </a:r>
            <a:endParaRPr lang="fr-FR" sz="2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504" y="1650110"/>
            <a:ext cx="1872208" cy="4242816"/>
          </a:xfrm>
        </p:spPr>
        <p:txBody>
          <a:bodyPr>
            <a:normAutofit/>
          </a:bodyPr>
          <a:lstStyle/>
          <a:p>
            <a:r>
              <a:rPr lang="fr-FR" dirty="0" smtClean="0"/>
              <a:t>«</a:t>
            </a:r>
            <a:r>
              <a:rPr lang="en-US" dirty="0"/>
              <a:t>Youth literacy rate, population 15-24 years, both sexes (%)</a:t>
            </a:r>
            <a:r>
              <a:rPr lang="fr-FR" dirty="0" smtClean="0"/>
              <a:t>»</a:t>
            </a:r>
          </a:p>
          <a:p>
            <a:endParaRPr lang="fr-FR" dirty="0" smtClean="0"/>
          </a:p>
          <a:p>
            <a:r>
              <a:rPr lang="fr-FR" dirty="0" smtClean="0"/>
              <a:t>Code World Bank:</a:t>
            </a:r>
          </a:p>
          <a:p>
            <a:r>
              <a:rPr lang="fr-FR" dirty="0" smtClean="0"/>
              <a:t> SE.ADT.1524.LT.ZS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9" y="1196752"/>
            <a:ext cx="6287933" cy="5030346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30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6552728" cy="126492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Indicateur </a:t>
            </a:r>
            <a:r>
              <a:rPr lang="fr-FR" sz="2800" dirty="0" err="1" smtClean="0"/>
              <a:t>Literacy</a:t>
            </a:r>
            <a:endParaRPr lang="fr-FR" sz="2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504" y="1650110"/>
            <a:ext cx="1872208" cy="4242816"/>
          </a:xfrm>
        </p:spPr>
        <p:txBody>
          <a:bodyPr>
            <a:normAutofit/>
          </a:bodyPr>
          <a:lstStyle/>
          <a:p>
            <a:r>
              <a:rPr lang="fr-FR" dirty="0" smtClean="0"/>
              <a:t>«</a:t>
            </a:r>
            <a:r>
              <a:rPr lang="en-US" dirty="0"/>
              <a:t>Youth literacy rate, population 15-24 years, both sexes (%)</a:t>
            </a:r>
            <a:r>
              <a:rPr lang="fr-FR" dirty="0" smtClean="0"/>
              <a:t>»</a:t>
            </a:r>
          </a:p>
          <a:p>
            <a:endParaRPr lang="fr-FR" dirty="0" smtClean="0"/>
          </a:p>
          <a:p>
            <a:r>
              <a:rPr lang="fr-FR" dirty="0" smtClean="0"/>
              <a:t>Code World Bank:</a:t>
            </a:r>
          </a:p>
          <a:p>
            <a:r>
              <a:rPr lang="fr-FR" dirty="0" smtClean="0"/>
              <a:t> SE.ADT.1524.LT.ZS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346475"/>
            <a:ext cx="7082289" cy="394902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7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6552728" cy="126492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Indicateur PIB</a:t>
            </a:r>
            <a:endParaRPr lang="fr-FR" sz="2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504" y="1650110"/>
            <a:ext cx="2160240" cy="4242816"/>
          </a:xfrm>
        </p:spPr>
        <p:txBody>
          <a:bodyPr>
            <a:normAutofit/>
          </a:bodyPr>
          <a:lstStyle/>
          <a:p>
            <a:r>
              <a:rPr lang="fr-FR" dirty="0" smtClean="0"/>
              <a:t>« GDP </a:t>
            </a:r>
            <a:r>
              <a:rPr lang="fr-FR" dirty="0"/>
              <a:t>(</a:t>
            </a:r>
            <a:r>
              <a:rPr lang="fr-FR" dirty="0" err="1"/>
              <a:t>current</a:t>
            </a:r>
            <a:r>
              <a:rPr lang="fr-FR" dirty="0"/>
              <a:t> US</a:t>
            </a:r>
            <a:r>
              <a:rPr lang="fr-FR" dirty="0" smtClean="0"/>
              <a:t>$) »</a:t>
            </a:r>
          </a:p>
          <a:p>
            <a:endParaRPr lang="fr-FR" dirty="0" smtClean="0"/>
          </a:p>
          <a:p>
            <a:r>
              <a:rPr lang="fr-FR" dirty="0" smtClean="0"/>
              <a:t>Code World Bank:</a:t>
            </a:r>
          </a:p>
          <a:p>
            <a:r>
              <a:rPr lang="fr-FR" dirty="0" smtClean="0"/>
              <a:t> NY.GDP.MKTP.CD 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358" y="1196752"/>
            <a:ext cx="6156734" cy="5030346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84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6552728" cy="126492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Indicateur PIB</a:t>
            </a:r>
            <a:endParaRPr lang="fr-FR" sz="2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504" y="1650110"/>
            <a:ext cx="2160240" cy="4242816"/>
          </a:xfrm>
        </p:spPr>
        <p:txBody>
          <a:bodyPr>
            <a:normAutofit/>
          </a:bodyPr>
          <a:lstStyle/>
          <a:p>
            <a:r>
              <a:rPr lang="fr-FR" dirty="0" smtClean="0"/>
              <a:t>« GDP </a:t>
            </a:r>
            <a:r>
              <a:rPr lang="fr-FR" dirty="0"/>
              <a:t>(</a:t>
            </a:r>
            <a:r>
              <a:rPr lang="fr-FR" dirty="0" err="1"/>
              <a:t>current</a:t>
            </a:r>
            <a:r>
              <a:rPr lang="fr-FR" dirty="0"/>
              <a:t> US</a:t>
            </a:r>
            <a:r>
              <a:rPr lang="fr-FR" dirty="0" smtClean="0"/>
              <a:t>$) »</a:t>
            </a:r>
          </a:p>
          <a:p>
            <a:endParaRPr lang="fr-FR" dirty="0" smtClean="0"/>
          </a:p>
          <a:p>
            <a:r>
              <a:rPr lang="fr-FR" dirty="0" smtClean="0"/>
              <a:t>Code World Bank:</a:t>
            </a:r>
          </a:p>
          <a:p>
            <a:r>
              <a:rPr lang="fr-FR" dirty="0" smtClean="0"/>
              <a:t> NY.GDP.MKTP.CD 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340768"/>
            <a:ext cx="6624736" cy="3843224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5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de </a:t>
            </a:r>
            <a:r>
              <a:rPr lang="fr-FR" dirty="0" err="1" smtClean="0"/>
              <a:t>séléction</a:t>
            </a:r>
            <a:endParaRPr lang="fr-FR" dirty="0"/>
          </a:p>
        </p:txBody>
      </p:sp>
      <p:pic>
        <p:nvPicPr>
          <p:cNvPr id="1026" name="Picture 2" descr="C:\Users\S053567\Docs\OpenClassrooms\OC_P02\1200px-Inclusion-exclus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04146"/>
            <a:ext cx="5382598" cy="430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8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Critères de sélection #1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498974"/>
              </p:ext>
            </p:extLst>
          </p:nvPr>
        </p:nvGraphicFramePr>
        <p:xfrm>
          <a:off x="395536" y="1484785"/>
          <a:ext cx="8568952" cy="349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253"/>
                <a:gridCol w="2091866"/>
                <a:gridCol w="2614595"/>
                <a:gridCol w="2142238"/>
              </a:tblGrid>
              <a:tr h="54151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Indicateur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Unité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Critère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Nombre</a:t>
                      </a:r>
                      <a:r>
                        <a:rPr lang="fr-FR" sz="1600" baseline="0" dirty="0" smtClean="0"/>
                        <a:t> de pays pré sélectionnés</a:t>
                      </a:r>
                      <a:endParaRPr lang="fr-FR" sz="1600" dirty="0"/>
                    </a:p>
                  </a:txBody>
                  <a:tcPr/>
                </a:tc>
              </a:tr>
              <a:tr h="122422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Internet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Nb d </a:t>
                      </a:r>
                      <a:r>
                        <a:rPr lang="fr-FR" sz="1600" dirty="0" err="1" smtClean="0"/>
                        <a:t>users</a:t>
                      </a:r>
                      <a:r>
                        <a:rPr lang="fr-FR" sz="1600" dirty="0" smtClean="0"/>
                        <a:t> pour 100 personnes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&gt; 75 pour les</a:t>
                      </a:r>
                      <a:r>
                        <a:rPr lang="fr-FR" sz="1600" baseline="0" dirty="0" smtClean="0"/>
                        <a:t> données 2016</a:t>
                      </a:r>
                    </a:p>
                    <a:p>
                      <a:r>
                        <a:rPr lang="fr-FR" sz="1600" dirty="0" smtClean="0"/>
                        <a:t>&gt; 65 pour les données 2010 - 2015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65</a:t>
                      </a:r>
                      <a:endParaRPr lang="fr-FR" sz="1600" dirty="0"/>
                    </a:p>
                  </a:txBody>
                  <a:tcPr/>
                </a:tc>
              </a:tr>
              <a:tr h="535599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Population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Nb de personnes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&gt; premier</a:t>
                      </a:r>
                      <a:r>
                        <a:rPr lang="fr-FR" sz="1600" baseline="0" dirty="0" smtClean="0"/>
                        <a:t> quartile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180</a:t>
                      </a:r>
                      <a:endParaRPr lang="fr-FR" sz="1600" dirty="0"/>
                    </a:p>
                  </a:txBody>
                  <a:tcPr/>
                </a:tc>
              </a:tr>
              <a:tr h="54151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Alphabétisation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Taux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&gt; 10</a:t>
                      </a:r>
                      <a:r>
                        <a:rPr lang="fr-FR" sz="1600" baseline="30000" dirty="0" smtClean="0"/>
                        <a:t>ème</a:t>
                      </a:r>
                      <a:r>
                        <a:rPr lang="fr-FR" sz="1600" dirty="0" smtClean="0"/>
                        <a:t> percentile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127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</a:tr>
              <a:tr h="54151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PIB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USD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&gt; premier</a:t>
                      </a:r>
                      <a:r>
                        <a:rPr lang="fr-FR" sz="1600" baseline="0" dirty="0" smtClean="0"/>
                        <a:t> quartile</a:t>
                      </a:r>
                      <a:endParaRPr lang="fr-FR" sz="1600" dirty="0" smtClean="0"/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171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520195"/>
              </p:ext>
            </p:extLst>
          </p:nvPr>
        </p:nvGraphicFramePr>
        <p:xfrm>
          <a:off x="395536" y="5229200"/>
          <a:ext cx="2376264" cy="8640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76264"/>
              </a:tblGrid>
              <a:tr h="432048">
                <a:tc>
                  <a:txBody>
                    <a:bodyPr/>
                    <a:lstStyle/>
                    <a:p>
                      <a:r>
                        <a:rPr lang="fr-FR" dirty="0" smtClean="0"/>
                        <a:t>Après intersection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fr-FR" dirty="0" smtClean="0"/>
                        <a:t>13 pays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47744"/>
              </p:ext>
            </p:extLst>
          </p:nvPr>
        </p:nvGraphicFramePr>
        <p:xfrm>
          <a:off x="3203848" y="5229200"/>
          <a:ext cx="5556448" cy="9144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556448"/>
              </a:tblGrid>
              <a:tr h="864096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Russian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Federation</a:t>
                      </a:r>
                      <a:r>
                        <a:rPr lang="fr-FR" dirty="0" smtClean="0"/>
                        <a:t>,  Kazakhstan,  Singapore,  </a:t>
                      </a:r>
                      <a:r>
                        <a:rPr lang="fr-FR" dirty="0" err="1" smtClean="0"/>
                        <a:t>Bahrain</a:t>
                      </a:r>
                      <a:r>
                        <a:rPr lang="fr-FR" dirty="0" smtClean="0"/>
                        <a:t>,  </a:t>
                      </a:r>
                      <a:r>
                        <a:rPr lang="fr-FR" dirty="0" err="1" smtClean="0"/>
                        <a:t>Latvia</a:t>
                      </a:r>
                      <a:r>
                        <a:rPr lang="fr-FR" dirty="0" smtClean="0"/>
                        <a:t>,  </a:t>
                      </a:r>
                      <a:r>
                        <a:rPr lang="fr-FR" dirty="0" err="1" smtClean="0"/>
                        <a:t>Estonia</a:t>
                      </a:r>
                      <a:r>
                        <a:rPr lang="fr-FR" dirty="0" smtClean="0"/>
                        <a:t>,  </a:t>
                      </a:r>
                      <a:r>
                        <a:rPr lang="fr-FR" dirty="0" err="1" smtClean="0"/>
                        <a:t>Puerto</a:t>
                      </a:r>
                      <a:r>
                        <a:rPr lang="fr-FR" dirty="0" smtClean="0"/>
                        <a:t> Rico,  Malaysia,  Kuwait,  </a:t>
                      </a:r>
                      <a:r>
                        <a:rPr lang="fr-FR" dirty="0" err="1" smtClean="0"/>
                        <a:t>Azerbaijan</a:t>
                      </a:r>
                      <a:r>
                        <a:rPr lang="fr-FR" dirty="0" smtClean="0"/>
                        <a:t>,  Spain,  Qatar 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09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Critères de sélection #1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Inconvénients :</a:t>
            </a:r>
          </a:p>
          <a:p>
            <a:pPr marL="0" indent="0">
              <a:buNone/>
            </a:pPr>
            <a:endParaRPr lang="fr-FR" sz="3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dirty="0" smtClean="0"/>
              <a:t>Elimination des pays sans données</a:t>
            </a:r>
          </a:p>
          <a:p>
            <a:r>
              <a:rPr lang="fr-FR" dirty="0" smtClean="0"/>
              <a:t>Pas de donnée de projection prises en compte</a:t>
            </a:r>
          </a:p>
          <a:p>
            <a:r>
              <a:rPr lang="fr-FR" dirty="0" smtClean="0"/>
              <a:t>Mauvaise approche de la donnée Internet </a:t>
            </a:r>
            <a:r>
              <a:rPr lang="fr-FR" dirty="0" err="1" smtClean="0"/>
              <a:t>users</a:t>
            </a:r>
            <a:endParaRPr lang="fr-FR" dirty="0" smtClean="0"/>
          </a:p>
          <a:p>
            <a:pPr lvl="1"/>
            <a:r>
              <a:rPr lang="fr-FR" dirty="0" smtClean="0"/>
              <a:t>Il serait plus intéressant de relier la donnée population et la donnée internet pour obtenir une quantité de population utilisant internet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1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Base de données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44824"/>
            <a:ext cx="6923112" cy="1373805"/>
          </a:xfrm>
        </p:spPr>
      </p:pic>
      <p:sp>
        <p:nvSpPr>
          <p:cNvPr id="5" name="ZoneTexte 4"/>
          <p:cNvSpPr txBox="1"/>
          <p:nvPr/>
        </p:nvSpPr>
        <p:spPr>
          <a:xfrm>
            <a:off x="611560" y="3717032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banque mondiale propose des données sous formes d indicateurs par pays et zones du monde.</a:t>
            </a:r>
          </a:p>
          <a:p>
            <a:endParaRPr lang="fr-FR" dirty="0"/>
          </a:p>
          <a:p>
            <a:r>
              <a:rPr lang="fr-FR" dirty="0" smtClean="0"/>
              <a:t>On s’intéresse ici à la partie Education </a:t>
            </a:r>
            <a:r>
              <a:rPr lang="fr-FR" dirty="0" err="1" smtClean="0"/>
              <a:t>Statistics</a:t>
            </a:r>
            <a:r>
              <a:rPr lang="fr-FR" dirty="0" smtClean="0"/>
              <a:t> qui contient environ 3600 indicateurs</a:t>
            </a:r>
            <a:r>
              <a:rPr lang="fr-FR" dirty="0"/>
              <a:t> </a:t>
            </a:r>
            <a:r>
              <a:rPr lang="fr-FR" dirty="0" smtClean="0"/>
              <a:t>sur 241 pays et zones géographiques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7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Critères de sélection #2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352011"/>
              </p:ext>
            </p:extLst>
          </p:nvPr>
        </p:nvGraphicFramePr>
        <p:xfrm>
          <a:off x="395536" y="1484785"/>
          <a:ext cx="8568952" cy="2731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867903"/>
                <a:gridCol w="2614595"/>
                <a:gridCol w="2142238"/>
              </a:tblGrid>
              <a:tr h="50882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Indicateur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Unité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Critère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Nombre</a:t>
                      </a:r>
                      <a:r>
                        <a:rPr lang="fr-FR" sz="1600" baseline="0" dirty="0" smtClean="0"/>
                        <a:t> de pays pré </a:t>
                      </a:r>
                      <a:r>
                        <a:rPr lang="fr-FR" sz="1600" baseline="0" dirty="0" err="1" smtClean="0"/>
                        <a:t>selectionnés</a:t>
                      </a:r>
                      <a:endParaRPr lang="fr-FR" sz="1600" dirty="0"/>
                    </a:p>
                  </a:txBody>
                  <a:tcPr/>
                </a:tc>
              </a:tr>
              <a:tr h="99380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Internet/Population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Nb </a:t>
                      </a:r>
                      <a:r>
                        <a:rPr lang="fr-FR" sz="1600" dirty="0" err="1" smtClean="0"/>
                        <a:t>dutilisateurs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baseline="0" dirty="0" err="1" smtClean="0"/>
                        <a:t>dinternet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&gt;</a:t>
                      </a:r>
                      <a:r>
                        <a:rPr lang="fr-FR" sz="1600" baseline="0" dirty="0" smtClean="0"/>
                        <a:t> Au troisième quartile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58</a:t>
                      </a:r>
                      <a:endParaRPr lang="fr-FR" sz="1600" dirty="0"/>
                    </a:p>
                  </a:txBody>
                  <a:tcPr/>
                </a:tc>
              </a:tr>
              <a:tr h="50882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Alphabétisation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Taux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&gt; médiane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92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</a:tr>
              <a:tr h="50882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PIB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USD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&gt; médiane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117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122158"/>
              </p:ext>
            </p:extLst>
          </p:nvPr>
        </p:nvGraphicFramePr>
        <p:xfrm>
          <a:off x="395536" y="5229200"/>
          <a:ext cx="2376264" cy="8640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76264"/>
              </a:tblGrid>
              <a:tr h="432048">
                <a:tc>
                  <a:txBody>
                    <a:bodyPr/>
                    <a:lstStyle/>
                    <a:p>
                      <a:r>
                        <a:rPr lang="fr-FR" dirty="0" smtClean="0"/>
                        <a:t>Après intersection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fr-FR" dirty="0" smtClean="0"/>
                        <a:t>23 pays/zones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828229"/>
              </p:ext>
            </p:extLst>
          </p:nvPr>
        </p:nvGraphicFramePr>
        <p:xfrm>
          <a:off x="3059832" y="4365104"/>
          <a:ext cx="5832648" cy="22860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832648"/>
              </a:tblGrid>
              <a:tr h="2016224">
                <a:tc>
                  <a:txBody>
                    <a:bodyPr/>
                    <a:lstStyle/>
                    <a:p>
                      <a:r>
                        <a:rPr lang="fr-FR" dirty="0" smtClean="0"/>
                        <a:t>Argentina, </a:t>
                      </a:r>
                      <a:r>
                        <a:rPr lang="fr-FR" dirty="0" err="1" smtClean="0"/>
                        <a:t>Brazil</a:t>
                      </a:r>
                      <a:r>
                        <a:rPr lang="fr-FR" dirty="0" smtClean="0"/>
                        <a:t>, China, </a:t>
                      </a:r>
                      <a:r>
                        <a:rPr lang="fr-FR" dirty="0" err="1" smtClean="0"/>
                        <a:t>Colombia</a:t>
                      </a:r>
                      <a:r>
                        <a:rPr lang="fr-FR" dirty="0" smtClean="0"/>
                        <a:t>, East Asia &amp; Pacific, East Asia &amp; Pacific (</a:t>
                      </a:r>
                      <a:r>
                        <a:rPr lang="fr-FR" dirty="0" err="1" smtClean="0"/>
                        <a:t>excluding</a:t>
                      </a:r>
                      <a:r>
                        <a:rPr lang="fr-FR" dirty="0" smtClean="0"/>
                        <a:t> high </a:t>
                      </a:r>
                      <a:r>
                        <a:rPr lang="fr-FR" dirty="0" err="1" smtClean="0"/>
                        <a:t>income</a:t>
                      </a:r>
                      <a:r>
                        <a:rPr lang="fr-FR" dirty="0" smtClean="0"/>
                        <a:t>), Europe &amp; Central Asia, Europe &amp; Central Asia (</a:t>
                      </a:r>
                      <a:r>
                        <a:rPr lang="fr-FR" dirty="0" err="1" smtClean="0"/>
                        <a:t>excluding</a:t>
                      </a:r>
                      <a:r>
                        <a:rPr lang="fr-FR" dirty="0" smtClean="0"/>
                        <a:t> high </a:t>
                      </a:r>
                      <a:r>
                        <a:rPr lang="fr-FR" dirty="0" err="1" smtClean="0"/>
                        <a:t>income</a:t>
                      </a:r>
                      <a:r>
                        <a:rPr lang="fr-FR" dirty="0" smtClean="0"/>
                        <a:t>), </a:t>
                      </a:r>
                      <a:r>
                        <a:rPr lang="fr-FR" dirty="0" err="1" smtClean="0"/>
                        <a:t>Indonesia</a:t>
                      </a:r>
                      <a:r>
                        <a:rPr lang="fr-FR" dirty="0" smtClean="0"/>
                        <a:t>, Iran, </a:t>
                      </a:r>
                      <a:r>
                        <a:rPr lang="fr-FR" dirty="0" err="1" smtClean="0"/>
                        <a:t>Islamic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Rep</a:t>
                      </a:r>
                      <a:r>
                        <a:rPr lang="fr-FR" dirty="0" smtClean="0"/>
                        <a:t>., </a:t>
                      </a:r>
                      <a:r>
                        <a:rPr lang="fr-FR" dirty="0" err="1" smtClean="0"/>
                        <a:t>Italy</a:t>
                      </a:r>
                      <a:r>
                        <a:rPr lang="fr-FR" dirty="0" smtClean="0"/>
                        <a:t>, Malaysia, Mexico, Philippines, </a:t>
                      </a:r>
                      <a:r>
                        <a:rPr lang="fr-FR" dirty="0" err="1" smtClean="0"/>
                        <a:t>Poland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Russian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Federation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Saudi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Arabia</a:t>
                      </a:r>
                      <a:r>
                        <a:rPr lang="fr-FR" dirty="0" smtClean="0"/>
                        <a:t>, South </a:t>
                      </a:r>
                      <a:r>
                        <a:rPr lang="fr-FR" dirty="0" err="1" smtClean="0"/>
                        <a:t>Africa</a:t>
                      </a:r>
                      <a:r>
                        <a:rPr lang="fr-FR" dirty="0" smtClean="0"/>
                        <a:t>, Spain, </a:t>
                      </a:r>
                      <a:r>
                        <a:rPr lang="fr-FR" dirty="0" err="1" smtClean="0"/>
                        <a:t>Thailand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Turkey</a:t>
                      </a:r>
                      <a:r>
                        <a:rPr lang="fr-FR" dirty="0" smtClean="0"/>
                        <a:t>, Ukraine, </a:t>
                      </a:r>
                      <a:r>
                        <a:rPr lang="fr-FR" dirty="0" err="1" smtClean="0"/>
                        <a:t>Upper</a:t>
                      </a:r>
                      <a:r>
                        <a:rPr lang="fr-FR" dirty="0" smtClean="0"/>
                        <a:t> middle </a:t>
                      </a:r>
                      <a:r>
                        <a:rPr lang="fr-FR" dirty="0" err="1" smtClean="0"/>
                        <a:t>income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1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Critères de sélection </a:t>
            </a:r>
            <a:r>
              <a:rPr lang="fr-FR" dirty="0" smtClean="0"/>
              <a:t>#2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Inconvénients :</a:t>
            </a:r>
          </a:p>
          <a:p>
            <a:pPr marL="0" indent="0">
              <a:buNone/>
            </a:pPr>
            <a:endParaRPr lang="fr-FR" sz="3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dirty="0" smtClean="0"/>
              <a:t>Elimination des pays sans données</a:t>
            </a:r>
          </a:p>
          <a:p>
            <a:r>
              <a:rPr lang="fr-FR" dirty="0" smtClean="0"/>
              <a:t>Pas de donnée de projection prises en compte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Avantage :</a:t>
            </a:r>
          </a:p>
          <a:p>
            <a:r>
              <a:rPr lang="fr-FR" dirty="0" smtClean="0"/>
              <a:t>« Meilleure » sélection 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71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Sélection retenue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</a:t>
            </a:r>
            <a:r>
              <a:rPr lang="fr-FR" dirty="0" err="1" smtClean="0"/>
              <a:t>election</a:t>
            </a:r>
            <a:r>
              <a:rPr lang="fr-FR" dirty="0" smtClean="0"/>
              <a:t> #2 retenue en excluant les « zones » 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Les données de projection seront évaluées graphiquement dans la partie suivante 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995643"/>
              </p:ext>
            </p:extLst>
          </p:nvPr>
        </p:nvGraphicFramePr>
        <p:xfrm>
          <a:off x="755576" y="4293096"/>
          <a:ext cx="7488832" cy="15121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7488832"/>
              </a:tblGrid>
              <a:tr h="1512168">
                <a:tc>
                  <a:txBody>
                    <a:bodyPr/>
                    <a:lstStyle/>
                    <a:p>
                      <a:r>
                        <a:rPr lang="fr-FR" dirty="0" smtClean="0"/>
                        <a:t>Argentina, </a:t>
                      </a:r>
                      <a:r>
                        <a:rPr lang="fr-FR" dirty="0" err="1" smtClean="0"/>
                        <a:t>Brazil</a:t>
                      </a:r>
                      <a:r>
                        <a:rPr lang="fr-FR" dirty="0" smtClean="0"/>
                        <a:t>, China, </a:t>
                      </a:r>
                      <a:r>
                        <a:rPr lang="fr-FR" dirty="0" err="1" smtClean="0"/>
                        <a:t>Colombia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Indonesia</a:t>
                      </a:r>
                      <a:r>
                        <a:rPr lang="fr-FR" dirty="0" smtClean="0"/>
                        <a:t>, Iran, </a:t>
                      </a:r>
                      <a:r>
                        <a:rPr lang="fr-FR" dirty="0" err="1" smtClean="0"/>
                        <a:t>Islamic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Rep</a:t>
                      </a:r>
                      <a:r>
                        <a:rPr lang="fr-FR" dirty="0" smtClean="0"/>
                        <a:t>., </a:t>
                      </a:r>
                      <a:r>
                        <a:rPr lang="fr-FR" dirty="0" err="1" smtClean="0"/>
                        <a:t>Italy</a:t>
                      </a:r>
                      <a:r>
                        <a:rPr lang="fr-FR" dirty="0" smtClean="0"/>
                        <a:t>, Malaysia, Mexico, Philippines, </a:t>
                      </a:r>
                      <a:r>
                        <a:rPr lang="fr-FR" dirty="0" err="1" smtClean="0"/>
                        <a:t>Poland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Russian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Federation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Saudi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Arabia</a:t>
                      </a:r>
                      <a:r>
                        <a:rPr lang="fr-FR" dirty="0" smtClean="0"/>
                        <a:t>, South </a:t>
                      </a:r>
                      <a:r>
                        <a:rPr lang="fr-FR" dirty="0" err="1" smtClean="0"/>
                        <a:t>Africa</a:t>
                      </a:r>
                      <a:r>
                        <a:rPr lang="fr-FR" dirty="0" smtClean="0"/>
                        <a:t>, Spain, </a:t>
                      </a:r>
                      <a:r>
                        <a:rPr lang="fr-FR" dirty="0" err="1" smtClean="0"/>
                        <a:t>Thailand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Turkey</a:t>
                      </a:r>
                      <a:r>
                        <a:rPr lang="fr-FR" dirty="0" smtClean="0"/>
                        <a:t>, Ukraine.</a:t>
                      </a:r>
                    </a:p>
                    <a:p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18</a:t>
                      </a:r>
                      <a:r>
                        <a:rPr lang="fr-FR" baseline="0" dirty="0" smtClean="0"/>
                        <a:t> PAYS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6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Visualisations et projections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Avec </a:t>
            </a:r>
            <a:r>
              <a:rPr lang="fr-FR" dirty="0" err="1" smtClean="0"/>
              <a:t>Bokeh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01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Indicateurs prédictifs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Indicateurs retenus:</a:t>
            </a:r>
          </a:p>
          <a:p>
            <a:pPr marL="0" indent="0">
              <a:buNone/>
            </a:pP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sz="2000" dirty="0"/>
              <a:t>Wittgenstein Projection: Population </a:t>
            </a:r>
            <a:r>
              <a:rPr lang="fr-FR" sz="2000" dirty="0" err="1" smtClean="0"/>
              <a:t>age</a:t>
            </a:r>
            <a:r>
              <a:rPr lang="fr-FR" sz="2000" smtClean="0"/>
              <a:t> 20-24 in </a:t>
            </a:r>
            <a:r>
              <a:rPr lang="fr-FR" sz="2000" dirty="0" err="1"/>
              <a:t>thousands</a:t>
            </a:r>
            <a:r>
              <a:rPr lang="fr-FR" sz="2000" dirty="0"/>
              <a:t> by </a:t>
            </a:r>
            <a:r>
              <a:rPr lang="fr-FR" sz="2000" dirty="0" err="1"/>
              <a:t>highest</a:t>
            </a:r>
            <a:r>
              <a:rPr lang="fr-FR" sz="2000" dirty="0"/>
              <a:t> </a:t>
            </a:r>
            <a:r>
              <a:rPr lang="fr-FR" sz="2000" dirty="0" err="1"/>
              <a:t>level</a:t>
            </a:r>
            <a:r>
              <a:rPr lang="fr-FR" sz="2000" dirty="0"/>
              <a:t> of </a:t>
            </a:r>
            <a:r>
              <a:rPr lang="fr-FR" sz="2000" dirty="0" err="1"/>
              <a:t>educational</a:t>
            </a:r>
            <a:r>
              <a:rPr lang="fr-FR" sz="2000" dirty="0"/>
              <a:t> </a:t>
            </a:r>
            <a:r>
              <a:rPr lang="fr-FR" sz="2000" dirty="0" err="1"/>
              <a:t>attainment</a:t>
            </a:r>
            <a:r>
              <a:rPr lang="fr-FR" sz="2000" dirty="0"/>
              <a:t>. </a:t>
            </a:r>
            <a:r>
              <a:rPr lang="fr-FR" sz="2000" dirty="0" err="1"/>
              <a:t>Lower</a:t>
            </a:r>
            <a:r>
              <a:rPr lang="fr-FR" sz="2000" dirty="0"/>
              <a:t> </a:t>
            </a:r>
            <a:r>
              <a:rPr lang="fr-FR" sz="2000" dirty="0" err="1"/>
              <a:t>Secondary</a:t>
            </a:r>
            <a:r>
              <a:rPr lang="fr-FR" sz="2000" dirty="0"/>
              <a:t>. Total</a:t>
            </a:r>
          </a:p>
          <a:p>
            <a:r>
              <a:rPr lang="fr-FR" sz="2000" dirty="0"/>
              <a:t>Wittgenstein Projection: Population </a:t>
            </a:r>
            <a:r>
              <a:rPr lang="fr-FR" sz="2000" dirty="0" err="1"/>
              <a:t>age</a:t>
            </a:r>
            <a:r>
              <a:rPr lang="fr-FR" sz="2000" dirty="0"/>
              <a:t> 20-24 in </a:t>
            </a:r>
            <a:r>
              <a:rPr lang="fr-FR" sz="2000" dirty="0" err="1"/>
              <a:t>thousands</a:t>
            </a:r>
            <a:r>
              <a:rPr lang="fr-FR" sz="2000" dirty="0"/>
              <a:t> by </a:t>
            </a:r>
            <a:r>
              <a:rPr lang="fr-FR" sz="2000" dirty="0" err="1"/>
              <a:t>highest</a:t>
            </a:r>
            <a:r>
              <a:rPr lang="fr-FR" sz="2000" dirty="0"/>
              <a:t> </a:t>
            </a:r>
            <a:r>
              <a:rPr lang="fr-FR" sz="2000" dirty="0" err="1"/>
              <a:t>level</a:t>
            </a:r>
            <a:r>
              <a:rPr lang="fr-FR" sz="2000" dirty="0"/>
              <a:t> of </a:t>
            </a:r>
            <a:r>
              <a:rPr lang="fr-FR" sz="2000" dirty="0" err="1" smtClean="0"/>
              <a:t>educational</a:t>
            </a:r>
            <a:r>
              <a:rPr lang="fr-FR" sz="2000" dirty="0" smtClean="0"/>
              <a:t> </a:t>
            </a:r>
            <a:r>
              <a:rPr lang="fr-FR" sz="2000" dirty="0" err="1"/>
              <a:t>attainment</a:t>
            </a:r>
            <a:r>
              <a:rPr lang="fr-FR" sz="2000" dirty="0"/>
              <a:t>. Post </a:t>
            </a:r>
            <a:r>
              <a:rPr lang="fr-FR" sz="2000" dirty="0" err="1"/>
              <a:t>Secondary</a:t>
            </a:r>
            <a:r>
              <a:rPr lang="fr-FR" sz="2000" dirty="0"/>
              <a:t>. </a:t>
            </a:r>
            <a:r>
              <a:rPr lang="fr-FR" sz="2000" dirty="0" smtClean="0"/>
              <a:t>Total</a:t>
            </a:r>
          </a:p>
          <a:p>
            <a:endParaRPr lang="fr-FR" sz="2000" dirty="0"/>
          </a:p>
          <a:p>
            <a:r>
              <a:rPr lang="fr-FR" sz="2000" dirty="0" smtClean="0"/>
              <a:t>Si le premier indicateur baisse tandis que l’autre augmente alors le nombre d’élèves dans le secondaire augmente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9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90600"/>
          </a:xfrm>
        </p:spPr>
        <p:txBody>
          <a:bodyPr/>
          <a:lstStyle/>
          <a:p>
            <a:r>
              <a:rPr lang="fr-FR" dirty="0" smtClean="0"/>
              <a:t>Exemple de visualisations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0" y="936706"/>
            <a:ext cx="8391949" cy="5921294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0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90600"/>
          </a:xfrm>
        </p:spPr>
        <p:txBody>
          <a:bodyPr/>
          <a:lstStyle/>
          <a:p>
            <a:r>
              <a:rPr lang="fr-FR" dirty="0" smtClean="0"/>
              <a:t>Exemple de visualisations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0" y="1042633"/>
            <a:ext cx="8391949" cy="5709439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0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90600"/>
          </a:xfrm>
        </p:spPr>
        <p:txBody>
          <a:bodyPr/>
          <a:lstStyle/>
          <a:p>
            <a:r>
              <a:rPr lang="fr-FR" dirty="0" smtClean="0"/>
              <a:t>Exemple de visualisations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85" y="1042633"/>
            <a:ext cx="8128578" cy="5709439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49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3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2260848"/>
          </a:xfrm>
        </p:spPr>
        <p:txBody>
          <a:bodyPr>
            <a:normAutofit/>
          </a:bodyPr>
          <a:lstStyle/>
          <a:p>
            <a:r>
              <a:rPr lang="fr-FR" dirty="0" smtClean="0"/>
              <a:t>Grande quantité d’informations</a:t>
            </a:r>
          </a:p>
          <a:p>
            <a:r>
              <a:rPr lang="fr-FR" dirty="0" smtClean="0"/>
              <a:t>Indicateurs variés</a:t>
            </a:r>
          </a:p>
          <a:p>
            <a:r>
              <a:rPr lang="fr-FR" dirty="0" smtClean="0"/>
              <a:t>Base demandant un traitement préliminaire</a:t>
            </a:r>
          </a:p>
          <a:p>
            <a:r>
              <a:rPr lang="fr-FR" b="1" dirty="0" smtClean="0"/>
              <a:t>Je recommande cette base pour la recherche de nouveaux marchés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39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906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7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Valider la qualité </a:t>
            </a:r>
            <a:r>
              <a:rPr lang="fr-FR" dirty="0" smtClean="0"/>
              <a:t>du </a:t>
            </a:r>
            <a:r>
              <a:rPr lang="fr-FR" dirty="0"/>
              <a:t>jeu de données </a:t>
            </a:r>
            <a:endParaRPr lang="fr-FR" dirty="0" smtClean="0"/>
          </a:p>
          <a:p>
            <a:r>
              <a:rPr lang="fr-FR" dirty="0" smtClean="0"/>
              <a:t>Décrire </a:t>
            </a:r>
            <a:r>
              <a:rPr lang="fr-FR" dirty="0"/>
              <a:t>les informations </a:t>
            </a:r>
            <a:endParaRPr lang="fr-FR" dirty="0" smtClean="0"/>
          </a:p>
          <a:p>
            <a:r>
              <a:rPr lang="fr-FR" dirty="0" smtClean="0"/>
              <a:t>Sélectionner </a:t>
            </a:r>
            <a:r>
              <a:rPr lang="fr-FR" dirty="0"/>
              <a:t>les </a:t>
            </a:r>
            <a:r>
              <a:rPr lang="fr-FR" dirty="0" smtClean="0"/>
              <a:t>informations pertinentes</a:t>
            </a:r>
          </a:p>
          <a:p>
            <a:r>
              <a:rPr lang="fr-FR" dirty="0" smtClean="0"/>
              <a:t>Qualifier </a:t>
            </a:r>
            <a:r>
              <a:rPr lang="fr-FR" dirty="0"/>
              <a:t>d</a:t>
            </a:r>
            <a:r>
              <a:rPr lang="fr-FR" dirty="0" smtClean="0"/>
              <a:t>es indicateurs</a:t>
            </a:r>
          </a:p>
          <a:p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Sélectionner quelques pays où le marché pourrait être intéressant</a:t>
            </a:r>
            <a:endParaRPr lang="fr-FR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7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Cahier des charges pour sélection plus </a:t>
            </a:r>
            <a:r>
              <a:rPr lang="fr-FR" dirty="0" smtClean="0"/>
              <a:t>pertinente</a:t>
            </a:r>
          </a:p>
          <a:p>
            <a:r>
              <a:rPr lang="fr-FR" dirty="0" smtClean="0"/>
              <a:t>Analyse de données sur le nombre de professeurs</a:t>
            </a:r>
            <a:endParaRPr lang="fr-FR" dirty="0"/>
          </a:p>
          <a:p>
            <a:r>
              <a:rPr lang="fr-FR" dirty="0"/>
              <a:t>Système de </a:t>
            </a:r>
            <a:r>
              <a:rPr lang="fr-FR" dirty="0" err="1"/>
              <a:t>scoring</a:t>
            </a:r>
            <a:r>
              <a:rPr lang="fr-FR" dirty="0"/>
              <a:t> type marketing</a:t>
            </a:r>
          </a:p>
          <a:p>
            <a:r>
              <a:rPr lang="fr-FR" dirty="0"/>
              <a:t>Création de cartes avec </a:t>
            </a:r>
            <a:r>
              <a:rPr lang="fr-FR" dirty="0" err="1"/>
              <a:t>Bokeh</a:t>
            </a:r>
            <a:r>
              <a:rPr lang="fr-FR" dirty="0"/>
              <a:t> pour une meilleure visualisation des pays stratégiques</a:t>
            </a:r>
          </a:p>
          <a:p>
            <a:r>
              <a:rPr lang="fr-FR" dirty="0"/>
              <a:t>Faire une </a:t>
            </a:r>
            <a:r>
              <a:rPr lang="fr-FR" dirty="0" smtClean="0"/>
              <a:t>sélection </a:t>
            </a:r>
            <a:r>
              <a:rPr lang="fr-FR" dirty="0"/>
              <a:t>arithmétique sur les indicateurs de projections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7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90600"/>
          </a:xfrm>
        </p:spPr>
        <p:txBody>
          <a:bodyPr/>
          <a:lstStyle/>
          <a:p>
            <a:r>
              <a:rPr lang="fr-FR" dirty="0" smtClean="0"/>
              <a:t>Annexe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04056"/>
          </a:xfrm>
        </p:spPr>
        <p:txBody>
          <a:bodyPr>
            <a:normAutofit/>
          </a:bodyPr>
          <a:lstStyle/>
          <a:p>
            <a:r>
              <a:rPr lang="fr-FR" dirty="0" smtClean="0"/>
              <a:t>Exemple de </a:t>
            </a:r>
            <a:r>
              <a:rPr lang="fr-FR" dirty="0"/>
              <a:t>s</a:t>
            </a:r>
            <a:r>
              <a:rPr lang="fr-FR" dirty="0" smtClean="0"/>
              <a:t>ystème de </a:t>
            </a:r>
            <a:r>
              <a:rPr lang="fr-FR" dirty="0" err="1" smtClean="0"/>
              <a:t>scoring</a:t>
            </a:r>
            <a:r>
              <a:rPr lang="fr-FR" dirty="0" smtClean="0"/>
              <a:t> type marketing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970709"/>
              </p:ext>
            </p:extLst>
          </p:nvPr>
        </p:nvGraphicFramePr>
        <p:xfrm>
          <a:off x="179512" y="1484784"/>
          <a:ext cx="882047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158"/>
                <a:gridCol w="2940158"/>
                <a:gridCol w="2940158"/>
              </a:tblGrid>
              <a:tr h="32822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Indicateur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Classement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Nb points</a:t>
                      </a:r>
                      <a:endParaRPr lang="fr-FR" sz="1600" dirty="0"/>
                    </a:p>
                  </a:txBody>
                  <a:tcPr/>
                </a:tc>
              </a:tr>
              <a:tr h="32822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PIB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</a:t>
                      </a:r>
                      <a:r>
                        <a:rPr lang="fr-FR" sz="1600" baseline="30000" dirty="0" smtClean="0"/>
                        <a:t>er</a:t>
                      </a:r>
                      <a:r>
                        <a:rPr lang="fr-FR" sz="1600" baseline="0" dirty="0" smtClean="0"/>
                        <a:t> quart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10</a:t>
                      </a:r>
                      <a:endParaRPr lang="fr-FR" sz="1600" dirty="0"/>
                    </a:p>
                  </a:txBody>
                  <a:tcPr/>
                </a:tc>
              </a:tr>
              <a:tr h="328226">
                <a:tc rowSpan="4"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</a:t>
                      </a:r>
                      <a:r>
                        <a:rPr lang="fr-FR" sz="1600" baseline="30000" dirty="0" smtClean="0"/>
                        <a:t>ème</a:t>
                      </a:r>
                      <a:r>
                        <a:rPr lang="fr-FR" sz="1600" baseline="0" dirty="0" smtClean="0"/>
                        <a:t> quart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5</a:t>
                      </a:r>
                      <a:endParaRPr lang="fr-FR" sz="1600" dirty="0"/>
                    </a:p>
                  </a:txBody>
                  <a:tcPr/>
                </a:tc>
              </a:tr>
              <a:tr h="32822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3</a:t>
                      </a:r>
                      <a:r>
                        <a:rPr lang="fr-FR" sz="1600" baseline="30000" dirty="0" smtClean="0"/>
                        <a:t>ème</a:t>
                      </a:r>
                      <a:r>
                        <a:rPr lang="fr-FR" sz="1600" baseline="0" dirty="0" smtClean="0"/>
                        <a:t> quart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3</a:t>
                      </a:r>
                      <a:endParaRPr lang="fr-FR" sz="1600" dirty="0"/>
                    </a:p>
                  </a:txBody>
                  <a:tcPr/>
                </a:tc>
              </a:tr>
              <a:tr h="328226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4</a:t>
                      </a:r>
                      <a:r>
                        <a:rPr lang="fr-FR" sz="1600" baseline="30000" dirty="0" smtClean="0"/>
                        <a:t>ème</a:t>
                      </a:r>
                      <a:r>
                        <a:rPr lang="fr-FR" sz="1600" dirty="0" smtClean="0"/>
                        <a:t> quart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</a:t>
                      </a:r>
                      <a:endParaRPr lang="fr-FR" sz="1600" dirty="0"/>
                    </a:p>
                  </a:txBody>
                  <a:tcPr/>
                </a:tc>
              </a:tr>
              <a:tr h="328226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Pas de données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</a:t>
                      </a:r>
                      <a:endParaRPr lang="fr-FR" sz="1600" dirty="0"/>
                    </a:p>
                  </a:txBody>
                  <a:tcPr/>
                </a:tc>
              </a:tr>
              <a:tr h="32822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Taux d’alphabétisation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</a:t>
                      </a:r>
                      <a:r>
                        <a:rPr lang="fr-FR" sz="1600" baseline="30000" dirty="0" smtClean="0"/>
                        <a:t>ère</a:t>
                      </a:r>
                      <a:r>
                        <a:rPr lang="fr-FR" sz="1600" baseline="0" dirty="0" smtClean="0"/>
                        <a:t> moitié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5</a:t>
                      </a:r>
                      <a:endParaRPr lang="fr-FR" sz="1600" dirty="0"/>
                    </a:p>
                  </a:txBody>
                  <a:tcPr/>
                </a:tc>
              </a:tr>
              <a:tr h="328226">
                <a:tc rowSpan="2"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</a:t>
                      </a:r>
                      <a:r>
                        <a:rPr lang="fr-FR" sz="1600" baseline="30000" dirty="0" smtClean="0"/>
                        <a:t>ème</a:t>
                      </a:r>
                      <a:r>
                        <a:rPr lang="fr-FR" sz="1600" baseline="0" dirty="0" smtClean="0"/>
                        <a:t> moitié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</a:t>
                      </a:r>
                      <a:endParaRPr lang="fr-FR" sz="1600" dirty="0"/>
                    </a:p>
                  </a:txBody>
                  <a:tcPr/>
                </a:tc>
              </a:tr>
              <a:tr h="574396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Pas de données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</a:t>
                      </a:r>
                      <a:r>
                        <a:rPr lang="fr-FR" sz="1600" baseline="0" dirty="0" smtClean="0"/>
                        <a:t> pts si PIB&gt;</a:t>
                      </a:r>
                      <a:r>
                        <a:rPr lang="fr-FR" sz="1600" baseline="0" dirty="0" err="1" smtClean="0"/>
                        <a:t>mediane</a:t>
                      </a:r>
                      <a:endParaRPr lang="fr-FR" sz="1600" baseline="0" dirty="0" smtClean="0"/>
                    </a:p>
                    <a:p>
                      <a:r>
                        <a:rPr lang="fr-FR" sz="1600" baseline="0" dirty="0" smtClean="0"/>
                        <a:t>0 pts si PIB&lt;</a:t>
                      </a:r>
                      <a:r>
                        <a:rPr lang="fr-FR" sz="1600" baseline="0" dirty="0" err="1" smtClean="0"/>
                        <a:t>mediane</a:t>
                      </a:r>
                      <a:endParaRPr lang="fr-FR" sz="1600" dirty="0"/>
                    </a:p>
                  </a:txBody>
                  <a:tcPr/>
                </a:tc>
              </a:tr>
              <a:tr h="32822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… </a:t>
                      </a:r>
                      <a:r>
                        <a:rPr lang="fr-FR" sz="1600" dirty="0" err="1" smtClean="0"/>
                        <a:t>Etc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611560" y="5373216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En faisant la somme des points de chaque pays en prenant les X </a:t>
            </a:r>
            <a:r>
              <a:rPr lang="fr-FR" dirty="0" smtClean="0"/>
              <a:t>meilleurs scores </a:t>
            </a:r>
            <a:r>
              <a:rPr lang="fr-FR" dirty="0"/>
              <a:t>on obtient à mon avis une meilleure </a:t>
            </a:r>
            <a:r>
              <a:rPr lang="fr-FR" dirty="0" smtClean="0"/>
              <a:t>sélection</a:t>
            </a:r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82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Anaconda 4.9.2</a:t>
            </a:r>
          </a:p>
          <a:p>
            <a:r>
              <a:rPr lang="fr-FR" dirty="0" smtClean="0"/>
              <a:t>Python 3.8.3</a:t>
            </a:r>
          </a:p>
          <a:p>
            <a:r>
              <a:rPr lang="fr-FR" dirty="0" err="1" smtClean="0"/>
              <a:t>Jupyter</a:t>
            </a:r>
            <a:r>
              <a:rPr lang="fr-FR" dirty="0" smtClean="0"/>
              <a:t> </a:t>
            </a:r>
            <a:r>
              <a:rPr lang="fr-FR" dirty="0" err="1" smtClean="0"/>
              <a:t>Lab</a:t>
            </a:r>
            <a:r>
              <a:rPr lang="fr-FR" dirty="0" smtClean="0"/>
              <a:t> 2.1.5</a:t>
            </a:r>
          </a:p>
          <a:p>
            <a:r>
              <a:rPr lang="fr-FR" dirty="0" smtClean="0"/>
              <a:t>Pandas 1.0.5</a:t>
            </a:r>
          </a:p>
          <a:p>
            <a:r>
              <a:rPr lang="fr-FR" dirty="0" err="1" smtClean="0"/>
              <a:t>Matplotlib</a:t>
            </a:r>
            <a:r>
              <a:rPr lang="fr-FR" dirty="0" smtClean="0"/>
              <a:t> 3.2.2</a:t>
            </a:r>
          </a:p>
          <a:p>
            <a:r>
              <a:rPr lang="fr-FR" dirty="0" err="1" smtClean="0"/>
              <a:t>Numpy</a:t>
            </a:r>
            <a:r>
              <a:rPr lang="fr-FR" dirty="0" smtClean="0"/>
              <a:t> 1.18.5</a:t>
            </a:r>
          </a:p>
          <a:p>
            <a:r>
              <a:rPr lang="fr-FR" dirty="0" err="1" smtClean="0"/>
              <a:t>Bokeh</a:t>
            </a:r>
            <a:r>
              <a:rPr lang="fr-FR" dirty="0" smtClean="0"/>
              <a:t> 2.1.1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47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Analyse préliminaire</a:t>
            </a:r>
          </a:p>
          <a:p>
            <a:r>
              <a:rPr lang="fr-FR" sz="3200" dirty="0" smtClean="0"/>
              <a:t>Nettoyage</a:t>
            </a:r>
          </a:p>
          <a:p>
            <a:r>
              <a:rPr lang="fr-FR" sz="3200" dirty="0" smtClean="0"/>
              <a:t>Analyse d’indicateurs et sélections de pays</a:t>
            </a:r>
          </a:p>
          <a:p>
            <a:r>
              <a:rPr lang="fr-FR" sz="3200" dirty="0" smtClean="0"/>
              <a:t>Visualisations et projections</a:t>
            </a:r>
          </a:p>
          <a:p>
            <a:r>
              <a:rPr lang="fr-FR" sz="3200" dirty="0" smtClean="0"/>
              <a:t>Conclusion</a:t>
            </a:r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5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préliminaire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Evaluer le set de données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05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Jointures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4 fichiers rassemblés en un seul</a:t>
            </a:r>
          </a:p>
          <a:p>
            <a:pPr lvl="1"/>
            <a:r>
              <a:rPr lang="fr-FR" dirty="0" smtClean="0"/>
              <a:t>Un fichier avec les données numériques des indicateurs par pays</a:t>
            </a:r>
          </a:p>
          <a:p>
            <a:pPr lvl="1"/>
            <a:r>
              <a:rPr lang="fr-FR" dirty="0" smtClean="0"/>
              <a:t>Un fichier contenant les </a:t>
            </a:r>
            <a:r>
              <a:rPr lang="fr-FR" dirty="0" err="1" smtClean="0"/>
              <a:t>metadatas</a:t>
            </a:r>
            <a:r>
              <a:rPr lang="fr-FR" dirty="0" smtClean="0"/>
              <a:t> des pays</a:t>
            </a:r>
          </a:p>
          <a:p>
            <a:pPr lvl="1"/>
            <a:r>
              <a:rPr lang="fr-FR" dirty="0" smtClean="0"/>
              <a:t>Un fichier contenant les </a:t>
            </a:r>
            <a:r>
              <a:rPr lang="fr-FR" dirty="0" err="1" smtClean="0"/>
              <a:t>metadatas</a:t>
            </a:r>
            <a:r>
              <a:rPr lang="fr-FR" dirty="0" smtClean="0"/>
              <a:t> des indicateurs</a:t>
            </a:r>
          </a:p>
          <a:p>
            <a:pPr lvl="1"/>
            <a:r>
              <a:rPr lang="fr-FR" dirty="0" smtClean="0"/>
              <a:t>Un fichier contenant une description des indicateurs en termes de sources.</a:t>
            </a:r>
          </a:p>
          <a:p>
            <a:pPr marL="365760" lvl="1" indent="0">
              <a:buNone/>
            </a:pPr>
            <a:r>
              <a:rPr lang="fr-FR" dirty="0" smtClean="0"/>
              <a:t>Jointures réalisées avec </a:t>
            </a:r>
            <a:r>
              <a:rPr lang="fr-FR" dirty="0" err="1" smtClean="0"/>
              <a:t>pandas.merge</a:t>
            </a:r>
            <a:r>
              <a:rPr lang="fr-FR" dirty="0" smtClean="0"/>
              <a:t>() dans un notebook.</a:t>
            </a:r>
          </a:p>
          <a:p>
            <a:endParaRPr lang="fr-FR" dirty="0"/>
          </a:p>
          <a:p>
            <a:r>
              <a:rPr lang="fr-FR" dirty="0" smtClean="0"/>
              <a:t>Résultat : 870 492 lignes pour 124 colonnes</a:t>
            </a:r>
          </a:p>
          <a:p>
            <a:pPr lvl="1"/>
            <a:r>
              <a:rPr lang="fr-FR" dirty="0" smtClean="0"/>
              <a:t>Table sauvegardée à l’issue du notebook en format CSV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2184" y="116632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Remplissage par colonnes</a:t>
            </a:r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088133"/>
            <a:ext cx="8214240" cy="3746721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" y="1052736"/>
            <a:ext cx="8229600" cy="2237936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755</TotalTime>
  <Words>1050</Words>
  <Application>Microsoft Office PowerPoint</Application>
  <PresentationFormat>Affichage à l'écran (4:3)</PresentationFormat>
  <Paragraphs>275</Paragraphs>
  <Slides>41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2" baseType="lpstr">
      <vt:lpstr>Clarté</vt:lpstr>
      <vt:lpstr>OpenClassrooms</vt:lpstr>
      <vt:lpstr>Contexte</vt:lpstr>
      <vt:lpstr>La Base de données</vt:lpstr>
      <vt:lpstr>Objectifs</vt:lpstr>
      <vt:lpstr>Environnement</vt:lpstr>
      <vt:lpstr>Sommaire</vt:lpstr>
      <vt:lpstr>Analyse préliminaire</vt:lpstr>
      <vt:lpstr>Jointures</vt:lpstr>
      <vt:lpstr>Remplissage par colonnes</vt:lpstr>
      <vt:lpstr>Remplissage absolu</vt:lpstr>
      <vt:lpstr>Remplissage des colonnes années</vt:lpstr>
      <vt:lpstr>Qualification du set de données</vt:lpstr>
      <vt:lpstr>Nettoyage</vt:lpstr>
      <vt:lpstr>Filtrage des colonnes </vt:lpstr>
      <vt:lpstr>Filtrage des colonnes</vt:lpstr>
      <vt:lpstr>Résultat nettoyage</vt:lpstr>
      <vt:lpstr>Analyse d indicateurs</vt:lpstr>
      <vt:lpstr>Indicateurs ciblés</vt:lpstr>
      <vt:lpstr>Indicateur Internet</vt:lpstr>
      <vt:lpstr>Indicateur Internet</vt:lpstr>
      <vt:lpstr>Indicateur Population</vt:lpstr>
      <vt:lpstr>Indicateur Population</vt:lpstr>
      <vt:lpstr>Indicateur Literacy</vt:lpstr>
      <vt:lpstr>Indicateur Literacy</vt:lpstr>
      <vt:lpstr>Indicateur PIB</vt:lpstr>
      <vt:lpstr>Indicateur PIB</vt:lpstr>
      <vt:lpstr>Méthode de séléction</vt:lpstr>
      <vt:lpstr>Critères de sélection #1</vt:lpstr>
      <vt:lpstr>Critères de sélection #1</vt:lpstr>
      <vt:lpstr>Critères de sélection #2</vt:lpstr>
      <vt:lpstr>Critères de sélection #2</vt:lpstr>
      <vt:lpstr>Sélection retenue</vt:lpstr>
      <vt:lpstr>Visualisations et projections</vt:lpstr>
      <vt:lpstr>Indicateurs prédictifs</vt:lpstr>
      <vt:lpstr>Exemple de visualisations</vt:lpstr>
      <vt:lpstr>Exemple de visualisations</vt:lpstr>
      <vt:lpstr>Exemple de visualisations</vt:lpstr>
      <vt:lpstr>Conclusion</vt:lpstr>
      <vt:lpstr>Conclusion</vt:lpstr>
      <vt:lpstr>Perspectives</vt:lpstr>
      <vt:lpstr>Annexe</vt:lpstr>
    </vt:vector>
  </TitlesOfParts>
  <Company>COVEA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OpenClassrooms</dc:title>
  <dc:creator>S053567</dc:creator>
  <cp:lastModifiedBy>S053567</cp:lastModifiedBy>
  <cp:revision>47</cp:revision>
  <dcterms:created xsi:type="dcterms:W3CDTF">2020-11-11T16:02:12Z</dcterms:created>
  <dcterms:modified xsi:type="dcterms:W3CDTF">2020-11-14T17:57:20Z</dcterms:modified>
</cp:coreProperties>
</file>