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9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4" autoAdjust="0"/>
  </p:normalViewPr>
  <p:slideViewPr>
    <p:cSldViewPr>
      <p:cViewPr>
        <p:scale>
          <a:sx n="66" d="100"/>
          <a:sy n="66" d="100"/>
        </p:scale>
        <p:origin x="-1930" y="-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</a:t>
            </a:r>
            <a:r>
              <a:rPr lang="fr-FR" dirty="0" smtClean="0"/>
              <a:t>l icône </a:t>
            </a:r>
            <a:r>
              <a:rPr lang="fr-FR" dirty="0" smtClean="0"/>
              <a:t>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BA3E22-9E07-4CDD-BDDF-11F8AF480E96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24BE394-8A7C-45DA-99F5-6969B913992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OpenClassrooms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Parcours Data Science</a:t>
            </a:r>
          </a:p>
          <a:p>
            <a:r>
              <a:rPr lang="fr-FR" dirty="0" smtClean="0"/>
              <a:t>Projet 2 : « Analyser les données de systèmes </a:t>
            </a:r>
            <a:r>
              <a:rPr lang="fr-FR" dirty="0" err="1" smtClean="0"/>
              <a:t>educatifs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6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Remplissage des colonnes années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9451" y="544522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données sont très renseignées </a:t>
            </a:r>
            <a:r>
              <a:rPr lang="fr-FR" dirty="0" err="1" smtClean="0"/>
              <a:t>jusqu</a:t>
            </a:r>
            <a:r>
              <a:rPr lang="fr-FR" dirty="0" smtClean="0"/>
              <a:t> à </a:t>
            </a:r>
            <a:r>
              <a:rPr lang="fr-FR" dirty="0" smtClean="0"/>
              <a:t>2015 puis très peu de données entre 2016 et 2019.</a:t>
            </a:r>
          </a:p>
          <a:p>
            <a:r>
              <a:rPr lang="fr-FR" dirty="0" smtClean="0"/>
              <a:t>Les projections commencent en 2020, </a:t>
            </a:r>
            <a:r>
              <a:rPr lang="fr-FR" dirty="0" err="1" smtClean="0"/>
              <a:t>jusqu</a:t>
            </a:r>
            <a:r>
              <a:rPr lang="fr-FR" dirty="0" smtClean="0"/>
              <a:t> à </a:t>
            </a:r>
            <a:r>
              <a:rPr lang="fr-FR" dirty="0" smtClean="0"/>
              <a:t>2100.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" y="2024008"/>
            <a:ext cx="9144000" cy="26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Qualification du set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set de données contient beaucoup de colonnes inutiles et de données non renseignées.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nombre important </a:t>
            </a:r>
            <a:r>
              <a:rPr lang="fr-FR" dirty="0" smtClean="0"/>
              <a:t>d indicateurs </a:t>
            </a:r>
            <a:r>
              <a:rPr lang="fr-FR" dirty="0" smtClean="0"/>
              <a:t>ainsi que la grande quantité de prédictions rend ce set de données tout à fait adapté à notre étude, moyennant une compréhension de la base et un nettoyage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8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des colonnes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7864" y="1600200"/>
            <a:ext cx="5338936" cy="4876800"/>
          </a:xfrm>
        </p:spPr>
        <p:txBody>
          <a:bodyPr/>
          <a:lstStyle/>
          <a:p>
            <a:r>
              <a:rPr lang="fr-FR" dirty="0" err="1" smtClean="0"/>
              <a:t>Supression</a:t>
            </a:r>
            <a:r>
              <a:rPr lang="fr-FR" dirty="0" smtClean="0"/>
              <a:t> arbitraire des colonnes remplies à moins de 25% sauf pour les colonnes années qui sont la valeur ajoutée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2187130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 des colonnes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52120" y="1600200"/>
            <a:ext cx="3034680" cy="4876800"/>
          </a:xfrm>
        </p:spPr>
        <p:txBody>
          <a:bodyPr/>
          <a:lstStyle/>
          <a:p>
            <a:r>
              <a:rPr lang="fr-FR" dirty="0" smtClean="0"/>
              <a:t>Suppression manuelle des colonnes avec observation rapide du contenu sur le notebook.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480174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nettoyage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2187130" cy="1226926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16" y="2924944"/>
            <a:ext cx="1729890" cy="1188823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3059832" y="3356992"/>
            <a:ext cx="3024336" cy="162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</a:t>
            </a:r>
            <a:r>
              <a:rPr lang="fr-FR" dirty="0" smtClean="0"/>
              <a:t>d indicateurs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sélection de pays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1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Indicateurs ciblés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Il est nécessaire que </a:t>
            </a:r>
            <a:r>
              <a:rPr lang="fr-FR" sz="2800" dirty="0" smtClean="0"/>
              <a:t>l accès </a:t>
            </a:r>
            <a:r>
              <a:rPr lang="fr-FR" sz="2800" dirty="0" smtClean="0"/>
              <a:t>à internet soit très répandu</a:t>
            </a:r>
          </a:p>
          <a:p>
            <a:r>
              <a:rPr lang="fr-FR" sz="2800" dirty="0" smtClean="0"/>
              <a:t>Le pays doit avoir une population élevée</a:t>
            </a:r>
          </a:p>
          <a:p>
            <a:r>
              <a:rPr lang="fr-FR" sz="2800" dirty="0" smtClean="0"/>
              <a:t>Le taux </a:t>
            </a:r>
            <a:r>
              <a:rPr lang="fr-FR" sz="2800" dirty="0" smtClean="0"/>
              <a:t>d alphabétisation </a:t>
            </a:r>
            <a:r>
              <a:rPr lang="fr-FR" sz="2800" dirty="0" smtClean="0"/>
              <a:t>doit être haut parmi la population jeune</a:t>
            </a:r>
          </a:p>
          <a:p>
            <a:r>
              <a:rPr lang="fr-FR" sz="2800" dirty="0" smtClean="0"/>
              <a:t>Le pays doit avoir un PIB haut.</a:t>
            </a:r>
          </a:p>
          <a:p>
            <a:r>
              <a:rPr lang="fr-FR" sz="2800" dirty="0" smtClean="0"/>
              <a:t>Enfin, nous </a:t>
            </a:r>
            <a:r>
              <a:rPr lang="fr-FR" sz="2800" dirty="0"/>
              <a:t>cherchons des pays ayant un nombre croissant </a:t>
            </a:r>
            <a:r>
              <a:rPr lang="fr-FR" sz="2800" dirty="0" smtClean="0"/>
              <a:t>d élèves </a:t>
            </a:r>
            <a:r>
              <a:rPr lang="fr-FR" sz="2800" dirty="0"/>
              <a:t>dans le secondaire.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smtClean="0"/>
              <a:t>Critères arbitraires utilisés dans </a:t>
            </a:r>
            <a:r>
              <a:rPr lang="fr-FR" sz="2800" dirty="0" smtClean="0"/>
              <a:t>l étude</a:t>
            </a:r>
            <a:r>
              <a:rPr lang="fr-F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6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Internet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Internet </a:t>
            </a:r>
            <a:r>
              <a:rPr lang="fr-FR" dirty="0" err="1" smtClean="0"/>
              <a:t>Users</a:t>
            </a:r>
            <a:r>
              <a:rPr lang="fr-FR" dirty="0" smtClean="0"/>
              <a:t> per 100 people»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IT.NET.USER.P2 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7" y="1340768"/>
            <a:ext cx="6296501" cy="49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Internet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Internet </a:t>
            </a:r>
            <a:r>
              <a:rPr lang="fr-FR" dirty="0" err="1" smtClean="0"/>
              <a:t>Users</a:t>
            </a:r>
            <a:r>
              <a:rPr lang="fr-FR" dirty="0" smtClean="0"/>
              <a:t> per 100 people»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IT.NET.USER.P2 </a:t>
            </a:r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556792"/>
            <a:ext cx="7452321" cy="442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Startup de le </a:t>
            </a:r>
            <a:r>
              <a:rPr lang="fr-FR" dirty="0" err="1" smtClean="0"/>
              <a:t>EdTech</a:t>
            </a:r>
            <a:r>
              <a:rPr lang="fr-FR" dirty="0" smtClean="0"/>
              <a:t>, qui propose des contenus de formation en ligne, cherche à </a:t>
            </a:r>
            <a:r>
              <a:rPr lang="fr-FR" dirty="0" err="1" smtClean="0"/>
              <a:t>developper</a:t>
            </a:r>
            <a:r>
              <a:rPr lang="fr-FR" dirty="0" smtClean="0"/>
              <a:t> ses activités à </a:t>
            </a:r>
            <a:r>
              <a:rPr lang="fr-FR" dirty="0" smtClean="0"/>
              <a:t>l international</a:t>
            </a:r>
            <a:endParaRPr lang="fr-FR" dirty="0" smtClean="0"/>
          </a:p>
          <a:p>
            <a:r>
              <a:rPr lang="fr-FR" dirty="0" smtClean="0"/>
              <a:t>En tant que Data </a:t>
            </a:r>
            <a:r>
              <a:rPr lang="fr-FR" dirty="0" err="1" smtClean="0"/>
              <a:t>Scientist</a:t>
            </a:r>
            <a:r>
              <a:rPr lang="fr-FR" dirty="0" smtClean="0"/>
              <a:t>, on me demande </a:t>
            </a:r>
            <a:r>
              <a:rPr lang="fr-FR" dirty="0" smtClean="0"/>
              <a:t>d évaluer </a:t>
            </a:r>
            <a:r>
              <a:rPr lang="fr-FR" dirty="0" smtClean="0"/>
              <a:t>une base de données </a:t>
            </a:r>
            <a:r>
              <a:rPr lang="fr-FR" dirty="0" err="1" smtClean="0"/>
              <a:t>opendata</a:t>
            </a:r>
            <a:r>
              <a:rPr lang="fr-FR" dirty="0" smtClean="0"/>
              <a:t> pour déterminer si elle peut servir de support pour trouver de nouveaux prospects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96" y="4437112"/>
            <a:ext cx="473243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Population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«Population</a:t>
            </a:r>
            <a:r>
              <a:rPr lang="fr-FR" dirty="0"/>
              <a:t>, </a:t>
            </a:r>
            <a:r>
              <a:rPr lang="fr-FR" dirty="0" smtClean="0"/>
              <a:t>total»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SP.POP.TOTL 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29029"/>
            <a:ext cx="5856034" cy="48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Population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738536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«Population</a:t>
            </a:r>
            <a:r>
              <a:rPr lang="fr-FR" dirty="0"/>
              <a:t>, </a:t>
            </a:r>
            <a:r>
              <a:rPr lang="fr-FR" dirty="0" smtClean="0"/>
              <a:t>total»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SP.POP.TOTL 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6719543" cy="38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</a:t>
            </a:r>
            <a:r>
              <a:rPr lang="fr-FR" sz="2800" dirty="0" err="1" smtClean="0"/>
              <a:t>Literacy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872208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</a:t>
            </a:r>
            <a:r>
              <a:rPr lang="en-US" dirty="0"/>
              <a:t>Youth literacy rate, population 15-24 years, both sexes (%)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SE.ADT.1524.LT.ZS 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1196752"/>
            <a:ext cx="6287933" cy="50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</a:t>
            </a:r>
            <a:r>
              <a:rPr lang="fr-FR" sz="2800" dirty="0" err="1" smtClean="0"/>
              <a:t>Literacy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1872208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</a:t>
            </a:r>
            <a:r>
              <a:rPr lang="en-US" dirty="0"/>
              <a:t>Youth literacy rate, population 15-24 years, both sexes (%)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SE.ADT.1524.LT.ZS 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68760"/>
            <a:ext cx="708228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</a:t>
            </a:r>
            <a:r>
              <a:rPr lang="fr-FR" sz="2800" dirty="0" smtClean="0"/>
              <a:t>PIB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2160240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GDP </a:t>
            </a:r>
            <a:r>
              <a:rPr lang="fr-FR" dirty="0"/>
              <a:t>(</a:t>
            </a:r>
            <a:r>
              <a:rPr lang="fr-FR" dirty="0" err="1"/>
              <a:t>current</a:t>
            </a:r>
            <a:r>
              <a:rPr lang="fr-FR" dirty="0"/>
              <a:t> US</a:t>
            </a:r>
            <a:r>
              <a:rPr lang="fr-FR" dirty="0" smtClean="0"/>
              <a:t>$) 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NY.GDP.MKTP.CD  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1196752"/>
            <a:ext cx="6287933" cy="50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6552728" cy="12649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Indicateur </a:t>
            </a:r>
            <a:r>
              <a:rPr lang="fr-FR" sz="2800" dirty="0" smtClean="0"/>
              <a:t>PIB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504" y="1650110"/>
            <a:ext cx="2160240" cy="4242816"/>
          </a:xfrm>
        </p:spPr>
        <p:txBody>
          <a:bodyPr>
            <a:normAutofit/>
          </a:bodyPr>
          <a:lstStyle/>
          <a:p>
            <a:r>
              <a:rPr lang="fr-FR" dirty="0" smtClean="0"/>
              <a:t>« GDP </a:t>
            </a:r>
            <a:r>
              <a:rPr lang="fr-FR" dirty="0"/>
              <a:t>(</a:t>
            </a:r>
            <a:r>
              <a:rPr lang="fr-FR" dirty="0" err="1"/>
              <a:t>current</a:t>
            </a:r>
            <a:r>
              <a:rPr lang="fr-FR" dirty="0"/>
              <a:t> US</a:t>
            </a:r>
            <a:r>
              <a:rPr lang="fr-FR" dirty="0" smtClean="0"/>
              <a:t>$) »</a:t>
            </a:r>
          </a:p>
          <a:p>
            <a:endParaRPr lang="fr-FR" dirty="0" smtClean="0"/>
          </a:p>
          <a:p>
            <a:r>
              <a:rPr lang="fr-FR" dirty="0" smtClean="0"/>
              <a:t>Code World Bank:</a:t>
            </a:r>
          </a:p>
          <a:p>
            <a:r>
              <a:rPr lang="fr-FR" dirty="0" smtClean="0"/>
              <a:t> NY.GDP.MKTP.CD  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40768"/>
            <a:ext cx="6624736" cy="38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de </a:t>
            </a:r>
            <a:r>
              <a:rPr lang="fr-FR" dirty="0" err="1" smtClean="0"/>
              <a:t>séléction</a:t>
            </a:r>
            <a:endParaRPr lang="fr-FR" dirty="0"/>
          </a:p>
        </p:txBody>
      </p:sp>
      <p:pic>
        <p:nvPicPr>
          <p:cNvPr id="1026" name="Picture 2" descr="C:\Users\S053567\Docs\OpenClassrooms\OC_P02\1200px-Inclusion-exclu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04146"/>
            <a:ext cx="5382598" cy="43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sélection #1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67111"/>
              </p:ext>
            </p:extLst>
          </p:nvPr>
        </p:nvGraphicFramePr>
        <p:xfrm>
          <a:off x="395536" y="1484785"/>
          <a:ext cx="8568952" cy="349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253"/>
                <a:gridCol w="2091866"/>
                <a:gridCol w="2614595"/>
                <a:gridCol w="2142238"/>
              </a:tblGrid>
              <a:tr h="5415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Indicateur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Unité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Critère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Nombre</a:t>
                      </a:r>
                      <a:r>
                        <a:rPr lang="fr-FR" sz="1600" baseline="0" dirty="0" smtClean="0"/>
                        <a:t> de pays pré </a:t>
                      </a:r>
                      <a:r>
                        <a:rPr lang="fr-FR" sz="1600" baseline="0" dirty="0" err="1" smtClean="0"/>
                        <a:t>selectionnés</a:t>
                      </a:r>
                      <a:endParaRPr lang="fr-FR" sz="1600" dirty="0"/>
                    </a:p>
                  </a:txBody>
                  <a:tcPr/>
                </a:tc>
              </a:tr>
              <a:tr h="1224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Internet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d </a:t>
                      </a:r>
                      <a:r>
                        <a:rPr lang="fr-FR" sz="1600" dirty="0" err="1" smtClean="0"/>
                        <a:t>users</a:t>
                      </a:r>
                      <a:r>
                        <a:rPr lang="fr-FR" sz="1600" dirty="0" smtClean="0"/>
                        <a:t> pour 100 personnes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75 pour les</a:t>
                      </a:r>
                      <a:r>
                        <a:rPr lang="fr-FR" sz="1600" baseline="0" dirty="0" smtClean="0"/>
                        <a:t> données 2016</a:t>
                      </a:r>
                    </a:p>
                    <a:p>
                      <a:r>
                        <a:rPr lang="fr-FR" sz="1600" dirty="0" smtClean="0"/>
                        <a:t>&gt; 65 pour les données 2010 - 2015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65</a:t>
                      </a:r>
                      <a:endParaRPr lang="fr-FR" sz="1600" dirty="0"/>
                    </a:p>
                  </a:txBody>
                  <a:tcPr/>
                </a:tc>
              </a:tr>
              <a:tr h="53559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Population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de personnes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premier</a:t>
                      </a:r>
                      <a:r>
                        <a:rPr lang="fr-FR" sz="1600" baseline="0" dirty="0" smtClean="0"/>
                        <a:t> quartile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180</a:t>
                      </a:r>
                      <a:endParaRPr lang="fr-FR" sz="1600" dirty="0"/>
                    </a:p>
                  </a:txBody>
                  <a:tcPr/>
                </a:tc>
              </a:tr>
              <a:tr h="5415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Alphabétisation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Taux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10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dirty="0" smtClean="0"/>
                        <a:t> percentile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127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5415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PIB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USD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&gt; premier</a:t>
                      </a:r>
                      <a:r>
                        <a:rPr lang="fr-FR" sz="1600" baseline="0" dirty="0" smtClean="0"/>
                        <a:t> quartile</a:t>
                      </a:r>
                      <a:endParaRPr lang="fr-FR" sz="1600" dirty="0" smtClean="0"/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171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20195"/>
              </p:ext>
            </p:extLst>
          </p:nvPr>
        </p:nvGraphicFramePr>
        <p:xfrm>
          <a:off x="395536" y="5229200"/>
          <a:ext cx="2376264" cy="864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6264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intersection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13 pays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47744"/>
              </p:ext>
            </p:extLst>
          </p:nvPr>
        </p:nvGraphicFramePr>
        <p:xfrm>
          <a:off x="3203848" y="5229200"/>
          <a:ext cx="5556448" cy="914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556448"/>
              </a:tblGrid>
              <a:tr h="8640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Russian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Federation</a:t>
                      </a:r>
                      <a:r>
                        <a:rPr lang="fr-FR" dirty="0" smtClean="0"/>
                        <a:t>,  Kazakhstan,  Singapore,  </a:t>
                      </a:r>
                      <a:r>
                        <a:rPr lang="fr-FR" dirty="0" err="1" smtClean="0"/>
                        <a:t>Bahrain</a:t>
                      </a:r>
                      <a:r>
                        <a:rPr lang="fr-FR" dirty="0" smtClean="0"/>
                        <a:t>,  </a:t>
                      </a:r>
                      <a:r>
                        <a:rPr lang="fr-FR" dirty="0" err="1" smtClean="0"/>
                        <a:t>Latvia</a:t>
                      </a:r>
                      <a:r>
                        <a:rPr lang="fr-FR" dirty="0" smtClean="0"/>
                        <a:t>,  </a:t>
                      </a:r>
                      <a:r>
                        <a:rPr lang="fr-FR" dirty="0" err="1" smtClean="0"/>
                        <a:t>Estonia</a:t>
                      </a:r>
                      <a:r>
                        <a:rPr lang="fr-FR" dirty="0" smtClean="0"/>
                        <a:t>,  </a:t>
                      </a:r>
                      <a:r>
                        <a:rPr lang="fr-FR" dirty="0" err="1" smtClean="0"/>
                        <a:t>Puerto</a:t>
                      </a:r>
                      <a:r>
                        <a:rPr lang="fr-FR" dirty="0" smtClean="0"/>
                        <a:t> Rico,  Malaysia,  Kuwait,  </a:t>
                      </a:r>
                      <a:r>
                        <a:rPr lang="fr-FR" dirty="0" err="1" smtClean="0"/>
                        <a:t>Azerbaijan</a:t>
                      </a:r>
                      <a:r>
                        <a:rPr lang="fr-FR" dirty="0" smtClean="0"/>
                        <a:t>,  Spain,  Qatar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de sélection #1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Critique :</a:t>
            </a:r>
          </a:p>
          <a:p>
            <a:pPr marL="0" indent="0">
              <a:buNone/>
            </a:pPr>
            <a:endParaRPr lang="fr-FR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/>
              <a:t>Elimination des pays sans données</a:t>
            </a:r>
          </a:p>
          <a:p>
            <a:r>
              <a:rPr lang="fr-FR" dirty="0" smtClean="0"/>
              <a:t>Pas de donnée de projection prises en compte</a:t>
            </a:r>
          </a:p>
          <a:p>
            <a:r>
              <a:rPr lang="fr-FR" dirty="0" smtClean="0"/>
              <a:t>Mauvaise approche de la donnée Internet </a:t>
            </a:r>
            <a:r>
              <a:rPr lang="fr-FR" dirty="0" err="1" smtClean="0"/>
              <a:t>users</a:t>
            </a:r>
            <a:endParaRPr lang="fr-FR" dirty="0" smtClean="0"/>
          </a:p>
          <a:p>
            <a:pPr lvl="1"/>
            <a:r>
              <a:rPr lang="fr-FR" dirty="0" smtClean="0"/>
              <a:t>Il serait plus intéressant de relier la donnée population et la donnée internet pour obtenir une quantité de population utilisant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1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sélection #2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352011"/>
              </p:ext>
            </p:extLst>
          </p:nvPr>
        </p:nvGraphicFramePr>
        <p:xfrm>
          <a:off x="395536" y="1484785"/>
          <a:ext cx="8568952" cy="273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867903"/>
                <a:gridCol w="2614595"/>
                <a:gridCol w="2142238"/>
              </a:tblGrid>
              <a:tr h="50882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Indicateur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Unité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Critère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Nombre</a:t>
                      </a:r>
                      <a:r>
                        <a:rPr lang="fr-FR" sz="1600" baseline="0" dirty="0" smtClean="0"/>
                        <a:t> de pays pré </a:t>
                      </a:r>
                      <a:r>
                        <a:rPr lang="fr-FR" sz="1600" baseline="0" dirty="0" err="1" smtClean="0"/>
                        <a:t>selectionnés</a:t>
                      </a:r>
                      <a:endParaRPr lang="fr-FR" sz="1600" dirty="0"/>
                    </a:p>
                  </a:txBody>
                  <a:tcPr/>
                </a:tc>
              </a:tr>
              <a:tr h="99380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Internet/Population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</a:t>
                      </a:r>
                      <a:r>
                        <a:rPr lang="fr-FR" sz="1600" dirty="0" err="1" smtClean="0"/>
                        <a:t>dutilisateurs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dinternet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</a:t>
                      </a:r>
                      <a:r>
                        <a:rPr lang="fr-FR" sz="1600" baseline="0" dirty="0" smtClean="0"/>
                        <a:t> Au troisième quartile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58</a:t>
                      </a:r>
                      <a:endParaRPr lang="fr-FR" sz="1600" dirty="0"/>
                    </a:p>
                  </a:txBody>
                  <a:tcPr/>
                </a:tc>
              </a:tr>
              <a:tr h="50882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Alphabétisation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Taux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&gt; médiane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92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50882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PIB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USD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&gt; médiane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117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22158"/>
              </p:ext>
            </p:extLst>
          </p:nvPr>
        </p:nvGraphicFramePr>
        <p:xfrm>
          <a:off x="395536" y="5229200"/>
          <a:ext cx="2376264" cy="8640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6264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intersection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23 pays/zones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28229"/>
              </p:ext>
            </p:extLst>
          </p:nvPr>
        </p:nvGraphicFramePr>
        <p:xfrm>
          <a:off x="3059832" y="4365104"/>
          <a:ext cx="5832648" cy="2286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832648"/>
              </a:tblGrid>
              <a:tr h="2016224">
                <a:tc>
                  <a:txBody>
                    <a:bodyPr/>
                    <a:lstStyle/>
                    <a:p>
                      <a:r>
                        <a:rPr lang="fr-FR" dirty="0" smtClean="0"/>
                        <a:t>Argentina, </a:t>
                      </a:r>
                      <a:r>
                        <a:rPr lang="fr-FR" dirty="0" err="1" smtClean="0"/>
                        <a:t>Brazil</a:t>
                      </a:r>
                      <a:r>
                        <a:rPr lang="fr-FR" dirty="0" smtClean="0"/>
                        <a:t>, China, </a:t>
                      </a:r>
                      <a:r>
                        <a:rPr lang="fr-FR" dirty="0" err="1" smtClean="0"/>
                        <a:t>Colombia</a:t>
                      </a:r>
                      <a:r>
                        <a:rPr lang="fr-FR" dirty="0" smtClean="0"/>
                        <a:t>, East Asia &amp; Pacific, East Asia &amp; Pacific (</a:t>
                      </a:r>
                      <a:r>
                        <a:rPr lang="fr-FR" dirty="0" err="1" smtClean="0"/>
                        <a:t>excluding</a:t>
                      </a:r>
                      <a:r>
                        <a:rPr lang="fr-FR" dirty="0" smtClean="0"/>
                        <a:t> high </a:t>
                      </a:r>
                      <a:r>
                        <a:rPr lang="fr-FR" dirty="0" err="1" smtClean="0"/>
                        <a:t>income</a:t>
                      </a:r>
                      <a:r>
                        <a:rPr lang="fr-FR" dirty="0" smtClean="0"/>
                        <a:t>), Europe &amp; Central Asia, Europe &amp; Central Asia (</a:t>
                      </a:r>
                      <a:r>
                        <a:rPr lang="fr-FR" dirty="0" err="1" smtClean="0"/>
                        <a:t>excluding</a:t>
                      </a:r>
                      <a:r>
                        <a:rPr lang="fr-FR" dirty="0" smtClean="0"/>
                        <a:t> high </a:t>
                      </a:r>
                      <a:r>
                        <a:rPr lang="fr-FR" dirty="0" err="1" smtClean="0"/>
                        <a:t>income</a:t>
                      </a:r>
                      <a:r>
                        <a:rPr lang="fr-FR" dirty="0" smtClean="0"/>
                        <a:t>), </a:t>
                      </a:r>
                      <a:r>
                        <a:rPr lang="fr-FR" dirty="0" err="1" smtClean="0"/>
                        <a:t>Indonesia</a:t>
                      </a:r>
                      <a:r>
                        <a:rPr lang="fr-FR" dirty="0" smtClean="0"/>
                        <a:t>, Iran, </a:t>
                      </a:r>
                      <a:r>
                        <a:rPr lang="fr-FR" dirty="0" err="1" smtClean="0"/>
                        <a:t>Islamic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</a:t>
                      </a:r>
                      <a:r>
                        <a:rPr lang="fr-FR" dirty="0" smtClean="0"/>
                        <a:t>., </a:t>
                      </a:r>
                      <a:r>
                        <a:rPr lang="fr-FR" dirty="0" err="1" smtClean="0"/>
                        <a:t>Italy</a:t>
                      </a:r>
                      <a:r>
                        <a:rPr lang="fr-FR" dirty="0" smtClean="0"/>
                        <a:t>, Malaysia, Mexico, Philippines, </a:t>
                      </a:r>
                      <a:r>
                        <a:rPr lang="fr-FR" dirty="0" err="1" smtClean="0"/>
                        <a:t>Poland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Russian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Federation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Saudi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Arabia</a:t>
                      </a:r>
                      <a:r>
                        <a:rPr lang="fr-FR" dirty="0" smtClean="0"/>
                        <a:t>, South </a:t>
                      </a:r>
                      <a:r>
                        <a:rPr lang="fr-FR" dirty="0" err="1" smtClean="0"/>
                        <a:t>Africa</a:t>
                      </a:r>
                      <a:r>
                        <a:rPr lang="fr-FR" dirty="0" smtClean="0"/>
                        <a:t>, Spain, </a:t>
                      </a:r>
                      <a:r>
                        <a:rPr lang="fr-FR" dirty="0" err="1" smtClean="0"/>
                        <a:t>Thailand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Turkey</a:t>
                      </a:r>
                      <a:r>
                        <a:rPr lang="fr-FR" dirty="0" smtClean="0"/>
                        <a:t>, Ukraine, </a:t>
                      </a:r>
                      <a:r>
                        <a:rPr lang="fr-FR" dirty="0" err="1" smtClean="0"/>
                        <a:t>Upper</a:t>
                      </a:r>
                      <a:r>
                        <a:rPr lang="fr-FR" dirty="0" smtClean="0"/>
                        <a:t> middle </a:t>
                      </a:r>
                      <a:r>
                        <a:rPr lang="fr-FR" dirty="0" err="1" smtClean="0"/>
                        <a:t>income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923112" cy="1373805"/>
          </a:xfrm>
        </p:spPr>
      </p:pic>
      <p:sp>
        <p:nvSpPr>
          <p:cNvPr id="5" name="ZoneTexte 4"/>
          <p:cNvSpPr txBox="1"/>
          <p:nvPr/>
        </p:nvSpPr>
        <p:spPr>
          <a:xfrm>
            <a:off x="611560" y="371703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banque mondiale propose des données sous formes </a:t>
            </a:r>
            <a:r>
              <a:rPr lang="fr-FR" dirty="0" smtClean="0"/>
              <a:t>d indicateurs </a:t>
            </a:r>
            <a:r>
              <a:rPr lang="fr-FR" dirty="0" smtClean="0"/>
              <a:t>par pays et zones du monde.</a:t>
            </a:r>
          </a:p>
          <a:p>
            <a:endParaRPr lang="fr-FR" dirty="0"/>
          </a:p>
          <a:p>
            <a:r>
              <a:rPr lang="fr-FR" dirty="0" smtClean="0"/>
              <a:t>On </a:t>
            </a:r>
            <a:r>
              <a:rPr lang="fr-FR" dirty="0" smtClean="0"/>
              <a:t>s intéresse </a:t>
            </a:r>
            <a:r>
              <a:rPr lang="fr-FR" dirty="0" smtClean="0"/>
              <a:t>ici à la partie Education </a:t>
            </a:r>
            <a:r>
              <a:rPr lang="fr-FR" dirty="0" err="1" smtClean="0"/>
              <a:t>Statistics</a:t>
            </a:r>
            <a:r>
              <a:rPr lang="fr-FR" dirty="0" smtClean="0"/>
              <a:t> qui contient environ 3600 indicateurs.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de sélection </a:t>
            </a:r>
            <a:r>
              <a:rPr lang="fr-FR" dirty="0" smtClean="0"/>
              <a:t>#2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Critique :</a:t>
            </a:r>
          </a:p>
          <a:p>
            <a:pPr marL="0" indent="0">
              <a:buNone/>
            </a:pPr>
            <a:endParaRPr lang="fr-FR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/>
              <a:t>Elimination des pays sans données</a:t>
            </a:r>
          </a:p>
          <a:p>
            <a:r>
              <a:rPr lang="fr-FR" dirty="0" smtClean="0"/>
              <a:t>Pas de donnée de projection prises en compte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Positif :</a:t>
            </a:r>
          </a:p>
          <a:p>
            <a:r>
              <a:rPr lang="fr-FR" dirty="0" smtClean="0"/>
              <a:t>« Meilleure » sélection.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7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 retenue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retiendront la </a:t>
            </a:r>
            <a:r>
              <a:rPr lang="fr-FR" dirty="0" err="1" smtClean="0"/>
              <a:t>selection</a:t>
            </a:r>
            <a:r>
              <a:rPr lang="fr-FR" dirty="0" smtClean="0"/>
              <a:t> #2 en excluant les « zones » et en ne gardant que les pays individuels.</a:t>
            </a:r>
          </a:p>
          <a:p>
            <a:r>
              <a:rPr lang="fr-FR" dirty="0" smtClean="0"/>
              <a:t>Dans une étude plus approfondie nous pourrions appliquer un </a:t>
            </a:r>
            <a:r>
              <a:rPr lang="fr-FR" dirty="0" err="1" smtClean="0"/>
              <a:t>scoring</a:t>
            </a:r>
            <a:r>
              <a:rPr lang="fr-FR" dirty="0" smtClean="0"/>
              <a:t> de type « marketing » pour avoir une plus grande flexibilité et ne pas systématiquement éliminer les pays sans données.</a:t>
            </a:r>
          </a:p>
          <a:p>
            <a:r>
              <a:rPr lang="fr-FR" dirty="0" smtClean="0"/>
              <a:t>Les données de projection seront évaluées graphiquement dans la partie suivante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10379"/>
              </p:ext>
            </p:extLst>
          </p:nvPr>
        </p:nvGraphicFramePr>
        <p:xfrm>
          <a:off x="1043608" y="4869160"/>
          <a:ext cx="7488832" cy="15121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488832"/>
              </a:tblGrid>
              <a:tr h="1512168">
                <a:tc>
                  <a:txBody>
                    <a:bodyPr/>
                    <a:lstStyle/>
                    <a:p>
                      <a:r>
                        <a:rPr lang="fr-FR" dirty="0" smtClean="0"/>
                        <a:t>Argentina, </a:t>
                      </a:r>
                      <a:r>
                        <a:rPr lang="fr-FR" dirty="0" err="1" smtClean="0"/>
                        <a:t>Brazil</a:t>
                      </a:r>
                      <a:r>
                        <a:rPr lang="fr-FR" dirty="0" smtClean="0"/>
                        <a:t>, China, </a:t>
                      </a:r>
                      <a:r>
                        <a:rPr lang="fr-FR" dirty="0" err="1" smtClean="0"/>
                        <a:t>Colombia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Indonesia</a:t>
                      </a:r>
                      <a:r>
                        <a:rPr lang="fr-FR" dirty="0" smtClean="0"/>
                        <a:t>, Iran, </a:t>
                      </a:r>
                      <a:r>
                        <a:rPr lang="fr-FR" dirty="0" err="1" smtClean="0"/>
                        <a:t>Islamic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</a:t>
                      </a:r>
                      <a:r>
                        <a:rPr lang="fr-FR" dirty="0" smtClean="0"/>
                        <a:t>., </a:t>
                      </a:r>
                      <a:r>
                        <a:rPr lang="fr-FR" dirty="0" err="1" smtClean="0"/>
                        <a:t>Italy</a:t>
                      </a:r>
                      <a:r>
                        <a:rPr lang="fr-FR" dirty="0" smtClean="0"/>
                        <a:t>, Malaysia, Mexico, Philippines, </a:t>
                      </a:r>
                      <a:r>
                        <a:rPr lang="fr-FR" dirty="0" err="1" smtClean="0"/>
                        <a:t>Poland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Russian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Federation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Saudi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Arabia</a:t>
                      </a:r>
                      <a:r>
                        <a:rPr lang="fr-FR" dirty="0" smtClean="0"/>
                        <a:t>, South </a:t>
                      </a:r>
                      <a:r>
                        <a:rPr lang="fr-FR" dirty="0" err="1" smtClean="0"/>
                        <a:t>Africa</a:t>
                      </a:r>
                      <a:r>
                        <a:rPr lang="fr-FR" dirty="0" smtClean="0"/>
                        <a:t>, Spain, </a:t>
                      </a:r>
                      <a:r>
                        <a:rPr lang="fr-FR" dirty="0" err="1" smtClean="0"/>
                        <a:t>Thailand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Turkey</a:t>
                      </a:r>
                      <a:r>
                        <a:rPr lang="fr-FR" dirty="0" smtClean="0"/>
                        <a:t>, Ukraine.</a:t>
                      </a:r>
                    </a:p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18</a:t>
                      </a:r>
                      <a:r>
                        <a:rPr lang="fr-FR" baseline="0" dirty="0" smtClean="0"/>
                        <a:t> PAYS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Visualisations et projections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Bokeh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0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Indicateurs prédictifs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Afin d'effectuer des projections sur la quantité de clients possibles pour les pays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selectionnés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nous allons observer ces indicateur:</a:t>
            </a:r>
          </a:p>
          <a:p>
            <a:r>
              <a:rPr lang="fr-FR" sz="2000" dirty="0"/>
              <a:t>Wittgenstein Projection: Population in </a:t>
            </a:r>
            <a:r>
              <a:rPr lang="fr-FR" sz="2000" dirty="0" err="1"/>
              <a:t>thousands</a:t>
            </a:r>
            <a:r>
              <a:rPr lang="fr-FR" sz="2000" dirty="0"/>
              <a:t> by </a:t>
            </a:r>
            <a:r>
              <a:rPr lang="fr-FR" sz="2000" dirty="0" err="1"/>
              <a:t>highest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 of </a:t>
            </a:r>
            <a:r>
              <a:rPr lang="fr-FR" sz="2000" dirty="0" err="1"/>
              <a:t>educational</a:t>
            </a:r>
            <a:r>
              <a:rPr lang="fr-FR" sz="2000" dirty="0"/>
              <a:t> </a:t>
            </a:r>
            <a:r>
              <a:rPr lang="fr-FR" sz="2000" dirty="0" err="1"/>
              <a:t>attainment</a:t>
            </a:r>
            <a:r>
              <a:rPr lang="fr-FR" sz="2000" dirty="0"/>
              <a:t>. </a:t>
            </a:r>
            <a:r>
              <a:rPr lang="fr-FR" sz="2000" dirty="0" err="1"/>
              <a:t>Lower</a:t>
            </a:r>
            <a:r>
              <a:rPr lang="fr-FR" sz="2000" dirty="0"/>
              <a:t> </a:t>
            </a:r>
            <a:r>
              <a:rPr lang="fr-FR" sz="2000" dirty="0" err="1"/>
              <a:t>Secondary</a:t>
            </a:r>
            <a:r>
              <a:rPr lang="fr-FR" sz="2000" dirty="0"/>
              <a:t>. Total</a:t>
            </a:r>
          </a:p>
          <a:p>
            <a:r>
              <a:rPr lang="fr-FR" sz="2000" dirty="0"/>
              <a:t>Wittgenstein Projection: Population </a:t>
            </a:r>
            <a:r>
              <a:rPr lang="fr-FR" sz="2000" dirty="0" err="1"/>
              <a:t>age</a:t>
            </a:r>
            <a:r>
              <a:rPr lang="fr-FR" sz="2000" dirty="0"/>
              <a:t> 20-24 in </a:t>
            </a:r>
            <a:r>
              <a:rPr lang="fr-FR" sz="2000" dirty="0" err="1"/>
              <a:t>thousands</a:t>
            </a:r>
            <a:r>
              <a:rPr lang="fr-FR" sz="2000" dirty="0"/>
              <a:t> by </a:t>
            </a:r>
            <a:r>
              <a:rPr lang="fr-FR" sz="2000" dirty="0" err="1"/>
              <a:t>highest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 of </a:t>
            </a:r>
            <a:r>
              <a:rPr lang="fr-FR" sz="2000" dirty="0" err="1" smtClean="0"/>
              <a:t>educational</a:t>
            </a:r>
            <a:r>
              <a:rPr lang="fr-FR" sz="2000" dirty="0" smtClean="0"/>
              <a:t> </a:t>
            </a:r>
            <a:r>
              <a:rPr lang="fr-FR" sz="2000" dirty="0" err="1"/>
              <a:t>attainment</a:t>
            </a:r>
            <a:r>
              <a:rPr lang="fr-FR" sz="2000" dirty="0"/>
              <a:t>. Post </a:t>
            </a:r>
            <a:r>
              <a:rPr lang="fr-FR" sz="2000" dirty="0" err="1"/>
              <a:t>Secondary</a:t>
            </a:r>
            <a:r>
              <a:rPr lang="fr-FR" sz="2000" dirty="0"/>
              <a:t>. </a:t>
            </a:r>
            <a:r>
              <a:rPr lang="fr-FR" sz="2000" dirty="0" smtClean="0"/>
              <a:t>Total</a:t>
            </a:r>
          </a:p>
          <a:p>
            <a:endParaRPr lang="fr-FR" sz="2000" dirty="0"/>
          </a:p>
          <a:p>
            <a:r>
              <a:rPr lang="fr-FR" sz="2000" dirty="0" smtClean="0"/>
              <a:t>Si le premier indicateur baisse tandis que l’autre augmente alors le nombre d’élèves dans le secondaire augmente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04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Exemple de visualisations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0" y="936706"/>
            <a:ext cx="8391949" cy="5921294"/>
          </a:xfrm>
        </p:spPr>
      </p:pic>
    </p:spTree>
    <p:extLst>
      <p:ext uri="{BB962C8B-B14F-4D97-AF65-F5344CB8AC3E}">
        <p14:creationId xmlns:p14="http://schemas.microsoft.com/office/powerpoint/2010/main" val="2372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Exemple de visualisations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0" y="1042633"/>
            <a:ext cx="8391949" cy="5709439"/>
          </a:xfrm>
        </p:spPr>
      </p:pic>
    </p:spTree>
    <p:extLst>
      <p:ext uri="{BB962C8B-B14F-4D97-AF65-F5344CB8AC3E}">
        <p14:creationId xmlns:p14="http://schemas.microsoft.com/office/powerpoint/2010/main" val="23200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fr-FR" dirty="0" smtClean="0"/>
              <a:t>Exemple de visualisations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5" y="1042633"/>
            <a:ext cx="8128578" cy="5709439"/>
          </a:xfrm>
        </p:spPr>
      </p:pic>
    </p:spTree>
    <p:extLst>
      <p:ext uri="{BB962C8B-B14F-4D97-AF65-F5344CB8AC3E}">
        <p14:creationId xmlns:p14="http://schemas.microsoft.com/office/powerpoint/2010/main" val="6324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3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5823" y="3429000"/>
            <a:ext cx="8229600" cy="990600"/>
          </a:xfrm>
        </p:spPr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260848"/>
          </a:xfrm>
        </p:spPr>
        <p:txBody>
          <a:bodyPr>
            <a:normAutofit/>
          </a:bodyPr>
          <a:lstStyle/>
          <a:p>
            <a:r>
              <a:rPr lang="fr-FR" dirty="0" smtClean="0"/>
              <a:t>Grande quantité d’informations</a:t>
            </a:r>
          </a:p>
          <a:p>
            <a:r>
              <a:rPr lang="fr-FR" dirty="0" smtClean="0"/>
              <a:t>Indicateurs variés</a:t>
            </a:r>
          </a:p>
          <a:p>
            <a:r>
              <a:rPr lang="fr-FR" dirty="0" smtClean="0"/>
              <a:t>Base demandant un traitement préliminaire</a:t>
            </a:r>
          </a:p>
          <a:p>
            <a:r>
              <a:rPr lang="fr-FR" dirty="0" smtClean="0"/>
              <a:t>Je recommande cette base pour la recherche de nouveaux marchés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78661" y="4046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78661" y="4221088"/>
            <a:ext cx="8229600" cy="2260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Cahier des charges pour sélection plus pertinente</a:t>
            </a:r>
          </a:p>
          <a:p>
            <a:r>
              <a:rPr lang="fr-FR" dirty="0" smtClean="0"/>
              <a:t>Système de </a:t>
            </a:r>
            <a:r>
              <a:rPr lang="fr-FR" dirty="0" err="1" smtClean="0"/>
              <a:t>scoring</a:t>
            </a:r>
            <a:r>
              <a:rPr lang="fr-FR" dirty="0" smtClean="0"/>
              <a:t> type marketing</a:t>
            </a:r>
          </a:p>
          <a:p>
            <a:r>
              <a:rPr lang="fr-FR" dirty="0" smtClean="0"/>
              <a:t>Création de cartes avec </a:t>
            </a:r>
            <a:r>
              <a:rPr lang="fr-FR" dirty="0" err="1" smtClean="0"/>
              <a:t>Bokeh</a:t>
            </a:r>
            <a:r>
              <a:rPr lang="fr-FR" dirty="0" smtClean="0"/>
              <a:t> pour une meilleure visualisation des pays stratégiques</a:t>
            </a:r>
          </a:p>
          <a:p>
            <a:r>
              <a:rPr lang="fr-FR" dirty="0" smtClean="0"/>
              <a:t>Faire une sélections arithmétique sur les indicateurs de projections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467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/>
          <a:p>
            <a:r>
              <a:rPr lang="fr-FR" dirty="0" smtClean="0"/>
              <a:t>Annexe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04056"/>
          </a:xfrm>
        </p:spPr>
        <p:txBody>
          <a:bodyPr>
            <a:normAutofit/>
          </a:bodyPr>
          <a:lstStyle/>
          <a:p>
            <a:r>
              <a:rPr lang="fr-FR" dirty="0" smtClean="0"/>
              <a:t>Exemple de </a:t>
            </a:r>
            <a:r>
              <a:rPr lang="fr-FR" dirty="0"/>
              <a:t>s</a:t>
            </a:r>
            <a:r>
              <a:rPr lang="fr-FR" dirty="0" smtClean="0"/>
              <a:t>ystème de </a:t>
            </a:r>
            <a:r>
              <a:rPr lang="fr-FR" dirty="0" err="1" smtClean="0"/>
              <a:t>scoring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70709"/>
              </p:ext>
            </p:extLst>
          </p:nvPr>
        </p:nvGraphicFramePr>
        <p:xfrm>
          <a:off x="179512" y="1484784"/>
          <a:ext cx="8820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58"/>
                <a:gridCol w="2940158"/>
                <a:gridCol w="2940158"/>
              </a:tblGrid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Indicateur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Classement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Nb points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PIB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</a:t>
                      </a:r>
                      <a:r>
                        <a:rPr lang="fr-FR" sz="1600" baseline="30000" dirty="0" smtClean="0"/>
                        <a:t>er</a:t>
                      </a:r>
                      <a:r>
                        <a:rPr lang="fr-FR" sz="1600" baseline="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10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rowSpan="4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baseline="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baseline="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4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dirty="0" smtClean="0"/>
                        <a:t> quart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Pas de données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Taux d’alphabétisation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</a:t>
                      </a:r>
                      <a:r>
                        <a:rPr lang="fr-FR" sz="1600" baseline="30000" dirty="0" smtClean="0"/>
                        <a:t>ère</a:t>
                      </a:r>
                      <a:r>
                        <a:rPr lang="fr-FR" sz="1600" baseline="0" dirty="0" smtClean="0"/>
                        <a:t> moitié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5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 rowSpan="2"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</a:t>
                      </a:r>
                      <a:r>
                        <a:rPr lang="fr-FR" sz="1600" baseline="30000" dirty="0" smtClean="0"/>
                        <a:t>ème</a:t>
                      </a:r>
                      <a:r>
                        <a:rPr lang="fr-FR" sz="1600" baseline="0" dirty="0" smtClean="0"/>
                        <a:t> moitié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</a:t>
                      </a:r>
                      <a:endParaRPr lang="fr-FR" sz="1600" dirty="0"/>
                    </a:p>
                  </a:txBody>
                  <a:tcPr/>
                </a:tc>
              </a:tr>
              <a:tr h="57439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Pas de données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</a:t>
                      </a:r>
                      <a:r>
                        <a:rPr lang="fr-FR" sz="1600" baseline="0" dirty="0" smtClean="0"/>
                        <a:t> pts si PIB&gt;</a:t>
                      </a:r>
                      <a:r>
                        <a:rPr lang="fr-FR" sz="1600" baseline="0" dirty="0" err="1" smtClean="0"/>
                        <a:t>mediane</a:t>
                      </a:r>
                      <a:endParaRPr lang="fr-FR" sz="1600" baseline="0" dirty="0" smtClean="0"/>
                    </a:p>
                    <a:p>
                      <a:r>
                        <a:rPr lang="fr-FR" sz="1600" baseline="0" dirty="0" smtClean="0"/>
                        <a:t>0 pts si PIB&lt;</a:t>
                      </a:r>
                      <a:r>
                        <a:rPr lang="fr-FR" sz="1600" baseline="0" dirty="0" err="1" smtClean="0"/>
                        <a:t>mediane</a:t>
                      </a:r>
                      <a:endParaRPr lang="fr-FR" sz="1600" dirty="0"/>
                    </a:p>
                  </a:txBody>
                  <a:tcPr/>
                </a:tc>
              </a:tr>
              <a:tr h="32822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… </a:t>
                      </a:r>
                      <a:r>
                        <a:rPr lang="fr-FR" sz="1600" dirty="0" err="1" smtClean="0"/>
                        <a:t>Etc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11560" y="537321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En faisant la somme des points de chaque pays en prenant les X </a:t>
            </a:r>
            <a:r>
              <a:rPr lang="fr-FR" dirty="0" smtClean="0"/>
              <a:t>meilleurs scores </a:t>
            </a:r>
            <a:r>
              <a:rPr lang="fr-FR" dirty="0"/>
              <a:t>on obtient à mon avis une meilleure </a:t>
            </a:r>
            <a:r>
              <a:rPr lang="fr-FR" dirty="0" smtClean="0"/>
              <a:t>sélection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8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Valider la qualité de ce jeu de données </a:t>
            </a:r>
            <a:endParaRPr lang="fr-FR" dirty="0" smtClean="0"/>
          </a:p>
          <a:p>
            <a:r>
              <a:rPr lang="fr-FR" dirty="0" smtClean="0"/>
              <a:t>Décrire </a:t>
            </a:r>
            <a:r>
              <a:rPr lang="fr-FR" dirty="0"/>
              <a:t>les informations contenues dans le jeu de données </a:t>
            </a:r>
          </a:p>
          <a:p>
            <a:r>
              <a:rPr lang="fr-FR" dirty="0" smtClean="0"/>
              <a:t>Sélectionner </a:t>
            </a:r>
            <a:r>
              <a:rPr lang="fr-FR" dirty="0"/>
              <a:t>les informations qui semblent pertinentes pour répondre à la </a:t>
            </a:r>
            <a:r>
              <a:rPr lang="fr-FR" dirty="0" smtClean="0"/>
              <a:t>problématique</a:t>
            </a:r>
            <a:endParaRPr lang="fr-FR" dirty="0"/>
          </a:p>
          <a:p>
            <a:r>
              <a:rPr lang="fr-FR" dirty="0"/>
              <a:t>Déterminer des ordres de grandeurs des indicateurs statistiques classiques pour les différentes zones géographiques et pays du </a:t>
            </a:r>
            <a:r>
              <a:rPr lang="fr-FR" dirty="0" smtClean="0"/>
              <a:t>monde</a:t>
            </a:r>
          </a:p>
          <a:p>
            <a:r>
              <a:rPr lang="fr-FR" dirty="0" smtClean="0"/>
              <a:t>Sélectionner quelques pays où le marché pourrait être intéressant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7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Analyse préliminaire</a:t>
            </a:r>
          </a:p>
          <a:p>
            <a:r>
              <a:rPr lang="fr-FR" sz="3200" dirty="0" smtClean="0"/>
              <a:t>Nettoyage</a:t>
            </a:r>
          </a:p>
          <a:p>
            <a:r>
              <a:rPr lang="fr-FR" sz="3200" dirty="0" smtClean="0"/>
              <a:t>Analyse </a:t>
            </a:r>
            <a:r>
              <a:rPr lang="fr-FR" sz="3200" dirty="0" smtClean="0"/>
              <a:t>d indicateurs </a:t>
            </a:r>
            <a:r>
              <a:rPr lang="fr-FR" sz="3200" dirty="0" smtClean="0"/>
              <a:t>et </a:t>
            </a:r>
            <a:r>
              <a:rPr lang="fr-FR" sz="3200" dirty="0" err="1" smtClean="0"/>
              <a:t>selections</a:t>
            </a:r>
            <a:r>
              <a:rPr lang="fr-FR" sz="3200" dirty="0" smtClean="0"/>
              <a:t> de pays</a:t>
            </a:r>
          </a:p>
          <a:p>
            <a:r>
              <a:rPr lang="fr-FR" sz="3200" dirty="0" smtClean="0"/>
              <a:t>Visualisations et projections</a:t>
            </a:r>
          </a:p>
          <a:p>
            <a:r>
              <a:rPr lang="fr-FR" sz="3200" dirty="0" smtClean="0"/>
              <a:t>Conclusion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995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préliminaire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Evaluer du set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0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Jointures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 fichiers rassemblés en un seul</a:t>
            </a:r>
          </a:p>
          <a:p>
            <a:pPr lvl="1"/>
            <a:r>
              <a:rPr lang="fr-FR" dirty="0" smtClean="0"/>
              <a:t>Un fichier avec les données numériques des indicateurs par pays</a:t>
            </a:r>
          </a:p>
          <a:p>
            <a:pPr lvl="1"/>
            <a:r>
              <a:rPr lang="fr-FR" dirty="0" smtClean="0"/>
              <a:t>Un fichier contenant les </a:t>
            </a:r>
            <a:r>
              <a:rPr lang="fr-FR" dirty="0" err="1" smtClean="0"/>
              <a:t>metadatas</a:t>
            </a:r>
            <a:r>
              <a:rPr lang="fr-FR" dirty="0" smtClean="0"/>
              <a:t> des pays</a:t>
            </a:r>
          </a:p>
          <a:p>
            <a:pPr lvl="1"/>
            <a:r>
              <a:rPr lang="fr-FR" dirty="0" smtClean="0"/>
              <a:t>Un fichier contenant les </a:t>
            </a:r>
            <a:r>
              <a:rPr lang="fr-FR" dirty="0" err="1" smtClean="0"/>
              <a:t>metadatas</a:t>
            </a:r>
            <a:r>
              <a:rPr lang="fr-FR" dirty="0" smtClean="0"/>
              <a:t> des indicateurs</a:t>
            </a:r>
          </a:p>
          <a:p>
            <a:pPr lvl="1"/>
            <a:r>
              <a:rPr lang="fr-FR" dirty="0" smtClean="0"/>
              <a:t>Un fichier contenant une description des indicateurs en termes de sources.</a:t>
            </a:r>
          </a:p>
          <a:p>
            <a:pPr marL="365760" lvl="1" indent="0">
              <a:buNone/>
            </a:pPr>
            <a:r>
              <a:rPr lang="fr-FR" dirty="0" smtClean="0"/>
              <a:t>Jointures réalisées avec </a:t>
            </a:r>
            <a:r>
              <a:rPr lang="fr-FR" dirty="0" err="1" smtClean="0"/>
              <a:t>pandas.merge</a:t>
            </a:r>
            <a:r>
              <a:rPr lang="fr-FR" dirty="0" smtClean="0"/>
              <a:t>() dans un notebook.</a:t>
            </a:r>
          </a:p>
          <a:p>
            <a:endParaRPr lang="fr-FR" dirty="0"/>
          </a:p>
          <a:p>
            <a:r>
              <a:rPr lang="fr-FR" dirty="0" smtClean="0"/>
              <a:t>Résultat : 870 492 lignes pour 124 colonnes</a:t>
            </a:r>
          </a:p>
          <a:p>
            <a:pPr lvl="1"/>
            <a:r>
              <a:rPr lang="fr-FR" dirty="0" smtClean="0"/>
              <a:t>Table sauvegardée à </a:t>
            </a:r>
            <a:r>
              <a:rPr lang="fr-FR" dirty="0" smtClean="0"/>
              <a:t>l issue </a:t>
            </a:r>
            <a:r>
              <a:rPr lang="fr-FR" dirty="0" smtClean="0"/>
              <a:t>du notebook en format CSV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218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Remplissage par colonnes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88133"/>
            <a:ext cx="8214240" cy="3746721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" y="1052736"/>
            <a:ext cx="8229600" cy="2237936"/>
          </a:xfrm>
        </p:spPr>
      </p:pic>
    </p:spTree>
    <p:extLst>
      <p:ext uri="{BB962C8B-B14F-4D97-AF65-F5344CB8AC3E}">
        <p14:creationId xmlns:p14="http://schemas.microsoft.com/office/powerpoint/2010/main" val="8154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Remplissage absolu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5398285" cy="4525963"/>
          </a:xfrm>
        </p:spPr>
      </p:pic>
    </p:spTree>
    <p:extLst>
      <p:ext uri="{BB962C8B-B14F-4D97-AF65-F5344CB8AC3E}">
        <p14:creationId xmlns:p14="http://schemas.microsoft.com/office/powerpoint/2010/main" val="27996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418</TotalTime>
  <Words>1068</Words>
  <Application>Microsoft Office PowerPoint</Application>
  <PresentationFormat>Affichage à l'écran (4:3)</PresentationFormat>
  <Paragraphs>222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Clarté</vt:lpstr>
      <vt:lpstr>OpenClassrooms</vt:lpstr>
      <vt:lpstr>Contexte</vt:lpstr>
      <vt:lpstr>La Base de données</vt:lpstr>
      <vt:lpstr>Objectifs</vt:lpstr>
      <vt:lpstr>Sommaire</vt:lpstr>
      <vt:lpstr>Analyse préliminaire</vt:lpstr>
      <vt:lpstr>Jointures</vt:lpstr>
      <vt:lpstr>Remplissage par colonnes</vt:lpstr>
      <vt:lpstr>Remplissage absolu</vt:lpstr>
      <vt:lpstr>Remplissage des colonnes années</vt:lpstr>
      <vt:lpstr>Qualification du set de données</vt:lpstr>
      <vt:lpstr>Nettoyage</vt:lpstr>
      <vt:lpstr>Filtrage des colonnes </vt:lpstr>
      <vt:lpstr>Filtrage des colonnes</vt:lpstr>
      <vt:lpstr>Résultat nettoyage</vt:lpstr>
      <vt:lpstr>Analyse d indicateurs</vt:lpstr>
      <vt:lpstr>Indicateurs ciblés</vt:lpstr>
      <vt:lpstr>Indicateur Internet</vt:lpstr>
      <vt:lpstr>Indicateur Internet</vt:lpstr>
      <vt:lpstr>Indicateur Population</vt:lpstr>
      <vt:lpstr>Indicateur Population</vt:lpstr>
      <vt:lpstr>Indicateur Literacy</vt:lpstr>
      <vt:lpstr>Indicateur Literacy</vt:lpstr>
      <vt:lpstr>Indicateur PIB</vt:lpstr>
      <vt:lpstr>Indicateur PIB</vt:lpstr>
      <vt:lpstr>Méthode de séléction</vt:lpstr>
      <vt:lpstr>Critères de sélection #1</vt:lpstr>
      <vt:lpstr>Critères de sélection #1</vt:lpstr>
      <vt:lpstr>Critères de sélection #2</vt:lpstr>
      <vt:lpstr>Critères de sélection #2</vt:lpstr>
      <vt:lpstr>Sélection retenue</vt:lpstr>
      <vt:lpstr>Visualisations et projections</vt:lpstr>
      <vt:lpstr>Indicateurs prédictifs</vt:lpstr>
      <vt:lpstr>Exemple de visualisations</vt:lpstr>
      <vt:lpstr>Exemple de visualisations</vt:lpstr>
      <vt:lpstr>Exemple de visualisations</vt:lpstr>
      <vt:lpstr>Conclusion</vt:lpstr>
      <vt:lpstr>Perspectives</vt:lpstr>
      <vt:lpstr>Annexe</vt:lpstr>
    </vt:vector>
  </TitlesOfParts>
  <Company>COVEA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</dc:title>
  <dc:creator>S053567</dc:creator>
  <cp:lastModifiedBy>S053567</cp:lastModifiedBy>
  <cp:revision>36</cp:revision>
  <dcterms:created xsi:type="dcterms:W3CDTF">2020-11-11T16:02:12Z</dcterms:created>
  <dcterms:modified xsi:type="dcterms:W3CDTF">2020-11-13T14:35:00Z</dcterms:modified>
</cp:coreProperties>
</file>