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9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301" r:id="rId14"/>
    <p:sldId id="270" r:id="rId15"/>
    <p:sldId id="319" r:id="rId16"/>
    <p:sldId id="302" r:id="rId17"/>
    <p:sldId id="271" r:id="rId18"/>
    <p:sldId id="272" r:id="rId19"/>
    <p:sldId id="303" r:id="rId20"/>
    <p:sldId id="276" r:id="rId21"/>
    <p:sldId id="274" r:id="rId22"/>
    <p:sldId id="277" r:id="rId23"/>
    <p:sldId id="304" r:id="rId24"/>
    <p:sldId id="278" r:id="rId25"/>
    <p:sldId id="279" r:id="rId26"/>
    <p:sldId id="305" r:id="rId27"/>
    <p:sldId id="306" r:id="rId28"/>
    <p:sldId id="307" r:id="rId29"/>
    <p:sldId id="312" r:id="rId30"/>
    <p:sldId id="313" r:id="rId31"/>
    <p:sldId id="308" r:id="rId32"/>
    <p:sldId id="309" r:id="rId33"/>
    <p:sldId id="310" r:id="rId34"/>
    <p:sldId id="320" r:id="rId35"/>
    <p:sldId id="311" r:id="rId36"/>
    <p:sldId id="314" r:id="rId37"/>
    <p:sldId id="315" r:id="rId38"/>
    <p:sldId id="316" r:id="rId39"/>
    <p:sldId id="317" r:id="rId40"/>
    <p:sldId id="318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4" autoAdjust="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6B599-33D0-4B0A-A30F-23D8C63E0E15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5381-3182-4E1C-AE8C-612778C2C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92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2155-1374-4965-9F46-20088A740B7D}" type="datetime1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6D16-4F10-4D40-A585-759E069FA4EC}" type="datetime1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8767-8D08-4AE7-B5CA-E977BFD4E617}" type="datetime1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BBBA-46AA-4E0F-9850-B0472B94F64F}" type="datetime1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B99C-6ABF-4741-97F2-DA93A44BA370}" type="datetime1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1D26-178C-46A3-AB6F-E40791A0863B}" type="datetime1">
              <a:rPr lang="fr-FR" smtClean="0"/>
              <a:t>21/01/2021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AE85-4F0D-40E8-B798-F713E503D252}" type="datetime1">
              <a:rPr lang="fr-FR" smtClean="0"/>
              <a:t>21/01/2021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7D2-288A-4817-AA7A-73C7F830B9E2}" type="datetime1">
              <a:rPr lang="fr-FR" smtClean="0"/>
              <a:t>21/01/2021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050-D576-463D-BEF0-37233D4A6484}" type="datetime1">
              <a:rPr lang="fr-FR" smtClean="0"/>
              <a:t>21/01/2021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CB47-F68E-446B-A946-BAF05060CBB1}" type="datetime1">
              <a:rPr lang="fr-FR" smtClean="0"/>
              <a:t>21/01/2021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 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DBF-9BD5-4BCD-A924-AB28EEB126F7}" type="datetime1">
              <a:rPr lang="fr-FR" smtClean="0"/>
              <a:t>21/01/2021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82374E-396D-4C7A-B184-0FF96A05C5AC}" type="datetime1">
              <a:rPr lang="fr-FR" smtClean="0"/>
              <a:t>21/01/2021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OpenClassrooms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940024"/>
          </a:xfrm>
        </p:spPr>
        <p:txBody>
          <a:bodyPr>
            <a:normAutofit/>
          </a:bodyPr>
          <a:lstStyle/>
          <a:p>
            <a:r>
              <a:rPr lang="fr-FR" dirty="0" smtClean="0"/>
              <a:t>Hugo REBEIX</a:t>
            </a:r>
          </a:p>
          <a:p>
            <a:r>
              <a:rPr lang="fr-FR" dirty="0" smtClean="0"/>
              <a:t>Parcours Data Science</a:t>
            </a:r>
          </a:p>
          <a:p>
            <a:r>
              <a:rPr lang="fr-FR" dirty="0"/>
              <a:t>Projet 3 : « Concevez une application au service de la santé publique »</a:t>
            </a:r>
          </a:p>
        </p:txBody>
      </p:sp>
    </p:spTree>
    <p:extLst>
      <p:ext uri="{BB962C8B-B14F-4D97-AF65-F5344CB8AC3E}">
        <p14:creationId xmlns:p14="http://schemas.microsoft.com/office/powerpoint/2010/main" val="38686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0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90600"/>
          </a:xfrm>
        </p:spPr>
        <p:txBody>
          <a:bodyPr/>
          <a:lstStyle/>
          <a:p>
            <a:r>
              <a:rPr lang="fr-FR" dirty="0" smtClean="0"/>
              <a:t>Colonnes nécessaires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412776"/>
            <a:ext cx="8136904" cy="4876800"/>
          </a:xfrm>
        </p:spPr>
        <p:txBody>
          <a:bodyPr/>
          <a:lstStyle/>
          <a:p>
            <a:r>
              <a:rPr lang="fr-FR" dirty="0" smtClean="0"/>
              <a:t>L’idée est de s’appuyer sur tout ce qui peut être lié à l’emballage, aux caractéristiques nutritionnelles, aux labels, aux additifs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1105"/>
              </p:ext>
            </p:extLst>
          </p:nvPr>
        </p:nvGraphicFramePr>
        <p:xfrm>
          <a:off x="1331640" y="2708920"/>
          <a:ext cx="6096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216472"/>
                <a:gridCol w="1847528"/>
              </a:tblGrid>
              <a:tr h="355064">
                <a:tc>
                  <a:txBody>
                    <a:bodyPr/>
                    <a:lstStyle/>
                    <a:p>
                      <a:r>
                        <a:rPr lang="fr-FR" dirty="0" smtClean="0"/>
                        <a:t>Pour valider</a:t>
                      </a:r>
                      <a:r>
                        <a:rPr lang="fr-FR" baseline="0" dirty="0" smtClean="0"/>
                        <a:t> l’hypothèse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</a:t>
                      </a:r>
                      <a:r>
                        <a:rPr lang="fr-FR" baseline="0" dirty="0" smtClean="0"/>
                        <a:t> Compléter certaines données par </a:t>
                      </a:r>
                      <a:r>
                        <a:rPr lang="fr-FR" baseline="0" dirty="0" err="1" smtClean="0"/>
                        <a:t>GBoost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</a:t>
                      </a:r>
                      <a:r>
                        <a:rPr lang="fr-FR" baseline="0" dirty="0" smtClean="0"/>
                        <a:t> aller plus loin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Packaging</a:t>
                      </a:r>
                      <a:r>
                        <a:rPr lang="fr-FR" baseline="0" dirty="0" smtClean="0"/>
                        <a:t> tags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Sucre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Labels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Nutriscores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Additifs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Categories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Graisses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Huile</a:t>
                      </a:r>
                      <a:r>
                        <a:rPr lang="fr-FR" baseline="0" dirty="0" smtClean="0"/>
                        <a:t> de palme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Graisses Saturées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Energie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err="1" smtClean="0"/>
                        <a:t>Proteines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843808" y="6165304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Après filtrage : </a:t>
            </a:r>
            <a:r>
              <a:rPr lang="fr-FR" sz="2000" b="1" dirty="0" smtClean="0">
                <a:solidFill>
                  <a:schemeClr val="tx2"/>
                </a:solidFill>
              </a:rPr>
              <a:t>92135 lignes</a:t>
            </a:r>
            <a:endParaRPr lang="fr-F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- Labels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4876800"/>
          </a:xfrm>
        </p:spPr>
        <p:txBody>
          <a:bodyPr/>
          <a:lstStyle/>
          <a:p>
            <a:r>
              <a:rPr lang="fr-FR" dirty="0" smtClean="0"/>
              <a:t>La colonne label est présentée comme suit: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Cardinalité : 9600 labels uniques au total</a:t>
            </a:r>
          </a:p>
          <a:p>
            <a:r>
              <a:rPr lang="fr-FR" dirty="0" smtClean="0"/>
              <a:t>Complexité : Dans des chaines de caractères dans différentes langues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69" y="2204864"/>
            <a:ext cx="6314949" cy="17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- Labels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Récupération des infos sur :</a:t>
            </a:r>
          </a:p>
          <a:p>
            <a:pPr lvl="1"/>
            <a:r>
              <a:rPr lang="fr-FR" dirty="0" smtClean="0"/>
              <a:t>Les produits Bios</a:t>
            </a:r>
          </a:p>
          <a:p>
            <a:pPr lvl="1"/>
            <a:r>
              <a:rPr lang="fr-FR" dirty="0" smtClean="0"/>
              <a:t>Les produits Végétariens et </a:t>
            </a:r>
            <a:r>
              <a:rPr lang="fr-FR" dirty="0" err="1" smtClean="0"/>
              <a:t>Vegans</a:t>
            </a:r>
            <a:endParaRPr lang="fr-FR" dirty="0" smtClean="0"/>
          </a:p>
          <a:p>
            <a:pPr lvl="1"/>
            <a:r>
              <a:rPr lang="fr-FR" dirty="0" smtClean="0"/>
              <a:t>Les produits sans conservateurs</a:t>
            </a:r>
          </a:p>
          <a:p>
            <a:pPr lvl="1"/>
            <a:r>
              <a:rPr lang="fr-FR" dirty="0" smtClean="0"/>
              <a:t>Les produits sans colorants</a:t>
            </a:r>
          </a:p>
          <a:p>
            <a:pPr lvl="1"/>
            <a:r>
              <a:rPr lang="fr-FR" dirty="0" smtClean="0"/>
              <a:t>Les produits sans </a:t>
            </a:r>
            <a:r>
              <a:rPr lang="fr-FR" dirty="0" err="1" smtClean="0"/>
              <a:t>OGMs</a:t>
            </a:r>
            <a:endParaRPr lang="fr-FR" dirty="0"/>
          </a:p>
          <a:p>
            <a:pPr marL="274320" lvl="1" indent="0">
              <a:buNone/>
            </a:pPr>
            <a:endParaRPr lang="fr-FR" dirty="0" smtClean="0"/>
          </a:p>
          <a:p>
            <a:r>
              <a:rPr lang="fr-FR" dirty="0" smtClean="0"/>
              <a:t>Nettoyage par </a:t>
            </a:r>
            <a:r>
              <a:rPr lang="fr-FR" b="1" dirty="0" smtClean="0"/>
              <a:t>expression régulières </a:t>
            </a:r>
            <a:r>
              <a:rPr lang="fr-FR" dirty="0" smtClean="0"/>
              <a:t>et création de colonnes booléennes du type « est labellisé biologique »</a:t>
            </a:r>
          </a:p>
          <a:p>
            <a:r>
              <a:rPr lang="fr-FR" dirty="0" smtClean="0"/>
              <a:t>Gestion dans </a:t>
            </a:r>
            <a:r>
              <a:rPr lang="fr-FR" b="1" dirty="0" smtClean="0"/>
              <a:t>plusieurs langues </a:t>
            </a:r>
            <a:r>
              <a:rPr lang="fr-FR" dirty="0" smtClean="0"/>
              <a:t>avec l’attention portée sur les </a:t>
            </a:r>
            <a:r>
              <a:rPr lang="fr-FR" b="1" dirty="0" smtClean="0"/>
              <a:t>négations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6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Catégories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03648" y="1772816"/>
            <a:ext cx="6275040" cy="197281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Utilisation des colonnes </a:t>
            </a:r>
            <a:r>
              <a:rPr lang="fr-FR" dirty="0" err="1" smtClean="0"/>
              <a:t>pnns_groups</a:t>
            </a:r>
            <a:r>
              <a:rPr lang="fr-FR" dirty="0" smtClean="0"/>
              <a:t> 1 et 2.</a:t>
            </a:r>
          </a:p>
          <a:p>
            <a:pPr lvl="1"/>
            <a:r>
              <a:rPr lang="fr-FR" dirty="0" smtClean="0"/>
              <a:t>Pnns_groups_1 : 9 classes</a:t>
            </a:r>
          </a:p>
          <a:p>
            <a:pPr lvl="1"/>
            <a:r>
              <a:rPr lang="fr-FR" dirty="0" smtClean="0"/>
              <a:t>Pnns_groups_2:  39 classes</a:t>
            </a:r>
          </a:p>
          <a:p>
            <a:r>
              <a:rPr lang="fr-FR" dirty="0" smtClean="0"/>
              <a:t>8 % de données taguées « </a:t>
            </a:r>
            <a:r>
              <a:rPr lang="fr-FR" dirty="0" err="1" smtClean="0"/>
              <a:t>Unknown</a:t>
            </a:r>
            <a:r>
              <a:rPr lang="fr-FR" dirty="0" smtClean="0"/>
              <a:t> »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Catégories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040" y="1988840"/>
            <a:ext cx="6275040" cy="1656184"/>
          </a:xfrm>
        </p:spPr>
        <p:txBody>
          <a:bodyPr>
            <a:normAutofit/>
          </a:bodyPr>
          <a:lstStyle/>
          <a:p>
            <a:r>
              <a:rPr lang="fr-FR" dirty="0"/>
              <a:t>D</a:t>
            </a:r>
            <a:r>
              <a:rPr lang="fr-FR" dirty="0" smtClean="0"/>
              <a:t>onnées taguées « </a:t>
            </a:r>
            <a:r>
              <a:rPr lang="fr-FR" dirty="0" err="1" smtClean="0"/>
              <a:t>Unknown</a:t>
            </a:r>
            <a:r>
              <a:rPr lang="fr-FR" dirty="0" smtClean="0"/>
              <a:t> » complétées par un gradient </a:t>
            </a:r>
            <a:r>
              <a:rPr lang="fr-FR" dirty="0" err="1" smtClean="0"/>
              <a:t>boosting</a:t>
            </a:r>
            <a:r>
              <a:rPr lang="fr-FR" dirty="0" smtClean="0"/>
              <a:t> classifier.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83688"/>
              </p:ext>
            </p:extLst>
          </p:nvPr>
        </p:nvGraphicFramePr>
        <p:xfrm>
          <a:off x="6372200" y="1700808"/>
          <a:ext cx="26642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</a:t>
                      </a:r>
                      <a:r>
                        <a:rPr lang="fr-FR" baseline="0" dirty="0" smtClean="0"/>
                        <a:t> d’entrées</a:t>
                      </a:r>
                    </a:p>
                    <a:p>
                      <a:r>
                        <a:rPr lang="fr-FR" baseline="0" dirty="0" smtClean="0"/>
                        <a:t>(pour 100g)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Sucre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Sel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Graisses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Graisses Saturées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Energie</a:t>
                      </a:r>
                    </a:p>
                    <a:p>
                      <a:pPr marL="285750" indent="-285750" fontAlgn="t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Protéines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39552" y="2896471"/>
            <a:ext cx="52565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Performance du modèle pour pnns_groups_1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avec validation sur set de test : </a:t>
            </a:r>
            <a:r>
              <a:rPr lang="fr-FR" b="1" dirty="0" smtClean="0">
                <a:solidFill>
                  <a:schemeClr val="tx2"/>
                </a:solidFill>
              </a:rPr>
              <a:t>0,868</a:t>
            </a:r>
            <a:r>
              <a:rPr lang="fr-F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avec validation sur set d’entrainement : </a:t>
            </a:r>
            <a:r>
              <a:rPr lang="fr-FR" b="1" dirty="0" smtClean="0">
                <a:solidFill>
                  <a:schemeClr val="tx2"/>
                </a:solidFill>
              </a:rPr>
              <a:t>0,977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539552" y="1340768"/>
            <a:ext cx="5040560" cy="639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>
                <a:solidFill>
                  <a:schemeClr val="tx2"/>
                </a:solidFill>
              </a:defRPr>
            </a:lvl1pPr>
            <a:lvl2pPr inden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/>
            </a:lvl2pPr>
            <a:lvl3pPr inden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b="1"/>
            </a:lvl3pPr>
            <a:lvl4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4pPr>
            <a:lvl5pPr inden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baseline="0"/>
            </a:lvl5pPr>
            <a:lvl6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6pPr>
            <a:lvl7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7pPr>
            <a:lvl8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8pPr>
            <a:lvl9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9pPr>
          </a:lstStyle>
          <a:p>
            <a:pPr algn="l"/>
            <a:r>
              <a:rPr lang="fr-FR" dirty="0" smtClean="0"/>
              <a:t>Remplissage des valeurs manquantes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3136"/>
            <a:ext cx="9144000" cy="138244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79512" y="41490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 MLFLOW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packaging tags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Forte cardinalité : chaines de caractères. (6320 tags différents)</a:t>
            </a:r>
          </a:p>
          <a:p>
            <a:r>
              <a:rPr lang="fr-FR" dirty="0" smtClean="0"/>
              <a:t>Création d’une colonne booléenne « </a:t>
            </a:r>
            <a:r>
              <a:rPr lang="fr-FR" dirty="0" err="1" smtClean="0"/>
              <a:t>has_plastic</a:t>
            </a:r>
            <a:r>
              <a:rPr lang="fr-FR" dirty="0" smtClean="0"/>
              <a:t> » par expression régulière dans les packaging tags</a:t>
            </a:r>
          </a:p>
          <a:p>
            <a:endParaRPr lang="fr-FR" dirty="0"/>
          </a:p>
          <a:p>
            <a:r>
              <a:rPr lang="fr-FR" dirty="0" smtClean="0"/>
              <a:t>Expressions recherchées</a:t>
            </a:r>
          </a:p>
          <a:p>
            <a:pPr lvl="1"/>
            <a:r>
              <a:rPr lang="fr-FR" dirty="0" smtClean="0"/>
              <a:t>‘</a:t>
            </a:r>
            <a:r>
              <a:rPr lang="fr-FR" dirty="0" err="1" smtClean="0"/>
              <a:t>plast</a:t>
            </a:r>
            <a:r>
              <a:rPr lang="fr-FR" dirty="0" smtClean="0"/>
              <a:t>’ : Pour le français, l’anglais, l’espagnol, l’italien et beaucoup d’autres langues</a:t>
            </a:r>
          </a:p>
          <a:p>
            <a:pPr lvl="1"/>
            <a:r>
              <a:rPr lang="fr-FR" dirty="0" smtClean="0"/>
              <a:t>‘sachet’ : l’expression la plus fréquente. Contrôle manuel : toujours du plastique</a:t>
            </a:r>
          </a:p>
          <a:p>
            <a:pPr lvl="1"/>
            <a:r>
              <a:rPr lang="fr-FR" dirty="0" smtClean="0"/>
              <a:t>‘</a:t>
            </a:r>
            <a:r>
              <a:rPr lang="fr-FR" dirty="0" err="1" smtClean="0"/>
              <a:t>kunstoff</a:t>
            </a:r>
            <a:r>
              <a:rPr lang="fr-FR" dirty="0" smtClean="0"/>
              <a:t>’ : Pour l’allemand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5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</a:t>
            </a:r>
            <a:r>
              <a:rPr lang="fr-FR" dirty="0" err="1" smtClean="0"/>
              <a:t>univariée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1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fr-FR" dirty="0" smtClean="0"/>
              <a:t>Labels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88" y="836712"/>
            <a:ext cx="6144024" cy="589753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6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90600"/>
          </a:xfrm>
        </p:spPr>
        <p:txBody>
          <a:bodyPr/>
          <a:lstStyle/>
          <a:p>
            <a:r>
              <a:rPr lang="fr-FR" dirty="0" err="1" smtClean="0"/>
              <a:t>Categories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19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33599"/>
            <a:ext cx="5112568" cy="5988293"/>
          </a:xfrm>
        </p:spPr>
      </p:pic>
    </p:spTree>
    <p:extLst>
      <p:ext uri="{BB962C8B-B14F-4D97-AF65-F5344CB8AC3E}">
        <p14:creationId xmlns:p14="http://schemas.microsoft.com/office/powerpoint/2010/main" val="33784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7839">
            <a:off x="290089" y="2488853"/>
            <a:ext cx="4369112" cy="273069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L'agence "Santé publique France" a lancé un appel à projets pour trouver des idées innovantes d’applications en lien avec l'alimentation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996951"/>
            <a:ext cx="1714500" cy="17145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567436"/>
            <a:ext cx="2808312" cy="194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Packaging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32" y="1340768"/>
            <a:ext cx="7534040" cy="502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Additifs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7790639" cy="526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Ingrédients issus de l’huile de palme</a:t>
            </a: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1407"/>
              </p:ext>
            </p:extLst>
          </p:nvPr>
        </p:nvGraphicFramePr>
        <p:xfrm>
          <a:off x="1331640" y="234888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d’ingrédients issues de l’huile de palme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Nombres de produits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88703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3385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1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Nutriscore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colonnes:</a:t>
            </a:r>
          </a:p>
          <a:p>
            <a:pPr lvl="1"/>
            <a:r>
              <a:rPr lang="fr-FR" dirty="0" err="1" smtClean="0"/>
              <a:t>Nutriscore</a:t>
            </a:r>
            <a:r>
              <a:rPr lang="fr-FR" dirty="0" smtClean="0"/>
              <a:t> numérique</a:t>
            </a:r>
          </a:p>
          <a:p>
            <a:pPr lvl="1"/>
            <a:r>
              <a:rPr lang="fr-FR" dirty="0" err="1" smtClean="0"/>
              <a:t>Nutriscore</a:t>
            </a:r>
            <a:r>
              <a:rPr lang="fr-FR" dirty="0" smtClean="0"/>
              <a:t> grade (A-B-C-D-E)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72" y="2924945"/>
            <a:ext cx="5693548" cy="37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Nutriscore</a:t>
            </a:r>
            <a:r>
              <a:rPr lang="fr-FR" sz="2800" dirty="0" smtClean="0"/>
              <a:t> numérique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24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052736"/>
            <a:ext cx="7071973" cy="48467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562852" y="602128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Skewness</a:t>
            </a:r>
            <a:r>
              <a:rPr lang="fr-FR" dirty="0" smtClean="0"/>
              <a:t> = 0,26</a:t>
            </a:r>
          </a:p>
          <a:p>
            <a:pPr algn="ctr"/>
            <a:r>
              <a:rPr lang="fr-FR" dirty="0" smtClean="0"/>
              <a:t>Symétrie décalée légèrement à gauche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0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Nutriscore</a:t>
            </a:r>
            <a:r>
              <a:rPr lang="fr-FR" sz="2800" dirty="0" smtClean="0"/>
              <a:t> Grade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96752"/>
            <a:ext cx="4648603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4883758" cy="46067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Nutriscore</a:t>
            </a:r>
            <a:r>
              <a:rPr lang="fr-FR" sz="2800" dirty="0" smtClean="0"/>
              <a:t> Grade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26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364088" y="3451340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Conversion en donnée </a:t>
            </a:r>
            <a:r>
              <a:rPr lang="fr-FR" dirty="0" smtClean="0"/>
              <a:t>numérique</a:t>
            </a:r>
            <a:r>
              <a:rPr lang="fr-FR" dirty="0"/>
              <a:t>: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 = </a:t>
            </a:r>
            <a:r>
              <a:rPr lang="fr-FR" dirty="0" smtClean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 = 1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 = 0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80112" y="1196752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Kurtosis</a:t>
            </a:r>
            <a:r>
              <a:rPr lang="fr-FR" dirty="0" smtClean="0"/>
              <a:t> = -1,18</a:t>
            </a:r>
          </a:p>
          <a:p>
            <a:r>
              <a:rPr lang="fr-FR" dirty="0" err="1" smtClean="0"/>
              <a:t>Skewness</a:t>
            </a:r>
            <a:r>
              <a:rPr lang="fr-FR" dirty="0" smtClean="0"/>
              <a:t>  = 0,18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Approximation de d’une répartition uniforme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77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Analyses </a:t>
            </a:r>
            <a:r>
              <a:rPr lang="fr-FR" dirty="0" err="1" smtClean="0"/>
              <a:t>Bivariées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Entre la présence de plastique et le </a:t>
            </a:r>
            <a:r>
              <a:rPr lang="fr-FR" dirty="0" err="1" smtClean="0"/>
              <a:t>nutriscore</a:t>
            </a:r>
            <a:r>
              <a:rPr lang="fr-FR" dirty="0" smtClean="0"/>
              <a:t> numérique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52936"/>
            <a:ext cx="4424979" cy="2161449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Entre la présence de plastique et le </a:t>
            </a:r>
            <a:r>
              <a:rPr lang="fr-FR" dirty="0" err="1"/>
              <a:t>nutriscore</a:t>
            </a:r>
            <a:r>
              <a:rPr lang="fr-FR" dirty="0"/>
              <a:t> </a:t>
            </a:r>
            <a:r>
              <a:rPr lang="fr-FR" dirty="0" smtClean="0"/>
              <a:t>Grade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56" y="2852936"/>
            <a:ext cx="4499992" cy="2177706"/>
          </a:xfr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3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Analyses </a:t>
            </a:r>
            <a:r>
              <a:rPr lang="fr-FR" dirty="0" err="1"/>
              <a:t>Bivariées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5040560" cy="342758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28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539552" y="1408383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indent="0" algn="ctr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>
                <a:solidFill>
                  <a:schemeClr val="tx2"/>
                </a:solidFill>
              </a:defRPr>
            </a:lvl1pPr>
            <a:lvl2pPr inden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/>
            </a:lvl2pPr>
            <a:lvl3pPr inden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b="1"/>
            </a:lvl3pPr>
            <a:lvl4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4pPr>
            <a:lvl5pPr inden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baseline="0"/>
            </a:lvl5pPr>
            <a:lvl6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6pPr>
            <a:lvl7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7pPr>
            <a:lvl8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8pPr>
            <a:lvl9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9pPr>
          </a:lstStyle>
          <a:p>
            <a:pPr algn="l"/>
            <a:r>
              <a:rPr lang="fr-FR" dirty="0"/>
              <a:t>Entre la présence de plastique et le </a:t>
            </a:r>
            <a:r>
              <a:rPr lang="fr-FR" dirty="0" err="1"/>
              <a:t>nutriscore</a:t>
            </a:r>
            <a:r>
              <a:rPr lang="fr-FR" dirty="0"/>
              <a:t> </a:t>
            </a:r>
            <a:r>
              <a:rPr lang="fr-FR" dirty="0" smtClean="0"/>
              <a:t>grade.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12160" y="350100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&gt; À la répartition nominale (46,53%)</a:t>
            </a:r>
            <a:endParaRPr lang="fr-FR" dirty="0"/>
          </a:p>
        </p:txBody>
      </p:sp>
      <p:sp>
        <p:nvSpPr>
          <p:cNvPr id="9" name="Accolade fermante 8"/>
          <p:cNvSpPr/>
          <p:nvPr/>
        </p:nvSpPr>
        <p:spPr>
          <a:xfrm>
            <a:off x="5364088" y="3501008"/>
            <a:ext cx="504056" cy="646331"/>
          </a:xfrm>
          <a:prstGeom prst="rightBrac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24728" y="213285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Tableau de contingence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9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Analyses </a:t>
            </a:r>
            <a:r>
              <a:rPr lang="fr-FR" dirty="0" err="1"/>
              <a:t>Bivariées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29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540720" y="1340768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indent="0" algn="ctr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>
                <a:solidFill>
                  <a:schemeClr val="tx2"/>
                </a:solidFill>
              </a:defRPr>
            </a:lvl1pPr>
            <a:lvl2pPr inden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/>
            </a:lvl2pPr>
            <a:lvl3pPr inden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b="1"/>
            </a:lvl3pPr>
            <a:lvl4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4pPr>
            <a:lvl5pPr inden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baseline="0"/>
            </a:lvl5pPr>
            <a:lvl6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6pPr>
            <a:lvl7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7pPr>
            <a:lvl8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8pPr>
            <a:lvl9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9pPr>
          </a:lstStyle>
          <a:p>
            <a:pPr algn="l"/>
            <a:r>
              <a:rPr lang="fr-FR" dirty="0" smtClean="0"/>
              <a:t>Entre l'emballage </a:t>
            </a:r>
            <a:r>
              <a:rPr lang="fr-FR" dirty="0"/>
              <a:t>et le nombre d'additifs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" y="2348880"/>
            <a:ext cx="8295608" cy="4032447"/>
          </a:xfrm>
        </p:spPr>
      </p:pic>
    </p:spTree>
    <p:extLst>
      <p:ext uri="{BB962C8B-B14F-4D97-AF65-F5344CB8AC3E}">
        <p14:creationId xmlns:p14="http://schemas.microsoft.com/office/powerpoint/2010/main" val="6722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11560" y="3789040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Organisme </a:t>
            </a:r>
            <a:r>
              <a:rPr lang="fr-FR" dirty="0" smtClean="0"/>
              <a:t>d’</a:t>
            </a:r>
            <a:r>
              <a:rPr lang="fr-FR" dirty="0" err="1" smtClean="0"/>
              <a:t>opendata</a:t>
            </a:r>
            <a:r>
              <a:rPr lang="fr-FR" dirty="0"/>
              <a:t>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Produits du monde entier référencés par code barre.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Base France la plus renseignée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Base riche : </a:t>
            </a:r>
            <a:r>
              <a:rPr lang="fr-FR" dirty="0" smtClean="0"/>
              <a:t>180 </a:t>
            </a:r>
            <a:r>
              <a:rPr lang="fr-FR" dirty="0" smtClean="0"/>
              <a:t>colonnes, </a:t>
            </a:r>
            <a:r>
              <a:rPr lang="fr-FR" dirty="0" smtClean="0"/>
              <a:t>1.5 Millions de lignes.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Base mal normalisée du à son caractère contributif.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44" y="1412776"/>
            <a:ext cx="2808312" cy="194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Analyses </a:t>
            </a:r>
            <a:r>
              <a:rPr lang="fr-FR" dirty="0" err="1"/>
              <a:t>Bivariées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319122" cy="403275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30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545336" y="1340768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>
                <a:solidFill>
                  <a:schemeClr val="tx2"/>
                </a:solidFill>
              </a:defRPr>
            </a:lvl1pPr>
            <a:lvl2pPr inden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/>
            </a:lvl2pPr>
            <a:lvl3pPr inden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b="1"/>
            </a:lvl3pPr>
            <a:lvl4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4pPr>
            <a:lvl5pPr inden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baseline="0"/>
            </a:lvl5pPr>
            <a:lvl6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6pPr>
            <a:lvl7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7pPr>
            <a:lvl8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8pPr>
            <a:lvl9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9pPr>
          </a:lstStyle>
          <a:p>
            <a:pPr algn="l"/>
            <a:r>
              <a:rPr lang="fr-FR" dirty="0" smtClean="0"/>
              <a:t>Entre </a:t>
            </a:r>
            <a:r>
              <a:rPr lang="fr-FR" dirty="0"/>
              <a:t>le label et l'emballage</a:t>
            </a:r>
          </a:p>
        </p:txBody>
      </p:sp>
    </p:spTree>
    <p:extLst>
      <p:ext uri="{BB962C8B-B14F-4D97-AF65-F5344CB8AC3E}">
        <p14:creationId xmlns:p14="http://schemas.microsoft.com/office/powerpoint/2010/main" val="26813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</a:t>
            </a:r>
            <a:r>
              <a:rPr lang="fr-FR" dirty="0" smtClean="0"/>
              <a:t>statistiques (</a:t>
            </a:r>
            <a:r>
              <a:rPr lang="fr-FR" dirty="0" err="1" smtClean="0"/>
              <a:t>Student</a:t>
            </a:r>
            <a:r>
              <a:rPr lang="fr-FR" dirty="0" smtClean="0"/>
              <a:t>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𝑛𝑜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_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𝑝𝑙𝑎𝑠𝑡𝑖𝑐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≤ 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𝑝𝑙𝑎𝑠𝑡𝑖𝑐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𝑛𝑜</m:t>
                          </m:r>
                          <m:r>
                            <a:rPr lang="fr-FR" i="1">
                              <a:latin typeface="Cambria Math"/>
                            </a:rPr>
                            <m:t>_</m:t>
                          </m:r>
                          <m:r>
                            <a:rPr lang="fr-FR" i="1">
                              <a:latin typeface="Cambria Math"/>
                            </a:rPr>
                            <m:t>𝑝𝑙𝑎𝑠𝑡𝑖𝑐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&gt;</m:t>
                      </m:r>
                      <m:r>
                        <a:rPr lang="fr-FR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𝑝𝑙𝑎𝑠𝑡𝑖𝑐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𝑎𝑣𝑒𝑐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𝑚𝑜𝑦𝑒𝑛𝑛𝑒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𝑑𝑢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𝑛𝑢𝑡𝑟𝑖𝑠𝑐𝑜𝑟𝑒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𝑔𝑟𝑎𝑑𝑒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𝑐𝑜𝑛𝑣𝑒𝑟𝑡𝑖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fr-FR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𝑎𝑢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𝑛𝑢𝑚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é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𝑟𝑖𝑞𝑢𝑒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𝑝𝑜𝑢𝑟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𝑙𝑒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𝑔𝑟𝑜𝑢𝑝𝑒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𝑐𝑜𝑛𝑠𝑖𝑑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é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é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 smtClean="0"/>
                  <a:t>- </a:t>
                </a:r>
                <a:r>
                  <a:rPr lang="fr-FR" dirty="0"/>
                  <a:t>H0 : </a:t>
                </a:r>
                <a:r>
                  <a:rPr lang="fr-FR" dirty="0" smtClean="0"/>
                  <a:t>les </a:t>
                </a:r>
                <a:r>
                  <a:rPr lang="fr-FR" dirty="0"/>
                  <a:t>produits sans plastiques ont une moyenne de </a:t>
                </a:r>
                <a:r>
                  <a:rPr lang="fr-FR" dirty="0" err="1"/>
                  <a:t>nutriscore</a:t>
                </a:r>
                <a:r>
                  <a:rPr lang="fr-FR" dirty="0"/>
                  <a:t> inférieure ou égale à celle des produits emballés dans du </a:t>
                </a:r>
                <a:r>
                  <a:rPr lang="fr-FR" dirty="0" smtClean="0"/>
                  <a:t>plastique</a:t>
                </a:r>
                <a:endParaRPr lang="fr-FR" dirty="0"/>
              </a:p>
              <a:p>
                <a:r>
                  <a:rPr lang="fr-FR" dirty="0"/>
                  <a:t>- H1 </a:t>
                </a:r>
                <a:r>
                  <a:rPr lang="fr-FR" dirty="0" smtClean="0"/>
                  <a:t>: les </a:t>
                </a:r>
                <a:r>
                  <a:rPr lang="fr-FR" dirty="0"/>
                  <a:t>produits sans plastiques ont une moyenne de </a:t>
                </a:r>
                <a:r>
                  <a:rPr lang="fr-FR" dirty="0" err="1"/>
                  <a:t>nutriscore</a:t>
                </a:r>
                <a:r>
                  <a:rPr lang="fr-FR" dirty="0"/>
                  <a:t> supérieure à celle des produits emballés dans du </a:t>
                </a:r>
                <a:r>
                  <a:rPr lang="fr-FR" dirty="0" smtClean="0"/>
                  <a:t>plastique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/>
                  <a:t>Valeurs </a:t>
                </a:r>
                <a:r>
                  <a:rPr lang="fr-FR" dirty="0" smtClean="0"/>
                  <a:t>empiriques: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𝑛𝑜</m:t>
                        </m:r>
                        <m:r>
                          <a:rPr lang="fr-FR" i="1">
                            <a:latin typeface="Cambria Math"/>
                          </a:rPr>
                          <m:t>_</m:t>
                        </m:r>
                        <m:r>
                          <a:rPr lang="fr-FR" i="1">
                            <a:latin typeface="Cambria Math"/>
                          </a:rPr>
                          <m:t>𝑝𝑙𝑎𝑠𝑡𝑖𝑐</m:t>
                        </m:r>
                      </m:sub>
                    </m:sSub>
                  </m:oMath>
                </a14:m>
                <a:r>
                  <a:rPr lang="fr-FR" dirty="0" smtClean="0"/>
                  <a:t> = 1,9588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𝑝𝑙𝑎𝑠𝑡𝑖𝑐</m:t>
                        </m:r>
                      </m:sub>
                    </m:sSub>
                  </m:oMath>
                </a14:m>
                <a:r>
                  <a:rPr lang="fr-FR" dirty="0" smtClean="0"/>
                  <a:t> = 1,8821</a:t>
                </a: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b="-1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6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</a:t>
            </a:r>
            <a:r>
              <a:rPr lang="fr-FR" dirty="0"/>
              <a:t>statistiques (</a:t>
            </a:r>
            <a:r>
              <a:rPr lang="fr-FR" dirty="0" err="1"/>
              <a:t>Student</a:t>
            </a:r>
            <a:r>
              <a:rPr lang="fr-FR" dirty="0"/>
              <a:t>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Resultats 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𝑛𝑜</m:t>
                          </m:r>
                          <m:r>
                            <a:rPr lang="fr-FR" i="1">
                              <a:latin typeface="Cambria Math"/>
                            </a:rPr>
                            <m:t>_</m:t>
                          </m:r>
                          <m:r>
                            <a:rPr lang="fr-FR" i="1">
                              <a:latin typeface="Cambria Math"/>
                            </a:rPr>
                            <m:t>𝑝𝑙𝑎𝑠𝑡𝑖𝑐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≤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𝑝𝑙𝑎𝑠𝑡𝑖𝑐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𝑛𝑜</m:t>
                          </m:r>
                          <m:r>
                            <a:rPr lang="fr-FR" i="1">
                              <a:latin typeface="Cambria Math"/>
                            </a:rPr>
                            <m:t>_</m:t>
                          </m:r>
                          <m:r>
                            <a:rPr lang="fr-FR" i="1">
                              <a:latin typeface="Cambria Math"/>
                            </a:rPr>
                            <m:t>𝑝𝑙𝑎𝑠𝑡𝑖𝑐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&gt;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𝑝𝑙𝑎𝑠𝑡𝑖𝑐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  <a:ea typeface="Cambria Math"/>
                        </a:rPr>
                        <m:t>𝑎𝑣𝑒𝑐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𝑚𝑜𝑦𝑒𝑛𝑛𝑒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𝑑𝑢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𝑛𝑢𝑡𝑟𝑖𝑠𝑐𝑜𝑟𝑒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𝑔𝑟𝑎𝑑𝑒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𝑐𝑜𝑛𝑣𝑒𝑟𝑡𝑖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fr-FR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  <a:ea typeface="Cambria Math"/>
                        </a:rPr>
                        <m:t>𝑎𝑢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𝑛𝑢𝑚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é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𝑟𝑖𝑞𝑢𝑒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𝑝𝑜𝑢𝑟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𝑙𝑒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𝑔𝑟𝑜𝑢𝑝𝑒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𝑐𝑜𝑛𝑠𝑖𝑑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é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fr-FR" i="1">
                          <a:latin typeface="Cambria Math"/>
                          <a:ea typeface="Cambria Math"/>
                        </a:rPr>
                        <m:t>é</m:t>
                      </m:r>
                    </m:oMath>
                  </m:oMathPara>
                </a14:m>
                <a:endParaRPr lang="fr-FR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fr-FR" dirty="0" smtClean="0"/>
                  <a:t>Test à 5%: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i="1" dirty="0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fr-FR" b="0" i="1" dirty="0" smtClean="0">
                              <a:latin typeface="Cambria Math"/>
                              <a:ea typeface="Cambria Math"/>
                            </a:rPr>
                            <m:t>=0,05</m:t>
                          </m:r>
                        </m:sub>
                      </m:sSub>
                      <m:r>
                        <a:rPr lang="fr-FR" i="1" dirty="0" smtClean="0">
                          <a:latin typeface="Cambria Math"/>
                        </a:rPr>
                        <m:t>= 8</m:t>
                      </m:r>
                      <m:r>
                        <a:rPr lang="fr-FR" b="0" i="1" dirty="0" smtClean="0">
                          <a:latin typeface="Cambria Math"/>
                        </a:rPr>
                        <m:t> ∗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/>
                            </a:rPr>
                            <m:t>−18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347864" y="5229200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peut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229200"/>
                <a:ext cx="223224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86"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1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fr-FR" dirty="0" smtClean="0"/>
              <a:t>Tests statistiques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4" y="1737682"/>
            <a:ext cx="5426816" cy="489823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33</a:t>
            </a:fld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6089296" y="2312005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164288" y="1988839"/>
            <a:ext cx="183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ne peut pas rejeter H0</a:t>
            </a:r>
            <a:endParaRPr lang="fr-FR" dirty="0"/>
          </a:p>
        </p:txBody>
      </p:sp>
      <p:sp>
        <p:nvSpPr>
          <p:cNvPr id="8" name="Accolade fermante 7"/>
          <p:cNvSpPr/>
          <p:nvPr/>
        </p:nvSpPr>
        <p:spPr>
          <a:xfrm>
            <a:off x="5955536" y="2707177"/>
            <a:ext cx="565808" cy="3781291"/>
          </a:xfrm>
          <a:prstGeom prst="rightBrace">
            <a:avLst>
              <a:gd name="adj1" fmla="val 89138"/>
              <a:gd name="adj2" fmla="val 49275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712760" y="4149080"/>
            <a:ext cx="183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peut rejeter H0</a:t>
            </a:r>
            <a:endParaRPr lang="fr-FR" dirty="0"/>
          </a:p>
        </p:txBody>
      </p:sp>
      <p:sp>
        <p:nvSpPr>
          <p:cNvPr id="11" name="Espace réservé du texte 2"/>
          <p:cNvSpPr txBox="1">
            <a:spLocks/>
          </p:cNvSpPr>
          <p:nvPr/>
        </p:nvSpPr>
        <p:spPr>
          <a:xfrm>
            <a:off x="545336" y="1007199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>
                <a:solidFill>
                  <a:schemeClr val="tx2"/>
                </a:solidFill>
              </a:defRPr>
            </a:lvl1pPr>
            <a:lvl2pPr inden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/>
            </a:lvl2pPr>
            <a:lvl3pPr inden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b="1"/>
            </a:lvl3pPr>
            <a:lvl4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4pPr>
            <a:lvl5pPr inden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baseline="0"/>
            </a:lvl5pPr>
            <a:lvl6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6pPr>
            <a:lvl7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7pPr>
            <a:lvl8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8pPr>
            <a:lvl9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9pPr>
          </a:lstStyle>
          <a:p>
            <a:pPr algn="l"/>
            <a:r>
              <a:rPr lang="fr-FR" dirty="0" smtClean="0"/>
              <a:t>Sans données complétées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3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6480"/>
            <a:ext cx="8229600" cy="990600"/>
          </a:xfrm>
        </p:spPr>
        <p:txBody>
          <a:bodyPr/>
          <a:lstStyle/>
          <a:p>
            <a:r>
              <a:rPr lang="fr-FR" dirty="0" smtClean="0"/>
              <a:t>Tests statistiques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5793873" cy="479108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34</a:t>
            </a:fld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6197712" y="2434017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281968" y="2206605"/>
            <a:ext cx="183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ne peut pas rejeter H0</a:t>
            </a:r>
            <a:endParaRPr lang="fr-FR" dirty="0"/>
          </a:p>
        </p:txBody>
      </p:sp>
      <p:sp>
        <p:nvSpPr>
          <p:cNvPr id="8" name="Accolade fermante 7"/>
          <p:cNvSpPr/>
          <p:nvPr/>
        </p:nvSpPr>
        <p:spPr>
          <a:xfrm>
            <a:off x="6236128" y="2852936"/>
            <a:ext cx="565808" cy="3781291"/>
          </a:xfrm>
          <a:prstGeom prst="rightBrace">
            <a:avLst>
              <a:gd name="adj1" fmla="val 89138"/>
              <a:gd name="adj2" fmla="val 49275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948264" y="4312517"/>
            <a:ext cx="183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peut rejeter H0</a:t>
            </a:r>
            <a:endParaRPr lang="fr-FR" dirty="0"/>
          </a:p>
        </p:txBody>
      </p:sp>
      <p:sp>
        <p:nvSpPr>
          <p:cNvPr id="11" name="Espace réservé du texte 2"/>
          <p:cNvSpPr txBox="1">
            <a:spLocks/>
          </p:cNvSpPr>
          <p:nvPr/>
        </p:nvSpPr>
        <p:spPr>
          <a:xfrm>
            <a:off x="545336" y="1124744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>
                <a:solidFill>
                  <a:schemeClr val="tx2"/>
                </a:solidFill>
              </a:defRPr>
            </a:lvl1pPr>
            <a:lvl2pPr inden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/>
            </a:lvl2pPr>
            <a:lvl3pPr inden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b="1"/>
            </a:lvl3pPr>
            <a:lvl4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4pPr>
            <a:lvl5pPr inden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baseline="0"/>
            </a:lvl5pPr>
            <a:lvl6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6pPr>
            <a:lvl7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7pPr>
            <a:lvl8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8pPr>
            <a:lvl9pPr inden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/>
            </a:lvl9pPr>
          </a:lstStyle>
          <a:p>
            <a:pPr algn="l"/>
            <a:r>
              <a:rPr lang="fr-FR" dirty="0" smtClean="0"/>
              <a:t>Avec données complétées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7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statistiques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Pour la </a:t>
                </a:r>
                <a:r>
                  <a:rPr lang="fr-FR" dirty="0" err="1" smtClean="0"/>
                  <a:t>categorie</a:t>
                </a:r>
                <a:r>
                  <a:rPr lang="fr-FR" dirty="0" smtClean="0"/>
                  <a:t> fruits et </a:t>
                </a:r>
                <a:r>
                  <a:rPr lang="fr-FR" dirty="0" err="1" smtClean="0"/>
                  <a:t>legumes</a:t>
                </a:r>
                <a:r>
                  <a:rPr lang="fr-FR" dirty="0" smtClean="0"/>
                  <a:t>, on ne peut pas rejeter l’hypothèse H0.</a:t>
                </a:r>
              </a:p>
              <a:p>
                <a:r>
                  <a:rPr lang="fr-FR" dirty="0" smtClean="0"/>
                  <a:t>Cependant, rappelons que les fruits et légumes sont très bons pour la santé quoi qu’il arrive et qu’il n’est pas nécessaire de les acheter dans du plastique</a:t>
                </a:r>
              </a:p>
              <a:p>
                <a:endParaRPr lang="fr-FR" dirty="0"/>
              </a:p>
              <a:p>
                <a:r>
                  <a:rPr lang="fr-FR" dirty="0" smtClean="0"/>
                  <a:t>Pour les fruits et légumes:</a:t>
                </a:r>
              </a:p>
              <a:p>
                <a:r>
                  <a:rPr lang="fr-FR" dirty="0"/>
                  <a:t>Valeurs empiriques: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𝑛𝑜</m:t>
                        </m:r>
                        <m:r>
                          <a:rPr lang="fr-FR" i="1">
                            <a:latin typeface="Cambria Math"/>
                          </a:rPr>
                          <m:t>_</m:t>
                        </m:r>
                        <m:r>
                          <a:rPr lang="fr-FR" i="1">
                            <a:latin typeface="Cambria Math"/>
                          </a:rPr>
                          <m:t>𝑝𝑙𝑎𝑠𝑡𝑖𝑐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3,437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𝑝𝑙𝑎𝑠𝑡𝑖𝑐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3,4404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35</a:t>
            </a:fld>
            <a:endParaRPr lang="fr-FR"/>
          </a:p>
        </p:txBody>
      </p:sp>
      <p:sp>
        <p:nvSpPr>
          <p:cNvPr id="5" name="Accolade fermante 4"/>
          <p:cNvSpPr/>
          <p:nvPr/>
        </p:nvSpPr>
        <p:spPr>
          <a:xfrm>
            <a:off x="3131840" y="4941168"/>
            <a:ext cx="360040" cy="720080"/>
          </a:xfrm>
          <a:prstGeom prst="rightBrace">
            <a:avLst>
              <a:gd name="adj1" fmla="val 2611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822184" y="51165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Notes très hautes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0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Faisabilité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Faisabilité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Détection de l’emballage : </a:t>
            </a:r>
          </a:p>
          <a:p>
            <a:endParaRPr lang="fr-FR" dirty="0" smtClean="0"/>
          </a:p>
          <a:p>
            <a:r>
              <a:rPr lang="fr-FR" dirty="0" smtClean="0"/>
              <a:t>Créer une base nettoyée de </a:t>
            </a:r>
            <a:r>
              <a:rPr lang="fr-FR" dirty="0" err="1" smtClean="0"/>
              <a:t>OpenFoodFacts</a:t>
            </a:r>
            <a:r>
              <a:rPr lang="fr-FR" dirty="0" smtClean="0"/>
              <a:t> spécifique à la demande : reproduire le travail de tri « </a:t>
            </a:r>
            <a:r>
              <a:rPr lang="fr-FR" dirty="0" err="1" smtClean="0"/>
              <a:t>has_plastic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Problème : Les données sur le packaging ne sont renseignées qu’à 84,1%</a:t>
            </a:r>
          </a:p>
          <a:p>
            <a:pPr lvl="1"/>
            <a:r>
              <a:rPr lang="fr-FR" dirty="0"/>
              <a:t>U</a:t>
            </a:r>
            <a:r>
              <a:rPr lang="fr-FR" dirty="0" smtClean="0"/>
              <a:t>tiliser une approche avec les images des produits pour détecter le plastique</a:t>
            </a:r>
          </a:p>
          <a:p>
            <a:pPr lvl="1"/>
            <a:r>
              <a:rPr lang="fr-FR" dirty="0" smtClean="0"/>
              <a:t>Encourager </a:t>
            </a:r>
            <a:r>
              <a:rPr lang="fr-FR" dirty="0" err="1" smtClean="0"/>
              <a:t>OpenFoodFacts</a:t>
            </a:r>
            <a:r>
              <a:rPr lang="fr-FR" dirty="0" smtClean="0"/>
              <a:t> à compléter ces données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Faisabilité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Proposition d’un produit similaire: </a:t>
            </a:r>
          </a:p>
          <a:p>
            <a:endParaRPr lang="fr-FR" dirty="0" smtClean="0"/>
          </a:p>
          <a:p>
            <a:r>
              <a:rPr lang="fr-FR" dirty="0" smtClean="0"/>
              <a:t>Utiliser la colonne </a:t>
            </a:r>
            <a:r>
              <a:rPr lang="fr-FR" dirty="0" err="1" smtClean="0"/>
              <a:t>categories_en</a:t>
            </a:r>
            <a:r>
              <a:rPr lang="fr-FR" dirty="0" smtClean="0"/>
              <a:t> (48,9% de remplissage)</a:t>
            </a:r>
          </a:p>
          <a:p>
            <a:pPr lvl="1"/>
            <a:r>
              <a:rPr lang="fr-FR" dirty="0" smtClean="0"/>
              <a:t>Nécessite un nettoyage (59303 valeurs uniques)</a:t>
            </a:r>
          </a:p>
          <a:p>
            <a:r>
              <a:rPr lang="fr-FR" dirty="0" smtClean="0"/>
              <a:t>Approche Machine Learning/</a:t>
            </a:r>
            <a:r>
              <a:rPr lang="fr-FR" dirty="0" err="1" smtClean="0"/>
              <a:t>NearestNeighbours</a:t>
            </a:r>
            <a:r>
              <a:rPr lang="fr-FR" dirty="0" smtClean="0"/>
              <a:t> avec 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es caractéristiques nutritionnelles</a:t>
            </a:r>
          </a:p>
          <a:p>
            <a:pPr lvl="1"/>
            <a:r>
              <a:rPr lang="fr-FR" dirty="0" smtClean="0"/>
              <a:t>Le nom du produit</a:t>
            </a:r>
          </a:p>
          <a:p>
            <a:pPr lvl="1"/>
            <a:r>
              <a:rPr lang="fr-FR" dirty="0" smtClean="0"/>
              <a:t>Ingrédients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6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3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Explorer le contenu de la base</a:t>
            </a:r>
          </a:p>
          <a:p>
            <a:r>
              <a:rPr lang="fr-FR" dirty="0" smtClean="0"/>
              <a:t>Exprimer une idée d’application</a:t>
            </a:r>
          </a:p>
          <a:p>
            <a:r>
              <a:rPr lang="fr-FR" dirty="0" smtClean="0"/>
              <a:t>Montrer par une analyse statistique que l’idée est justifiée</a:t>
            </a:r>
          </a:p>
          <a:p>
            <a:r>
              <a:rPr lang="fr-FR" dirty="0" smtClean="0"/>
              <a:t>Expliquer que l’idée est réalisable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717032"/>
            <a:ext cx="571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 qualité nutritionnelle est probablement corrélée à la qualité écologique de l’emballage</a:t>
            </a:r>
          </a:p>
          <a:p>
            <a:pPr lvl="1"/>
            <a:r>
              <a:rPr lang="fr-FR" dirty="0" smtClean="0"/>
              <a:t>Conscience industrielle</a:t>
            </a:r>
          </a:p>
          <a:p>
            <a:pPr lvl="1"/>
            <a:r>
              <a:rPr lang="fr-FR" dirty="0" smtClean="0"/>
              <a:t>Tendances marketing</a:t>
            </a:r>
          </a:p>
          <a:p>
            <a:pPr marL="274320" lvl="1" indent="0">
              <a:buNone/>
            </a:pPr>
            <a:endParaRPr lang="fr-FR" dirty="0" smtClean="0"/>
          </a:p>
          <a:p>
            <a:r>
              <a:rPr lang="fr-FR" dirty="0" smtClean="0"/>
              <a:t>La présence de label « sain » n’est pas vraiment corrélée à l’absence de plastique.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Quoi qu’il arrive il est important de réduire notre consommation de plastique et surtout :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36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Manger </a:t>
            </a:r>
            <a:r>
              <a:rPr lang="fr-FR" sz="3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mieux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6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Anaconda 4.9.2</a:t>
            </a:r>
          </a:p>
          <a:p>
            <a:r>
              <a:rPr lang="fr-FR" sz="2000" dirty="0" smtClean="0"/>
              <a:t>Python 3.8.3</a:t>
            </a:r>
          </a:p>
          <a:p>
            <a:r>
              <a:rPr lang="fr-FR" sz="2000" dirty="0" err="1" smtClean="0"/>
              <a:t>Jupyter</a:t>
            </a:r>
            <a:r>
              <a:rPr lang="fr-FR" sz="2000" dirty="0" smtClean="0"/>
              <a:t> </a:t>
            </a:r>
            <a:r>
              <a:rPr lang="fr-FR" sz="2000" dirty="0" err="1" smtClean="0"/>
              <a:t>Lab</a:t>
            </a:r>
            <a:r>
              <a:rPr lang="fr-FR" sz="2000" dirty="0" smtClean="0"/>
              <a:t> 2.2.6</a:t>
            </a:r>
          </a:p>
          <a:p>
            <a:r>
              <a:rPr lang="fr-FR" sz="2000" dirty="0" smtClean="0"/>
              <a:t>Pandas 1.1.3 – Pandas </a:t>
            </a:r>
            <a:r>
              <a:rPr lang="fr-FR" sz="2000" dirty="0" err="1" smtClean="0"/>
              <a:t>profiling</a:t>
            </a:r>
            <a:r>
              <a:rPr lang="fr-FR" sz="2000" dirty="0" smtClean="0"/>
              <a:t> 2.9.0</a:t>
            </a:r>
          </a:p>
          <a:p>
            <a:r>
              <a:rPr lang="fr-FR" sz="2000" dirty="0" err="1" smtClean="0"/>
              <a:t>Matplotlib</a:t>
            </a:r>
            <a:r>
              <a:rPr lang="fr-FR" sz="2000" dirty="0" smtClean="0"/>
              <a:t> 3.3.3</a:t>
            </a:r>
          </a:p>
          <a:p>
            <a:r>
              <a:rPr lang="fr-FR" sz="2000" dirty="0" err="1" smtClean="0"/>
              <a:t>Numpy</a:t>
            </a:r>
            <a:r>
              <a:rPr lang="fr-FR" sz="2000" dirty="0" smtClean="0"/>
              <a:t> </a:t>
            </a:r>
            <a:r>
              <a:rPr lang="fr-FR" sz="2000" dirty="0"/>
              <a:t>1.19.2</a:t>
            </a:r>
            <a:endParaRPr lang="fr-FR" sz="2000" dirty="0" smtClean="0"/>
          </a:p>
          <a:p>
            <a:r>
              <a:rPr lang="fr-FR" sz="2000" dirty="0" err="1" smtClean="0"/>
              <a:t>Sklearn</a:t>
            </a:r>
            <a:r>
              <a:rPr lang="fr-FR" sz="2000" dirty="0" smtClean="0"/>
              <a:t> 0.24.0</a:t>
            </a:r>
          </a:p>
          <a:p>
            <a:r>
              <a:rPr lang="fr-FR" sz="2000" dirty="0" err="1" smtClean="0"/>
              <a:t>Scipy</a:t>
            </a:r>
            <a:r>
              <a:rPr lang="fr-FR" sz="2000" dirty="0" smtClean="0"/>
              <a:t> 1.5.4</a:t>
            </a:r>
          </a:p>
          <a:p>
            <a:r>
              <a:rPr lang="fr-FR" sz="2000" dirty="0" err="1" smtClean="0"/>
              <a:t>Statsmodels</a:t>
            </a:r>
            <a:r>
              <a:rPr lang="fr-FR" sz="2000" dirty="0" smtClean="0"/>
              <a:t> 0.12.1</a:t>
            </a:r>
            <a:endParaRPr lang="fr-FR" sz="2000" dirty="0"/>
          </a:p>
          <a:p>
            <a:r>
              <a:rPr lang="fr-FR" sz="2000" dirty="0" err="1" smtClean="0"/>
              <a:t>Mlflow</a:t>
            </a:r>
            <a:r>
              <a:rPr lang="fr-FR" sz="2000" dirty="0" smtClean="0"/>
              <a:t> 1.13.1</a:t>
            </a:r>
            <a:endParaRPr lang="fr-FR" sz="2000" dirty="0"/>
          </a:p>
          <a:p>
            <a:pPr marL="0" indent="0" algn="ctr">
              <a:buNone/>
            </a:pP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r>
              <a:rPr lang="fr-FR" dirty="0"/>
              <a:t> : https://</a:t>
            </a:r>
            <a:r>
              <a:rPr lang="fr-FR" dirty="0" smtClean="0"/>
              <a:t>github.com/khub41/OC_P03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4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Présentation de l’idée</a:t>
            </a:r>
          </a:p>
          <a:p>
            <a:r>
              <a:rPr lang="fr-FR" sz="3200" dirty="0" smtClean="0"/>
              <a:t>Nettoyage</a:t>
            </a:r>
          </a:p>
          <a:p>
            <a:r>
              <a:rPr lang="fr-FR" sz="3200" dirty="0" smtClean="0"/>
              <a:t>Analyses</a:t>
            </a:r>
          </a:p>
          <a:p>
            <a:r>
              <a:rPr lang="fr-FR" sz="3200" dirty="0" smtClean="0"/>
              <a:t>Tests statistiques</a:t>
            </a:r>
          </a:p>
          <a:p>
            <a:r>
              <a:rPr lang="fr-FR" sz="3200" dirty="0" smtClean="0"/>
              <a:t>Faisabilité</a:t>
            </a:r>
          </a:p>
          <a:p>
            <a:r>
              <a:rPr lang="fr-FR" sz="3200" dirty="0" smtClean="0"/>
              <a:t>Conclusion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de l’idée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L’habit fait-il le moine?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0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application proposant à l’utilisateur un produit similaire au produit scanné mais n’ayant pas de plastique dans son emballage.</a:t>
            </a:r>
          </a:p>
          <a:p>
            <a:endParaRPr lang="fr-FR" dirty="0"/>
          </a:p>
          <a:p>
            <a:r>
              <a:rPr lang="fr-FR" dirty="0" smtClean="0"/>
              <a:t>Justifier cela par un argument écologique, mais surtout par un argument nutritionnel.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b="1" dirty="0">
                <a:solidFill>
                  <a:schemeClr val="tx2">
                    <a:lumMod val="75000"/>
                  </a:schemeClr>
                </a:solidFill>
              </a:rPr>
              <a:t>Mieux manger serait-il lié à l'emballage?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2184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Comment faire?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411760" y="2636912"/>
            <a:ext cx="6357392" cy="375742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L’idée </a:t>
            </a:r>
            <a:r>
              <a:rPr lang="fr-FR" dirty="0" smtClean="0"/>
              <a:t>ici n’est pas de prouver la causalité entre la présence de plastique et la mauvaise note nutritionnelle. </a:t>
            </a:r>
          </a:p>
          <a:p>
            <a:endParaRPr lang="fr-FR" dirty="0"/>
          </a:p>
          <a:p>
            <a:r>
              <a:rPr lang="fr-FR" dirty="0" smtClean="0"/>
              <a:t>On doit seulement montrer qu’en général, les produits sans plastiques sont meilleurs pour la santé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Travaux réalisés à partir d’hypothèses discutables pour aller plus loin.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977" y="2996952"/>
            <a:ext cx="2751843" cy="3056277"/>
          </a:xfrm>
          <a:prstGeom prst="rect">
            <a:avLst/>
          </a:prstGeom>
        </p:spPr>
      </p:pic>
      <p:sp>
        <p:nvSpPr>
          <p:cNvPr id="8" name="Espace réservé du contenu 5"/>
          <p:cNvSpPr txBox="1">
            <a:spLocks/>
          </p:cNvSpPr>
          <p:nvPr/>
        </p:nvSpPr>
        <p:spPr>
          <a:xfrm>
            <a:off x="691952" y="163718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Montrer la corrélation entre de meilleures caractéristiques nutritionnelles et un emballage sans plastique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154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2317</TotalTime>
  <Words>1049</Words>
  <Application>Microsoft Office PowerPoint</Application>
  <PresentationFormat>Affichage à l'écran (4:3)</PresentationFormat>
  <Paragraphs>266</Paragraphs>
  <Slides>40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Clarté</vt:lpstr>
      <vt:lpstr>OpenClassrooms</vt:lpstr>
      <vt:lpstr>Contexte</vt:lpstr>
      <vt:lpstr>La Base de données</vt:lpstr>
      <vt:lpstr>Objectifs</vt:lpstr>
      <vt:lpstr>Environnement</vt:lpstr>
      <vt:lpstr>Sommaire</vt:lpstr>
      <vt:lpstr>Presentation de l’idée</vt:lpstr>
      <vt:lpstr>Idée</vt:lpstr>
      <vt:lpstr>Comment faire?</vt:lpstr>
      <vt:lpstr>Nettoyage</vt:lpstr>
      <vt:lpstr>Colonnes nécessaires</vt:lpstr>
      <vt:lpstr>Nettoyage - Labels</vt:lpstr>
      <vt:lpstr>Nettoyage - Labels</vt:lpstr>
      <vt:lpstr>Nettoyage Catégories</vt:lpstr>
      <vt:lpstr>Nettoyage Catégories</vt:lpstr>
      <vt:lpstr>Nettoyage packaging tags</vt:lpstr>
      <vt:lpstr>Analyse univariée</vt:lpstr>
      <vt:lpstr>Labels</vt:lpstr>
      <vt:lpstr>Categories</vt:lpstr>
      <vt:lpstr>Packaging</vt:lpstr>
      <vt:lpstr>Additifs</vt:lpstr>
      <vt:lpstr>Ingrédients issus de l’huile de palme</vt:lpstr>
      <vt:lpstr>Nutriscore</vt:lpstr>
      <vt:lpstr>Nutriscore numérique</vt:lpstr>
      <vt:lpstr>Nutriscore Grade</vt:lpstr>
      <vt:lpstr>Nutriscore Grade</vt:lpstr>
      <vt:lpstr>Analyses Bivariées</vt:lpstr>
      <vt:lpstr>Analyses Bivariées</vt:lpstr>
      <vt:lpstr>Analyses Bivariées</vt:lpstr>
      <vt:lpstr>Analyses Bivariées</vt:lpstr>
      <vt:lpstr>Tests statistiques (Student)</vt:lpstr>
      <vt:lpstr>Tests statistiques (Student)</vt:lpstr>
      <vt:lpstr>Tests statistiques</vt:lpstr>
      <vt:lpstr>Tests statistiques</vt:lpstr>
      <vt:lpstr>Tests statistiques</vt:lpstr>
      <vt:lpstr>Faisabilité</vt:lpstr>
      <vt:lpstr>Faisabilité</vt:lpstr>
      <vt:lpstr>Faisabilité</vt:lpstr>
      <vt:lpstr>Conclusion</vt:lpstr>
      <vt:lpstr>Conclusion</vt:lpstr>
    </vt:vector>
  </TitlesOfParts>
  <Company>COVEA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</dc:title>
  <dc:creator>S053567</dc:creator>
  <cp:lastModifiedBy>S053567</cp:lastModifiedBy>
  <cp:revision>90</cp:revision>
  <dcterms:created xsi:type="dcterms:W3CDTF">2020-11-11T16:02:12Z</dcterms:created>
  <dcterms:modified xsi:type="dcterms:W3CDTF">2021-01-21T16:10:57Z</dcterms:modified>
</cp:coreProperties>
</file>